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42" r:id="rId2"/>
    <p:sldId id="523" r:id="rId3"/>
    <p:sldId id="599" r:id="rId4"/>
    <p:sldId id="615" r:id="rId5"/>
    <p:sldId id="579" r:id="rId6"/>
    <p:sldId id="601" r:id="rId7"/>
    <p:sldId id="515" r:id="rId8"/>
    <p:sldId id="616" r:id="rId9"/>
    <p:sldId id="600" r:id="rId10"/>
    <p:sldId id="617" r:id="rId11"/>
    <p:sldId id="623" r:id="rId12"/>
    <p:sldId id="603" r:id="rId13"/>
    <p:sldId id="618" r:id="rId14"/>
    <p:sldId id="605" r:id="rId15"/>
    <p:sldId id="619" r:id="rId16"/>
    <p:sldId id="620" r:id="rId17"/>
    <p:sldId id="621" r:id="rId18"/>
    <p:sldId id="622" r:id="rId19"/>
    <p:sldId id="596" r:id="rId20"/>
  </p:sldIdLst>
  <p:sldSz cx="11522075" cy="75612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4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060F1E"/>
    <a:srgbClr val="00B0F0"/>
    <a:srgbClr val="FFFFFF"/>
    <a:srgbClr val="65C7DF"/>
    <a:srgbClr val="59C9E2"/>
    <a:srgbClr val="D53C4C"/>
    <a:srgbClr val="B0590A"/>
    <a:srgbClr val="FFC435"/>
    <a:srgbClr val="FDE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174"/>
      </p:cViewPr>
      <p:guideLst>
        <p:guide orient="horz" pos="2644"/>
        <p:guide pos="3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1143000"/>
            <a:ext cx="470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3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1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99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0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2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15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77913" y="1143000"/>
            <a:ext cx="47021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402568"/>
            <a:ext cx="9937790" cy="146149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43" y="2012836"/>
            <a:ext cx="9937790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7008171"/>
            <a:ext cx="2592467" cy="402567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7008171"/>
            <a:ext cx="3888700" cy="40256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7008171"/>
            <a:ext cx="2592467" cy="402567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28859" y="307352"/>
            <a:ext cx="0" cy="337456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86470" y="312252"/>
            <a:ext cx="0" cy="327655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hyperlink" Target="http://ibaotu.com/pp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402568"/>
            <a:ext cx="9937790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2012836"/>
            <a:ext cx="9937790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7008171"/>
            <a:ext cx="259246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7008171"/>
            <a:ext cx="388870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7008171"/>
            <a:ext cx="259246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79214" y="-159627"/>
            <a:ext cx="11706308" cy="7859513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1488" y="6496385"/>
            <a:ext cx="3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1489" y="6800936"/>
            <a:ext cx="361565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29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07309" y="6442476"/>
            <a:ext cx="2616471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28859" y="317153"/>
            <a:ext cx="0" cy="337456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86470" y="322054"/>
            <a:ext cx="0" cy="327655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4.jpeg"/><Relationship Id="rId4" Type="http://schemas.openxmlformats.org/officeDocument/2006/relationships/tags" Target="../tags/tag5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ibaotu.com/ppt/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79214" y="6806537"/>
            <a:ext cx="11960154" cy="104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24C72D-EFA7-4F75-8447-82246FD0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4" y="-198511"/>
            <a:ext cx="11695878" cy="8046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91724" y="1607693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重定向与重试拦截器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1992688" y="2631300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桥接拦截器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4"/>
          <p:cNvGrpSpPr/>
          <p:nvPr/>
        </p:nvGrpSpPr>
        <p:grpSpPr bwMode="auto">
          <a:xfrm>
            <a:off x="1987876" y="4577455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连接拦截器</a:t>
              </a: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1987876" y="3635787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缓存拦截器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221745" y="42223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32" name="组合 4">
            <a:extLst>
              <a:ext uri="{FF2B5EF4-FFF2-40B4-BE49-F238E27FC236}">
                <a16:creationId xmlns:a16="http://schemas.microsoft.com/office/drawing/2014/main" id="{D029E4AA-FA45-41E7-A25D-A26A11042DA7}"/>
              </a:ext>
            </a:extLst>
          </p:cNvPr>
          <p:cNvGrpSpPr/>
          <p:nvPr/>
        </p:nvGrpSpPr>
        <p:grpSpPr bwMode="auto">
          <a:xfrm>
            <a:off x="1970341" y="5489284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3FBC0EB-6C4A-4831-BF74-927A71B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DA22A9C-0F4F-4A16-8AFE-FA0AF1E2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5FFE625-465D-4DD5-B2D8-916FB771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0D54F49F-DD97-4E4A-8C31-7A06A2E73EE1}"/>
                </a:ext>
              </a:extLst>
            </p:cNvPr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请求服务拦截器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9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835969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缓存策略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F1BE55-EF8E-4EA9-8CEF-6E058E227DAA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187C3E-BD45-48AE-B37A-A2F4E3FEBD21}"/>
              </a:ext>
            </a:extLst>
          </p:cNvPr>
          <p:cNvSpPr txBox="1"/>
          <p:nvPr/>
        </p:nvSpPr>
        <p:spPr>
          <a:xfrm>
            <a:off x="333060" y="964677"/>
            <a:ext cx="110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拦截器通过</a:t>
            </a:r>
            <a:r>
              <a:rPr lang="en-US" altLang="zh-CN" dirty="0">
                <a:solidFill>
                  <a:schemeClr val="bg1"/>
                </a:solidFill>
              </a:rPr>
              <a:t>CacheStrategy</a:t>
            </a:r>
            <a:r>
              <a:rPr lang="zh-CN" altLang="en-US" dirty="0">
                <a:solidFill>
                  <a:schemeClr val="bg1"/>
                </a:solidFill>
              </a:rPr>
              <a:t>判断使用缓存或发起网络请求。此对象中的</a:t>
            </a:r>
            <a:r>
              <a:rPr lang="en-US" altLang="zh-CN" dirty="0">
                <a:solidFill>
                  <a:schemeClr val="bg1"/>
                </a:solidFill>
              </a:rPr>
              <a:t>networkRequest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cacheResponse</a:t>
            </a:r>
            <a:r>
              <a:rPr lang="zh-CN" altLang="en-US" dirty="0">
                <a:solidFill>
                  <a:schemeClr val="bg1"/>
                </a:solidFill>
              </a:rPr>
              <a:t>分别代表需要发起请求或者直接使用缓存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696EF2-C94B-4396-8086-9B4F3C228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26159"/>
              </p:ext>
            </p:extLst>
          </p:nvPr>
        </p:nvGraphicFramePr>
        <p:xfrm>
          <a:off x="461819" y="2315127"/>
          <a:ext cx="10954041" cy="2106936"/>
        </p:xfrm>
        <a:graphic>
          <a:graphicData uri="http://schemas.openxmlformats.org/drawingml/2006/table">
            <a:tbl>
              <a:tblPr/>
              <a:tblGrid>
                <a:gridCol w="2161308">
                  <a:extLst>
                    <a:ext uri="{9D8B030D-6E8A-4147-A177-3AD203B41FA5}">
                      <a16:colId xmlns:a16="http://schemas.microsoft.com/office/drawing/2014/main" val="3067148452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1057355899"/>
                    </a:ext>
                  </a:extLst>
                </a:gridCol>
                <a:gridCol w="6954696">
                  <a:extLst>
                    <a:ext uri="{9D8B030D-6E8A-4147-A177-3AD203B41FA5}">
                      <a16:colId xmlns:a16="http://schemas.microsoft.com/office/drawing/2014/main" val="3853480424"/>
                    </a:ext>
                  </a:extLst>
                </a:gridCol>
              </a:tblGrid>
              <a:tr h="44441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networkRequest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cacheResponse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13830"/>
                  </a:ext>
                </a:extLst>
              </a:tr>
              <a:tr h="40746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直接使用缓存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28520"/>
                  </a:ext>
                </a:extLst>
              </a:tr>
              <a:tr h="40746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向服务器发起请求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96281"/>
                  </a:ext>
                </a:extLst>
              </a:tr>
              <a:tr h="3293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直接</a:t>
                      </a:r>
                      <a:r>
                        <a:rPr lang="en-US" dirty="0">
                          <a:effectLst/>
                        </a:rPr>
                        <a:t>gg，okhttp</a:t>
                      </a:r>
                      <a:r>
                        <a:rPr lang="zh-CN" altLang="en-US" dirty="0">
                          <a:effectLst/>
                        </a:rPr>
                        <a:t>直接返回</a:t>
                      </a:r>
                      <a:r>
                        <a:rPr lang="en-US" altLang="zh-CN" dirty="0">
                          <a:effectLst/>
                        </a:rPr>
                        <a:t>504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552728"/>
                  </a:ext>
                </a:extLst>
              </a:tr>
              <a:tr h="45897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发起请求，若得到响应为</a:t>
                      </a:r>
                      <a:r>
                        <a:rPr lang="en-US" altLang="zh-CN" dirty="0">
                          <a:effectLst/>
                        </a:rPr>
                        <a:t>304(</a:t>
                      </a:r>
                      <a:r>
                        <a:rPr lang="zh-CN" altLang="en-US" dirty="0">
                          <a:effectLst/>
                        </a:rPr>
                        <a:t>无修改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，则更新缓存响应并返回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7769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C15324F-AB94-40D7-BF6D-560D483B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02895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E1477A-811E-48FE-A81A-1F317B3FFAA9}"/>
              </a:ext>
            </a:extLst>
          </p:cNvPr>
          <p:cNvSpPr txBox="1"/>
          <p:nvPr/>
        </p:nvSpPr>
        <p:spPr>
          <a:xfrm>
            <a:off x="461819" y="5044220"/>
            <a:ext cx="1055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即：</a:t>
            </a:r>
            <a:r>
              <a:rPr lang="en-US" altLang="zh-CN" dirty="0">
                <a:solidFill>
                  <a:schemeClr val="bg1"/>
                </a:solidFill>
              </a:rPr>
              <a:t>networkRequest</a:t>
            </a:r>
            <a:r>
              <a:rPr lang="zh-CN" altLang="en-US" dirty="0">
                <a:solidFill>
                  <a:schemeClr val="bg1"/>
                </a:solidFill>
              </a:rPr>
              <a:t>存在则优先发起网络请求，否则使用</a:t>
            </a:r>
            <a:r>
              <a:rPr lang="en-US" altLang="zh-CN" dirty="0">
                <a:solidFill>
                  <a:schemeClr val="bg1"/>
                </a:solidFill>
              </a:rPr>
              <a:t>cacheResponse</a:t>
            </a:r>
            <a:r>
              <a:rPr lang="zh-CN" altLang="en-US" dirty="0">
                <a:solidFill>
                  <a:schemeClr val="bg1"/>
                </a:solidFill>
              </a:rPr>
              <a:t>缓存，若都不存在则请求失败！</a:t>
            </a:r>
          </a:p>
        </p:txBody>
      </p:sp>
    </p:spTree>
    <p:extLst>
      <p:ext uri="{BB962C8B-B14F-4D97-AF65-F5344CB8AC3E}">
        <p14:creationId xmlns:p14="http://schemas.microsoft.com/office/powerpoint/2010/main" val="14490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835969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缓存检测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F1BE55-EF8E-4EA9-8CEF-6E058E227DAA}"/>
              </a:ext>
            </a:extLst>
          </p:cNvPr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9CD3F-C6D1-4252-AEA4-800BAB71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658132"/>
            <a:ext cx="10391734" cy="6834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91724" y="1607693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重定向与重试拦截器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1992688" y="2631300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桥接拦截器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4"/>
          <p:cNvGrpSpPr/>
          <p:nvPr/>
        </p:nvGrpSpPr>
        <p:grpSpPr bwMode="auto">
          <a:xfrm>
            <a:off x="1987876" y="4577455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连接拦截器</a:t>
              </a: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1970341" y="3601477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缓存拦截器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221745" y="42223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32" name="组合 4">
            <a:extLst>
              <a:ext uri="{FF2B5EF4-FFF2-40B4-BE49-F238E27FC236}">
                <a16:creationId xmlns:a16="http://schemas.microsoft.com/office/drawing/2014/main" id="{D029E4AA-FA45-41E7-A25D-A26A11042DA7}"/>
              </a:ext>
            </a:extLst>
          </p:cNvPr>
          <p:cNvGrpSpPr/>
          <p:nvPr/>
        </p:nvGrpSpPr>
        <p:grpSpPr bwMode="auto">
          <a:xfrm>
            <a:off x="1970341" y="5489284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3FBC0EB-6C4A-4831-BF74-927A71B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DA22A9C-0F4F-4A16-8AFE-FA0AF1E2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5FFE625-465D-4DD5-B2D8-916FB771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0D54F49F-DD97-4E4A-8C31-7A06A2E73EE1}"/>
                </a:ext>
              </a:extLst>
            </p:cNvPr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请求服务拦截器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020" y="575122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555553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连接流程</a:t>
            </a:r>
          </a:p>
        </p:txBody>
      </p:sp>
      <p:pic>
        <p:nvPicPr>
          <p:cNvPr id="11" name="Picture 2" descr="¿æ¥åå»ºè¯·æ±æµç¨">
            <a:extLst>
              <a:ext uri="{FF2B5EF4-FFF2-40B4-BE49-F238E27FC236}">
                <a16:creationId xmlns:a16="http://schemas.microsoft.com/office/drawing/2014/main" id="{F226EB60-E700-4257-8B86-74D137EC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7" y="1059347"/>
            <a:ext cx="8966064" cy="56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020" y="575122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555553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连接池清理</a:t>
            </a:r>
          </a:p>
        </p:txBody>
      </p:sp>
      <p:pic>
        <p:nvPicPr>
          <p:cNvPr id="5" name="Picture 2" descr="¿æ¥">
            <a:extLst>
              <a:ext uri="{FF2B5EF4-FFF2-40B4-BE49-F238E27FC236}">
                <a16:creationId xmlns:a16="http://schemas.microsoft.com/office/drawing/2014/main" id="{91A76F48-C8EA-444F-9F76-D51D8789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5" y="1092675"/>
            <a:ext cx="10044548" cy="50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020" y="575122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555553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代理连接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449E5-88E1-4CA6-AF6A-043D6CC0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3" y="1452059"/>
            <a:ext cx="11104058" cy="49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91724" y="1607693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重定向与重试拦截器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1992688" y="2631300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桥接拦截器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4"/>
          <p:cNvGrpSpPr/>
          <p:nvPr/>
        </p:nvGrpSpPr>
        <p:grpSpPr bwMode="auto">
          <a:xfrm>
            <a:off x="1987876" y="4577455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连接拦截器</a:t>
              </a: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1970341" y="3601477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缓存拦截器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221745" y="42223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32" name="组合 4">
            <a:extLst>
              <a:ext uri="{FF2B5EF4-FFF2-40B4-BE49-F238E27FC236}">
                <a16:creationId xmlns:a16="http://schemas.microsoft.com/office/drawing/2014/main" id="{D029E4AA-FA45-41E7-A25D-A26A11042DA7}"/>
              </a:ext>
            </a:extLst>
          </p:cNvPr>
          <p:cNvGrpSpPr/>
          <p:nvPr/>
        </p:nvGrpSpPr>
        <p:grpSpPr bwMode="auto">
          <a:xfrm>
            <a:off x="1970341" y="5489284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3FBC0EB-6C4A-4831-BF74-927A71B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DA22A9C-0F4F-4A16-8AFE-FA0AF1E2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5FFE625-465D-4DD5-B2D8-916FB771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0D54F49F-DD97-4E4A-8C31-7A06A2E73EE1}"/>
                </a:ext>
              </a:extLst>
            </p:cNvPr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请求服务拦截器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5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020" y="575122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5555539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Expect: 100-continue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976B51-0C51-4DF0-B086-769FE58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1" y="1123258"/>
            <a:ext cx="2676190" cy="16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A574B2-D13A-4153-99AE-A94A5AE7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15" y="4180498"/>
            <a:ext cx="8266667" cy="27523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FD7391-D05B-4254-A547-6441DD26BFD6}"/>
              </a:ext>
            </a:extLst>
          </p:cNvPr>
          <p:cNvSpPr/>
          <p:nvPr/>
        </p:nvSpPr>
        <p:spPr>
          <a:xfrm>
            <a:off x="3297973" y="1123258"/>
            <a:ext cx="81366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一般出现于上传大容量请求体或者需要验证。代表了先询问服务器是否原因接收发送请求体数据，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-apple-system"/>
              </a:rPr>
              <a:t>OkHttp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的做法：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如果服务器允许则返回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，客户端继续发送请求体；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如果服务器不允许则直接返回给用户。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同时服务器也可能会忽略此请求头，一直无法读取应答，此时抛出超时异常。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44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4744455" y="4288917"/>
            <a:ext cx="1700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Lison</a:t>
            </a:r>
            <a:endParaRPr lang="en-US" altLang="zh-CN" sz="48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2892521" y="2626839"/>
            <a:ext cx="242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198136" y="2649243"/>
            <a:ext cx="0" cy="10438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5594808" y="3343759"/>
            <a:ext cx="0" cy="8149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127742" y="2649943"/>
            <a:ext cx="461665" cy="2012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4929288" y="2646442"/>
            <a:ext cx="537097" cy="2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5618212" y="2645742"/>
            <a:ext cx="2938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207578" y="4196501"/>
            <a:ext cx="44660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rcRect t="12677" b="18730"/>
          <a:stretch>
            <a:fillRect/>
          </a:stretch>
        </p:blipFill>
        <p:spPr>
          <a:xfrm>
            <a:off x="-225641" y="-511786"/>
            <a:ext cx="12363427" cy="840980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349263" y="-511785"/>
            <a:ext cx="12542259" cy="8410505"/>
          </a:xfrm>
          <a:prstGeom prst="rect">
            <a:avLst/>
          </a:prstGeom>
          <a:gradFill>
            <a:gsLst>
              <a:gs pos="42000">
                <a:srgbClr val="060F1E">
                  <a:alpha val="92000"/>
                </a:srgbClr>
              </a:gs>
              <a:gs pos="100000">
                <a:srgbClr val="060F1E">
                  <a:alpha val="7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关注领取福利.jpg关注领取福利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55343" y="2355194"/>
            <a:ext cx="382007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3265104286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2455343" y="177059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Lance</a:t>
            </a:r>
            <a:endParaRPr lang="zh-CN" altLang="en-US" sz="3200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1488" y="6496385"/>
            <a:ext cx="345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91489" y="6800936"/>
            <a:ext cx="361565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</a:rPr>
              <a:t>更多精彩课程：</a:t>
            </a:r>
            <a:r>
              <a:rPr lang="en-US" altLang="zh-CN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字魂59号-创粗黑" panose="00000500000000000000" pitchFamily="2" charset="-122"/>
                <a:hlinkClick r:id="rId5"/>
              </a:rPr>
              <a:t>https://enjoy.ke.qq.com/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字魂59号-创粗黑" panose="000005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07309" y="6442476"/>
            <a:ext cx="2616471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组1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03256" y="261144"/>
            <a:ext cx="946370" cy="4193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6CABBF1C-2C96-4A79-B4A7-E43467E7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1530" y="1630016"/>
            <a:ext cx="2666054" cy="40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switch dir="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258" y="6042834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上期回顾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3AAC30-A1C0-454C-8E82-839523B85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2" y="1296203"/>
            <a:ext cx="3458345" cy="54784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1D0BD0-0384-4090-9CEE-86C946C274D2}"/>
              </a:ext>
            </a:extLst>
          </p:cNvPr>
          <p:cNvSpPr/>
          <p:nvPr/>
        </p:nvSpPr>
        <p:spPr>
          <a:xfrm>
            <a:off x="4536327" y="1844012"/>
            <a:ext cx="6912723" cy="290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</a:t>
            </a:r>
            <a:r>
              <a:rPr lang="zh-CN" altLang="en-US" dirty="0">
                <a:solidFill>
                  <a:srgbClr val="FF0000"/>
                </a:solidFill>
              </a:rPr>
              <a:t> 如何决定将请求放入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A: </a:t>
            </a:r>
            <a:r>
              <a:rPr lang="zh-CN" altLang="en-US" dirty="0"/>
              <a:t>如果当前正在请求数不小于</a:t>
            </a:r>
            <a:r>
              <a:rPr lang="en-US" altLang="zh-CN" dirty="0"/>
              <a:t>64</a:t>
            </a:r>
            <a:r>
              <a:rPr lang="zh-CN" altLang="en-US" dirty="0"/>
              <a:t>放入</a:t>
            </a:r>
            <a:r>
              <a:rPr lang="en-US" altLang="zh-CN" dirty="0"/>
              <a:t>ready</a:t>
            </a:r>
            <a:r>
              <a:rPr lang="zh-CN" altLang="en-US" dirty="0"/>
              <a:t>；如果小于</a:t>
            </a:r>
            <a:r>
              <a:rPr lang="en-US" altLang="zh-CN" dirty="0"/>
              <a:t>64</a:t>
            </a:r>
            <a:r>
              <a:rPr lang="zh-CN" altLang="en-US" dirty="0"/>
              <a:t>，但是已经存在同一域名主机的请求</a:t>
            </a:r>
            <a:r>
              <a:rPr lang="en-US" altLang="zh-CN" dirty="0"/>
              <a:t>5</a:t>
            </a:r>
            <a:r>
              <a:rPr lang="zh-CN" altLang="en-US" dirty="0"/>
              <a:t>个放入</a:t>
            </a:r>
            <a:r>
              <a:rPr lang="en-US" altLang="zh-CN" dirty="0"/>
              <a:t>ready</a:t>
            </a:r>
            <a:r>
              <a:rPr lang="zh-CN" altLang="en-US" dirty="0"/>
              <a:t>！</a:t>
            </a:r>
            <a:endParaRPr lang="en-US" altLang="zh-CN" dirty="0"/>
          </a:p>
          <a:p>
            <a:pPr>
              <a:buClr>
                <a:schemeClr val="accent2"/>
              </a:buClr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移动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的条件是什么？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A: </a:t>
            </a:r>
            <a:r>
              <a:rPr lang="zh-CN" altLang="en-US" dirty="0"/>
              <a:t>每个请求执行完成就会从</a:t>
            </a:r>
            <a:r>
              <a:rPr lang="en-US" altLang="zh-CN" dirty="0"/>
              <a:t>running</a:t>
            </a:r>
            <a:r>
              <a:rPr lang="zh-CN" altLang="en-US" dirty="0"/>
              <a:t>移除，同时进行第一步相同逻辑的判断，决定是否移动！</a:t>
            </a: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Q: </a:t>
            </a:r>
            <a:r>
              <a:rPr lang="zh-CN" altLang="en-US" dirty="0">
                <a:solidFill>
                  <a:srgbClr val="FF0000"/>
                </a:solidFill>
              </a:rPr>
              <a:t>分发器线程池的工作行为？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altLang="zh-CN" dirty="0"/>
              <a:t>     A</a:t>
            </a:r>
            <a:r>
              <a:rPr lang="zh-CN" altLang="en-US" dirty="0"/>
              <a:t>：无等待，最大并发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FA9FA10-5FE6-4C8D-9B0F-F1E92776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17034"/>
              </p:ext>
            </p:extLst>
          </p:nvPr>
        </p:nvGraphicFramePr>
        <p:xfrm>
          <a:off x="4617605" y="2174687"/>
          <a:ext cx="6719683" cy="63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8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0ACFA5E-0E48-4D58-BA6B-911A5BD8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35846"/>
              </p:ext>
            </p:extLst>
          </p:nvPr>
        </p:nvGraphicFramePr>
        <p:xfrm>
          <a:off x="4617606" y="3304264"/>
          <a:ext cx="6719683" cy="57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8AB60C5-FE0C-476F-975E-2DA0E6B88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41129"/>
              </p:ext>
            </p:extLst>
          </p:nvPr>
        </p:nvGraphicFramePr>
        <p:xfrm>
          <a:off x="4632846" y="4373458"/>
          <a:ext cx="6719683" cy="57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258" y="6042834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上期回顾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234543-5093-428D-965B-F858AE799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23" y="931512"/>
            <a:ext cx="8728846" cy="5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91724" y="1607693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重定向与重试拦截器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1992688" y="2631300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桥接拦截器</a:t>
              </a:r>
              <a:endParaRPr lang="zh-CN" altLang="en-US" sz="237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4"/>
          <p:cNvGrpSpPr/>
          <p:nvPr/>
        </p:nvGrpSpPr>
        <p:grpSpPr bwMode="auto">
          <a:xfrm>
            <a:off x="1987876" y="4577455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连接拦截器</a:t>
              </a: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1970341" y="3601477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缓存拦截器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221745" y="42223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32" name="组合 4">
            <a:extLst>
              <a:ext uri="{FF2B5EF4-FFF2-40B4-BE49-F238E27FC236}">
                <a16:creationId xmlns:a16="http://schemas.microsoft.com/office/drawing/2014/main" id="{D029E4AA-FA45-41E7-A25D-A26A11042DA7}"/>
              </a:ext>
            </a:extLst>
          </p:cNvPr>
          <p:cNvGrpSpPr/>
          <p:nvPr/>
        </p:nvGrpSpPr>
        <p:grpSpPr bwMode="auto">
          <a:xfrm>
            <a:off x="1970341" y="5489284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3FBC0EB-6C4A-4831-BF74-927A71B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DA22A9C-0F4F-4A16-8AFE-FA0AF1E2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5FFE625-465D-4DD5-B2D8-916FB771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0D54F49F-DD97-4E4A-8C31-7A06A2E73EE1}"/>
                </a:ext>
              </a:extLst>
            </p:cNvPr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请求服务拦截器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重试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EEE0DA-B18D-4C19-A8FF-9A5A10E2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15" y="923478"/>
            <a:ext cx="7888818" cy="5861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重定向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5BC4B6-B38D-4838-BA41-6D832AE0A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66071"/>
              </p:ext>
            </p:extLst>
          </p:nvPr>
        </p:nvGraphicFramePr>
        <p:xfrm>
          <a:off x="172402" y="1343181"/>
          <a:ext cx="11196324" cy="526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9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40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响应码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重定向条件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47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407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代理需要授权，如付费代理，需要验证身份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通过proxyAuthenticator获 得到了Request。</a:t>
                      </a:r>
                      <a:endParaRPr lang="en-US" altLang="zh-CN" sz="1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例: 添加 Proxy-Authorization 请求头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401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服务器需要授权，如某些接口需要登陆才能使用 (不安全，基本上没用了)   </a:t>
                      </a:r>
                      <a:endParaRPr lang="en-US" altLang="zh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通过authenticator获得到了Request。   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例: 添加 Authorization 请求头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56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300、</a:t>
                      </a:r>
                      <a:r>
                        <a:rPr lang="en-US" altLang="zh-CN" sz="1400" dirty="0"/>
                        <a:t>301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302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303</a:t>
                      </a:r>
                      <a:r>
                        <a:rPr lang="zh-CN" altLang="en-US" sz="1400" dirty="0"/>
                        <a:t>、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307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308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重定向响应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307与308必须为GET/HEAD请求再继续判断   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1、用户允许自动重定向(默认允许)		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2、能够获得 Location 响应头，并且值为有效url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3、如果重定向需要由HTTP到https间切换，需要允许(默认允许)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17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408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请求超时。服务器觉得你太慢了	</a:t>
                      </a:r>
                      <a:endParaRPr lang="en-US" altLang="zh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1、用户允许自动重试(默认允许)		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2、本次请求的结果不是 响应408的重试结果	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3、服务器未响应Retry-After(稍后重试),或者响应Retry-After: 0。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503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服务不可用</a:t>
                      </a:r>
                      <a:endParaRPr lang="en-US" altLang="zh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1、本次请求的结果不是 响应503的重试结果	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2、服务器明确响应 Retry-After: </a:t>
                      </a: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，立即重试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3A74457-1245-43F5-950A-C62172A594C4}"/>
              </a:ext>
            </a:extLst>
          </p:cNvPr>
          <p:cNvSpPr txBox="1"/>
          <p:nvPr/>
        </p:nvSpPr>
        <p:spPr>
          <a:xfrm>
            <a:off x="172402" y="682806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最大重定向次数为：</a:t>
            </a:r>
            <a:r>
              <a:rPr kumimoji="1" lang="en-US" altLang="zh-CN" dirty="0">
                <a:solidFill>
                  <a:srgbClr val="FF0000"/>
                </a:solidFill>
              </a:rPr>
              <a:t>20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214" y="-159626"/>
            <a:ext cx="9571124" cy="116849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D:\关注领取福利.jpg关注领取福利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4424" y="5605837"/>
            <a:ext cx="879158" cy="1025671"/>
          </a:xfrm>
          <a:prstGeom prst="round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637436" y="6631508"/>
            <a:ext cx="18531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关注享学课堂</a:t>
            </a:r>
          </a:p>
          <a:p>
            <a:pPr algn="ctr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免费领取课程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91724" y="1607693"/>
            <a:ext cx="7083491" cy="636371"/>
            <a:chOff x="1851025" y="1249176"/>
            <a:chExt cx="5502275" cy="585787"/>
          </a:xfrm>
          <a:solidFill>
            <a:schemeClr val="accent1">
              <a:lumMod val="75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851025" y="1266638"/>
              <a:ext cx="609600" cy="568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555875" y="1266638"/>
              <a:ext cx="4797425" cy="568325"/>
            </a:xfrm>
            <a:custGeom>
              <a:avLst/>
              <a:gdLst>
                <a:gd name="txL" fmla="*/ 0 w 2856"/>
                <a:gd name="txT" fmla="*/ 0 h 358"/>
                <a:gd name="txR" fmla="*/ 2856 w 2856"/>
                <a:gd name="txB" fmla="*/ 358 h 358"/>
              </a:gdLst>
              <a:ahLst/>
              <a:cxnLst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rect l="txL" t="txT" r="txR" b="tx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00" noProof="1">
                <a:solidFill>
                  <a:srgbClr val="FFC000"/>
                </a:solidFill>
              </a:endParaRPr>
            </a:p>
          </p:txBody>
        </p:sp>
        <p:sp>
          <p:nvSpPr>
            <p:cNvPr id="10" name="Text Box 8"/>
            <p:cNvSpPr/>
            <p:nvPr/>
          </p:nvSpPr>
          <p:spPr>
            <a:xfrm>
              <a:off x="2596542" y="1326963"/>
              <a:ext cx="4561237" cy="42142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重定向与重试拦截器</a:t>
              </a:r>
            </a:p>
          </p:txBody>
        </p:sp>
        <p:sp>
          <p:nvSpPr>
            <p:cNvPr id="11" name="Text Box 18"/>
            <p:cNvSpPr/>
            <p:nvPr/>
          </p:nvSpPr>
          <p:spPr>
            <a:xfrm>
              <a:off x="1982366" y="1249176"/>
              <a:ext cx="435818" cy="533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16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1992688" y="2631300"/>
            <a:ext cx="7082849" cy="616625"/>
            <a:chOff x="1847850" y="2697897"/>
            <a:chExt cx="5524500" cy="568325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Text Box 16"/>
            <p:cNvSpPr>
              <a:spLocks noChangeArrowheads="1"/>
            </p:cNvSpPr>
            <p:nvPr/>
          </p:nvSpPr>
          <p:spPr bwMode="auto">
            <a:xfrm>
              <a:off x="1981769" y="2697897"/>
              <a:ext cx="436804" cy="5247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6" name="Text Box 8"/>
            <p:cNvSpPr/>
            <p:nvPr/>
          </p:nvSpPr>
          <p:spPr>
            <a:xfrm>
              <a:off x="2593795" y="2752502"/>
              <a:ext cx="4595823" cy="421957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桥接拦截器</a:t>
              </a:r>
              <a:endParaRPr lang="zh-CN" altLang="en-US" sz="2375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4"/>
          <p:cNvGrpSpPr/>
          <p:nvPr/>
        </p:nvGrpSpPr>
        <p:grpSpPr bwMode="auto">
          <a:xfrm>
            <a:off x="1987876" y="4577455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0" name="Text Box 17"/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21" name="Text Box 8"/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连接拦截器</a:t>
              </a:r>
            </a:p>
          </p:txBody>
        </p:sp>
      </p:grpSp>
      <p:grpSp>
        <p:nvGrpSpPr>
          <p:cNvPr id="22" name="组合 4"/>
          <p:cNvGrpSpPr/>
          <p:nvPr/>
        </p:nvGrpSpPr>
        <p:grpSpPr bwMode="auto">
          <a:xfrm>
            <a:off x="1970341" y="3601477"/>
            <a:ext cx="7179245" cy="618302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23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4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26" name="Text Box 17"/>
            <p:cNvSpPr>
              <a:spLocks noChangeArrowheads="1"/>
            </p:cNvSpPr>
            <p:nvPr/>
          </p:nvSpPr>
          <p:spPr bwMode="auto">
            <a:xfrm>
              <a:off x="1982027" y="3609122"/>
              <a:ext cx="436331" cy="5233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 Box 8"/>
            <p:cNvSpPr/>
            <p:nvPr/>
          </p:nvSpPr>
          <p:spPr>
            <a:xfrm>
              <a:off x="2585516" y="3655572"/>
              <a:ext cx="4510223" cy="4208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缓存拦截器</a:t>
              </a:r>
            </a:p>
          </p:txBody>
        </p:sp>
      </p:grpSp>
      <p:grpSp>
        <p:nvGrpSpPr>
          <p:cNvPr id="29" name="组合 2"/>
          <p:cNvGrpSpPr/>
          <p:nvPr/>
        </p:nvGrpSpPr>
        <p:grpSpPr bwMode="auto">
          <a:xfrm>
            <a:off x="1221745" y="42223"/>
            <a:ext cx="3653750" cy="1441071"/>
            <a:chOff x="162" y="177"/>
            <a:chExt cx="5756" cy="2090"/>
          </a:xfrm>
        </p:grpSpPr>
        <p:sp>
          <p:nvSpPr>
            <p:cNvPr id="30" name="标题 24"/>
            <p:cNvSpPr/>
            <p:nvPr/>
          </p:nvSpPr>
          <p:spPr>
            <a:xfrm>
              <a:off x="1375" y="177"/>
              <a:ext cx="4543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0606" tIns="60304" rIns="120606" bIns="60304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75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 </a:t>
              </a:r>
              <a:r>
                <a:rPr lang="en-US" altLang="zh-CN" sz="1980" b="1" noProof="1">
                  <a:solidFill>
                    <a:schemeClr val="bg1">
                      <a:lumMod val="95000"/>
                    </a:schemeClr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</a:p>
          </p:txBody>
        </p:sp>
        <p:sp>
          <p:nvSpPr>
            <p:cNvPr id="31" name="标题 24"/>
            <p:cNvSpPr>
              <a:spLocks noChangeArrowheads="1"/>
            </p:cNvSpPr>
            <p:nvPr/>
          </p:nvSpPr>
          <p:spPr bwMode="auto">
            <a:xfrm>
              <a:off x="162" y="579"/>
              <a:ext cx="1274" cy="1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20606" tIns="60304" rIns="120606" bIns="60304" anchor="ctr"/>
            <a:lstStyle/>
            <a:p>
              <a:r>
                <a:rPr lang="en-US" altLang="zh-CN" sz="89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32" name="组合 4">
            <a:extLst>
              <a:ext uri="{FF2B5EF4-FFF2-40B4-BE49-F238E27FC236}">
                <a16:creationId xmlns:a16="http://schemas.microsoft.com/office/drawing/2014/main" id="{D029E4AA-FA45-41E7-A25D-A26A11042DA7}"/>
              </a:ext>
            </a:extLst>
          </p:cNvPr>
          <p:cNvGrpSpPr/>
          <p:nvPr/>
        </p:nvGrpSpPr>
        <p:grpSpPr bwMode="auto">
          <a:xfrm>
            <a:off x="1970341" y="5489284"/>
            <a:ext cx="7087663" cy="617625"/>
            <a:chOff x="1854200" y="3609122"/>
            <a:chExt cx="5499100" cy="568325"/>
          </a:xfrm>
          <a:solidFill>
            <a:schemeClr val="accent1">
              <a:lumMod val="75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3FBC0EB-6C4A-4831-BF74-927A71B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BDA22A9C-0F4F-4A16-8AFE-FA0AF1E2A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358"/>
                <a:gd name="T20" fmla="*/ 372 w 372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D5FFE625-465D-4DD5-B2D8-916FB771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434" y="3609122"/>
              <a:ext cx="435745" cy="5239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CC9900"/>
                </a:buClr>
                <a:defRPr/>
              </a:pPr>
              <a:r>
                <a:rPr lang="en-US" altLang="zh-CN" sz="3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0D54F49F-DD97-4E4A-8C31-7A06A2E73EE1}"/>
                </a:ext>
              </a:extLst>
            </p:cNvPr>
            <p:cNvSpPr/>
            <p:nvPr/>
          </p:nvSpPr>
          <p:spPr>
            <a:xfrm>
              <a:off x="2585007" y="3655624"/>
              <a:ext cx="4625120" cy="421274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indent="0" algn="ctr">
                <a:spcBef>
                  <a:spcPct val="0"/>
                </a:spcBef>
                <a:buClr>
                  <a:srgbClr val="CC9900"/>
                </a:buClr>
                <a:buNone/>
                <a:defRPr/>
              </a:pPr>
              <a:r>
                <a:rPr lang="zh-CN" altLang="en-US" sz="2375" b="1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请求服务拦截器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5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圆角矩形 499"/>
          <p:cNvSpPr/>
          <p:nvPr/>
        </p:nvSpPr>
        <p:spPr>
          <a:xfrm>
            <a:off x="337261" y="215511"/>
            <a:ext cx="3682863" cy="533102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补全请求与响应后处理</a:t>
            </a: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3175" y="1101889"/>
            <a:ext cx="2171700" cy="90011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33060" y="6035709"/>
            <a:ext cx="3617451" cy="1302918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521A4-93BB-42A5-8157-5B8DA76C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71713"/>
              </p:ext>
            </p:extLst>
          </p:nvPr>
        </p:nvGraphicFramePr>
        <p:xfrm>
          <a:off x="298004" y="1867218"/>
          <a:ext cx="10969678" cy="348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746">
                  <a:extLst>
                    <a:ext uri="{9D8B030D-6E8A-4147-A177-3AD203B41FA5}">
                      <a16:colId xmlns:a16="http://schemas.microsoft.com/office/drawing/2014/main" val="2415478204"/>
                    </a:ext>
                  </a:extLst>
                </a:gridCol>
                <a:gridCol w="7220932">
                  <a:extLst>
                    <a:ext uri="{9D8B030D-6E8A-4147-A177-3AD203B41FA5}">
                      <a16:colId xmlns:a16="http://schemas.microsoft.com/office/drawing/2014/main" val="2250367652"/>
                    </a:ext>
                  </a:extLst>
                </a:gridCol>
              </a:tblGrid>
              <a:tr h="399808"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15833"/>
                  </a:ext>
                </a:extLst>
              </a:tr>
              <a:tr h="6900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请求体类型，如：</a:t>
                      </a:r>
                      <a:r>
                        <a:rPr lang="en-US" altLang="zh-CN" dirty="0"/>
                        <a:t>application/x-www-form-urlencoded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07534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Content-Length/Transfer-Encoding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请求体解析方式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29318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请求的主机站点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3265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Connection: Keep-Alive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默认保持长连接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54884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Accept-Encoding: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gzip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接收响应体使用</a:t>
                      </a:r>
                      <a:r>
                        <a:rPr lang="en-US" altLang="zh-CN" dirty="0"/>
                        <a:t>gzip</a:t>
                      </a:r>
                      <a:r>
                        <a:rPr lang="zh-CN" altLang="en-US" dirty="0"/>
                        <a:t>压缩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20202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身份识别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10101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User-Agent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用户信息，如：操作系统、浏览器等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681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D674A1-4A9A-48CE-873E-C7B7B7DE8201}"/>
              </a:ext>
            </a:extLst>
          </p:cNvPr>
          <p:cNvSpPr txBox="1"/>
          <p:nvPr/>
        </p:nvSpPr>
        <p:spPr>
          <a:xfrm>
            <a:off x="223408" y="5694045"/>
            <a:ext cx="11039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得到响应：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1</a:t>
            </a:r>
            <a:r>
              <a:rPr lang="zh-CN" altLang="en-US" dirty="0">
                <a:solidFill>
                  <a:schemeClr val="bg1"/>
                </a:solidFill>
              </a:rPr>
              <a:t>、读取</a:t>
            </a:r>
            <a:r>
              <a:rPr lang="en-US" altLang="zh-CN" dirty="0">
                <a:solidFill>
                  <a:srgbClr val="FFC000"/>
                </a:solidFill>
              </a:rPr>
              <a:t>Set-Cookie</a:t>
            </a:r>
            <a:r>
              <a:rPr lang="zh-CN" altLang="en-US" dirty="0">
                <a:solidFill>
                  <a:schemeClr val="bg1"/>
                </a:solidFill>
              </a:rPr>
              <a:t>响应头并调用接口告知用户，在下次请求则会读取对应的数据设置进入请求头，默认</a:t>
            </a:r>
            <a:r>
              <a:rPr lang="en-US" altLang="zh-CN" dirty="0">
                <a:solidFill>
                  <a:schemeClr val="bg1"/>
                </a:solidFill>
              </a:rPr>
              <a:t>CookieJar</a:t>
            </a:r>
            <a:r>
              <a:rPr lang="zh-CN" altLang="en-US" dirty="0">
                <a:solidFill>
                  <a:schemeClr val="bg1"/>
                </a:solidFill>
              </a:rPr>
              <a:t>无实现；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</a:t>
            </a:r>
            <a:r>
              <a:rPr lang="zh-CN" altLang="en-US" dirty="0">
                <a:solidFill>
                  <a:schemeClr val="bg1"/>
                </a:solidFill>
              </a:rPr>
              <a:t>、响应头</a:t>
            </a:r>
            <a:r>
              <a:rPr lang="zh-CN" altLang="zh-CN" b="1" dirty="0">
                <a:solidFill>
                  <a:srgbClr val="FFC000"/>
                </a:solidFill>
              </a:rPr>
              <a:t>Content-Encoding</a:t>
            </a: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gzip</a:t>
            </a:r>
            <a:r>
              <a:rPr lang="zh-CN" altLang="en-US" b="1" dirty="0">
                <a:solidFill>
                  <a:schemeClr val="bg1"/>
                </a:solidFill>
              </a:rPr>
              <a:t>，使用</a:t>
            </a:r>
            <a:r>
              <a:rPr lang="en-US" altLang="zh-CN" b="1" dirty="0">
                <a:solidFill>
                  <a:schemeClr val="bg1"/>
                </a:solidFill>
              </a:rPr>
              <a:t>GzipSource</a:t>
            </a:r>
            <a:r>
              <a:rPr lang="zh-CN" altLang="en-US" b="1" dirty="0">
                <a:solidFill>
                  <a:schemeClr val="bg1"/>
                </a:solidFill>
              </a:rPr>
              <a:t>包装便于解析。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9C2A9A-676C-40D3-B965-901D37B58874}"/>
              </a:ext>
            </a:extLst>
          </p:cNvPr>
          <p:cNvSpPr txBox="1"/>
          <p:nvPr/>
        </p:nvSpPr>
        <p:spPr>
          <a:xfrm>
            <a:off x="148148" y="13448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补全请求头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hecker/>
      </p:transition>
    </mc:Choice>
    <mc:Fallback xmlns="">
      <p:transition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790</Words>
  <Application>Microsoft Office PowerPoint</Application>
  <PresentationFormat>自定义</PresentationFormat>
  <Paragraphs>197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-apple-system</vt:lpstr>
      <vt:lpstr>方正兰亭超细黑简体</vt:lpstr>
      <vt:lpstr>黑体</vt:lpstr>
      <vt:lpstr>思源黑体 CN Bold</vt:lpstr>
      <vt:lpstr>思源黑体 CN Medium</vt:lpstr>
      <vt:lpstr>微软雅黑</vt:lpstr>
      <vt:lpstr>字魂59号-创粗黑</vt:lpstr>
      <vt:lpstr>Arial</vt:lpstr>
      <vt:lpstr>Calibri</vt:lpstr>
      <vt:lpstr>Calibri Light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86139</cp:lastModifiedBy>
  <cp:revision>645</cp:revision>
  <dcterms:created xsi:type="dcterms:W3CDTF">2014-11-04T04:04:00Z</dcterms:created>
  <dcterms:modified xsi:type="dcterms:W3CDTF">2019-08-14T01:15:45Z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