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diagrams/layout1.xml" ContentType="application/vnd.openxmlformats-officedocument.drawingml.diagramLayout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0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diagrams/data1.xml" ContentType="application/vnd.openxmlformats-officedocument.drawingml.diagramData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diagrams/quickStyle1.xml" ContentType="application/vnd.openxmlformats-officedocument.drawingml.diagramStyl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14" r:id="rId2"/>
    <p:sldId id="324" r:id="rId3"/>
    <p:sldId id="292" r:id="rId4"/>
    <p:sldId id="317" r:id="rId5"/>
    <p:sldId id="293" r:id="rId6"/>
    <p:sldId id="295" r:id="rId7"/>
    <p:sldId id="299" r:id="rId8"/>
    <p:sldId id="318" r:id="rId9"/>
    <p:sldId id="319" r:id="rId10"/>
    <p:sldId id="320" r:id="rId11"/>
    <p:sldId id="321" r:id="rId12"/>
    <p:sldId id="322" r:id="rId13"/>
    <p:sldId id="302" r:id="rId14"/>
    <p:sldId id="303" r:id="rId15"/>
    <p:sldId id="304" r:id="rId16"/>
    <p:sldId id="306" r:id="rId17"/>
    <p:sldId id="323" r:id="rId18"/>
    <p:sldId id="307" r:id="rId19"/>
    <p:sldId id="308" r:id="rId20"/>
    <p:sldId id="313" r:id="rId21"/>
  </p:sldIdLst>
  <p:sldSz cx="12241213" cy="8280400"/>
  <p:notesSz cx="6858000" cy="9144000"/>
  <p:defaultTextStyle>
    <a:defPPr>
      <a:defRPr lang="zh-CN"/>
    </a:defPPr>
    <a:lvl1pPr marL="0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0687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1375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2062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2750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3437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4124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4812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5499" algn="l" defTabSz="94137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18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96" y="-48"/>
      </p:cViewPr>
      <p:guideLst>
        <p:guide orient="horz" pos="2608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0C15C-B219-474B-8BB4-C8FBBEC0CF3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456A26F6-854E-43D4-A0D3-3454A7604405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mtClean="0"/>
            <a:t>栈区</a:t>
          </a:r>
          <a:endParaRPr lang="en-US" altLang="zh-CN" smtClean="0"/>
        </a:p>
      </dgm:t>
    </dgm:pt>
    <dgm:pt modelId="{85237845-FFD5-4E06-9C37-07B270187D31}" type="parTrans" cxnId="{2CF3F545-03C4-4EBB-95C6-42C327C5DFB5}">
      <dgm:prSet/>
      <dgm:spPr/>
      <dgm:t>
        <a:bodyPr/>
        <a:lstStyle/>
        <a:p>
          <a:endParaRPr lang="zh-CN" altLang="en-US"/>
        </a:p>
      </dgm:t>
    </dgm:pt>
    <dgm:pt modelId="{F14251E8-CA6E-41C5-844C-CF5EB13542E2}" type="sibTrans" cxnId="{2CF3F545-03C4-4EBB-95C6-42C327C5DFB5}">
      <dgm:prSet/>
      <dgm:spPr/>
      <dgm:t>
        <a:bodyPr/>
        <a:lstStyle/>
        <a:p>
          <a:endParaRPr lang="zh-CN" altLang="en-US"/>
        </a:p>
      </dgm:t>
    </dgm:pt>
    <dgm:pt modelId="{61578042-3FCE-4747-9971-9A101DE70980}">
      <dgm:prSet phldrT="[文本]"/>
      <dgm:spPr/>
      <dgm:t>
        <a:bodyPr/>
        <a:lstStyle/>
        <a:p>
          <a:r>
            <a:rPr lang="zh-CN" altLang="en-US" smtClean="0"/>
            <a:t>本地内存</a:t>
          </a:r>
          <a:endParaRPr lang="zh-CN" altLang="en-US"/>
        </a:p>
      </dgm:t>
    </dgm:pt>
    <dgm:pt modelId="{362945DF-330F-4C68-BCBE-4F2C041B9A83}" type="parTrans" cxnId="{C02776F5-43B8-471F-8B0C-34CE63093CCD}">
      <dgm:prSet/>
      <dgm:spPr/>
      <dgm:t>
        <a:bodyPr/>
        <a:lstStyle/>
        <a:p>
          <a:endParaRPr lang="zh-CN" altLang="en-US"/>
        </a:p>
      </dgm:t>
    </dgm:pt>
    <dgm:pt modelId="{B3E72255-A2F1-4309-B651-B1BB078D3519}" type="sibTrans" cxnId="{C02776F5-43B8-471F-8B0C-34CE63093CCD}">
      <dgm:prSet/>
      <dgm:spPr/>
      <dgm:t>
        <a:bodyPr/>
        <a:lstStyle/>
        <a:p>
          <a:endParaRPr lang="zh-CN" altLang="en-US"/>
        </a:p>
      </dgm:t>
    </dgm:pt>
    <dgm:pt modelId="{F9CDEFC6-3340-470D-980F-A9AD8522C7DA}">
      <dgm:prSet phldrT="[文本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zh-CN" altLang="en-US" smtClean="0"/>
            <a:t>堆</a:t>
          </a:r>
          <a:endParaRPr lang="zh-CN" altLang="en-US"/>
        </a:p>
      </dgm:t>
    </dgm:pt>
    <dgm:pt modelId="{EF5F3930-A54B-4638-9918-B0EBFDD341C8}" type="parTrans" cxnId="{8C1711BF-313B-43E7-9DEC-26C4F4AEB6B7}">
      <dgm:prSet/>
      <dgm:spPr/>
      <dgm:t>
        <a:bodyPr/>
        <a:lstStyle/>
        <a:p>
          <a:endParaRPr lang="zh-CN" altLang="en-US"/>
        </a:p>
      </dgm:t>
    </dgm:pt>
    <dgm:pt modelId="{ECFFAA5B-734A-4F5C-937C-E043FF5E07BD}" type="sibTrans" cxnId="{8C1711BF-313B-43E7-9DEC-26C4F4AEB6B7}">
      <dgm:prSet/>
      <dgm:spPr/>
      <dgm:t>
        <a:bodyPr/>
        <a:lstStyle/>
        <a:p>
          <a:endParaRPr lang="zh-CN" altLang="en-US"/>
        </a:p>
      </dgm:t>
    </dgm:pt>
    <dgm:pt modelId="{D3F4DAA7-3854-46E5-A99E-DFF77A32C685}" type="pres">
      <dgm:prSet presAssocID="{DC60C15C-B219-474B-8BB4-C8FBBEC0CF3E}" presName="compositeShape" presStyleCnt="0">
        <dgm:presLayoutVars>
          <dgm:chMax val="7"/>
          <dgm:dir/>
          <dgm:resizeHandles val="exact"/>
        </dgm:presLayoutVars>
      </dgm:prSet>
      <dgm:spPr/>
    </dgm:pt>
    <dgm:pt modelId="{BBAAD37F-4C5E-4903-880D-140331E63F12}" type="pres">
      <dgm:prSet presAssocID="{DC60C15C-B219-474B-8BB4-C8FBBEC0CF3E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BBE6EB90-9800-42CE-8AE7-2F481FC87F7C}" type="pres">
      <dgm:prSet presAssocID="{DC60C15C-B219-474B-8BB4-C8FBBEC0CF3E}" presName="dummy1a" presStyleCnt="0"/>
      <dgm:spPr/>
    </dgm:pt>
    <dgm:pt modelId="{53FF81AD-3480-4D05-81A0-56AB2B40B843}" type="pres">
      <dgm:prSet presAssocID="{DC60C15C-B219-474B-8BB4-C8FBBEC0CF3E}" presName="dummy1b" presStyleCnt="0"/>
      <dgm:spPr/>
    </dgm:pt>
    <dgm:pt modelId="{261F8A2C-DAD0-4D25-B148-968DC9D342BA}" type="pres">
      <dgm:prSet presAssocID="{DC60C15C-B219-474B-8BB4-C8FBBEC0CF3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CDE89C-6F43-47D6-9738-74EFA898A27B}" type="pres">
      <dgm:prSet presAssocID="{DC60C15C-B219-474B-8BB4-C8FBBEC0CF3E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C3BB0005-83DC-4F5D-A17A-11C58875F570}" type="pres">
      <dgm:prSet presAssocID="{DC60C15C-B219-474B-8BB4-C8FBBEC0CF3E}" presName="dummy2a" presStyleCnt="0"/>
      <dgm:spPr/>
    </dgm:pt>
    <dgm:pt modelId="{C9BD65BD-DB51-4ED7-9567-6164FB28CF2D}" type="pres">
      <dgm:prSet presAssocID="{DC60C15C-B219-474B-8BB4-C8FBBEC0CF3E}" presName="dummy2b" presStyleCnt="0"/>
      <dgm:spPr/>
    </dgm:pt>
    <dgm:pt modelId="{ECEBEE6C-F0A1-47B8-854A-9B7D74ADF8ED}" type="pres">
      <dgm:prSet presAssocID="{DC60C15C-B219-474B-8BB4-C8FBBEC0CF3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C7EFE-69E0-4C7A-99E9-0B1A25E3ABB4}" type="pres">
      <dgm:prSet presAssocID="{DC60C15C-B219-474B-8BB4-C8FBBEC0CF3E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231F2C04-AFB4-4D79-9366-C1398262DABA}" type="pres">
      <dgm:prSet presAssocID="{DC60C15C-B219-474B-8BB4-C8FBBEC0CF3E}" presName="dummy3a" presStyleCnt="0"/>
      <dgm:spPr/>
    </dgm:pt>
    <dgm:pt modelId="{AAE10AD2-C750-487E-80F9-0AD2FF39FA36}" type="pres">
      <dgm:prSet presAssocID="{DC60C15C-B219-474B-8BB4-C8FBBEC0CF3E}" presName="dummy3b" presStyleCnt="0"/>
      <dgm:spPr/>
    </dgm:pt>
    <dgm:pt modelId="{92FE6840-8E14-423E-95EA-15C7E9C12BF1}" type="pres">
      <dgm:prSet presAssocID="{DC60C15C-B219-474B-8BB4-C8FBBEC0CF3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9B5BA-0CA0-4699-A570-B2A72FC6AE46}" type="pres">
      <dgm:prSet presAssocID="{F14251E8-CA6E-41C5-844C-CF5EB13542E2}" presName="arrowWedge1" presStyleLbl="fgSibTrans2D1" presStyleIdx="0" presStyleCnt="3"/>
      <dgm:spPr/>
    </dgm:pt>
    <dgm:pt modelId="{63392D2A-E74B-4992-8242-F21FC4B41FB9}" type="pres">
      <dgm:prSet presAssocID="{B3E72255-A2F1-4309-B651-B1BB078D3519}" presName="arrowWedge2" presStyleLbl="fgSibTrans2D1" presStyleIdx="1" presStyleCnt="3"/>
      <dgm:spPr/>
    </dgm:pt>
    <dgm:pt modelId="{D2D5DCCF-6C25-4412-A78B-966154BE06E6}" type="pres">
      <dgm:prSet presAssocID="{ECFFAA5B-734A-4F5C-937C-E043FF5E07BD}" presName="arrowWedge3" presStyleLbl="fgSibTrans2D1" presStyleIdx="2" presStyleCnt="3"/>
      <dgm:spPr/>
    </dgm:pt>
  </dgm:ptLst>
  <dgm:cxnLst>
    <dgm:cxn modelId="{B614F2D7-0250-4FBD-8CEE-E85805DED4D6}" type="presOf" srcId="{456A26F6-854E-43D4-A0D3-3454A7604405}" destId="{BBAAD37F-4C5E-4903-880D-140331E63F12}" srcOrd="0" destOrd="0" presId="urn:microsoft.com/office/officeart/2005/8/layout/cycle8"/>
    <dgm:cxn modelId="{3FDA74D0-1F0D-4723-8F31-63FF092E5192}" type="presOf" srcId="{F9CDEFC6-3340-470D-980F-A9AD8522C7DA}" destId="{D08C7EFE-69E0-4C7A-99E9-0B1A25E3ABB4}" srcOrd="0" destOrd="0" presId="urn:microsoft.com/office/officeart/2005/8/layout/cycle8"/>
    <dgm:cxn modelId="{450CD58A-3D84-4AB7-AE9B-5CB3F9776887}" type="presOf" srcId="{F9CDEFC6-3340-470D-980F-A9AD8522C7DA}" destId="{92FE6840-8E14-423E-95EA-15C7E9C12BF1}" srcOrd="1" destOrd="0" presId="urn:microsoft.com/office/officeart/2005/8/layout/cycle8"/>
    <dgm:cxn modelId="{03572A7F-10C4-43FF-89FE-C326394565A3}" type="presOf" srcId="{DC60C15C-B219-474B-8BB4-C8FBBEC0CF3E}" destId="{D3F4DAA7-3854-46E5-A99E-DFF77A32C685}" srcOrd="0" destOrd="0" presId="urn:microsoft.com/office/officeart/2005/8/layout/cycle8"/>
    <dgm:cxn modelId="{C02776F5-43B8-471F-8B0C-34CE63093CCD}" srcId="{DC60C15C-B219-474B-8BB4-C8FBBEC0CF3E}" destId="{61578042-3FCE-4747-9971-9A101DE70980}" srcOrd="1" destOrd="0" parTransId="{362945DF-330F-4C68-BCBE-4F2C041B9A83}" sibTransId="{B3E72255-A2F1-4309-B651-B1BB078D3519}"/>
    <dgm:cxn modelId="{2CF3F545-03C4-4EBB-95C6-42C327C5DFB5}" srcId="{DC60C15C-B219-474B-8BB4-C8FBBEC0CF3E}" destId="{456A26F6-854E-43D4-A0D3-3454A7604405}" srcOrd="0" destOrd="0" parTransId="{85237845-FFD5-4E06-9C37-07B270187D31}" sibTransId="{F14251E8-CA6E-41C5-844C-CF5EB13542E2}"/>
    <dgm:cxn modelId="{1F54D4B4-9FCA-4BF1-9DDA-36FB76652AD1}" type="presOf" srcId="{61578042-3FCE-4747-9971-9A101DE70980}" destId="{44CDE89C-6F43-47D6-9738-74EFA898A27B}" srcOrd="0" destOrd="0" presId="urn:microsoft.com/office/officeart/2005/8/layout/cycle8"/>
    <dgm:cxn modelId="{6B280570-4F56-4594-949F-3477FCD96810}" type="presOf" srcId="{456A26F6-854E-43D4-A0D3-3454A7604405}" destId="{261F8A2C-DAD0-4D25-B148-968DC9D342BA}" srcOrd="1" destOrd="0" presId="urn:microsoft.com/office/officeart/2005/8/layout/cycle8"/>
    <dgm:cxn modelId="{3D4C8576-1A3A-412E-A9A7-B94A969A6F4D}" type="presOf" srcId="{61578042-3FCE-4747-9971-9A101DE70980}" destId="{ECEBEE6C-F0A1-47B8-854A-9B7D74ADF8ED}" srcOrd="1" destOrd="0" presId="urn:microsoft.com/office/officeart/2005/8/layout/cycle8"/>
    <dgm:cxn modelId="{8C1711BF-313B-43E7-9DEC-26C4F4AEB6B7}" srcId="{DC60C15C-B219-474B-8BB4-C8FBBEC0CF3E}" destId="{F9CDEFC6-3340-470D-980F-A9AD8522C7DA}" srcOrd="2" destOrd="0" parTransId="{EF5F3930-A54B-4638-9918-B0EBFDD341C8}" sibTransId="{ECFFAA5B-734A-4F5C-937C-E043FF5E07BD}"/>
    <dgm:cxn modelId="{63EED5EF-FB70-4A3F-B05A-24A86CE5A3F5}" type="presParOf" srcId="{D3F4DAA7-3854-46E5-A99E-DFF77A32C685}" destId="{BBAAD37F-4C5E-4903-880D-140331E63F12}" srcOrd="0" destOrd="0" presId="urn:microsoft.com/office/officeart/2005/8/layout/cycle8"/>
    <dgm:cxn modelId="{6011E156-EC54-4C34-A7CA-C6F59946BEBF}" type="presParOf" srcId="{D3F4DAA7-3854-46E5-A99E-DFF77A32C685}" destId="{BBE6EB90-9800-42CE-8AE7-2F481FC87F7C}" srcOrd="1" destOrd="0" presId="urn:microsoft.com/office/officeart/2005/8/layout/cycle8"/>
    <dgm:cxn modelId="{816D39AE-292A-4BF7-8DB6-280320A60DA4}" type="presParOf" srcId="{D3F4DAA7-3854-46E5-A99E-DFF77A32C685}" destId="{53FF81AD-3480-4D05-81A0-56AB2B40B843}" srcOrd="2" destOrd="0" presId="urn:microsoft.com/office/officeart/2005/8/layout/cycle8"/>
    <dgm:cxn modelId="{A694B075-11BC-4694-B65F-85FCDFF08C88}" type="presParOf" srcId="{D3F4DAA7-3854-46E5-A99E-DFF77A32C685}" destId="{261F8A2C-DAD0-4D25-B148-968DC9D342BA}" srcOrd="3" destOrd="0" presId="urn:microsoft.com/office/officeart/2005/8/layout/cycle8"/>
    <dgm:cxn modelId="{EED27FA3-95ED-49C1-BAA0-79288862ED06}" type="presParOf" srcId="{D3F4DAA7-3854-46E5-A99E-DFF77A32C685}" destId="{44CDE89C-6F43-47D6-9738-74EFA898A27B}" srcOrd="4" destOrd="0" presId="urn:microsoft.com/office/officeart/2005/8/layout/cycle8"/>
    <dgm:cxn modelId="{B09A819D-3C58-41FD-AED4-5DFAA0E030CF}" type="presParOf" srcId="{D3F4DAA7-3854-46E5-A99E-DFF77A32C685}" destId="{C3BB0005-83DC-4F5D-A17A-11C58875F570}" srcOrd="5" destOrd="0" presId="urn:microsoft.com/office/officeart/2005/8/layout/cycle8"/>
    <dgm:cxn modelId="{B3D753D1-5531-4E65-B691-963CF8E8384D}" type="presParOf" srcId="{D3F4DAA7-3854-46E5-A99E-DFF77A32C685}" destId="{C9BD65BD-DB51-4ED7-9567-6164FB28CF2D}" srcOrd="6" destOrd="0" presId="urn:microsoft.com/office/officeart/2005/8/layout/cycle8"/>
    <dgm:cxn modelId="{EF1FB26A-3D98-4D5A-BA1B-4781DE5550E9}" type="presParOf" srcId="{D3F4DAA7-3854-46E5-A99E-DFF77A32C685}" destId="{ECEBEE6C-F0A1-47B8-854A-9B7D74ADF8ED}" srcOrd="7" destOrd="0" presId="urn:microsoft.com/office/officeart/2005/8/layout/cycle8"/>
    <dgm:cxn modelId="{F62E61D0-6216-42A5-8B40-BF536F5DF30A}" type="presParOf" srcId="{D3F4DAA7-3854-46E5-A99E-DFF77A32C685}" destId="{D08C7EFE-69E0-4C7A-99E9-0B1A25E3ABB4}" srcOrd="8" destOrd="0" presId="urn:microsoft.com/office/officeart/2005/8/layout/cycle8"/>
    <dgm:cxn modelId="{1020B661-2B5C-49DF-905A-B5908C61DA72}" type="presParOf" srcId="{D3F4DAA7-3854-46E5-A99E-DFF77A32C685}" destId="{231F2C04-AFB4-4D79-9366-C1398262DABA}" srcOrd="9" destOrd="0" presId="urn:microsoft.com/office/officeart/2005/8/layout/cycle8"/>
    <dgm:cxn modelId="{5AFBEE23-3CDB-4713-A4ED-760E4F7F3492}" type="presParOf" srcId="{D3F4DAA7-3854-46E5-A99E-DFF77A32C685}" destId="{AAE10AD2-C750-487E-80F9-0AD2FF39FA36}" srcOrd="10" destOrd="0" presId="urn:microsoft.com/office/officeart/2005/8/layout/cycle8"/>
    <dgm:cxn modelId="{E324E797-C92E-49B0-B5B6-B45E6F2316B6}" type="presParOf" srcId="{D3F4DAA7-3854-46E5-A99E-DFF77A32C685}" destId="{92FE6840-8E14-423E-95EA-15C7E9C12BF1}" srcOrd="11" destOrd="0" presId="urn:microsoft.com/office/officeart/2005/8/layout/cycle8"/>
    <dgm:cxn modelId="{3A562D3A-E33F-49F3-8972-91A63F5D14CF}" type="presParOf" srcId="{D3F4DAA7-3854-46E5-A99E-DFF77A32C685}" destId="{FDB9B5BA-0CA0-4699-A570-B2A72FC6AE46}" srcOrd="12" destOrd="0" presId="urn:microsoft.com/office/officeart/2005/8/layout/cycle8"/>
    <dgm:cxn modelId="{C4C04B4D-9D73-4B81-A419-1AA400FAA022}" type="presParOf" srcId="{D3F4DAA7-3854-46E5-A99E-DFF77A32C685}" destId="{63392D2A-E74B-4992-8242-F21FC4B41FB9}" srcOrd="13" destOrd="0" presId="urn:microsoft.com/office/officeart/2005/8/layout/cycle8"/>
    <dgm:cxn modelId="{29CBB68F-54CC-47CA-AD02-7A7CDBAC63B6}" type="presParOf" srcId="{D3F4DAA7-3854-46E5-A99E-DFF77A32C685}" destId="{D2D5DCCF-6C25-4412-A78B-966154BE06E6}" srcOrd="14" destOrd="0" presId="urn:microsoft.com/office/officeart/2005/8/layout/cycle8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143000"/>
            <a:ext cx="4562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0687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1375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2062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82750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53437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4124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4812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5499" algn="l" defTabSz="94137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13683" y="150553"/>
            <a:ext cx="931647" cy="112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154" y="1355150"/>
            <a:ext cx="9180910" cy="288280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154" y="4349129"/>
            <a:ext cx="9180910" cy="199918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708" indent="0" algn="ctr">
              <a:buNone/>
              <a:defRPr sz="2000"/>
            </a:lvl2pPr>
            <a:lvl3pPr marL="913416" indent="0" algn="ctr">
              <a:buNone/>
              <a:defRPr sz="1800"/>
            </a:lvl3pPr>
            <a:lvl4pPr marL="1370123" indent="0" algn="ctr">
              <a:buNone/>
              <a:defRPr sz="1600"/>
            </a:lvl4pPr>
            <a:lvl5pPr marL="1826832" indent="0" algn="ctr">
              <a:buNone/>
              <a:defRPr sz="1600"/>
            </a:lvl5pPr>
            <a:lvl6pPr marL="2283540" indent="0" algn="ctr">
              <a:buNone/>
              <a:defRPr sz="1600"/>
            </a:lvl6pPr>
            <a:lvl7pPr marL="2740248" indent="0" algn="ctr">
              <a:buNone/>
              <a:defRPr sz="1600"/>
            </a:lvl7pPr>
            <a:lvl8pPr marL="3196956" indent="0" algn="ctr">
              <a:buNone/>
              <a:defRPr sz="1600"/>
            </a:lvl8pPr>
            <a:lvl9pPr marL="365366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" y="258739"/>
            <a:ext cx="816082" cy="98138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2061" y="331599"/>
            <a:ext cx="11017092" cy="1380066"/>
          </a:xfrm>
          <a:prstGeom prst="rect">
            <a:avLst/>
          </a:prstGeom>
        </p:spPr>
        <p:txBody>
          <a:bodyPr vert="horz" lIns="94137" tIns="47069" rIns="94137" bIns="4706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061" y="1932095"/>
            <a:ext cx="11017092" cy="5464681"/>
          </a:xfrm>
          <a:prstGeom prst="rect">
            <a:avLst/>
          </a:prstGeom>
        </p:spPr>
        <p:txBody>
          <a:bodyPr vert="horz" lIns="94137" tIns="47069" rIns="94137" bIns="4706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1" y="7674705"/>
            <a:ext cx="2856283" cy="440855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7674705"/>
            <a:ext cx="3876384" cy="440855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69" y="7674705"/>
            <a:ext cx="2856283" cy="440855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1255136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676" indent="-470676" algn="l" defTabSz="1255136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797" indent="-392229" algn="l" defTabSz="1255136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8919" indent="-313783" algn="l" defTabSz="1255136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487" indent="-313783" algn="l" defTabSz="1255136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4053" indent="-313783" algn="l" defTabSz="1255136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621" indent="-313783" algn="l" defTabSz="125513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9189" indent="-313783" algn="l" defTabSz="125513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757" indent="-313783" algn="l" defTabSz="125513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4323" indent="-313783" algn="l" defTabSz="125513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568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136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702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270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838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406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972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540" algn="l" defTabSz="125513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66351" y="2227661"/>
            <a:ext cx="10354026" cy="1561563"/>
          </a:xfrm>
          <a:prstGeom prst="rect">
            <a:avLst/>
          </a:prstGeom>
          <a:noFill/>
        </p:spPr>
        <p:txBody>
          <a:bodyPr wrap="square" lIns="91341" tIns="45671" rIns="91341" bIns="45671" rtlCol="0">
            <a:spAutoFit/>
          </a:bodyPr>
          <a:lstStyle/>
          <a:p>
            <a:pPr algn="ctr" defTabSz="1217254">
              <a:lnSpc>
                <a:spcPct val="130000"/>
              </a:lnSpc>
            </a:pPr>
            <a:r>
              <a:rPr lang="zh-CN" altLang="en-US" sz="37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虚拟机的前世今生</a:t>
            </a:r>
          </a:p>
          <a:p>
            <a:pPr algn="ctr" defTabSz="1217254">
              <a:lnSpc>
                <a:spcPct val="130000"/>
              </a:lnSpc>
            </a:pPr>
            <a:r>
              <a:rPr lang="zh-CN" altLang="en-US" sz="37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深入理解</a:t>
            </a:r>
            <a:r>
              <a:rPr lang="en-US" altLang="zh-CN" sz="37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37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内存区域</a:t>
            </a:r>
            <a:endParaRPr lang="en-US" altLang="zh-CN" sz="3700" dirty="0" smtClean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60304" y="5327371"/>
            <a:ext cx="6122705" cy="24612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41" tIns="45671" rIns="91341" bIns="45671">
            <a:spAutoFit/>
          </a:bodyPr>
          <a:lstStyle/>
          <a:p>
            <a:pPr algn="dist" defTabSz="1217254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05973" y="6078033"/>
            <a:ext cx="3768781" cy="46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41" tIns="45671" rIns="91341" bIns="45671">
            <a:spAutoFit/>
          </a:bodyPr>
          <a:lstStyle/>
          <a:p>
            <a:pPr defTabSz="1217254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9" name="PA_组合 20"/>
          <p:cNvGrpSpPr/>
          <p:nvPr>
            <p:custDataLst>
              <p:tags r:id="rId4"/>
            </p:custDataLst>
          </p:nvPr>
        </p:nvGrpSpPr>
        <p:grpSpPr>
          <a:xfrm>
            <a:off x="0" y="5075754"/>
            <a:ext cx="12241213" cy="6520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684" y="289513"/>
            <a:ext cx="1363189" cy="1253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E:\VIP课\JVM\移动互联网\虚拟机的前世今生，深入理解JVM内存区域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" y="-1"/>
            <a:ext cx="12224385" cy="8280401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3143250" y="6410325"/>
            <a:ext cx="2295525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76575" y="6505575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20:05</a:t>
            </a:r>
            <a:r>
              <a:rPr lang="zh-CN" altLang="en-US" sz="2400" dirty="0" smtClean="0">
                <a:solidFill>
                  <a:srgbClr val="FF0000"/>
                </a:solidFill>
              </a:rPr>
              <a:t>正式开始！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0100" y="7181850"/>
            <a:ext cx="495300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33475" y="7362825"/>
            <a:ext cx="420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King</a:t>
            </a:r>
            <a:r>
              <a:rPr lang="zh-CN" altLang="en-US" sz="2400" dirty="0" smtClean="0">
                <a:solidFill>
                  <a:srgbClr val="FF0000"/>
                </a:solidFill>
              </a:rPr>
              <a:t>老师</a:t>
            </a:r>
            <a:r>
              <a:rPr lang="en-US" altLang="zh-CN" sz="2400" dirty="0" smtClean="0">
                <a:solidFill>
                  <a:srgbClr val="FF0000"/>
                </a:solidFill>
              </a:rPr>
              <a:t>QQ:2962938812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219436" y="890858"/>
            <a:ext cx="1277569" cy="97224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9439" y="159702"/>
            <a:ext cx="584787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</a:t>
            </a:r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0089" y="1351638"/>
            <a:ext cx="7535043" cy="5464629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虚拟机栈（大小设置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Xss</a:t>
            </a:r>
            <a:r>
              <a:rPr lang="en-US" altLang="zh-CN" sz="2400" dirty="0" smtClean="0">
                <a:solidFill>
                  <a:srgbClr val="FF0000"/>
                </a:solidFill>
              </a:rPr>
              <a:t> 1M 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</a:t>
            </a:r>
            <a:r>
              <a:rPr lang="zh-CN" altLang="en-US" sz="2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当前线程</a:t>
            </a:r>
            <a:r>
              <a:rPr lang="zh-CN" altLang="en-US" sz="22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运行方法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所需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的数据，指令、返回地址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帧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70000"/>
              </a:lnSpc>
              <a:buClr>
                <a:srgbClr val="FFC000"/>
              </a:buClr>
            </a:pPr>
            <a:r>
              <a:rPr lang="zh-CN" altLang="en-US" dirty="0" smtClean="0"/>
              <a:t>每个方法在执行的同时都会创建一个</a:t>
            </a:r>
            <a:r>
              <a:rPr lang="zh-CN" altLang="en-US" b="1" dirty="0" smtClean="0"/>
              <a:t>栈帧</a:t>
            </a:r>
            <a:endParaRPr lang="en-US" altLang="zh-CN" dirty="0" smtClean="0"/>
          </a:p>
          <a:p>
            <a:pPr>
              <a:lnSpc>
                <a:spcPct val="170000"/>
              </a:lnSpc>
              <a:buClr>
                <a:srgbClr val="FFC000"/>
              </a:buClr>
            </a:pPr>
            <a:r>
              <a:rPr lang="zh-CN" altLang="en-US" dirty="0" smtClean="0"/>
              <a:t>栈帧还可以划分：</a:t>
            </a:r>
            <a:endParaRPr lang="zh-CN" altLang="en-US" dirty="0"/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局部变量表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/>
              <a:t>操作数栈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 smtClean="0"/>
              <a:t>动态连接</a:t>
            </a:r>
          </a:p>
          <a:p>
            <a:pPr marL="314325" indent="-314325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800" dirty="0" smtClean="0"/>
              <a:t>返回地址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219436" y="890858"/>
            <a:ext cx="1277569" cy="97224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9439" y="159702"/>
            <a:ext cx="584787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</a:t>
            </a:r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0089" y="1351638"/>
            <a:ext cx="7535043" cy="2770046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本地方法栈</a:t>
            </a:r>
            <a:endParaRPr lang="zh-CN" altLang="en-US" sz="22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本地方法栈保存的是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native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方法的信息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1800" dirty="0" smtClean="0"/>
              <a:t>当一个</a:t>
            </a:r>
            <a:r>
              <a:rPr lang="en-US" altLang="zh-CN" sz="1800" dirty="0" smtClean="0"/>
              <a:t>JVM</a:t>
            </a:r>
            <a:r>
              <a:rPr lang="zh-CN" altLang="en-US" sz="1800" dirty="0" smtClean="0"/>
              <a:t>创建的线程调用</a:t>
            </a:r>
            <a:r>
              <a:rPr lang="en-US" altLang="zh-CN" sz="1800" dirty="0" smtClean="0"/>
              <a:t>native</a:t>
            </a:r>
            <a:r>
              <a:rPr lang="zh-CN" altLang="en-US" sz="1800" dirty="0" smtClean="0"/>
              <a:t>方法后，</a:t>
            </a:r>
            <a:r>
              <a:rPr lang="en-US" altLang="zh-CN" sz="1800" dirty="0" smtClean="0"/>
              <a:t>JVM</a:t>
            </a:r>
            <a:r>
              <a:rPr lang="zh-CN" altLang="en-US" sz="1800" dirty="0" smtClean="0"/>
              <a:t>不再为其在虚拟机栈中创建栈帧，</a:t>
            </a:r>
            <a:r>
              <a:rPr lang="en-US" altLang="zh-CN" sz="1800" dirty="0" smtClean="0"/>
              <a:t>JVM</a:t>
            </a:r>
            <a:r>
              <a:rPr lang="zh-CN" altLang="en-US" sz="1800" dirty="0" smtClean="0"/>
              <a:t>只是简单地动态链接并直接调用</a:t>
            </a:r>
            <a:r>
              <a:rPr lang="en-US" altLang="zh-CN" sz="1800" dirty="0" smtClean="0"/>
              <a:t>native</a:t>
            </a:r>
            <a:r>
              <a:rPr lang="zh-CN" altLang="en-US" sz="1800" dirty="0" smtClean="0"/>
              <a:t>方法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337457" y="4714167"/>
            <a:ext cx="5570756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虚拟机规范无强制规定，各版本虚拟机自由实现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en-US" altLang="zh-CN" sz="2000" kern="0" dirty="0" err="1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HotSpot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直接把本地方法栈和虚拟机栈合二为一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287240" y="890857"/>
            <a:ext cx="1262924" cy="97225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17753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17753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17753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17753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7246" y="159701"/>
            <a:ext cx="5780832" cy="45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17753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线程共享的区域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91890" y="1009365"/>
            <a:ext cx="4495658" cy="45087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889" tIns="49444" rIns="98889" bIns="49444">
            <a:spAutoFit/>
          </a:bodyPr>
          <a:lstStyle/>
          <a:p>
            <a:pPr marL="308848" indent="-308848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endParaRPr lang="zh-CN" altLang="en-US" sz="3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084" lvl="1" indent="-308848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类信息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084" lvl="1" indent="-308848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084" lvl="1" indent="-308848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静态变量</a:t>
            </a:r>
          </a:p>
          <a:p>
            <a:pPr marL="758084" lvl="1" indent="-308848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即时编译期编译后的代码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8848" indent="-308848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084" lvl="1" indent="-308848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对象实例（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几乎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所有）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8084" lvl="1" indent="-308848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22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8036" y="5787544"/>
            <a:ext cx="4874095" cy="1737225"/>
          </a:xfrm>
          <a:prstGeom prst="rect">
            <a:avLst/>
          </a:prstGeom>
        </p:spPr>
        <p:txBody>
          <a:bodyPr wrap="square" lIns="98889" tIns="49444" rIns="98889" bIns="49444">
            <a:spAutoFit/>
          </a:bodyPr>
          <a:lstStyle/>
          <a:p>
            <a:pPr marL="308848" indent="-308848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zh-CN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堆的大小参数设置</a:t>
            </a:r>
            <a:endParaRPr lang="zh-CN" altLang="zh-CN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80000"/>
              </a:lnSpc>
              <a:buClr>
                <a:srgbClr val="FFC000"/>
              </a:buClr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-Xmx  堆区内存可被分配的最大上限</a:t>
            </a:r>
          </a:p>
          <a:p>
            <a:pPr lvl="1">
              <a:lnSpc>
                <a:spcPct val="180000"/>
              </a:lnSpc>
              <a:buClr>
                <a:srgbClr val="FFC000"/>
              </a:buClr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-Xms  堆区内存初始内存分配的大小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126178"/>
            <a:ext cx="1204298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0" y="448000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直接内存</a:t>
            </a:r>
          </a:p>
        </p:txBody>
      </p:sp>
      <p:grpSp>
        <p:nvGrpSpPr>
          <p:cNvPr id="8" name="组合 3"/>
          <p:cNvGrpSpPr>
            <a:grpSpLocks/>
          </p:cNvGrpSpPr>
          <p:nvPr/>
        </p:nvGrpSpPr>
        <p:grpSpPr bwMode="auto">
          <a:xfrm>
            <a:off x="969104" y="1121305"/>
            <a:ext cx="6191840" cy="5558215"/>
            <a:chOff x="965200" y="928725"/>
            <a:chExt cx="6166676" cy="4603395"/>
          </a:xfrm>
        </p:grpSpPr>
        <p:graphicFrame>
          <p:nvGraphicFramePr>
            <p:cNvPr id="9" name="图示 8"/>
            <p:cNvGraphicFramePr/>
            <p:nvPr/>
          </p:nvGraphicFramePr>
          <p:xfrm>
            <a:off x="965200" y="146812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16" name="组合 13"/>
            <p:cNvGrpSpPr>
              <a:grpSpLocks/>
            </p:cNvGrpSpPr>
            <p:nvPr/>
          </p:nvGrpSpPr>
          <p:grpSpPr bwMode="auto">
            <a:xfrm>
              <a:off x="2493962" y="3434080"/>
              <a:ext cx="991738" cy="345440"/>
              <a:chOff x="360362" y="4114800"/>
              <a:chExt cx="991738" cy="345440"/>
            </a:xfrm>
          </p:grpSpPr>
          <p:sp>
            <p:nvSpPr>
              <p:cNvPr id="23" name="椭圆 11"/>
              <p:cNvSpPr>
                <a:spLocks noChangeArrowheads="1"/>
              </p:cNvSpPr>
              <p:nvPr/>
            </p:nvSpPr>
            <p:spPr bwMode="auto">
              <a:xfrm>
                <a:off x="401002" y="4114800"/>
                <a:ext cx="833906" cy="345440"/>
              </a:xfrm>
              <a:prstGeom prst="ellipse">
                <a:avLst/>
              </a:prstGeom>
              <a:solidFill>
                <a:srgbClr val="FF9900">
                  <a:alpha val="90195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矩形 12"/>
              <p:cNvSpPr>
                <a:spLocks noChangeArrowheads="1"/>
              </p:cNvSpPr>
              <p:nvPr/>
            </p:nvSpPr>
            <p:spPr bwMode="auto">
              <a:xfrm>
                <a:off x="360362" y="4156714"/>
                <a:ext cx="991738" cy="216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100" dirty="0" err="1">
                    <a:solidFill>
                      <a:schemeClr val="bg1"/>
                    </a:solidFill>
                  </a:rPr>
                  <a:t>DirectBuffer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7" name="直接箭头连接符 19"/>
            <p:cNvCxnSpPr>
              <a:cxnSpLocks noChangeShapeType="1"/>
            </p:cNvCxnSpPr>
            <p:nvPr/>
          </p:nvCxnSpPr>
          <p:spPr bwMode="auto">
            <a:xfrm>
              <a:off x="3173563" y="3701013"/>
              <a:ext cx="389890" cy="411480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3173563" y="3690853"/>
              <a:ext cx="541529" cy="254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引用</a:t>
              </a:r>
            </a:p>
          </p:txBody>
        </p:sp>
        <p:sp>
          <p:nvSpPr>
            <p:cNvPr id="19" name="左大括号 21"/>
            <p:cNvSpPr>
              <a:spLocks/>
            </p:cNvSpPr>
            <p:nvPr/>
          </p:nvSpPr>
          <p:spPr bwMode="auto">
            <a:xfrm rot="5400000">
              <a:off x="3783960" y="585984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951555" y="928725"/>
              <a:ext cx="2138017" cy="318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/>
                <a:t>JVM</a:t>
              </a:r>
              <a:r>
                <a:rPr lang="zh-CN" altLang="en-US"/>
                <a:t>内存区域模型</a:t>
              </a:r>
            </a:p>
          </p:txBody>
        </p:sp>
        <p:sp>
          <p:nvSpPr>
            <p:cNvPr id="21" name="左大括号 24"/>
            <p:cNvSpPr>
              <a:spLocks/>
            </p:cNvSpPr>
            <p:nvPr/>
          </p:nvSpPr>
          <p:spPr bwMode="auto">
            <a:xfrm rot="-9043090">
              <a:off x="5550294" y="3636331"/>
              <a:ext cx="340126" cy="176427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5977295" y="4518467"/>
              <a:ext cx="1154581" cy="318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非堆区域</a:t>
              </a:r>
            </a:p>
          </p:txBody>
        </p:sp>
      </p:grp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3562386" y="4809150"/>
            <a:ext cx="908258" cy="31050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4137" tIns="47069" rIns="94137" bIns="47069">
            <a:spAutoFit/>
          </a:bodyPr>
          <a:lstStyle/>
          <a:p>
            <a:pPr eaLnBrk="0" hangingPunct="0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直接内存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83469" y="1276563"/>
            <a:ext cx="4023024" cy="5432420"/>
          </a:xfrm>
          <a:prstGeom prst="rect">
            <a:avLst/>
          </a:prstGeom>
          <a:noFill/>
        </p:spPr>
        <p:txBody>
          <a:bodyPr wrap="square" lIns="94137" tIns="47069" rIns="94137" bIns="47069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C000"/>
                </a:solidFill>
              </a:rPr>
              <a:t>直接内存：</a:t>
            </a:r>
            <a:r>
              <a:rPr lang="zh-CN" altLang="en-US" dirty="0"/>
              <a:t>不是虚拟机运行时数据区的一部分，也不是</a:t>
            </a:r>
            <a:r>
              <a:rPr lang="en-US" altLang="zh-CN" dirty="0"/>
              <a:t>java</a:t>
            </a:r>
            <a:r>
              <a:rPr lang="zh-CN" altLang="en-US" dirty="0"/>
              <a:t>虚拟机规范中定义的内存区域；</a:t>
            </a:r>
            <a:endParaRPr lang="en-US" altLang="zh-CN" dirty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/>
              <a:t>如果使用了</a:t>
            </a:r>
            <a:r>
              <a:rPr lang="en-US" altLang="zh-CN" dirty="0"/>
              <a:t>NIO,</a:t>
            </a:r>
            <a:r>
              <a:rPr lang="zh-CN" altLang="en-US" dirty="0"/>
              <a:t>这块区域会被频繁使用，在</a:t>
            </a:r>
            <a:r>
              <a:rPr lang="en-US" altLang="zh-CN" dirty="0"/>
              <a:t>java</a:t>
            </a:r>
            <a:r>
              <a:rPr lang="zh-CN" altLang="en-US" dirty="0"/>
              <a:t>堆内可以用</a:t>
            </a:r>
            <a:r>
              <a:rPr lang="en-US" altLang="zh-CN" dirty="0" err="1"/>
              <a:t>directByteBuffer</a:t>
            </a:r>
            <a:r>
              <a:rPr lang="zh-CN" altLang="en-US" dirty="0"/>
              <a:t>对象直接引用并操作；</a:t>
            </a:r>
            <a:endParaRPr lang="en-US" altLang="zh-CN" dirty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/>
              <a:t>这块内存不受</a:t>
            </a:r>
            <a:r>
              <a:rPr lang="en-US" altLang="zh-CN" dirty="0"/>
              <a:t>java</a:t>
            </a:r>
            <a:r>
              <a:rPr lang="zh-CN" altLang="en-US" dirty="0"/>
              <a:t>堆大小限制，但受本机总内存的限制，可以通过</a:t>
            </a:r>
            <a:r>
              <a:rPr lang="en-US" altLang="zh-CN" dirty="0" err="1"/>
              <a:t>MaxDirectMemorySize</a:t>
            </a:r>
            <a:r>
              <a:rPr lang="zh-CN" altLang="en-US" dirty="0"/>
              <a:t>来设置（默认与堆内存最大值一样），所以也会出现</a:t>
            </a:r>
            <a:r>
              <a:rPr lang="en-US" altLang="zh-CN" dirty="0"/>
              <a:t>OOM</a:t>
            </a:r>
            <a:r>
              <a:rPr lang="zh-CN" altLang="en-US" dirty="0"/>
              <a:t>异常；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126178"/>
            <a:ext cx="1204298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0" y="448000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站在线程角度来看</a:t>
            </a:r>
          </a:p>
        </p:txBody>
      </p:sp>
      <p:pic>
        <p:nvPicPr>
          <p:cNvPr id="1026" name="Picture 2" descr="E:\VIP课\JVM\移动互联网\占线程角度看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3213" y="1701800"/>
            <a:ext cx="9506268" cy="555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126178"/>
            <a:ext cx="1204298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0" y="448000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深入辨析堆和栈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52670" y="1420319"/>
            <a:ext cx="11616401" cy="589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137" tIns="47069" rIns="94137" bIns="47069">
            <a:spAutoFit/>
          </a:bodyPr>
          <a:lstStyle/>
          <a:p>
            <a:pPr marL="294180" indent="-294180" eaLnBrk="0" hangingPunc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100" b="1" dirty="0"/>
              <a:t>功能</a:t>
            </a:r>
            <a:endParaRPr lang="en-US" altLang="zh-CN" sz="2100" b="1" dirty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/>
              <a:t>以栈帧的方式存储方法调用的过程，并存储方法调用过程中基本数据类型的变量（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 err="1"/>
              <a:t>boolean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等）以及对象的引用变量，其内存分配在栈上，变量出了作用域就会自动释放；</a:t>
            </a:r>
            <a:endParaRPr lang="en-US" altLang="zh-CN" dirty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/>
              <a:t>而堆内存用来存储</a:t>
            </a:r>
            <a:r>
              <a:rPr lang="en-US" altLang="zh-CN" dirty="0"/>
              <a:t>Java</a:t>
            </a:r>
            <a:r>
              <a:rPr lang="zh-CN" altLang="en-US" dirty="0"/>
              <a:t>中的对象。无论是成员变量，局部变量，还是类变量，它们指向的对象都存储在堆内存中；</a:t>
            </a:r>
            <a:endParaRPr lang="en-US" altLang="zh-CN" dirty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/>
              <a:t>线程独享还是共享</a:t>
            </a:r>
            <a:endParaRPr lang="en-US" altLang="zh-CN" sz="2100" b="1" dirty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/>
              <a:t>栈内存归属于单个线程，每个线程都会有一个栈内存，其存储的变量只能在其所属线程中可见，即栈内存可以理解成线程的私有内存。</a:t>
            </a:r>
            <a:endParaRPr lang="en-US" altLang="zh-CN" dirty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/>
              <a:t>堆内存中的对象对所有线程可见。堆内存中的对象可以被所有线程访问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94180" indent="-29418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100" b="1" dirty="0" smtClean="0"/>
              <a:t>空间大小</a:t>
            </a:r>
            <a:endParaRPr lang="en-US" altLang="zh-CN" sz="2100" b="1" dirty="0" smtClean="0"/>
          </a:p>
          <a:p>
            <a:pPr marL="294180" indent="-29418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dirty="0" smtClean="0"/>
              <a:t>栈的内存要远远小于堆内存，栈的深度是有限制的，可能发生</a:t>
            </a:r>
            <a:r>
              <a:rPr lang="en-US" altLang="zh-CN" dirty="0" err="1" smtClean="0"/>
              <a:t>StackOverFlowError</a:t>
            </a:r>
            <a:r>
              <a:rPr lang="zh-CN" altLang="en-US" dirty="0" smtClean="0"/>
              <a:t>问题。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126178"/>
            <a:ext cx="1204298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0" y="448000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虚拟机中的对象</a:t>
            </a: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1595261" y="2650118"/>
            <a:ext cx="2266965" cy="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4137" tIns="47069" rIns="94137" bIns="47069">
            <a:spAutoFit/>
          </a:bodyPr>
          <a:lstStyle/>
          <a:p>
            <a:pPr marL="0" lvl="2" defTabSz="939741" eaLnBrk="0" hangingPunct="0">
              <a:buClr>
                <a:srgbClr val="0070C0"/>
              </a:buClr>
              <a:buSzPct val="80000"/>
              <a:tabLst>
                <a:tab pos="140552" algn="l"/>
              </a:tabLst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划分内存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lvl="2" defTabSz="939741" eaLnBrk="0" hangingPunct="0">
              <a:buClr>
                <a:srgbClr val="0070C0"/>
              </a:buClr>
              <a:buSzPct val="80000"/>
              <a:tabLst>
                <a:tab pos="140552" algn="l"/>
              </a:tabLst>
              <a:defRPr/>
            </a:pPr>
            <a:r>
              <a:rPr lang="zh-CN" altLang="en-US" sz="1600" spc="51" dirty="0" smtClean="0">
                <a:ln w="11430"/>
                <a:latin typeface="微软雅黑" pitchFamily="34" charset="-122"/>
                <a:ea typeface="微软雅黑" pitchFamily="34" charset="-122"/>
              </a:rPr>
              <a:t>指针碰撞和空闲列表</a:t>
            </a:r>
            <a:endParaRPr lang="en-US" altLang="zh-CN" sz="1600" spc="51" dirty="0">
              <a:ln w="11430"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6115150" y="5750032"/>
            <a:ext cx="3760028" cy="83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137" tIns="47069" rIns="94137" bIns="47069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并发安全问题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pc="51" dirty="0" smtClean="0">
                <a:ln w="11430"/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spc="51" dirty="0" smtClean="0">
                <a:ln w="11430"/>
                <a:latin typeface="微软雅黑" pitchFamily="34" charset="-122"/>
                <a:ea typeface="微软雅黑" pitchFamily="34" charset="-122"/>
              </a:rPr>
              <a:t>CAS</a:t>
            </a:r>
            <a:r>
              <a:rPr lang="zh-CN" altLang="en-US" sz="1600" spc="51" dirty="0" smtClean="0">
                <a:ln w="11430"/>
                <a:latin typeface="微软雅黑" pitchFamily="34" charset="-122"/>
                <a:ea typeface="微软雅黑" pitchFamily="34" charset="-122"/>
              </a:rPr>
              <a:t>配上失败重试</a:t>
            </a:r>
            <a:endParaRPr lang="en-US" altLang="ko-KR" sz="1600" dirty="0">
              <a:latin typeface="Arial" charset="0"/>
            </a:endParaRPr>
          </a:p>
          <a:p>
            <a:pPr marL="0" lvl="2" defTabSz="939741" eaLnBrk="0" hangingPunct="0">
              <a:buClr>
                <a:srgbClr val="0070C0"/>
              </a:buClr>
              <a:buSzPct val="80000"/>
              <a:tabLst>
                <a:tab pos="140552" algn="l"/>
              </a:tabLst>
              <a:defRPr/>
            </a:pPr>
            <a:r>
              <a:rPr lang="zh-CN" altLang="en-US" sz="1600" spc="51" dirty="0" smtClean="0">
                <a:ln w="11430"/>
                <a:latin typeface="微软雅黑" pitchFamily="34" charset="-122"/>
                <a:ea typeface="微软雅黑" pitchFamily="34" charset="-122"/>
              </a:rPr>
              <a:t>本地线程分配缓冲</a:t>
            </a:r>
            <a:endParaRPr lang="en-US" altLang="zh-CN" sz="1600" spc="51" dirty="0">
              <a:ln w="11430"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1836258" y="3003149"/>
            <a:ext cx="7881054" cy="4264693"/>
            <a:chOff x="1519" y="1661"/>
            <a:chExt cx="3629" cy="1633"/>
          </a:xfrm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2245" y="2886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2970" y="2477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32"/>
            <p:cNvSpPr>
              <a:spLocks/>
            </p:cNvSpPr>
            <p:nvPr/>
          </p:nvSpPr>
          <p:spPr bwMode="auto">
            <a:xfrm>
              <a:off x="3696" y="2069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33"/>
            <p:cNvSpPr>
              <a:spLocks/>
            </p:cNvSpPr>
            <p:nvPr/>
          </p:nvSpPr>
          <p:spPr bwMode="auto">
            <a:xfrm>
              <a:off x="4422" y="1661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H="1">
              <a:off x="1519" y="3294"/>
              <a:ext cx="72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AutoShape 42"/>
          <p:cNvSpPr>
            <a:spLocks noChangeArrowheads="1"/>
          </p:cNvSpPr>
          <p:nvPr/>
        </p:nvSpPr>
        <p:spPr bwMode="auto">
          <a:xfrm rot="17429801">
            <a:off x="3726163" y="3608219"/>
            <a:ext cx="1540827" cy="1281295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prstDash val="dash"/>
            <a:miter lim="800000"/>
            <a:headEnd/>
            <a:tailEnd/>
          </a:ln>
          <a:extLst/>
        </p:spPr>
        <p:txBody>
          <a:bodyPr lIns="94137" tIns="47069" rIns="94137" bIns="47069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8" name="AutoShape 43"/>
          <p:cNvSpPr>
            <a:spLocks noChangeArrowheads="1"/>
          </p:cNvSpPr>
          <p:nvPr/>
        </p:nvSpPr>
        <p:spPr bwMode="auto">
          <a:xfrm rot="17429801">
            <a:off x="5350585" y="2542699"/>
            <a:ext cx="1540827" cy="1281295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prstDash val="dash"/>
            <a:miter lim="800000"/>
            <a:headEnd/>
            <a:tailEnd/>
          </a:ln>
          <a:extLst/>
        </p:spPr>
        <p:txBody>
          <a:bodyPr lIns="94137" tIns="47069" rIns="94137" bIns="47069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 rot="17429801">
            <a:off x="6877281" y="1534633"/>
            <a:ext cx="1540827" cy="1281295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prstDash val="dash"/>
            <a:miter lim="800000"/>
            <a:headEnd/>
            <a:tailEnd/>
          </a:ln>
          <a:extLst/>
        </p:spPr>
        <p:txBody>
          <a:bodyPr lIns="94137" tIns="47069" rIns="94137" bIns="47069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0" name="Oval 10"/>
          <p:cNvSpPr>
            <a:spLocks noChangeArrowheads="1"/>
          </p:cNvSpPr>
          <p:nvPr/>
        </p:nvSpPr>
        <p:spPr bwMode="auto">
          <a:xfrm>
            <a:off x="3510630" y="4541363"/>
            <a:ext cx="1331244" cy="160089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4137" tIns="47069" rIns="94137" bIns="4706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3862224" y="4990553"/>
            <a:ext cx="673658" cy="759478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4137" tIns="47069" rIns="94137" bIns="47069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分配内存</a:t>
            </a:r>
            <a:endParaRPr lang="en-US" altLang="ko-KR">
              <a:solidFill>
                <a:srgbClr val="F8F8F8"/>
              </a:solidFill>
            </a:endParaRP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1936157" y="5609496"/>
            <a:ext cx="1331245" cy="16008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 cap="flat" cmpd="sng">
            <a:noFill/>
            <a:bevel/>
            <a:headEnd/>
            <a:tailEnd/>
          </a:ln>
          <a:extLst/>
        </p:spPr>
        <p:txBody>
          <a:bodyPr lIns="94137" tIns="47069" rIns="94137" bIns="47069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2259521" y="6058687"/>
            <a:ext cx="673658" cy="759478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  <a:extLst/>
        </p:spPr>
        <p:txBody>
          <a:bodyPr lIns="94137" tIns="47069" rIns="94137" bIns="47069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检查</a:t>
            </a:r>
            <a:endParaRPr lang="en-US" altLang="zh-CN" smtClean="0">
              <a:solidFill>
                <a:srgbClr val="F8F8F8"/>
              </a:solidFill>
            </a:endParaRPr>
          </a:p>
          <a:p>
            <a:r>
              <a:rPr lang="zh-CN" altLang="en-US" smtClean="0">
                <a:solidFill>
                  <a:srgbClr val="F8F8F8"/>
                </a:solidFill>
              </a:rPr>
              <a:t>加载</a:t>
            </a:r>
            <a:endParaRPr lang="en-US" altLang="ko-KR" smtClean="0">
              <a:solidFill>
                <a:srgbClr val="F8F8F8"/>
              </a:solidFill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6663920" y="2412934"/>
            <a:ext cx="1331244" cy="160089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4137" tIns="47069" rIns="94137" bIns="4706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/>
        </p:nvSpPr>
        <p:spPr bwMode="auto">
          <a:xfrm>
            <a:off x="7000313" y="2859511"/>
            <a:ext cx="673658" cy="759478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4137" tIns="47069" rIns="94137" bIns="47069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设置</a:t>
            </a:r>
            <a:endParaRPr lang="en-US" altLang="ko-KR">
              <a:solidFill>
                <a:srgbClr val="F8F8F8"/>
              </a:solidFill>
            </a:endParaRPr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5085104" y="3475842"/>
            <a:ext cx="1331245" cy="160089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4137" tIns="47069" rIns="94137" bIns="47069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5296584" y="3925034"/>
            <a:ext cx="969868" cy="759478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4137" tIns="47069" rIns="94137" bIns="47069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内存空间初始化</a:t>
            </a:r>
            <a:endParaRPr lang="en-US" altLang="ko-KR">
              <a:solidFill>
                <a:srgbClr val="F8F8F8"/>
              </a:solidFill>
            </a:endParaRP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8238394" y="1344801"/>
            <a:ext cx="1331245" cy="160089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 cap="flat" cmpd="sng">
            <a:noFill/>
            <a:bevel/>
            <a:headEnd/>
            <a:tailEnd/>
          </a:ln>
          <a:extLst/>
        </p:spPr>
        <p:txBody>
          <a:bodyPr lIns="94137" tIns="47069" rIns="94137" bIns="47069" anchor="ctr"/>
          <a:lstStyle/>
          <a:p>
            <a:pPr algn="ctr"/>
            <a:endParaRPr lang="zh-CN" altLang="en-US">
              <a:solidFill>
                <a:schemeClr val="accent2"/>
              </a:solidFill>
              <a:ea typeface="微软雅黑" pitchFamily="34" charset="-122"/>
            </a:endParaRP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8556744" y="1793991"/>
            <a:ext cx="648940" cy="780385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4137" tIns="47069" rIns="94137" bIns="47069" anchor="ctr"/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  <a:ea typeface="微软雅黑" pitchFamily="34" charset="-122"/>
              </a:defRPr>
            </a:lvl1pPr>
          </a:lstStyle>
          <a:p>
            <a:r>
              <a:rPr lang="zh-CN" altLang="en-US" smtClean="0">
                <a:solidFill>
                  <a:srgbClr val="F8F8F8"/>
                </a:solidFill>
              </a:rPr>
              <a:t>对象初始化</a:t>
            </a:r>
            <a:endParaRPr lang="en-US" altLang="ko-KR">
              <a:solidFill>
                <a:srgbClr val="F8F8F8"/>
              </a:solidFill>
            </a:endParaRPr>
          </a:p>
        </p:txBody>
      </p:sp>
      <p:sp>
        <p:nvSpPr>
          <p:cNvPr id="30" name="AutoShape 42"/>
          <p:cNvSpPr>
            <a:spLocks noChangeArrowheads="1"/>
          </p:cNvSpPr>
          <p:nvPr/>
        </p:nvSpPr>
        <p:spPr bwMode="auto">
          <a:xfrm rot="17429801">
            <a:off x="2287365" y="4745230"/>
            <a:ext cx="1540827" cy="1281295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 algn="ctr">
            <a:solidFill>
              <a:schemeClr val="accent2"/>
            </a:solidFill>
            <a:prstDash val="dash"/>
            <a:miter lim="800000"/>
            <a:headEnd/>
            <a:tailEnd/>
          </a:ln>
          <a:extLst/>
        </p:spPr>
        <p:txBody>
          <a:bodyPr lIns="94137" tIns="47069" rIns="94137" bIns="47069" anchor="ctr"/>
          <a:lstStyle/>
          <a:p>
            <a:pPr algn="ctr"/>
            <a:endParaRPr lang="zh-CN" altLang="en-US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1" name="下箭头 30"/>
          <p:cNvSpPr/>
          <p:nvPr/>
        </p:nvSpPr>
        <p:spPr bwMode="auto">
          <a:xfrm rot="10800000">
            <a:off x="3412904" y="3475844"/>
            <a:ext cx="449320" cy="106552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7" tIns="47069" rIns="94137" bIns="4706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5085103" y="5609496"/>
            <a:ext cx="982357" cy="5851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7" tIns="47069" rIns="94137" bIns="4706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2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2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21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21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21"/>
                            </p:stCondLst>
                            <p:childTnLst>
                              <p:par>
                                <p:cTn id="5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922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422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722"/>
                            </p:stCondLst>
                            <p:childTnLst>
                              <p:par>
                                <p:cTn id="7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223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723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23"/>
                            </p:stCondLst>
                            <p:childTnLst>
                              <p:par>
                                <p:cTn id="10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24"/>
                            </p:stCondLst>
                            <p:childTnLst>
                              <p:par>
                                <p:cTn id="1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024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324"/>
                            </p:stCondLst>
                            <p:childTnLst>
                              <p:par>
                                <p:cTn id="1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324"/>
                            </p:stCondLst>
                            <p:childTnLst>
                              <p:par>
                                <p:cTn id="1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824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324"/>
                            </p:stCondLst>
                            <p:childTnLst>
                              <p:par>
                                <p:cTn id="1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3297" y="219449"/>
            <a:ext cx="5125853" cy="41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比较和交换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——CAS</a:t>
            </a:r>
            <a:endParaRPr lang="zh-CN" altLang="en-US" sz="27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"/>
          <p:cNvSpPr/>
          <p:nvPr/>
        </p:nvSpPr>
        <p:spPr>
          <a:xfrm>
            <a:off x="182615" y="1255083"/>
            <a:ext cx="11357561" cy="1685623"/>
          </a:xfrm>
          <a:prstGeom prst="rect">
            <a:avLst/>
          </a:prstGeom>
          <a:noFill/>
          <a:ln w="9525">
            <a:noFill/>
          </a:ln>
        </p:spPr>
        <p:txBody>
          <a:bodyPr wrap="square" lIns="93216" tIns="46607" rIns="93216" bIns="46607" anchor="t">
            <a:spAutoFit/>
          </a:bodyPr>
          <a:lstStyle/>
          <a:p>
            <a:pPr marL="349459" lvl="1" indent="-349459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5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CAS(Compare and swap)</a:t>
            </a:r>
            <a:r>
              <a:rPr lang="zh-CN" altLang="en-US" sz="25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比较和交换</a:t>
            </a:r>
            <a:endParaRPr lang="en-US" altLang="zh-CN" sz="2500" b="1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9459" lvl="1" indent="-349459">
              <a:lnSpc>
                <a:spcPct val="150000"/>
              </a:lnSpc>
              <a:buClr>
                <a:srgbClr val="FFC000"/>
              </a:buClr>
            </a:pP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CAS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操作需要输入两个数值，一个旧值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A(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期望操作前的值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和一个新值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，在操作期间会先比较旧值有没有变化，如果没有变化，才交换成新值，否则不进行交换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050" name="Picture 2" descr="E:\VIP课\JVM\移动互联网\CAS操作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8988" y="3086100"/>
            <a:ext cx="6451600" cy="5194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126178"/>
            <a:ext cx="1204298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19" y="448000"/>
            <a:ext cx="5114006" cy="82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对象的内存布局</a:t>
            </a:r>
          </a:p>
          <a:p>
            <a:pPr defTabSz="1255136"/>
            <a:endParaRPr lang="zh-CN" altLang="en-US" sz="2700" dirty="0" smtClean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81942" y="2008914"/>
            <a:ext cx="3904128" cy="26952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137" tIns="47069" rIns="94137" bIns="47069" rtlCol="0" anchor="ctr"/>
          <a:lstStyle/>
          <a:p>
            <a:pPr algn="ctr"/>
            <a:endParaRPr lang="zh-CN" altLang="en-US">
              <a:ea typeface="造字工房悦黑体验版常规体" pitchFamily="50" charset="-122"/>
            </a:endParaRPr>
          </a:p>
        </p:txBody>
      </p:sp>
      <p:sp>
        <p:nvSpPr>
          <p:cNvPr id="9" name="Freeform 16"/>
          <p:cNvSpPr>
            <a:spLocks noEditPoints="1"/>
          </p:cNvSpPr>
          <p:nvPr/>
        </p:nvSpPr>
        <p:spPr bwMode="auto">
          <a:xfrm>
            <a:off x="2228931" y="2130448"/>
            <a:ext cx="718189" cy="936623"/>
          </a:xfrm>
          <a:custGeom>
            <a:avLst/>
            <a:gdLst>
              <a:gd name="T0" fmla="*/ 343780 w 1053"/>
              <a:gd name="T1" fmla="*/ 783695 h 1145"/>
              <a:gd name="T2" fmla="*/ 331502 w 1053"/>
              <a:gd name="T3" fmla="*/ 823492 h 1145"/>
              <a:gd name="T4" fmla="*/ 343013 w 1053"/>
              <a:gd name="T5" fmla="*/ 842626 h 1145"/>
              <a:gd name="T6" fmla="*/ 354523 w 1053"/>
              <a:gd name="T7" fmla="*/ 847983 h 1145"/>
              <a:gd name="T8" fmla="*/ 377544 w 1053"/>
              <a:gd name="T9" fmla="*/ 870943 h 1145"/>
              <a:gd name="T10" fmla="*/ 401333 w 1053"/>
              <a:gd name="T11" fmla="*/ 876300 h 1145"/>
              <a:gd name="T12" fmla="*/ 426656 w 1053"/>
              <a:gd name="T13" fmla="*/ 872473 h 1145"/>
              <a:gd name="T14" fmla="*/ 452746 w 1053"/>
              <a:gd name="T15" fmla="*/ 848748 h 1145"/>
              <a:gd name="T16" fmla="*/ 458118 w 1053"/>
              <a:gd name="T17" fmla="*/ 847218 h 1145"/>
              <a:gd name="T18" fmla="*/ 475000 w 1053"/>
              <a:gd name="T19" fmla="*/ 831146 h 1145"/>
              <a:gd name="T20" fmla="*/ 477302 w 1053"/>
              <a:gd name="T21" fmla="*/ 795941 h 1145"/>
              <a:gd name="T22" fmla="*/ 404402 w 1053"/>
              <a:gd name="T23" fmla="*/ 183679 h 1145"/>
              <a:gd name="T24" fmla="*/ 232512 w 1053"/>
              <a:gd name="T25" fmla="*/ 539556 h 1145"/>
              <a:gd name="T26" fmla="*/ 328433 w 1053"/>
              <a:gd name="T27" fmla="*/ 715581 h 1145"/>
              <a:gd name="T28" fmla="*/ 335339 w 1053"/>
              <a:gd name="T29" fmla="*/ 762266 h 1145"/>
              <a:gd name="T30" fmla="*/ 497254 w 1053"/>
              <a:gd name="T31" fmla="*/ 737776 h 1145"/>
              <a:gd name="T32" fmla="*/ 555573 w 1053"/>
              <a:gd name="T33" fmla="*/ 565577 h 1145"/>
              <a:gd name="T34" fmla="*/ 619265 w 1053"/>
              <a:gd name="T35" fmla="*/ 407154 h 1145"/>
              <a:gd name="T36" fmla="*/ 404402 w 1053"/>
              <a:gd name="T37" fmla="*/ 183679 h 1145"/>
              <a:gd name="T38" fmla="*/ 699838 w 1053"/>
              <a:gd name="T39" fmla="*/ 534964 h 1145"/>
              <a:gd name="T40" fmla="*/ 666074 w 1053"/>
              <a:gd name="T41" fmla="*/ 593129 h 1145"/>
              <a:gd name="T42" fmla="*/ 753554 w 1053"/>
              <a:gd name="T43" fmla="*/ 604609 h 1145"/>
              <a:gd name="T44" fmla="*/ 259370 w 1053"/>
              <a:gd name="T45" fmla="*/ 153066 h 1145"/>
              <a:gd name="T46" fmla="*/ 247859 w 1053"/>
              <a:gd name="T47" fmla="*/ 66583 h 1145"/>
              <a:gd name="T48" fmla="*/ 189540 w 1053"/>
              <a:gd name="T49" fmla="*/ 99493 h 1145"/>
              <a:gd name="T50" fmla="*/ 259370 w 1053"/>
              <a:gd name="T51" fmla="*/ 153066 h 1145"/>
              <a:gd name="T52" fmla="*/ 560178 w 1053"/>
              <a:gd name="T53" fmla="*/ 66583 h 1145"/>
              <a:gd name="T54" fmla="*/ 548667 w 1053"/>
              <a:gd name="T55" fmla="*/ 153066 h 1145"/>
              <a:gd name="T56" fmla="*/ 618497 w 1053"/>
              <a:gd name="T57" fmla="*/ 99493 h 1145"/>
              <a:gd name="T58" fmla="*/ 774273 w 1053"/>
              <a:gd name="T59" fmla="*/ 369653 h 1145"/>
              <a:gd name="T60" fmla="*/ 692932 w 1053"/>
              <a:gd name="T61" fmla="*/ 402562 h 1145"/>
              <a:gd name="T62" fmla="*/ 774273 w 1053"/>
              <a:gd name="T63" fmla="*/ 436237 h 1145"/>
              <a:gd name="T64" fmla="*/ 774273 w 1053"/>
              <a:gd name="T65" fmla="*/ 369653 h 1145"/>
              <a:gd name="T66" fmla="*/ 437399 w 1053"/>
              <a:gd name="T67" fmla="*/ 81125 h 1145"/>
              <a:gd name="T68" fmla="*/ 403635 w 1053"/>
              <a:gd name="T69" fmla="*/ 0 h 1145"/>
              <a:gd name="T70" fmla="*/ 370638 w 1053"/>
              <a:gd name="T71" fmla="*/ 81125 h 1145"/>
              <a:gd name="T72" fmla="*/ 141195 w 1053"/>
              <a:gd name="T73" fmla="*/ 212761 h 1145"/>
              <a:gd name="T74" fmla="*/ 53716 w 1053"/>
              <a:gd name="T75" fmla="*/ 201281 h 1145"/>
              <a:gd name="T76" fmla="*/ 107431 w 1053"/>
              <a:gd name="T77" fmla="*/ 270926 h 1145"/>
              <a:gd name="T78" fmla="*/ 141195 w 1053"/>
              <a:gd name="T79" fmla="*/ 212761 h 1145"/>
              <a:gd name="T80" fmla="*/ 741276 w 1053"/>
              <a:gd name="T81" fmla="*/ 247201 h 1145"/>
              <a:gd name="T82" fmla="*/ 708279 w 1053"/>
              <a:gd name="T83" fmla="*/ 189036 h 1145"/>
              <a:gd name="T84" fmla="*/ 653796 w 1053"/>
              <a:gd name="T85" fmla="*/ 258681 h 1145"/>
              <a:gd name="T86" fmla="*/ 107431 w 1053"/>
              <a:gd name="T87" fmla="*/ 534964 h 1145"/>
              <a:gd name="T88" fmla="*/ 53716 w 1053"/>
              <a:gd name="T89" fmla="*/ 604609 h 1145"/>
              <a:gd name="T90" fmla="*/ 141195 w 1053"/>
              <a:gd name="T91" fmla="*/ 593129 h 1145"/>
              <a:gd name="T92" fmla="*/ 107431 w 1053"/>
              <a:gd name="T93" fmla="*/ 534964 h 1145"/>
              <a:gd name="T94" fmla="*/ 81341 w 1053"/>
              <a:gd name="T95" fmla="*/ 369653 h 1145"/>
              <a:gd name="T96" fmla="*/ 0 w 1053"/>
              <a:gd name="T97" fmla="*/ 402562 h 1145"/>
              <a:gd name="T98" fmla="*/ 81341 w 1053"/>
              <a:gd name="T99" fmla="*/ 436237 h 114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53" h="1145">
                <a:moveTo>
                  <a:pt x="606" y="1024"/>
                </a:moveTo>
                <a:lnTo>
                  <a:pt x="448" y="1024"/>
                </a:lnTo>
                <a:cubicBezTo>
                  <a:pt x="439" y="1024"/>
                  <a:pt x="432" y="1031"/>
                  <a:pt x="432" y="1040"/>
                </a:cubicBezTo>
                <a:lnTo>
                  <a:pt x="432" y="1076"/>
                </a:lnTo>
                <a:cubicBezTo>
                  <a:pt x="432" y="1079"/>
                  <a:pt x="433" y="1083"/>
                  <a:pt x="435" y="1086"/>
                </a:cubicBezTo>
                <a:lnTo>
                  <a:pt x="447" y="1101"/>
                </a:lnTo>
                <a:cubicBezTo>
                  <a:pt x="449" y="1103"/>
                  <a:pt x="452" y="1105"/>
                  <a:pt x="455" y="1106"/>
                </a:cubicBezTo>
                <a:cubicBezTo>
                  <a:pt x="457" y="1107"/>
                  <a:pt x="459" y="1107"/>
                  <a:pt x="462" y="1108"/>
                </a:cubicBezTo>
                <a:cubicBezTo>
                  <a:pt x="463" y="1108"/>
                  <a:pt x="464" y="1108"/>
                  <a:pt x="465" y="1109"/>
                </a:cubicBezTo>
                <a:lnTo>
                  <a:pt x="492" y="1138"/>
                </a:lnTo>
                <a:cubicBezTo>
                  <a:pt x="494" y="1139"/>
                  <a:pt x="496" y="1141"/>
                  <a:pt x="498" y="1142"/>
                </a:cubicBezTo>
                <a:cubicBezTo>
                  <a:pt x="504" y="1144"/>
                  <a:pt x="513" y="1145"/>
                  <a:pt x="523" y="1145"/>
                </a:cubicBezTo>
                <a:lnTo>
                  <a:pt x="525" y="1145"/>
                </a:lnTo>
                <a:cubicBezTo>
                  <a:pt x="542" y="1145"/>
                  <a:pt x="551" y="1142"/>
                  <a:pt x="556" y="1140"/>
                </a:cubicBezTo>
                <a:cubicBezTo>
                  <a:pt x="558" y="1139"/>
                  <a:pt x="560" y="1138"/>
                  <a:pt x="561" y="1137"/>
                </a:cubicBezTo>
                <a:cubicBezTo>
                  <a:pt x="561" y="1137"/>
                  <a:pt x="589" y="1109"/>
                  <a:pt x="590" y="1109"/>
                </a:cubicBezTo>
                <a:cubicBezTo>
                  <a:pt x="591" y="1108"/>
                  <a:pt x="592" y="1108"/>
                  <a:pt x="593" y="1108"/>
                </a:cubicBezTo>
                <a:cubicBezTo>
                  <a:pt x="595" y="1108"/>
                  <a:pt x="596" y="1108"/>
                  <a:pt x="597" y="1107"/>
                </a:cubicBezTo>
                <a:cubicBezTo>
                  <a:pt x="602" y="1107"/>
                  <a:pt x="606" y="1105"/>
                  <a:pt x="609" y="1101"/>
                </a:cubicBezTo>
                <a:lnTo>
                  <a:pt x="619" y="1086"/>
                </a:lnTo>
                <a:cubicBezTo>
                  <a:pt x="621" y="1083"/>
                  <a:pt x="622" y="1080"/>
                  <a:pt x="622" y="1077"/>
                </a:cubicBezTo>
                <a:lnTo>
                  <a:pt x="622" y="1040"/>
                </a:lnTo>
                <a:cubicBezTo>
                  <a:pt x="622" y="1031"/>
                  <a:pt x="615" y="1024"/>
                  <a:pt x="606" y="1024"/>
                </a:cubicBezTo>
                <a:close/>
                <a:moveTo>
                  <a:pt x="527" y="240"/>
                </a:moveTo>
                <a:cubicBezTo>
                  <a:pt x="373" y="240"/>
                  <a:pt x="248" y="370"/>
                  <a:pt x="247" y="531"/>
                </a:cubicBezTo>
                <a:cubicBezTo>
                  <a:pt x="247" y="594"/>
                  <a:pt x="266" y="654"/>
                  <a:pt x="303" y="705"/>
                </a:cubicBezTo>
                <a:cubicBezTo>
                  <a:pt x="304" y="707"/>
                  <a:pt x="322" y="730"/>
                  <a:pt x="331" y="740"/>
                </a:cubicBezTo>
                <a:cubicBezTo>
                  <a:pt x="396" y="820"/>
                  <a:pt x="428" y="884"/>
                  <a:pt x="428" y="935"/>
                </a:cubicBezTo>
                <a:cubicBezTo>
                  <a:pt x="415" y="939"/>
                  <a:pt x="406" y="950"/>
                  <a:pt x="406" y="964"/>
                </a:cubicBezTo>
                <a:cubicBezTo>
                  <a:pt x="406" y="982"/>
                  <a:pt x="420" y="996"/>
                  <a:pt x="437" y="996"/>
                </a:cubicBezTo>
                <a:lnTo>
                  <a:pt x="617" y="996"/>
                </a:lnTo>
                <a:cubicBezTo>
                  <a:pt x="634" y="996"/>
                  <a:pt x="648" y="982"/>
                  <a:pt x="648" y="964"/>
                </a:cubicBezTo>
                <a:cubicBezTo>
                  <a:pt x="648" y="954"/>
                  <a:pt x="643" y="944"/>
                  <a:pt x="635" y="939"/>
                </a:cubicBezTo>
                <a:cubicBezTo>
                  <a:pt x="634" y="881"/>
                  <a:pt x="663" y="815"/>
                  <a:pt x="724" y="739"/>
                </a:cubicBezTo>
                <a:cubicBezTo>
                  <a:pt x="733" y="729"/>
                  <a:pt x="750" y="707"/>
                  <a:pt x="751" y="706"/>
                </a:cubicBezTo>
                <a:cubicBezTo>
                  <a:pt x="787" y="655"/>
                  <a:pt x="807" y="595"/>
                  <a:pt x="807" y="532"/>
                </a:cubicBezTo>
                <a:cubicBezTo>
                  <a:pt x="807" y="454"/>
                  <a:pt x="778" y="381"/>
                  <a:pt x="726" y="326"/>
                </a:cubicBezTo>
                <a:cubicBezTo>
                  <a:pt x="673" y="271"/>
                  <a:pt x="603" y="240"/>
                  <a:pt x="527" y="240"/>
                </a:cubicBezTo>
                <a:close/>
                <a:moveTo>
                  <a:pt x="966" y="730"/>
                </a:moveTo>
                <a:lnTo>
                  <a:pt x="912" y="699"/>
                </a:lnTo>
                <a:cubicBezTo>
                  <a:pt x="891" y="687"/>
                  <a:pt x="864" y="694"/>
                  <a:pt x="852" y="715"/>
                </a:cubicBezTo>
                <a:cubicBezTo>
                  <a:pt x="840" y="736"/>
                  <a:pt x="847" y="762"/>
                  <a:pt x="868" y="775"/>
                </a:cubicBezTo>
                <a:lnTo>
                  <a:pt x="923" y="806"/>
                </a:lnTo>
                <a:cubicBezTo>
                  <a:pt x="943" y="818"/>
                  <a:pt x="970" y="811"/>
                  <a:pt x="982" y="790"/>
                </a:cubicBezTo>
                <a:cubicBezTo>
                  <a:pt x="994" y="769"/>
                  <a:pt x="987" y="742"/>
                  <a:pt x="966" y="730"/>
                </a:cubicBezTo>
                <a:close/>
                <a:moveTo>
                  <a:pt x="338" y="200"/>
                </a:moveTo>
                <a:cubicBezTo>
                  <a:pt x="359" y="188"/>
                  <a:pt x="366" y="162"/>
                  <a:pt x="354" y="141"/>
                </a:cubicBezTo>
                <a:lnTo>
                  <a:pt x="323" y="87"/>
                </a:lnTo>
                <a:cubicBezTo>
                  <a:pt x="311" y="66"/>
                  <a:pt x="284" y="58"/>
                  <a:pt x="263" y="71"/>
                </a:cubicBezTo>
                <a:cubicBezTo>
                  <a:pt x="242" y="83"/>
                  <a:pt x="235" y="109"/>
                  <a:pt x="247" y="130"/>
                </a:cubicBezTo>
                <a:lnTo>
                  <a:pt x="278" y="184"/>
                </a:lnTo>
                <a:cubicBezTo>
                  <a:pt x="290" y="205"/>
                  <a:pt x="317" y="213"/>
                  <a:pt x="338" y="200"/>
                </a:cubicBezTo>
                <a:close/>
                <a:moveTo>
                  <a:pt x="790" y="71"/>
                </a:moveTo>
                <a:cubicBezTo>
                  <a:pt x="769" y="58"/>
                  <a:pt x="742" y="66"/>
                  <a:pt x="730" y="87"/>
                </a:cubicBezTo>
                <a:lnTo>
                  <a:pt x="699" y="141"/>
                </a:lnTo>
                <a:cubicBezTo>
                  <a:pt x="686" y="162"/>
                  <a:pt x="694" y="188"/>
                  <a:pt x="715" y="200"/>
                </a:cubicBezTo>
                <a:cubicBezTo>
                  <a:pt x="735" y="213"/>
                  <a:pt x="762" y="205"/>
                  <a:pt x="774" y="184"/>
                </a:cubicBezTo>
                <a:lnTo>
                  <a:pt x="806" y="130"/>
                </a:lnTo>
                <a:cubicBezTo>
                  <a:pt x="818" y="109"/>
                  <a:pt x="811" y="83"/>
                  <a:pt x="790" y="71"/>
                </a:cubicBezTo>
                <a:close/>
                <a:moveTo>
                  <a:pt x="1009" y="483"/>
                </a:moveTo>
                <a:lnTo>
                  <a:pt x="947" y="483"/>
                </a:lnTo>
                <a:cubicBezTo>
                  <a:pt x="922" y="483"/>
                  <a:pt x="903" y="502"/>
                  <a:pt x="903" y="526"/>
                </a:cubicBezTo>
                <a:cubicBezTo>
                  <a:pt x="903" y="551"/>
                  <a:pt x="922" y="570"/>
                  <a:pt x="947" y="570"/>
                </a:cubicBezTo>
                <a:lnTo>
                  <a:pt x="1009" y="570"/>
                </a:lnTo>
                <a:cubicBezTo>
                  <a:pt x="1033" y="570"/>
                  <a:pt x="1053" y="551"/>
                  <a:pt x="1053" y="526"/>
                </a:cubicBezTo>
                <a:cubicBezTo>
                  <a:pt x="1053" y="502"/>
                  <a:pt x="1033" y="483"/>
                  <a:pt x="1009" y="483"/>
                </a:cubicBezTo>
                <a:close/>
                <a:moveTo>
                  <a:pt x="526" y="150"/>
                </a:moveTo>
                <a:cubicBezTo>
                  <a:pt x="550" y="150"/>
                  <a:pt x="570" y="130"/>
                  <a:pt x="570" y="106"/>
                </a:cubicBezTo>
                <a:lnTo>
                  <a:pt x="570" y="44"/>
                </a:lnTo>
                <a:cubicBezTo>
                  <a:pt x="570" y="20"/>
                  <a:pt x="550" y="0"/>
                  <a:pt x="526" y="0"/>
                </a:cubicBezTo>
                <a:cubicBezTo>
                  <a:pt x="502" y="0"/>
                  <a:pt x="483" y="20"/>
                  <a:pt x="483" y="44"/>
                </a:cubicBezTo>
                <a:lnTo>
                  <a:pt x="483" y="106"/>
                </a:lnTo>
                <a:cubicBezTo>
                  <a:pt x="483" y="130"/>
                  <a:pt x="502" y="150"/>
                  <a:pt x="526" y="150"/>
                </a:cubicBezTo>
                <a:close/>
                <a:moveTo>
                  <a:pt x="184" y="278"/>
                </a:moveTo>
                <a:lnTo>
                  <a:pt x="130" y="247"/>
                </a:lnTo>
                <a:cubicBezTo>
                  <a:pt x="109" y="235"/>
                  <a:pt x="82" y="242"/>
                  <a:pt x="70" y="263"/>
                </a:cubicBezTo>
                <a:cubicBezTo>
                  <a:pt x="58" y="284"/>
                  <a:pt x="65" y="311"/>
                  <a:pt x="86" y="323"/>
                </a:cubicBezTo>
                <a:lnTo>
                  <a:pt x="140" y="354"/>
                </a:lnTo>
                <a:cubicBezTo>
                  <a:pt x="161" y="366"/>
                  <a:pt x="188" y="359"/>
                  <a:pt x="200" y="338"/>
                </a:cubicBezTo>
                <a:cubicBezTo>
                  <a:pt x="212" y="317"/>
                  <a:pt x="205" y="291"/>
                  <a:pt x="184" y="278"/>
                </a:cubicBezTo>
                <a:close/>
                <a:moveTo>
                  <a:pt x="912" y="354"/>
                </a:moveTo>
                <a:lnTo>
                  <a:pt x="966" y="323"/>
                </a:lnTo>
                <a:cubicBezTo>
                  <a:pt x="987" y="311"/>
                  <a:pt x="994" y="284"/>
                  <a:pt x="982" y="263"/>
                </a:cubicBezTo>
                <a:cubicBezTo>
                  <a:pt x="970" y="242"/>
                  <a:pt x="943" y="235"/>
                  <a:pt x="923" y="247"/>
                </a:cubicBezTo>
                <a:lnTo>
                  <a:pt x="868" y="278"/>
                </a:lnTo>
                <a:cubicBezTo>
                  <a:pt x="847" y="291"/>
                  <a:pt x="840" y="317"/>
                  <a:pt x="852" y="338"/>
                </a:cubicBezTo>
                <a:cubicBezTo>
                  <a:pt x="864" y="359"/>
                  <a:pt x="891" y="366"/>
                  <a:pt x="912" y="354"/>
                </a:cubicBezTo>
                <a:close/>
                <a:moveTo>
                  <a:pt x="140" y="699"/>
                </a:moveTo>
                <a:lnTo>
                  <a:pt x="86" y="730"/>
                </a:lnTo>
                <a:cubicBezTo>
                  <a:pt x="65" y="742"/>
                  <a:pt x="58" y="769"/>
                  <a:pt x="70" y="790"/>
                </a:cubicBezTo>
                <a:cubicBezTo>
                  <a:pt x="82" y="811"/>
                  <a:pt x="109" y="818"/>
                  <a:pt x="130" y="806"/>
                </a:cubicBezTo>
                <a:lnTo>
                  <a:pt x="184" y="775"/>
                </a:lnTo>
                <a:cubicBezTo>
                  <a:pt x="205" y="762"/>
                  <a:pt x="212" y="736"/>
                  <a:pt x="200" y="715"/>
                </a:cubicBezTo>
                <a:cubicBezTo>
                  <a:pt x="188" y="694"/>
                  <a:pt x="161" y="687"/>
                  <a:pt x="140" y="699"/>
                </a:cubicBezTo>
                <a:close/>
                <a:moveTo>
                  <a:pt x="150" y="526"/>
                </a:moveTo>
                <a:cubicBezTo>
                  <a:pt x="150" y="502"/>
                  <a:pt x="130" y="483"/>
                  <a:pt x="106" y="483"/>
                </a:cubicBezTo>
                <a:lnTo>
                  <a:pt x="44" y="483"/>
                </a:lnTo>
                <a:cubicBezTo>
                  <a:pt x="19" y="483"/>
                  <a:pt x="0" y="502"/>
                  <a:pt x="0" y="526"/>
                </a:cubicBezTo>
                <a:cubicBezTo>
                  <a:pt x="0" y="551"/>
                  <a:pt x="19" y="570"/>
                  <a:pt x="44" y="570"/>
                </a:cubicBezTo>
                <a:lnTo>
                  <a:pt x="106" y="570"/>
                </a:lnTo>
                <a:cubicBezTo>
                  <a:pt x="130" y="570"/>
                  <a:pt x="150" y="551"/>
                  <a:pt x="150" y="526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 lIns="94137" tIns="47069" rIns="94137" bIns="47069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50698" y="2008914"/>
            <a:ext cx="3904128" cy="26952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137" tIns="47069" rIns="94137" bIns="47069" rtlCol="0" anchor="ctr"/>
          <a:lstStyle/>
          <a:p>
            <a:pPr algn="ctr"/>
            <a:endParaRPr lang="zh-CN" altLang="en-US">
              <a:ea typeface="造字工房悦黑体验版常规体" pitchFamily="50" charset="-122"/>
            </a:endParaRPr>
          </a:p>
        </p:txBody>
      </p:sp>
      <p:sp>
        <p:nvSpPr>
          <p:cNvPr id="11" name="Freeform 23"/>
          <p:cNvSpPr>
            <a:spLocks noEditPoints="1"/>
          </p:cNvSpPr>
          <p:nvPr/>
        </p:nvSpPr>
        <p:spPr bwMode="auto">
          <a:xfrm>
            <a:off x="8967530" y="2155739"/>
            <a:ext cx="919685" cy="920044"/>
          </a:xfrm>
          <a:custGeom>
            <a:avLst/>
            <a:gdLst>
              <a:gd name="T0" fmla="*/ 222870 w 1196"/>
              <a:gd name="T1" fmla="*/ 543519 h 994"/>
              <a:gd name="T2" fmla="*/ 176151 w 1196"/>
              <a:gd name="T3" fmla="*/ 648543 h 994"/>
              <a:gd name="T4" fmla="*/ 0 w 1196"/>
              <a:gd name="T5" fmla="*/ 628612 h 994"/>
              <a:gd name="T6" fmla="*/ 0 w 1196"/>
              <a:gd name="T7" fmla="*/ 631678 h 994"/>
              <a:gd name="T8" fmla="*/ 244314 w 1196"/>
              <a:gd name="T9" fmla="*/ 670008 h 994"/>
              <a:gd name="T10" fmla="*/ 199128 w 1196"/>
              <a:gd name="T11" fmla="*/ 533553 h 994"/>
              <a:gd name="T12" fmla="*/ 223636 w 1196"/>
              <a:gd name="T13" fmla="*/ 528954 h 994"/>
              <a:gd name="T14" fmla="*/ 232826 w 1196"/>
              <a:gd name="T15" fmla="*/ 501356 h 994"/>
              <a:gd name="T16" fmla="*/ 219040 w 1196"/>
              <a:gd name="T17" fmla="*/ 490624 h 994"/>
              <a:gd name="T18" fmla="*/ 191469 w 1196"/>
              <a:gd name="T19" fmla="*/ 492924 h 994"/>
              <a:gd name="T20" fmla="*/ 181512 w 1196"/>
              <a:gd name="T21" fmla="*/ 511322 h 994"/>
              <a:gd name="T22" fmla="*/ 199128 w 1196"/>
              <a:gd name="T23" fmla="*/ 533553 h 994"/>
              <a:gd name="T24" fmla="*/ 793447 w 1196"/>
              <a:gd name="T25" fmla="*/ 477592 h 994"/>
              <a:gd name="T26" fmla="*/ 722221 w 1196"/>
              <a:gd name="T27" fmla="*/ 543519 h 994"/>
              <a:gd name="T28" fmla="*/ 676268 w 1196"/>
              <a:gd name="T29" fmla="*/ 648543 h 994"/>
              <a:gd name="T30" fmla="*/ 626486 w 1196"/>
              <a:gd name="T31" fmla="*/ 496757 h 994"/>
              <a:gd name="T32" fmla="*/ 640272 w 1196"/>
              <a:gd name="T33" fmla="*/ 629378 h 994"/>
              <a:gd name="T34" fmla="*/ 707669 w 1196"/>
              <a:gd name="T35" fmla="*/ 670008 h 994"/>
              <a:gd name="T36" fmla="*/ 915987 w 1196"/>
              <a:gd name="T37" fmla="*/ 630145 h 994"/>
              <a:gd name="T38" fmla="*/ 275715 w 1196"/>
              <a:gd name="T39" fmla="*/ 535087 h 994"/>
              <a:gd name="T40" fmla="*/ 293330 w 1196"/>
              <a:gd name="T41" fmla="*/ 477592 h 994"/>
              <a:gd name="T42" fmla="*/ 208318 w 1196"/>
              <a:gd name="T43" fmla="*/ 192416 h 994"/>
              <a:gd name="T44" fmla="*/ 208318 w 1196"/>
              <a:gd name="T45" fmla="*/ 449227 h 994"/>
              <a:gd name="T46" fmla="*/ 208318 w 1196"/>
              <a:gd name="T47" fmla="*/ 192416 h 994"/>
              <a:gd name="T48" fmla="*/ 499351 w 1196"/>
              <a:gd name="T49" fmla="*/ 625545 h 994"/>
              <a:gd name="T50" fmla="*/ 541474 w 1196"/>
              <a:gd name="T51" fmla="*/ 625545 h 994"/>
              <a:gd name="T52" fmla="*/ 437315 w 1196"/>
              <a:gd name="T53" fmla="*/ 647010 h 994"/>
              <a:gd name="T54" fmla="*/ 437315 w 1196"/>
              <a:gd name="T55" fmla="*/ 604847 h 994"/>
              <a:gd name="T56" fmla="*/ 437315 w 1196"/>
              <a:gd name="T57" fmla="*/ 647010 h 994"/>
              <a:gd name="T58" fmla="*/ 332390 w 1196"/>
              <a:gd name="T59" fmla="*/ 625545 h 994"/>
              <a:gd name="T60" fmla="*/ 375279 w 1196"/>
              <a:gd name="T61" fmla="*/ 625545 h 994"/>
              <a:gd name="T62" fmla="*/ 599680 w 1196"/>
              <a:gd name="T63" fmla="*/ 483724 h 994"/>
              <a:gd name="T64" fmla="*/ 585895 w 1196"/>
              <a:gd name="T65" fmla="*/ 462260 h 994"/>
              <a:gd name="T66" fmla="*/ 510839 w 1196"/>
              <a:gd name="T67" fmla="*/ 509022 h 994"/>
              <a:gd name="T68" fmla="*/ 268822 w 1196"/>
              <a:gd name="T69" fmla="*/ 629378 h 994"/>
              <a:gd name="T70" fmla="*/ 610403 w 1196"/>
              <a:gd name="T71" fmla="*/ 629378 h 994"/>
              <a:gd name="T72" fmla="*/ 599680 w 1196"/>
              <a:gd name="T73" fmla="*/ 483724 h 994"/>
              <a:gd name="T74" fmla="*/ 425061 w 1196"/>
              <a:gd name="T75" fmla="*/ 136455 h 994"/>
              <a:gd name="T76" fmla="*/ 382172 w 1196"/>
              <a:gd name="T77" fmla="*/ 136455 h 994"/>
              <a:gd name="T78" fmla="*/ 487097 w 1196"/>
              <a:gd name="T79" fmla="*/ 114990 h 994"/>
              <a:gd name="T80" fmla="*/ 487097 w 1196"/>
              <a:gd name="T81" fmla="*/ 157920 h 994"/>
              <a:gd name="T82" fmla="*/ 487097 w 1196"/>
              <a:gd name="T83" fmla="*/ 114990 h 994"/>
              <a:gd name="T84" fmla="*/ 591256 w 1196"/>
              <a:gd name="T85" fmla="*/ 136455 h 994"/>
              <a:gd name="T86" fmla="*/ 549133 w 1196"/>
              <a:gd name="T87" fmla="*/ 136455 h 994"/>
              <a:gd name="T88" fmla="*/ 324731 w 1196"/>
              <a:gd name="T89" fmla="*/ 278276 h 994"/>
              <a:gd name="T90" fmla="*/ 337751 w 1196"/>
              <a:gd name="T91" fmla="*/ 299740 h 994"/>
              <a:gd name="T92" fmla="*/ 412807 w 1196"/>
              <a:gd name="T93" fmla="*/ 253744 h 994"/>
              <a:gd name="T94" fmla="*/ 655589 w 1196"/>
              <a:gd name="T95" fmla="*/ 132622 h 994"/>
              <a:gd name="T96" fmla="*/ 314009 w 1196"/>
              <a:gd name="T97" fmla="*/ 132622 h 994"/>
              <a:gd name="T98" fmla="*/ 324731 w 1196"/>
              <a:gd name="T99" fmla="*/ 278276 h 994"/>
              <a:gd name="T100" fmla="*/ 696181 w 1196"/>
              <a:gd name="T101" fmla="*/ 490624 h 994"/>
              <a:gd name="T102" fmla="*/ 682395 w 1196"/>
              <a:gd name="T103" fmla="*/ 501356 h 994"/>
              <a:gd name="T104" fmla="*/ 691586 w 1196"/>
              <a:gd name="T105" fmla="*/ 528954 h 994"/>
              <a:gd name="T106" fmla="*/ 716094 w 1196"/>
              <a:gd name="T107" fmla="*/ 533553 h 994"/>
              <a:gd name="T108" fmla="*/ 733709 w 1196"/>
              <a:gd name="T109" fmla="*/ 511322 h 994"/>
              <a:gd name="T110" fmla="*/ 724518 w 1196"/>
              <a:gd name="T111" fmla="*/ 492924 h 994"/>
              <a:gd name="T112" fmla="*/ 614998 w 1196"/>
              <a:gd name="T113" fmla="*/ 312006 h 994"/>
              <a:gd name="T114" fmla="*/ 800340 w 1196"/>
              <a:gd name="T115" fmla="*/ 312006 h 994"/>
              <a:gd name="T116" fmla="*/ 614998 w 1196"/>
              <a:gd name="T117" fmla="*/ 312006 h 99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196" h="994">
                <a:moveTo>
                  <a:pt x="313" y="846"/>
                </a:moveTo>
                <a:lnTo>
                  <a:pt x="291" y="709"/>
                </a:lnTo>
                <a:lnTo>
                  <a:pt x="253" y="709"/>
                </a:lnTo>
                <a:lnTo>
                  <a:pt x="230" y="846"/>
                </a:lnTo>
                <a:lnTo>
                  <a:pt x="160" y="623"/>
                </a:lnTo>
                <a:cubicBezTo>
                  <a:pt x="65" y="659"/>
                  <a:pt x="0" y="737"/>
                  <a:pt x="0" y="820"/>
                </a:cubicBezTo>
                <a:cubicBezTo>
                  <a:pt x="0" y="821"/>
                  <a:pt x="0" y="822"/>
                  <a:pt x="0" y="822"/>
                </a:cubicBezTo>
                <a:cubicBezTo>
                  <a:pt x="0" y="823"/>
                  <a:pt x="0" y="823"/>
                  <a:pt x="0" y="824"/>
                </a:cubicBezTo>
                <a:cubicBezTo>
                  <a:pt x="0" y="879"/>
                  <a:pt x="57" y="874"/>
                  <a:pt x="272" y="874"/>
                </a:cubicBezTo>
                <a:cubicBezTo>
                  <a:pt x="289" y="874"/>
                  <a:pt x="304" y="874"/>
                  <a:pt x="319" y="874"/>
                </a:cubicBezTo>
                <a:cubicBezTo>
                  <a:pt x="317" y="865"/>
                  <a:pt x="314" y="856"/>
                  <a:pt x="313" y="846"/>
                </a:cubicBezTo>
                <a:close/>
                <a:moveTo>
                  <a:pt x="260" y="696"/>
                </a:moveTo>
                <a:lnTo>
                  <a:pt x="283" y="696"/>
                </a:lnTo>
                <a:cubicBezTo>
                  <a:pt x="287" y="696"/>
                  <a:pt x="290" y="694"/>
                  <a:pt x="292" y="690"/>
                </a:cubicBezTo>
                <a:lnTo>
                  <a:pt x="306" y="667"/>
                </a:lnTo>
                <a:cubicBezTo>
                  <a:pt x="308" y="663"/>
                  <a:pt x="308" y="658"/>
                  <a:pt x="304" y="654"/>
                </a:cubicBezTo>
                <a:lnTo>
                  <a:pt x="293" y="643"/>
                </a:lnTo>
                <a:cubicBezTo>
                  <a:pt x="291" y="641"/>
                  <a:pt x="289" y="640"/>
                  <a:pt x="286" y="640"/>
                </a:cubicBezTo>
                <a:lnTo>
                  <a:pt x="257" y="640"/>
                </a:lnTo>
                <a:cubicBezTo>
                  <a:pt x="254" y="640"/>
                  <a:pt x="252" y="641"/>
                  <a:pt x="250" y="643"/>
                </a:cubicBezTo>
                <a:lnTo>
                  <a:pt x="239" y="654"/>
                </a:lnTo>
                <a:cubicBezTo>
                  <a:pt x="235" y="658"/>
                  <a:pt x="235" y="663"/>
                  <a:pt x="237" y="667"/>
                </a:cubicBezTo>
                <a:lnTo>
                  <a:pt x="251" y="690"/>
                </a:lnTo>
                <a:cubicBezTo>
                  <a:pt x="253" y="694"/>
                  <a:pt x="256" y="696"/>
                  <a:pt x="260" y="696"/>
                </a:cubicBezTo>
                <a:close/>
                <a:moveTo>
                  <a:pt x="1196" y="820"/>
                </a:moveTo>
                <a:cubicBezTo>
                  <a:pt x="1196" y="737"/>
                  <a:pt x="1130" y="659"/>
                  <a:pt x="1036" y="623"/>
                </a:cubicBezTo>
                <a:lnTo>
                  <a:pt x="965" y="846"/>
                </a:lnTo>
                <a:lnTo>
                  <a:pt x="943" y="709"/>
                </a:lnTo>
                <a:lnTo>
                  <a:pt x="905" y="709"/>
                </a:lnTo>
                <a:lnTo>
                  <a:pt x="883" y="846"/>
                </a:lnTo>
                <a:lnTo>
                  <a:pt x="819" y="645"/>
                </a:lnTo>
                <a:cubicBezTo>
                  <a:pt x="819" y="646"/>
                  <a:pt x="819" y="647"/>
                  <a:pt x="818" y="648"/>
                </a:cubicBezTo>
                <a:lnTo>
                  <a:pt x="793" y="703"/>
                </a:lnTo>
                <a:cubicBezTo>
                  <a:pt x="821" y="738"/>
                  <a:pt x="836" y="779"/>
                  <a:pt x="836" y="821"/>
                </a:cubicBezTo>
                <a:cubicBezTo>
                  <a:pt x="836" y="839"/>
                  <a:pt x="833" y="857"/>
                  <a:pt x="828" y="874"/>
                </a:cubicBezTo>
                <a:cubicBezTo>
                  <a:pt x="856" y="874"/>
                  <a:pt x="887" y="874"/>
                  <a:pt x="924" y="874"/>
                </a:cubicBezTo>
                <a:cubicBezTo>
                  <a:pt x="1152" y="874"/>
                  <a:pt x="1196" y="879"/>
                  <a:pt x="1196" y="824"/>
                </a:cubicBezTo>
                <a:cubicBezTo>
                  <a:pt x="1196" y="823"/>
                  <a:pt x="1196" y="823"/>
                  <a:pt x="1196" y="822"/>
                </a:cubicBezTo>
                <a:cubicBezTo>
                  <a:pt x="1196" y="822"/>
                  <a:pt x="1196" y="821"/>
                  <a:pt x="1196" y="820"/>
                </a:cubicBezTo>
                <a:close/>
                <a:moveTo>
                  <a:pt x="360" y="698"/>
                </a:moveTo>
                <a:cubicBezTo>
                  <a:pt x="378" y="677"/>
                  <a:pt x="401" y="659"/>
                  <a:pt x="428" y="644"/>
                </a:cubicBezTo>
                <a:cubicBezTo>
                  <a:pt x="414" y="636"/>
                  <a:pt x="399" y="629"/>
                  <a:pt x="383" y="623"/>
                </a:cubicBezTo>
                <a:lnTo>
                  <a:pt x="360" y="698"/>
                </a:lnTo>
                <a:close/>
                <a:moveTo>
                  <a:pt x="272" y="251"/>
                </a:moveTo>
                <a:cubicBezTo>
                  <a:pt x="205" y="251"/>
                  <a:pt x="150" y="321"/>
                  <a:pt x="150" y="407"/>
                </a:cubicBezTo>
                <a:cubicBezTo>
                  <a:pt x="150" y="493"/>
                  <a:pt x="205" y="586"/>
                  <a:pt x="272" y="586"/>
                </a:cubicBezTo>
                <a:cubicBezTo>
                  <a:pt x="338" y="586"/>
                  <a:pt x="393" y="493"/>
                  <a:pt x="393" y="407"/>
                </a:cubicBezTo>
                <a:cubicBezTo>
                  <a:pt x="393" y="321"/>
                  <a:pt x="338" y="251"/>
                  <a:pt x="272" y="251"/>
                </a:cubicBezTo>
                <a:close/>
                <a:moveTo>
                  <a:pt x="679" y="844"/>
                </a:moveTo>
                <a:cubicBezTo>
                  <a:pt x="664" y="844"/>
                  <a:pt x="652" y="832"/>
                  <a:pt x="652" y="816"/>
                </a:cubicBezTo>
                <a:cubicBezTo>
                  <a:pt x="652" y="801"/>
                  <a:pt x="664" y="789"/>
                  <a:pt x="679" y="789"/>
                </a:cubicBezTo>
                <a:cubicBezTo>
                  <a:pt x="695" y="789"/>
                  <a:pt x="707" y="801"/>
                  <a:pt x="707" y="816"/>
                </a:cubicBezTo>
                <a:cubicBezTo>
                  <a:pt x="707" y="832"/>
                  <a:pt x="695" y="844"/>
                  <a:pt x="679" y="844"/>
                </a:cubicBezTo>
                <a:close/>
                <a:moveTo>
                  <a:pt x="571" y="844"/>
                </a:moveTo>
                <a:cubicBezTo>
                  <a:pt x="555" y="844"/>
                  <a:pt x="543" y="832"/>
                  <a:pt x="543" y="816"/>
                </a:cubicBezTo>
                <a:cubicBezTo>
                  <a:pt x="543" y="801"/>
                  <a:pt x="555" y="789"/>
                  <a:pt x="571" y="789"/>
                </a:cubicBezTo>
                <a:cubicBezTo>
                  <a:pt x="586" y="789"/>
                  <a:pt x="598" y="801"/>
                  <a:pt x="598" y="816"/>
                </a:cubicBezTo>
                <a:cubicBezTo>
                  <a:pt x="598" y="832"/>
                  <a:pt x="586" y="844"/>
                  <a:pt x="571" y="844"/>
                </a:cubicBezTo>
                <a:close/>
                <a:moveTo>
                  <a:pt x="462" y="844"/>
                </a:moveTo>
                <a:cubicBezTo>
                  <a:pt x="447" y="844"/>
                  <a:pt x="434" y="832"/>
                  <a:pt x="434" y="816"/>
                </a:cubicBezTo>
                <a:cubicBezTo>
                  <a:pt x="434" y="801"/>
                  <a:pt x="447" y="789"/>
                  <a:pt x="462" y="789"/>
                </a:cubicBezTo>
                <a:cubicBezTo>
                  <a:pt x="477" y="789"/>
                  <a:pt x="490" y="801"/>
                  <a:pt x="490" y="816"/>
                </a:cubicBezTo>
                <a:cubicBezTo>
                  <a:pt x="490" y="832"/>
                  <a:pt x="477" y="844"/>
                  <a:pt x="462" y="844"/>
                </a:cubicBezTo>
                <a:close/>
                <a:moveTo>
                  <a:pt x="783" y="631"/>
                </a:moveTo>
                <a:cubicBezTo>
                  <a:pt x="786" y="623"/>
                  <a:pt x="784" y="614"/>
                  <a:pt x="778" y="608"/>
                </a:cubicBezTo>
                <a:cubicBezTo>
                  <a:pt x="774" y="605"/>
                  <a:pt x="769" y="603"/>
                  <a:pt x="765" y="603"/>
                </a:cubicBezTo>
                <a:cubicBezTo>
                  <a:pt x="761" y="603"/>
                  <a:pt x="757" y="604"/>
                  <a:pt x="754" y="606"/>
                </a:cubicBezTo>
                <a:lnTo>
                  <a:pt x="667" y="664"/>
                </a:lnTo>
                <a:cubicBezTo>
                  <a:pt x="638" y="653"/>
                  <a:pt x="606" y="648"/>
                  <a:pt x="574" y="648"/>
                </a:cubicBezTo>
                <a:cubicBezTo>
                  <a:pt x="451" y="648"/>
                  <a:pt x="351" y="725"/>
                  <a:pt x="351" y="821"/>
                </a:cubicBezTo>
                <a:cubicBezTo>
                  <a:pt x="351" y="917"/>
                  <a:pt x="451" y="994"/>
                  <a:pt x="574" y="994"/>
                </a:cubicBezTo>
                <a:cubicBezTo>
                  <a:pt x="697" y="994"/>
                  <a:pt x="797" y="917"/>
                  <a:pt x="797" y="821"/>
                </a:cubicBezTo>
                <a:cubicBezTo>
                  <a:pt x="797" y="781"/>
                  <a:pt x="779" y="742"/>
                  <a:pt x="746" y="711"/>
                </a:cubicBezTo>
                <a:lnTo>
                  <a:pt x="783" y="631"/>
                </a:lnTo>
                <a:close/>
                <a:moveTo>
                  <a:pt x="527" y="150"/>
                </a:moveTo>
                <a:cubicBezTo>
                  <a:pt x="542" y="150"/>
                  <a:pt x="555" y="163"/>
                  <a:pt x="555" y="178"/>
                </a:cubicBezTo>
                <a:cubicBezTo>
                  <a:pt x="555" y="193"/>
                  <a:pt x="542" y="206"/>
                  <a:pt x="527" y="206"/>
                </a:cubicBezTo>
                <a:cubicBezTo>
                  <a:pt x="511" y="206"/>
                  <a:pt x="499" y="193"/>
                  <a:pt x="499" y="178"/>
                </a:cubicBezTo>
                <a:cubicBezTo>
                  <a:pt x="499" y="163"/>
                  <a:pt x="511" y="150"/>
                  <a:pt x="527" y="150"/>
                </a:cubicBezTo>
                <a:close/>
                <a:moveTo>
                  <a:pt x="636" y="150"/>
                </a:moveTo>
                <a:cubicBezTo>
                  <a:pt x="651" y="150"/>
                  <a:pt x="663" y="163"/>
                  <a:pt x="663" y="178"/>
                </a:cubicBezTo>
                <a:cubicBezTo>
                  <a:pt x="663" y="193"/>
                  <a:pt x="651" y="206"/>
                  <a:pt x="636" y="206"/>
                </a:cubicBezTo>
                <a:cubicBezTo>
                  <a:pt x="620" y="206"/>
                  <a:pt x="608" y="193"/>
                  <a:pt x="608" y="178"/>
                </a:cubicBezTo>
                <a:cubicBezTo>
                  <a:pt x="608" y="163"/>
                  <a:pt x="620" y="150"/>
                  <a:pt x="636" y="150"/>
                </a:cubicBezTo>
                <a:close/>
                <a:moveTo>
                  <a:pt x="744" y="150"/>
                </a:moveTo>
                <a:cubicBezTo>
                  <a:pt x="760" y="150"/>
                  <a:pt x="772" y="163"/>
                  <a:pt x="772" y="178"/>
                </a:cubicBezTo>
                <a:cubicBezTo>
                  <a:pt x="772" y="193"/>
                  <a:pt x="760" y="206"/>
                  <a:pt x="744" y="206"/>
                </a:cubicBezTo>
                <a:cubicBezTo>
                  <a:pt x="729" y="206"/>
                  <a:pt x="717" y="193"/>
                  <a:pt x="717" y="178"/>
                </a:cubicBezTo>
                <a:cubicBezTo>
                  <a:pt x="717" y="163"/>
                  <a:pt x="729" y="150"/>
                  <a:pt x="744" y="150"/>
                </a:cubicBezTo>
                <a:close/>
                <a:moveTo>
                  <a:pt x="424" y="363"/>
                </a:moveTo>
                <a:cubicBezTo>
                  <a:pt x="420" y="371"/>
                  <a:pt x="422" y="381"/>
                  <a:pt x="429" y="386"/>
                </a:cubicBezTo>
                <a:cubicBezTo>
                  <a:pt x="432" y="390"/>
                  <a:pt x="437" y="391"/>
                  <a:pt x="441" y="391"/>
                </a:cubicBezTo>
                <a:cubicBezTo>
                  <a:pt x="445" y="391"/>
                  <a:pt x="449" y="390"/>
                  <a:pt x="452" y="388"/>
                </a:cubicBezTo>
                <a:lnTo>
                  <a:pt x="539" y="331"/>
                </a:lnTo>
                <a:cubicBezTo>
                  <a:pt x="568" y="341"/>
                  <a:pt x="600" y="347"/>
                  <a:pt x="633" y="347"/>
                </a:cubicBezTo>
                <a:cubicBezTo>
                  <a:pt x="756" y="347"/>
                  <a:pt x="856" y="269"/>
                  <a:pt x="856" y="173"/>
                </a:cubicBezTo>
                <a:cubicBezTo>
                  <a:pt x="856" y="78"/>
                  <a:pt x="756" y="0"/>
                  <a:pt x="633" y="0"/>
                </a:cubicBezTo>
                <a:cubicBezTo>
                  <a:pt x="510" y="0"/>
                  <a:pt x="410" y="78"/>
                  <a:pt x="410" y="173"/>
                </a:cubicBezTo>
                <a:cubicBezTo>
                  <a:pt x="410" y="214"/>
                  <a:pt x="428" y="253"/>
                  <a:pt x="460" y="284"/>
                </a:cubicBezTo>
                <a:lnTo>
                  <a:pt x="424" y="363"/>
                </a:lnTo>
                <a:close/>
                <a:moveTo>
                  <a:pt x="938" y="640"/>
                </a:moveTo>
                <a:lnTo>
                  <a:pt x="909" y="640"/>
                </a:lnTo>
                <a:cubicBezTo>
                  <a:pt x="907" y="640"/>
                  <a:pt x="904" y="641"/>
                  <a:pt x="902" y="643"/>
                </a:cubicBezTo>
                <a:lnTo>
                  <a:pt x="891" y="654"/>
                </a:lnTo>
                <a:cubicBezTo>
                  <a:pt x="887" y="658"/>
                  <a:pt x="887" y="663"/>
                  <a:pt x="889" y="667"/>
                </a:cubicBezTo>
                <a:lnTo>
                  <a:pt x="903" y="690"/>
                </a:lnTo>
                <a:cubicBezTo>
                  <a:pt x="905" y="694"/>
                  <a:pt x="908" y="696"/>
                  <a:pt x="912" y="696"/>
                </a:cubicBezTo>
                <a:lnTo>
                  <a:pt x="935" y="696"/>
                </a:lnTo>
                <a:cubicBezTo>
                  <a:pt x="939" y="696"/>
                  <a:pt x="943" y="694"/>
                  <a:pt x="945" y="690"/>
                </a:cubicBezTo>
                <a:lnTo>
                  <a:pt x="958" y="667"/>
                </a:lnTo>
                <a:cubicBezTo>
                  <a:pt x="961" y="663"/>
                  <a:pt x="960" y="658"/>
                  <a:pt x="957" y="654"/>
                </a:cubicBezTo>
                <a:lnTo>
                  <a:pt x="946" y="643"/>
                </a:lnTo>
                <a:cubicBezTo>
                  <a:pt x="944" y="641"/>
                  <a:pt x="941" y="640"/>
                  <a:pt x="938" y="640"/>
                </a:cubicBezTo>
                <a:close/>
                <a:moveTo>
                  <a:pt x="803" y="407"/>
                </a:moveTo>
                <a:cubicBezTo>
                  <a:pt x="803" y="493"/>
                  <a:pt x="857" y="586"/>
                  <a:pt x="924" y="586"/>
                </a:cubicBezTo>
                <a:cubicBezTo>
                  <a:pt x="991" y="586"/>
                  <a:pt x="1045" y="493"/>
                  <a:pt x="1045" y="407"/>
                </a:cubicBezTo>
                <a:cubicBezTo>
                  <a:pt x="1045" y="321"/>
                  <a:pt x="991" y="251"/>
                  <a:pt x="924" y="251"/>
                </a:cubicBezTo>
                <a:cubicBezTo>
                  <a:pt x="857" y="251"/>
                  <a:pt x="803" y="321"/>
                  <a:pt x="803" y="407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 lIns="94137" tIns="47069" rIns="94137" bIns="47069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81943" y="4803172"/>
            <a:ext cx="7872884" cy="5645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137" tIns="47069" rIns="94137" bIns="47069" rtlCol="0" anchor="ctr"/>
          <a:lstStyle/>
          <a:p>
            <a:pPr algn="ctr"/>
            <a:r>
              <a:rPr lang="zh-CN" altLang="en-US" smtClean="0">
                <a:solidFill>
                  <a:srgbClr val="F8F8F8"/>
                </a:solidFill>
                <a:latin typeface="+mn-ea"/>
              </a:rPr>
              <a:t>对齐填充</a:t>
            </a:r>
            <a:endParaRPr lang="zh-CN" altLang="en-US">
              <a:solidFill>
                <a:srgbClr val="F8F8F8"/>
              </a:solidFill>
              <a:latin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461424" y="2969070"/>
            <a:ext cx="2524647" cy="1203861"/>
            <a:chOff x="6166293" y="3789040"/>
            <a:chExt cx="2514497" cy="997062"/>
          </a:xfrm>
        </p:grpSpPr>
        <p:sp>
          <p:nvSpPr>
            <p:cNvPr id="15" name="文本框 54"/>
            <p:cNvSpPr txBox="1"/>
            <p:nvPr/>
          </p:nvSpPr>
          <p:spPr>
            <a:xfrm>
              <a:off x="6166293" y="3789040"/>
              <a:ext cx="2514497" cy="560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8F8F8"/>
                  </a:solidFill>
                  <a:latin typeface="+mn-ea"/>
                  <a:ea typeface="+mn-ea"/>
                </a:rPr>
                <a:t>对象自身的运行时数据</a:t>
              </a:r>
              <a:endParaRPr lang="zh-CN" altLang="en-US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文本框 56"/>
            <p:cNvSpPr txBox="1"/>
            <p:nvPr/>
          </p:nvSpPr>
          <p:spPr>
            <a:xfrm>
              <a:off x="6166293" y="4458884"/>
              <a:ext cx="2514497" cy="32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F8F8F8"/>
                  </a:solidFill>
                  <a:latin typeface="+mn-ea"/>
                  <a:ea typeface="+mn-ea"/>
                </a:rPr>
                <a:t>类型指针</a:t>
              </a:r>
              <a:endParaRPr lang="zh-CN" altLang="en-US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" name="文本框 54"/>
          <p:cNvSpPr txBox="1"/>
          <p:nvPr/>
        </p:nvSpPr>
        <p:spPr>
          <a:xfrm>
            <a:off x="6136475" y="2980356"/>
            <a:ext cx="2524647" cy="691399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smtClean="0">
                <a:solidFill>
                  <a:srgbClr val="F8F8F8"/>
                </a:solidFill>
                <a:latin typeface="+mn-ea"/>
                <a:ea typeface="+mn-ea"/>
              </a:rPr>
              <a:t>程序代码中所定义的各种类型的字段内容</a:t>
            </a:r>
            <a:endParaRPr lang="zh-CN" altLang="en-US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8" name="文本框 54"/>
          <p:cNvSpPr txBox="1"/>
          <p:nvPr/>
        </p:nvSpPr>
        <p:spPr>
          <a:xfrm>
            <a:off x="3048320" y="2378707"/>
            <a:ext cx="2524647" cy="395085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smtClean="0">
                <a:solidFill>
                  <a:srgbClr val="F8F8F8"/>
                </a:solidFill>
                <a:latin typeface="+mn-ea"/>
                <a:ea typeface="+mn-ea"/>
              </a:rPr>
              <a:t>对象头（</a:t>
            </a:r>
            <a:r>
              <a:rPr lang="en-US" altLang="zh-CN" smtClean="0">
                <a:solidFill>
                  <a:srgbClr val="F8F8F8"/>
                </a:solidFill>
                <a:latin typeface="+mn-ea"/>
                <a:ea typeface="+mn-ea"/>
              </a:rPr>
              <a:t>Header</a:t>
            </a:r>
            <a:r>
              <a:rPr lang="zh-CN" altLang="en-US" smtClean="0">
                <a:solidFill>
                  <a:srgbClr val="F8F8F8"/>
                </a:solidFill>
                <a:latin typeface="+mn-ea"/>
                <a:ea typeface="+mn-ea"/>
              </a:rPr>
              <a:t>）</a:t>
            </a:r>
            <a:endParaRPr lang="zh-CN" altLang="en-US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9" name="文本框 54"/>
          <p:cNvSpPr txBox="1"/>
          <p:nvPr/>
        </p:nvSpPr>
        <p:spPr>
          <a:xfrm>
            <a:off x="6050700" y="2378707"/>
            <a:ext cx="3090887" cy="395085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smtClean="0">
                <a:solidFill>
                  <a:srgbClr val="F8F8F8"/>
                </a:solidFill>
                <a:latin typeface="+mn-ea"/>
                <a:ea typeface="+mn-ea"/>
              </a:rPr>
              <a:t>实例数据（</a:t>
            </a:r>
            <a:r>
              <a:rPr lang="en-US" altLang="zh-CN" smtClean="0">
                <a:solidFill>
                  <a:srgbClr val="F8F8F8"/>
                </a:solidFill>
                <a:latin typeface="+mn-ea"/>
                <a:ea typeface="+mn-ea"/>
              </a:rPr>
              <a:t>Instance Data</a:t>
            </a:r>
            <a:r>
              <a:rPr lang="zh-CN" altLang="en-US" smtClean="0">
                <a:solidFill>
                  <a:srgbClr val="F8F8F8"/>
                </a:solidFill>
                <a:latin typeface="+mn-ea"/>
                <a:ea typeface="+mn-ea"/>
              </a:rPr>
              <a:t>）</a:t>
            </a:r>
            <a:endParaRPr lang="zh-CN" altLang="en-US">
              <a:solidFill>
                <a:srgbClr val="F8F8F8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20"/>
                            </p:stCondLst>
                            <p:childTnLst>
                              <p:par>
                                <p:cTn id="1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2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126178"/>
            <a:ext cx="1204298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0" y="448000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对象的访问定位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891142" y="6182466"/>
            <a:ext cx="2382892" cy="44593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 cap="flat" cmpd="sng">
            <a:noFill/>
            <a:bevel/>
            <a:headEnd/>
            <a:tailEnd/>
          </a:ln>
        </p:spPr>
        <p:txBody>
          <a:bodyPr lIns="94137" tIns="47069" rIns="94137" bIns="47069" anchor="ctr"/>
          <a:lstStyle>
            <a:defPPr>
              <a:defRPr lang="zh-CN"/>
            </a:defPPr>
          </a:lstStyle>
          <a:p>
            <a:pPr algn="ctr"/>
            <a:r>
              <a:rPr lang="zh-CN" altLang="en-US" sz="2100" b="1" dirty="0" smtClean="0">
                <a:solidFill>
                  <a:srgbClr val="F8F8F8"/>
                </a:solidFill>
                <a:latin typeface="+mn-ea"/>
              </a:rPr>
              <a:t>使用句柄</a:t>
            </a:r>
            <a:endParaRPr lang="zh-CN" altLang="en-US" sz="2100" b="1" dirty="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7700977" y="6145304"/>
            <a:ext cx="2384486" cy="48309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 cap="flat" cmpd="sng">
            <a:noFill/>
            <a:bevel/>
            <a:headEnd/>
            <a:tailEnd/>
          </a:ln>
        </p:spPr>
        <p:txBody>
          <a:bodyPr lIns="94137" tIns="47069" rIns="94137" bIns="47069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r>
              <a:rPr lang="zh-CN" altLang="en-US" smtClean="0"/>
              <a:t>直接指针</a:t>
            </a:r>
            <a:endParaRPr lang="zh-CN" altLang="en-US" dirty="0"/>
          </a:p>
        </p:txBody>
      </p:sp>
      <p:pic>
        <p:nvPicPr>
          <p:cNvPr id="10" name="图片 9" descr="594516-20170410181858938-156747068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94" y="1552557"/>
            <a:ext cx="5128377" cy="4485248"/>
          </a:xfrm>
          <a:prstGeom prst="rect">
            <a:avLst/>
          </a:prstGeom>
        </p:spPr>
      </p:pic>
      <p:pic>
        <p:nvPicPr>
          <p:cNvPr id="11" name="图片 10" descr="594516-20170410181913110-17379630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176" y="1552557"/>
            <a:ext cx="5379477" cy="44852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bldLvl="0" animBg="1" autoUpdateAnimBg="0"/>
      <p:bldP spid="9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66351" y="2227661"/>
            <a:ext cx="10354026" cy="1561563"/>
          </a:xfrm>
          <a:prstGeom prst="rect">
            <a:avLst/>
          </a:prstGeom>
          <a:noFill/>
        </p:spPr>
        <p:txBody>
          <a:bodyPr wrap="square" lIns="91341" tIns="45671" rIns="91341" bIns="45671" rtlCol="0">
            <a:spAutoFit/>
          </a:bodyPr>
          <a:lstStyle/>
          <a:p>
            <a:pPr algn="ctr" defTabSz="1217254">
              <a:lnSpc>
                <a:spcPct val="130000"/>
              </a:lnSpc>
            </a:pPr>
            <a:r>
              <a:rPr lang="zh-CN" altLang="en-US" sz="37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虚拟机的前世今生</a:t>
            </a:r>
          </a:p>
          <a:p>
            <a:pPr algn="ctr" defTabSz="1217254">
              <a:lnSpc>
                <a:spcPct val="130000"/>
              </a:lnSpc>
            </a:pPr>
            <a:r>
              <a:rPr lang="zh-CN" altLang="en-US" sz="37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深入理解</a:t>
            </a:r>
            <a:r>
              <a:rPr lang="en-US" altLang="zh-CN" sz="37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JVM</a:t>
            </a:r>
            <a:r>
              <a:rPr lang="zh-CN" altLang="en-US" sz="37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内存区域</a:t>
            </a:r>
            <a:endParaRPr lang="en-US" altLang="zh-CN" sz="3700" dirty="0" smtClean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60304" y="5327371"/>
            <a:ext cx="6122705" cy="24612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41" tIns="45671" rIns="91341" bIns="45671">
            <a:spAutoFit/>
          </a:bodyPr>
          <a:lstStyle/>
          <a:p>
            <a:pPr algn="dist" defTabSz="1217254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05973" y="6078033"/>
            <a:ext cx="3768781" cy="46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41" tIns="45671" rIns="91341" bIns="45671">
            <a:spAutoFit/>
          </a:bodyPr>
          <a:lstStyle/>
          <a:p>
            <a:pPr defTabSz="1217254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</a:t>
            </a:r>
          </a:p>
        </p:txBody>
      </p:sp>
      <p:grpSp>
        <p:nvGrpSpPr>
          <p:cNvPr id="2" name="PA_组合 20"/>
          <p:cNvGrpSpPr/>
          <p:nvPr>
            <p:custDataLst>
              <p:tags r:id="rId4"/>
            </p:custDataLst>
          </p:nvPr>
        </p:nvGrpSpPr>
        <p:grpSpPr>
          <a:xfrm>
            <a:off x="0" y="5075754"/>
            <a:ext cx="12241213" cy="6520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7254"/>
              <a:endParaRPr lang="zh-CN" altLang="en-US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684" y="289513"/>
            <a:ext cx="1363189" cy="1253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126178"/>
            <a:ext cx="1204298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0" y="448000"/>
            <a:ext cx="61199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虚拟机优化技术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逃逸分析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7771394" y="2774089"/>
            <a:ext cx="3410866" cy="533639"/>
          </a:xfrm>
          <a:prstGeom prst="rect">
            <a:avLst/>
          </a:prstGeom>
        </p:spPr>
        <p:txBody>
          <a:bodyPr wrap="none" lIns="94137" tIns="47069" rIns="94137" bIns="47069">
            <a:spAutoFit/>
          </a:bodyPr>
          <a:lstStyle/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</a:rPr>
              <a:t>几乎所有</a:t>
            </a:r>
            <a:r>
              <a:rPr lang="zh-CN" altLang="en-US" dirty="0" smtClean="0"/>
              <a:t>对象都在堆上分配</a:t>
            </a:r>
            <a:endParaRPr lang="en-US" altLang="zh-CN" b="1" dirty="0">
              <a:solidFill>
                <a:srgbClr val="FFC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204" y="2794338"/>
            <a:ext cx="2696696" cy="478817"/>
          </a:xfrm>
          <a:prstGeom prst="rect">
            <a:avLst/>
          </a:prstGeom>
        </p:spPr>
        <p:txBody>
          <a:bodyPr wrap="square" lIns="94137" tIns="47069" rIns="94137" bIns="47069">
            <a:spAutoFit/>
          </a:bodyPr>
          <a:lstStyle/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dirty="0" smtClean="0"/>
              <a:t>栈上分配</a:t>
            </a:r>
            <a:endParaRPr lang="en-US" altLang="zh-CN" b="1" dirty="0" smtClean="0"/>
          </a:p>
        </p:txBody>
      </p:sp>
      <p:sp>
        <p:nvSpPr>
          <p:cNvPr id="11" name="矩形 10"/>
          <p:cNvSpPr/>
          <p:nvPr/>
        </p:nvSpPr>
        <p:spPr>
          <a:xfrm>
            <a:off x="322729" y="1279863"/>
            <a:ext cx="9936370" cy="1272303"/>
          </a:xfrm>
          <a:prstGeom prst="rect">
            <a:avLst/>
          </a:prstGeom>
        </p:spPr>
        <p:txBody>
          <a:bodyPr wrap="none" lIns="94137" tIns="47069" rIns="94137" bIns="47069">
            <a:spAutoFit/>
          </a:bodyPr>
          <a:lstStyle/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dirty="0" smtClean="0"/>
              <a:t>逃逸分析</a:t>
            </a:r>
            <a:endParaRPr lang="en-US" altLang="zh-CN" b="1" dirty="0" smtClean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>
                <a:latin typeface="+mn-ea"/>
              </a:rPr>
              <a:t>逃逸分析是目前</a:t>
            </a:r>
            <a:r>
              <a:rPr lang="en-US" altLang="zh-CN" sz="1600" dirty="0" smtClean="0">
                <a:latin typeface="+mn-ea"/>
              </a:rPr>
              <a:t>JVM</a:t>
            </a:r>
            <a:r>
              <a:rPr lang="zh-CN" altLang="en-US" sz="1600" dirty="0" smtClean="0">
                <a:latin typeface="+mn-ea"/>
              </a:rPr>
              <a:t>中比较前沿的优化技术，它不是直接的优化手段而是为其他优化手段提供依据的分析技术</a:t>
            </a:r>
            <a:endParaRPr lang="en-US" altLang="zh-CN" sz="1600" dirty="0" smtClean="0">
              <a:latin typeface="+mn-ea"/>
            </a:endParaRPr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</a:pPr>
            <a:r>
              <a:rPr lang="zh-CN" altLang="en-US" sz="1600" dirty="0" smtClean="0">
                <a:latin typeface="+mn-ea"/>
              </a:rPr>
              <a:t>逃逸分析的基本行为就是分析对象动态作用域。</a:t>
            </a:r>
            <a:endParaRPr lang="en-US" altLang="zh-CN" sz="1600" dirty="0" smtClean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2254" y="3851614"/>
            <a:ext cx="7973546" cy="2287965"/>
          </a:xfrm>
          <a:prstGeom prst="rect">
            <a:avLst/>
          </a:prstGeom>
        </p:spPr>
        <p:txBody>
          <a:bodyPr wrap="square" lIns="94137" tIns="47069" rIns="94137" bIns="47069">
            <a:spAutoFit/>
          </a:bodyPr>
          <a:lstStyle/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b="1" dirty="0" smtClean="0"/>
              <a:t>牵涉</a:t>
            </a:r>
            <a:r>
              <a:rPr lang="zh-CN" altLang="en-US" b="1" dirty="0" smtClean="0"/>
              <a:t>到的</a:t>
            </a:r>
            <a:r>
              <a:rPr lang="en-US" altLang="zh-CN" b="1" dirty="0" smtClean="0"/>
              <a:t>JVM</a:t>
            </a:r>
            <a:r>
              <a:rPr lang="zh-CN" altLang="en-US" b="1" dirty="0" smtClean="0"/>
              <a:t>参数：</a:t>
            </a:r>
            <a:endParaRPr lang="en-US" altLang="zh-CN" b="1" dirty="0" smtClean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</a:pPr>
            <a:r>
              <a:rPr lang="en-US" dirty="0" smtClean="0"/>
              <a:t>-XX:+</a:t>
            </a:r>
            <a:r>
              <a:rPr lang="en-US" dirty="0" err="1" smtClean="0"/>
              <a:t>DoEscapeAnalysis</a:t>
            </a:r>
            <a:r>
              <a:rPr lang="zh-CN" altLang="en-US" dirty="0" smtClean="0"/>
              <a:t>：启用逃逸分析</a:t>
            </a:r>
            <a:r>
              <a:rPr lang="en-US" dirty="0" smtClean="0"/>
              <a:t>(</a:t>
            </a:r>
            <a:r>
              <a:rPr lang="zh-CN" altLang="en-US" dirty="0" smtClean="0"/>
              <a:t>默认打开</a:t>
            </a:r>
            <a:r>
              <a:rPr lang="en-US" dirty="0" smtClean="0"/>
              <a:t>)</a:t>
            </a:r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</a:pPr>
            <a:r>
              <a:rPr lang="en-US" dirty="0" smtClean="0"/>
              <a:t>-XX:+</a:t>
            </a:r>
            <a:r>
              <a:rPr lang="en-US" dirty="0" err="1" smtClean="0"/>
              <a:t>EliminateAllocations</a:t>
            </a:r>
            <a:r>
              <a:rPr lang="zh-CN" altLang="en-US" dirty="0" smtClean="0"/>
              <a:t>：标量替换</a:t>
            </a:r>
            <a:r>
              <a:rPr lang="en-US" dirty="0" smtClean="0"/>
              <a:t>(</a:t>
            </a:r>
            <a:r>
              <a:rPr lang="zh-CN" altLang="en-US" dirty="0" smtClean="0"/>
              <a:t>默认打开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</a:pPr>
            <a:r>
              <a:rPr lang="en-US" dirty="0" smtClean="0"/>
              <a:t>-XX:+</a:t>
            </a:r>
            <a:r>
              <a:rPr lang="en-US" dirty="0" err="1" smtClean="0"/>
              <a:t>UseTLAB</a:t>
            </a:r>
            <a:r>
              <a:rPr lang="en-US" dirty="0" smtClean="0"/>
              <a:t> </a:t>
            </a:r>
            <a:r>
              <a:rPr lang="zh-CN" altLang="en-US" dirty="0" smtClean="0"/>
              <a:t>本地</a:t>
            </a:r>
            <a:r>
              <a:rPr lang="zh-CN" altLang="en-US" dirty="0" smtClean="0"/>
              <a:t>线程分配</a:t>
            </a:r>
            <a:r>
              <a:rPr lang="zh-CN" altLang="en-US" dirty="0" smtClean="0"/>
              <a:t>缓冲</a:t>
            </a:r>
            <a:r>
              <a:rPr lang="en-US" dirty="0" smtClean="0"/>
              <a:t>(</a:t>
            </a:r>
            <a:r>
              <a:rPr lang="zh-CN" altLang="en-US" dirty="0" smtClean="0"/>
              <a:t>默认打开</a:t>
            </a:r>
            <a:r>
              <a:rPr lang="en-US" dirty="0" smtClean="0"/>
              <a:t>)</a:t>
            </a:r>
            <a:endParaRPr lang="zh-CN" altLang="en-US" dirty="0" smtClean="0"/>
          </a:p>
          <a:p>
            <a:pPr marL="294180" indent="-294180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5729" y="600838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为什么要了解虚拟机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84863" y="2132209"/>
            <a:ext cx="7730712" cy="387445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写出更好、更健壮的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程序（区块链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1.0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比特币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2.0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以太坊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-EVM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84863" y="3916005"/>
            <a:ext cx="6716187" cy="395085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提高</a:t>
            </a: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应用的性能，排除</a:t>
            </a:r>
            <a:r>
              <a:rPr lang="zh-CN" altLang="en-US" b="1" dirty="0" smtClean="0">
                <a:latin typeface="+mj-ea"/>
                <a:ea typeface="+mj-ea"/>
              </a:rPr>
              <a:t>问题</a:t>
            </a:r>
            <a:endParaRPr lang="en-US" altLang="zh-CN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4863" y="5645330"/>
            <a:ext cx="6651477" cy="395085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面试必问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2584863" y="3354383"/>
            <a:ext cx="6716187" cy="31653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cxnSp>
        <p:nvCxnSpPr>
          <p:cNvPr id="23" name="直接连接符 22"/>
          <p:cNvCxnSpPr/>
          <p:nvPr/>
        </p:nvCxnSpPr>
        <p:spPr>
          <a:xfrm>
            <a:off x="2584863" y="5093243"/>
            <a:ext cx="6860784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  <p:grpSp>
        <p:nvGrpSpPr>
          <p:cNvPr id="24" name="组合 23"/>
          <p:cNvGrpSpPr/>
          <p:nvPr/>
        </p:nvGrpSpPr>
        <p:grpSpPr>
          <a:xfrm>
            <a:off x="1492796" y="1874057"/>
            <a:ext cx="878087" cy="1055947"/>
            <a:chOff x="5068579" y="1163938"/>
            <a:chExt cx="555066" cy="555066"/>
          </a:xfrm>
        </p:grpSpPr>
        <p:sp>
          <p:nvSpPr>
            <p:cNvPr id="25" name="椭圆 24"/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6" name="Freeform 70"/>
            <p:cNvSpPr>
              <a:spLocks noEditPoints="1"/>
            </p:cNvSpPr>
            <p:nvPr/>
          </p:nvSpPr>
          <p:spPr bwMode="auto">
            <a:xfrm>
              <a:off x="5235099" y="1295926"/>
              <a:ext cx="242524" cy="29024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92850" y="3565545"/>
            <a:ext cx="877035" cy="1054681"/>
            <a:chOff x="5068633" y="2251819"/>
            <a:chExt cx="554400" cy="554400"/>
          </a:xfrm>
        </p:grpSpPr>
        <p:sp>
          <p:nvSpPr>
            <p:cNvPr id="28" name="椭圆 27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9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93464" y="5255765"/>
            <a:ext cx="877035" cy="1054681"/>
            <a:chOff x="5069244" y="3295756"/>
            <a:chExt cx="554400" cy="554400"/>
          </a:xfrm>
        </p:grpSpPr>
        <p:sp>
          <p:nvSpPr>
            <p:cNvPr id="31" name="椭圆 30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32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2584863" y="6543118"/>
            <a:ext cx="6860784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5964" y="542224"/>
            <a:ext cx="405832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106"/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体系架构</a:t>
            </a:r>
            <a:endParaRPr lang="zh-CN" altLang="zh-CN" sz="290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D:\课程\公开课\JVM\image\javaPlatfor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640" y="1417197"/>
            <a:ext cx="11040483" cy="686320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30093" y="519324"/>
            <a:ext cx="55156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虚拟机的发展</a:t>
            </a:r>
          </a:p>
        </p:txBody>
      </p:sp>
      <p:sp>
        <p:nvSpPr>
          <p:cNvPr id="45" name="矩形 10"/>
          <p:cNvSpPr>
            <a:spLocks noChangeArrowheads="1"/>
          </p:cNvSpPr>
          <p:nvPr/>
        </p:nvSpPr>
        <p:spPr bwMode="auto">
          <a:xfrm>
            <a:off x="282905" y="1154612"/>
            <a:ext cx="4117645" cy="44850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240" tIns="49120" rIns="98240" bIns="49120">
            <a:spAutoFit/>
          </a:bodyPr>
          <a:lstStyle/>
          <a:p>
            <a:pPr marL="306822" indent="-306822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 kern="0" dirty="0" err="1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HotSpot</a:t>
            </a:r>
            <a:r>
              <a:rPr lang="en-US" altLang="zh-CN" b="1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 VM</a:t>
            </a:r>
          </a:p>
          <a:p>
            <a:pPr marL="306822" indent="-306822">
              <a:lnSpc>
                <a:spcPct val="250000"/>
              </a:lnSpc>
              <a:buClr>
                <a:srgbClr val="FFC000"/>
              </a:buClr>
            </a:pPr>
            <a:r>
              <a:rPr lang="en-US" altLang="zh-CN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目前使用范围最广的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虚拟机</a:t>
            </a:r>
            <a:endParaRPr lang="en-US" altLang="zh-CN" kern="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marL="306822" indent="-306822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JRockit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VM    </a:t>
            </a:r>
          </a:p>
          <a:p>
            <a:pPr marL="306822" indent="-306822">
              <a:lnSpc>
                <a:spcPct val="250000"/>
              </a:lnSpc>
              <a:buClr>
                <a:srgbClr val="FFC000"/>
              </a:buClr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号称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世界上最快的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虚拟机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” </a:t>
            </a:r>
          </a:p>
          <a:p>
            <a:pPr marL="306822" indent="-306822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J9 VM</a:t>
            </a:r>
          </a:p>
          <a:p>
            <a:pPr marL="306822" indent="-306822">
              <a:lnSpc>
                <a:spcPct val="2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kern="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Dalvik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VM</a:t>
            </a:r>
            <a:endParaRPr lang="zh-CN" altLang="en-US" kern="0" dirty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126178"/>
            <a:ext cx="1204298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0" y="448000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未来的</a:t>
            </a:r>
            <a:r>
              <a:rPr lang="en-US" altLang="zh-CN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2500720" y="2193113"/>
            <a:ext cx="2077682" cy="1940702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混合语言</a:t>
            </a:r>
            <a:endParaRPr lang="en-US" altLang="zh-CN" sz="25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4419953" y="2193113"/>
            <a:ext cx="2077682" cy="1940702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多核并行</a:t>
            </a:r>
            <a:endParaRPr lang="en-US" altLang="zh-CN" sz="25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6289459" y="2193113"/>
            <a:ext cx="2077684" cy="1940702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丰富语法</a:t>
            </a:r>
            <a:endParaRPr lang="en-US" altLang="zh-CN" sz="25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8204973" y="2193113"/>
            <a:ext cx="1473238" cy="1940702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lIns="94137" tIns="47069" rIns="94137" bIns="47069" anchor="ctr"/>
          <a:lstStyle/>
          <a:p>
            <a:pPr algn="ctr"/>
            <a:r>
              <a:rPr lang="en-US" altLang="zh-CN" sz="25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5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5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537801" y="2179349"/>
            <a:ext cx="2077682" cy="1940702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模块化</a:t>
            </a:r>
            <a:endParaRPr lang="en-US" altLang="zh-CN" sz="25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9477378" y="2204614"/>
            <a:ext cx="2056141" cy="1940702"/>
          </a:xfrm>
          <a:prstGeom prst="chevron">
            <a:avLst>
              <a:gd name="adj" fmla="val 2578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lIns="94137" tIns="47069" rIns="94137" bIns="47069" anchor="ctr"/>
          <a:lstStyle/>
          <a:p>
            <a:pPr algn="ctr"/>
            <a:r>
              <a:rPr lang="zh-CN" altLang="en-US" sz="25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更强的</a:t>
            </a:r>
            <a:r>
              <a:rPr lang="en-US" altLang="zh-CN" sz="25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5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5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垃圾</a:t>
            </a:r>
            <a:r>
              <a:rPr lang="zh-CN" altLang="en-US" sz="25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回收</a:t>
            </a:r>
            <a:endParaRPr lang="en-US" altLang="zh-CN" sz="2500" dirty="0" smtClean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5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6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6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6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6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6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6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7" grpId="0" animBg="1"/>
      <p:bldP spid="19" grpId="0" animBg="1"/>
      <p:bldP spid="20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7117" y="1126178"/>
            <a:ext cx="1204298" cy="90180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55136"/>
              <a:endParaRPr lang="zh-CN" altLang="en-US" sz="2500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7120" y="448000"/>
            <a:ext cx="37190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136"/>
            <a:r>
              <a:rPr lang="zh-CN" altLang="en-US" sz="2700" dirty="0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运行时数据区域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640" y="2012068"/>
            <a:ext cx="5809835" cy="5194757"/>
          </a:xfrm>
          <a:prstGeom prst="rect">
            <a:avLst/>
          </a:prstGeom>
          <a:noFill/>
          <a:ln w="28575">
            <a:solidFill>
              <a:srgbClr val="DDDDDD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2105033" y="2401340"/>
            <a:ext cx="3181141" cy="1849384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虚拟机在执行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程序的过程中会把它所管理的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内存</a:t>
            </a:r>
            <a:r>
              <a:rPr lang="zh-CN" altLang="en-US" dirty="0" smtClean="0">
                <a:latin typeface="+mn-ea"/>
                <a:ea typeface="+mn-ea"/>
              </a:rPr>
              <a:t>划分为若干个不同的数据区域</a:t>
            </a:r>
            <a:endParaRPr lang="zh-CN" altLang="en-US" dirty="0">
              <a:latin typeface="+mn-ea"/>
              <a:ea typeface="+mn-ea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1020553" y="4253823"/>
            <a:ext cx="4265621" cy="0"/>
          </a:xfrm>
          <a:prstGeom prst="line">
            <a:avLst/>
          </a:prstGeom>
          <a:ln w="9525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>
            <a:outerShdw blurRad="12700" dist="6350" dir="5400000" rotWithShape="0">
              <a:srgbClr val="000000">
                <a:alpha val="38000"/>
              </a:srgbClr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05032" y="4609447"/>
            <a:ext cx="3181141" cy="1849384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程序计数器、虚拟机栈、本地方法栈、</a:t>
            </a: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堆、方法区（运行时常量池）、直接内存</a:t>
            </a:r>
            <a:endParaRPr lang="zh-CN" altLang="en-US" dirty="0">
              <a:latin typeface="+mn-ea"/>
              <a:ea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3010" y="2514052"/>
            <a:ext cx="1338454" cy="1391088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24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定义</a:t>
              </a: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13009" y="4722159"/>
            <a:ext cx="1338454" cy="1391088"/>
            <a:chOff x="779102" y="3694966"/>
            <a:chExt cx="1333073" cy="1152128"/>
          </a:xfrm>
          <a:solidFill>
            <a:schemeClr val="accent3">
              <a:lumMod val="50000"/>
            </a:schemeClr>
          </a:solidFill>
        </p:grpSpPr>
        <p:sp>
          <p:nvSpPr>
            <p:cNvPr id="28" name="等腰三角形 2"/>
            <p:cNvSpPr/>
            <p:nvPr/>
          </p:nvSpPr>
          <p:spPr bwMode="auto">
            <a:xfrm rot="3036074">
              <a:off x="869575" y="36044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wrap="none" anchor="ctr"/>
            <a:lstStyle/>
            <a:p>
              <a:pPr algn="ctr"/>
              <a:endParaRPr lang="zh-CN" altLang="en-US" sz="2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7821" y="4123089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mtClean="0"/>
                <a:t>类型</a:t>
              </a:r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7496175" y="695325"/>
            <a:ext cx="20955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</a:t>
            </a:r>
          </a:p>
        </p:txBody>
      </p:sp>
      <p:cxnSp>
        <p:nvCxnSpPr>
          <p:cNvPr id="26" name="直接箭头连接符 25"/>
          <p:cNvCxnSpPr>
            <a:stCxn id="19" idx="2"/>
            <a:endCxn id="15" idx="0"/>
          </p:cNvCxnSpPr>
          <p:nvPr/>
        </p:nvCxnSpPr>
        <p:spPr>
          <a:xfrm rot="16200000" flipH="1">
            <a:off x="8298132" y="1712642"/>
            <a:ext cx="545218" cy="53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20"/>
                            </p:stCondLst>
                            <p:childTnLst>
                              <p:par>
                                <p:cTn id="1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2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2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2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2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219437" y="890858"/>
            <a:ext cx="1277569" cy="97224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6974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6974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6974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26974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9440" y="159702"/>
            <a:ext cx="584787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26974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</a:t>
            </a:r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239390" y="1212053"/>
            <a:ext cx="6369899" cy="17009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581" tIns="49790" rIns="99581" bIns="49790">
            <a:spAutoFit/>
          </a:bodyPr>
          <a:lstStyle/>
          <a:p>
            <a:pPr marL="311010" indent="-31101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序的计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数器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当前线程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正在执行的</a:t>
            </a:r>
            <a:r>
              <a:rPr lang="zh-CN" altLang="en-US" sz="22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</a:t>
            </a:r>
            <a:r>
              <a:rPr lang="zh-CN" altLang="en-US" sz="22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行号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4177" y="3554254"/>
            <a:ext cx="5024963" cy="2808986"/>
          </a:xfrm>
          <a:prstGeom prst="rect">
            <a:avLst/>
          </a:prstGeom>
          <a:noFill/>
        </p:spPr>
        <p:txBody>
          <a:bodyPr wrap="square" lIns="99581" tIns="49790" rIns="99581" bIns="49790" rtlCol="0" anchor="t">
            <a:spAutoFit/>
          </a:bodyPr>
          <a:lstStyle/>
          <a:p>
            <a:pPr marL="373211" indent="-373211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为什么需要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程序计数器（面试）</a:t>
            </a: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3211" indent="-373211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是多线程的，意味着线程切换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3211" indent="-373211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确保多线程情况下的程序正常执行</a:t>
            </a: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3211" indent="-373211">
              <a:lnSpc>
                <a:spcPct val="200000"/>
              </a:lnSpc>
              <a:buClr>
                <a:srgbClr val="FFC000"/>
              </a:buClr>
            </a:pPr>
            <a:endParaRPr lang="en-US" altLang="zh-CN" sz="22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6" name="Picture 2" descr="E:\公开课\JVM\3.15\程序计数器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6050" y="1763059"/>
            <a:ext cx="5602893" cy="4652982"/>
          </a:xfrm>
          <a:prstGeom prst="rect">
            <a:avLst/>
          </a:prstGeom>
          <a:noFill/>
        </p:spPr>
      </p:pic>
      <p:sp>
        <p:nvSpPr>
          <p:cNvPr id="7" name="乘号 6"/>
          <p:cNvSpPr/>
          <p:nvPr/>
        </p:nvSpPr>
        <p:spPr>
          <a:xfrm>
            <a:off x="8815499" y="4159096"/>
            <a:ext cx="1115984" cy="12988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81" tIns="49790" rIns="99581" bIns="4979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219436" y="890858"/>
            <a:ext cx="1277569" cy="97224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41120"/>
              <a:endParaRPr lang="zh-CN" altLang="en-US" sz="26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9341" y="387198"/>
            <a:ext cx="4979316" cy="45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运行时数据区</a:t>
            </a:r>
            <a:r>
              <a:rPr lang="en-US" altLang="zh-CN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9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219003" y="1509062"/>
            <a:ext cx="3712163" cy="21637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643" tIns="50320" rIns="100643" bIns="50320">
            <a:spAutoFit/>
          </a:bodyPr>
          <a:lstStyle/>
          <a:p>
            <a:pPr marL="314325" indent="-31432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）：数据结构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入口和出口只有一个</a:t>
            </a: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</a:p>
          <a:p>
            <a:pPr marL="377190" indent="-37719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136582" y="4107618"/>
            <a:ext cx="3957347" cy="1463809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特点</a:t>
            </a:r>
          </a:p>
          <a:p>
            <a:pPr>
              <a:lnSpc>
                <a:spcPct val="200000"/>
              </a:lnSpc>
              <a:buClr>
                <a:srgbClr val="FFC000"/>
              </a:buClr>
            </a:pPr>
            <a:r>
              <a:rPr lang="zh-CN" altLang="en-US" sz="2200" dirty="0" smtClean="0">
                <a:sym typeface="+mn-ea"/>
              </a:rPr>
              <a:t>先</a:t>
            </a:r>
            <a:r>
              <a:rPr lang="zh-CN" altLang="en-US" sz="2200" dirty="0">
                <a:sym typeface="+mn-ea"/>
              </a:rPr>
              <a:t>进后</a:t>
            </a:r>
            <a:r>
              <a:rPr lang="zh-CN" altLang="en-US" sz="2200" dirty="0" smtClean="0">
                <a:sym typeface="+mn-ea"/>
              </a:rPr>
              <a:t>出（</a:t>
            </a:r>
            <a:r>
              <a:rPr lang="en-US" altLang="zh-CN" sz="2200" dirty="0" smtClean="0">
                <a:sym typeface="+mn-ea"/>
              </a:rPr>
              <a:t>FIL0</a:t>
            </a:r>
            <a:r>
              <a:rPr lang="zh-CN" altLang="en-US" sz="2200" dirty="0" smtClean="0">
                <a:sym typeface="+mn-ea"/>
              </a:rPr>
              <a:t>）</a:t>
            </a:r>
            <a:endParaRPr lang="zh-CN" altLang="en-US" sz="2200" dirty="0"/>
          </a:p>
        </p:txBody>
      </p:sp>
      <p:pic>
        <p:nvPicPr>
          <p:cNvPr id="27649" name="Picture 1" descr="D:\课程\公开课\JVM\image\栈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542" y="1277882"/>
            <a:ext cx="4653313" cy="6154224"/>
          </a:xfrm>
          <a:prstGeom prst="rect">
            <a:avLst/>
          </a:prstGeom>
          <a:noFill/>
        </p:spPr>
      </p:pic>
      <p:sp>
        <p:nvSpPr>
          <p:cNvPr id="19" name="椭圆 18"/>
          <p:cNvSpPr/>
          <p:nvPr/>
        </p:nvSpPr>
        <p:spPr>
          <a:xfrm>
            <a:off x="5472120" y="6342593"/>
            <a:ext cx="1937753" cy="106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9" name="下箭头 38"/>
          <p:cNvSpPr/>
          <p:nvPr/>
        </p:nvSpPr>
        <p:spPr>
          <a:xfrm>
            <a:off x="6151855" y="3165298"/>
            <a:ext cx="436248" cy="976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6222872" y="5355056"/>
            <a:ext cx="436248" cy="976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472120" y="4178513"/>
            <a:ext cx="1937753" cy="106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374777" y="1907753"/>
            <a:ext cx="2092823" cy="1149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King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8" name="文本框 5"/>
          <p:cNvSpPr txBox="1"/>
          <p:nvPr/>
        </p:nvSpPr>
        <p:spPr>
          <a:xfrm>
            <a:off x="99143" y="5928798"/>
            <a:ext cx="4549057" cy="1455840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要使用栈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77190" indent="-37719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非常符合</a:t>
            </a: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中方法间的调用</a:t>
            </a:r>
            <a:endParaRPr lang="zh-CN" altLang="en-US" sz="2200" dirty="0"/>
          </a:p>
        </p:txBody>
      </p:sp>
      <p:sp>
        <p:nvSpPr>
          <p:cNvPr id="22" name="椭圆 21"/>
          <p:cNvSpPr/>
          <p:nvPr/>
        </p:nvSpPr>
        <p:spPr>
          <a:xfrm>
            <a:off x="9165727" y="2831678"/>
            <a:ext cx="1937753" cy="106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King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9318127" y="2984078"/>
            <a:ext cx="1937753" cy="106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King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9470527" y="3136478"/>
            <a:ext cx="1937753" cy="106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King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9622927" y="3288878"/>
            <a:ext cx="1937753" cy="106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King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9775327" y="3441278"/>
            <a:ext cx="1937753" cy="106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King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9927727" y="3593678"/>
            <a:ext cx="1937753" cy="106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King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10080127" y="3746078"/>
            <a:ext cx="1937753" cy="106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King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10232527" y="3898478"/>
            <a:ext cx="1937753" cy="106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King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10384927" y="4050878"/>
            <a:ext cx="1937753" cy="106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King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10537327" y="4203278"/>
            <a:ext cx="1937753" cy="106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King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10689727" y="4355678"/>
            <a:ext cx="1937753" cy="106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King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10842127" y="4508078"/>
            <a:ext cx="1937753" cy="1062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43" tIns="50320" rIns="100643" bIns="50320" rtlCol="0" anchor="ctr"/>
          <a:lstStyle/>
          <a:p>
            <a:pPr algn="ctr"/>
            <a:r>
              <a:rPr lang="en-US" altLang="zh-CN" dirty="0" smtClean="0"/>
              <a:t>King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14576</TotalTime>
  <Words>1022</Words>
  <Application>Microsoft Office PowerPoint</Application>
  <PresentationFormat>自定义</PresentationFormat>
  <Paragraphs>152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Administrator</cp:lastModifiedBy>
  <cp:revision>3020</cp:revision>
  <dcterms:created xsi:type="dcterms:W3CDTF">2016-08-30T15:34:45Z</dcterms:created>
  <dcterms:modified xsi:type="dcterms:W3CDTF">2019-04-14T13:21:20Z</dcterms:modified>
  <cp:category>锐旗设计;https://9ppt.taobao.com</cp:category>
</cp:coreProperties>
</file>