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91" r:id="rId3"/>
    <p:sldId id="425" r:id="rId4"/>
    <p:sldId id="257" r:id="rId5"/>
    <p:sldId id="427" r:id="rId6"/>
    <p:sldId id="428" r:id="rId7"/>
    <p:sldId id="448" r:id="rId8"/>
    <p:sldId id="449" r:id="rId9"/>
    <p:sldId id="758" r:id="rId10"/>
    <p:sldId id="440" r:id="rId11"/>
    <p:sldId id="441" r:id="rId12"/>
    <p:sldId id="429" r:id="rId13"/>
    <p:sldId id="430" r:id="rId14"/>
    <p:sldId id="431" r:id="rId15"/>
    <p:sldId id="442" r:id="rId16"/>
    <p:sldId id="433" r:id="rId17"/>
    <p:sldId id="453" r:id="rId18"/>
    <p:sldId id="443" r:id="rId19"/>
    <p:sldId id="438" r:id="rId20"/>
    <p:sldId id="451" r:id="rId21"/>
    <p:sldId id="757" r:id="rId22"/>
    <p:sldId id="450" r:id="rId23"/>
    <p:sldId id="426" r:id="rId24"/>
    <p:sldId id="4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89089" autoAdjust="0"/>
  </p:normalViewPr>
  <p:slideViewPr>
    <p:cSldViewPr snapToGrid="0" showGuides="1">
      <p:cViewPr varScale="1">
        <p:scale>
          <a:sx n="93" d="100"/>
          <a:sy n="93" d="100"/>
        </p:scale>
        <p:origin x="3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5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https://developer.android.google.cn/studio/build/multidex.html</a:t>
            </a: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8D2057-A85B-4C8F-9408-2B0B407532E4}" type="slidenum">
              <a:rPr lang="zh-CN" altLang="en-US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7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https://developer.android.google.cn/studio/build/multidex.html</a:t>
            </a: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8D2057-A85B-4C8F-9408-2B0B407532E4}" type="slidenum">
              <a:rPr lang="zh-CN" altLang="en-US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7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8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https://jobs.51job.com/shenzhen-nsq/108255786.html?s=01&amp;t=0</a:t>
            </a:r>
          </a:p>
          <a:p>
            <a:r>
              <a:rPr lang="en-US" altLang="zh-CN" dirty="0"/>
              <a:t>https://jobs.51job.com/beijing/108228208.html?s=01&amp;t=0</a:t>
            </a:r>
          </a:p>
          <a:p>
            <a:r>
              <a:rPr lang="en-US" altLang="zh-CN" dirty="0"/>
              <a:t>https://jobs.51job.com/beijing-hdq/104313697.html?s=01&amp;t=0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4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1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BA4477-F976-41B8-B180-78D92F78A36D}" type="slidenum">
              <a:rPr lang="zh-CN" altLang="en-US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45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C:\Program Files\Java\jdk1.8.0_131\bin</a:t>
            </a:r>
          </a:p>
          <a:p>
            <a:r>
              <a:rPr lang="en-US" altLang="zh-CN" dirty="0"/>
              <a:t>https://developer.android.google.cn/studio/publish/app-signing.html#signing-manually</a:t>
            </a:r>
            <a:endParaRPr lang="zh-CN" altLang="en-US" dirty="0"/>
          </a:p>
          <a:p>
            <a:r>
              <a:rPr lang="zh-CN" altLang="en-US" dirty="0"/>
              <a:t>热修复</a:t>
            </a:r>
            <a:r>
              <a:rPr lang="en-US" altLang="zh-CN" dirty="0"/>
              <a:t>/</a:t>
            </a:r>
            <a:r>
              <a:rPr lang="zh-CN" altLang="en-US" dirty="0"/>
              <a:t>热更新都需要掌握</a:t>
            </a:r>
          </a:p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BA4477-F976-41B8-B180-78D92F78A36D}" type="slidenum">
              <a:rPr lang="zh-CN" altLang="en-US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2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https://developer.android.google.cn/studio/publish/app-signing.html#signing-manually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39C65A-9EAA-4A96-9B26-0D3E6011EE09}" type="slidenum">
              <a:rPr lang="zh-CN" altLang="en-US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97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9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效果演示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F85FE5-FBF2-483F-8423-8F56413E645A}" type="slidenum">
              <a:rPr lang="zh-CN" altLang="en-US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5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https://developer.android.google.cn/studio/publish/app-signing.html#signing-manually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8D2057-A85B-4C8F-9408-2B0B407532E4}" type="slidenum">
              <a:rPr lang="zh-CN" altLang="en-US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63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https://developer.android.google.cn/studio/build/multidex.html</a:t>
            </a: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8D2057-A85B-4C8F-9408-2B0B407532E4}" type="slidenum">
              <a:rPr lang="zh-CN" altLang="en-US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86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  <a:pPr>
                <a:defRPr/>
              </a:pPr>
              <a:t>2019/5/16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99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notesSlide" Target="../notesSlides/notesSlide6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notesSlide" Target="../notesSlides/notesSlide1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.qzone.qq.com/2470523467/311" TargetMode="External"/><Relationship Id="rId3" Type="http://schemas.openxmlformats.org/officeDocument/2006/relationships/tags" Target="../tags/tag86.xml"/><Relationship Id="rId7" Type="http://schemas.openxmlformats.org/officeDocument/2006/relationships/hyperlink" Target="https://ke.qq.com/course/287404?tuin=26609d6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87.xm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233259"/>
            <a:ext cx="3592753" cy="369332"/>
            <a:chOff x="1139058" y="5604513"/>
            <a:chExt cx="3592753" cy="369332"/>
          </a:xfrm>
        </p:grpSpPr>
        <p:grpSp>
          <p:nvGrpSpPr>
            <p:cNvPr id="24" name="PA_组合 23"/>
            <p:cNvGrpSpPr/>
            <p:nvPr>
              <p:custDataLst>
                <p:tags r:id="rId5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98233" y="5604513"/>
              <a:ext cx="3233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Alvin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2464061231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9345" y="1279436"/>
            <a:ext cx="5625258" cy="117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加固项目实战</a:t>
            </a:r>
            <a:endParaRPr lang="en-US" altLang="zh-CN" sz="5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453C4E3-C632-418E-B4BE-94BE171A4DAA}"/>
              </a:ext>
            </a:extLst>
          </p:cNvPr>
          <p:cNvGrpSpPr/>
          <p:nvPr/>
        </p:nvGrpSpPr>
        <p:grpSpPr>
          <a:xfrm>
            <a:off x="6331623" y="5233259"/>
            <a:ext cx="4291598" cy="369332"/>
            <a:chOff x="1139058" y="5604513"/>
            <a:chExt cx="4291598" cy="369332"/>
          </a:xfrm>
        </p:grpSpPr>
        <p:grpSp>
          <p:nvGrpSpPr>
            <p:cNvPr id="20" name="PA_组合 23">
              <a:extLst>
                <a:ext uri="{FF2B5EF4-FFF2-40B4-BE49-F238E27FC236}">
                  <a16:creationId xmlns:a16="http://schemas.microsoft.com/office/drawing/2014/main" id="{8616B10F-1AA3-40CB-B042-165B3628392C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57BB13DE-9E64-4365-879E-79623D95B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A9D489E1-3D1C-4FC1-A07E-59FD2FF6A48F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4FC56F67-F21F-4EB6-8645-001F87CDCC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569FFB8D-9D9C-4A68-A4D8-CF51835ECD8D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2" name="PA_文本框 19">
              <a:extLst>
                <a:ext uri="{FF2B5EF4-FFF2-40B4-BE49-F238E27FC236}">
                  <a16:creationId xmlns:a16="http://schemas.microsoft.com/office/drawing/2014/main" id="{74720213-DBAA-49E5-91B1-6386810094A2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9324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免费 视频 桃子老师 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3433427729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69">
        <p:random/>
      </p:transition>
    </mc:Choice>
    <mc:Fallback xmlns="">
      <p:transition spd="slow" advTm="386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197" name="矩形 4"/>
          <p:cNvSpPr>
            <a:spLocks noChangeArrowheads="1"/>
          </p:cNvSpPr>
          <p:nvPr/>
        </p:nvSpPr>
        <p:spPr bwMode="auto">
          <a:xfrm>
            <a:off x="2343151" y="436563"/>
            <a:ext cx="886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基本原理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8" y="1523920"/>
            <a:ext cx="3983004" cy="398300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955412" y="2204383"/>
            <a:ext cx="1246740" cy="2659802"/>
            <a:chOff x="12217719" y="5112507"/>
            <a:chExt cx="2370443" cy="4653386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2217719" y="7671581"/>
              <a:ext cx="2370443" cy="0"/>
            </a:xfrm>
            <a:prstGeom prst="straightConnector1">
              <a:avLst/>
            </a:prstGeom>
            <a:ln w="41275">
              <a:solidFill>
                <a:srgbClr val="00B0F0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12217719" y="5112507"/>
              <a:ext cx="1722371" cy="2579920"/>
            </a:xfrm>
            <a:prstGeom prst="straightConnector1">
              <a:avLst/>
            </a:prstGeom>
            <a:ln w="41275">
              <a:solidFill>
                <a:srgbClr val="00B0F0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2217719" y="7692427"/>
              <a:ext cx="1722371" cy="2073466"/>
            </a:xfrm>
            <a:prstGeom prst="straightConnector1">
              <a:avLst/>
            </a:prstGeom>
            <a:ln w="41275">
              <a:solidFill>
                <a:srgbClr val="00B0F0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328820" y="3191391"/>
            <a:ext cx="1510904" cy="857964"/>
            <a:chOff x="9901585" y="6264473"/>
            <a:chExt cx="2112769" cy="2112769"/>
          </a:xfrm>
        </p:grpSpPr>
        <p:sp>
          <p:nvSpPr>
            <p:cNvPr id="26" name="椭圆 25"/>
            <p:cNvSpPr/>
            <p:nvPr/>
          </p:nvSpPr>
          <p:spPr>
            <a:xfrm>
              <a:off x="9901585" y="6264473"/>
              <a:ext cx="2112769" cy="21127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2730"/>
              <a:endParaRPr lang="zh-CN" altLang="en-US" sz="1688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TextBox 93"/>
            <p:cNvSpPr txBox="1"/>
            <p:nvPr/>
          </p:nvSpPr>
          <p:spPr>
            <a:xfrm>
              <a:off x="10221660" y="6413996"/>
              <a:ext cx="1792694" cy="1743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52730"/>
              <a:r>
                <a:rPr lang="en-US" altLang="zh-CN" sz="2000" dirty="0" err="1">
                  <a:solidFill>
                    <a:prstClr val="white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Dex</a:t>
              </a:r>
              <a:r>
                <a:rPr lang="zh-CN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文件</a:t>
              </a:r>
              <a:endParaRPr lang="en-US" altLang="zh-CN" sz="2000" dirty="0">
                <a:solidFill>
                  <a:prstClr val="white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pPr defTabSz="852730"/>
              <a:r>
                <a:rPr lang="zh-CN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是什么？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47559" y="1416337"/>
            <a:ext cx="1630273" cy="952789"/>
            <a:chOff x="9040780" y="3215600"/>
            <a:chExt cx="2112769" cy="2112769"/>
          </a:xfrm>
        </p:grpSpPr>
        <p:sp>
          <p:nvSpPr>
            <p:cNvPr id="30" name="椭圆 29"/>
            <p:cNvSpPr/>
            <p:nvPr/>
          </p:nvSpPr>
          <p:spPr>
            <a:xfrm>
              <a:off x="9040780" y="3215600"/>
              <a:ext cx="2112769" cy="21127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2730"/>
              <a:endParaRPr lang="zh-CN" altLang="en-US" sz="20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TextBox 91"/>
            <p:cNvSpPr txBox="1"/>
            <p:nvPr/>
          </p:nvSpPr>
          <p:spPr>
            <a:xfrm>
              <a:off x="9356234" y="3538116"/>
              <a:ext cx="1637093" cy="156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52730"/>
              <a:r>
                <a:rPr lang="en-US" altLang="zh-CN" sz="2000" dirty="0" err="1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Apk</a:t>
              </a:r>
              <a:r>
                <a:rPr lang="zh-CN" altLang="en-US" sz="200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打包流程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02153" y="4712611"/>
            <a:ext cx="1640866" cy="884657"/>
            <a:chOff x="9228976" y="9216801"/>
            <a:chExt cx="2112769" cy="2112769"/>
          </a:xfrm>
        </p:grpSpPr>
        <p:sp>
          <p:nvSpPr>
            <p:cNvPr id="34" name="椭圆 33"/>
            <p:cNvSpPr/>
            <p:nvPr/>
          </p:nvSpPr>
          <p:spPr>
            <a:xfrm>
              <a:off x="9228976" y="9216801"/>
              <a:ext cx="2112769" cy="21127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52730"/>
              <a:endParaRPr lang="zh-CN" altLang="en-US" sz="1688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TextBox 92"/>
            <p:cNvSpPr txBox="1"/>
            <p:nvPr/>
          </p:nvSpPr>
          <p:spPr>
            <a:xfrm>
              <a:off x="9453890" y="9542532"/>
              <a:ext cx="1820420" cy="178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52730"/>
              <a:r>
                <a:rPr lang="en-US" altLang="zh-CN" sz="1883" dirty="0" err="1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Dex</a:t>
              </a:r>
              <a:r>
                <a:rPr lang="zh-CN" altLang="en-US" sz="1883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文件加载流程</a:t>
              </a:r>
            </a:p>
          </p:txBody>
        </p:sp>
      </p:grpSp>
      <p:sp>
        <p:nvSpPr>
          <p:cNvPr id="44" name="TextBox 103"/>
          <p:cNvSpPr txBox="1"/>
          <p:nvPr/>
        </p:nvSpPr>
        <p:spPr>
          <a:xfrm>
            <a:off x="7180577" y="1386040"/>
            <a:ext cx="4277097" cy="10618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defTabSz="852730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加壳是在原来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的基础上加一层保护壳，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文件修改了就需要重新打包，否则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安装不了。这就需要我们详细学习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如何打包的，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107"/>
          <p:cNvSpPr txBox="1"/>
          <p:nvPr/>
        </p:nvSpPr>
        <p:spPr>
          <a:xfrm>
            <a:off x="7180578" y="2987526"/>
            <a:ext cx="4277097" cy="10618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defTabSz="852730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加固的目的是保护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，直接而言就是对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文件进行操作，对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文件动刀子，必须知道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文件是什么，能否直接动刀子。什么是源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？什么是壳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10"/>
          <p:cNvSpPr txBox="1"/>
          <p:nvPr/>
        </p:nvSpPr>
        <p:spPr>
          <a:xfrm>
            <a:off x="7180577" y="4812618"/>
            <a:ext cx="4277097" cy="10618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defTabSz="852730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加壳后的文件是不能直接用的，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文件是加密的，所以我们需要对他进行解密，解密后的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文件如何加载？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0151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197" name="矩形 4"/>
          <p:cNvSpPr>
            <a:spLocks noChangeArrowheads="1"/>
          </p:cNvSpPr>
          <p:nvPr/>
        </p:nvSpPr>
        <p:spPr bwMode="auto">
          <a:xfrm>
            <a:off x="2343151" y="436563"/>
            <a:ext cx="886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10263C"/>
                </a:solidFill>
                <a:ea typeface="微软雅黑" panose="020B0503020204020204" pitchFamily="34" charset="-122"/>
              </a:rPr>
              <a:t>.APK </a:t>
            </a:r>
            <a:r>
              <a:rPr lang="zh-CN" altLang="en-US" sz="2400">
                <a:solidFill>
                  <a:srgbClr val="10263C"/>
                </a:solidFill>
                <a:ea typeface="微软雅黑" panose="020B0503020204020204" pitchFamily="34" charset="-122"/>
              </a:rPr>
              <a:t>文件是怎么生成的</a:t>
            </a:r>
            <a:endParaRPr lang="en-US" altLang="zh-CN" sz="240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8198" name="图片 28" descr="apk构建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68" y="1466150"/>
            <a:ext cx="3633876" cy="49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9" name="直接连接符 30"/>
          <p:cNvCxnSpPr>
            <a:cxnSpLocks noChangeShapeType="1"/>
          </p:cNvCxnSpPr>
          <p:nvPr/>
        </p:nvCxnSpPr>
        <p:spPr bwMode="auto">
          <a:xfrm flipH="1">
            <a:off x="6096000" y="1033464"/>
            <a:ext cx="12700" cy="5691187"/>
          </a:xfrm>
          <a:prstGeom prst="line">
            <a:avLst/>
          </a:prstGeom>
          <a:noFill/>
          <a:ln w="3175" algn="ctr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TextBox 31"/>
          <p:cNvSpPr txBox="1">
            <a:spLocks noChangeArrowheads="1"/>
          </p:cNvSpPr>
          <p:nvPr/>
        </p:nvSpPr>
        <p:spPr bwMode="auto">
          <a:xfrm>
            <a:off x="6235700" y="1033464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solidFill>
                  <a:srgbClr val="00B0F0"/>
                </a:solidFill>
              </a:rPr>
              <a:t>dex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8201" name="TextBox 35"/>
          <p:cNvSpPr txBox="1">
            <a:spLocks noChangeArrowheads="1"/>
          </p:cNvSpPr>
          <p:nvPr/>
        </p:nvSpPr>
        <p:spPr bwMode="auto">
          <a:xfrm>
            <a:off x="6235700" y="389890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solidFill>
                  <a:srgbClr val="00B0F0"/>
                </a:solidFill>
              </a:rPr>
              <a:t>jarsigner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835900" y="3667125"/>
            <a:ext cx="2152650" cy="2603500"/>
          </a:xfrm>
          <a:prstGeom prst="roundRect">
            <a:avLst/>
          </a:prstGeom>
          <a:ln>
            <a:solidFill>
              <a:srgbClr val="7CCEF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3AB2EF"/>
                </a:solidFill>
              </a:rPr>
              <a:t>Android APK</a:t>
            </a:r>
            <a:r>
              <a:rPr lang="zh-CN" altLang="en-US" dirty="0">
                <a:solidFill>
                  <a:srgbClr val="3AB2EF"/>
                </a:solidFill>
              </a:rPr>
              <a:t>的发布是必需要签名</a:t>
            </a:r>
            <a:r>
              <a:rPr lang="en-US" altLang="zh-CN" dirty="0">
                <a:solidFill>
                  <a:srgbClr val="3AB2EF"/>
                </a:solidFill>
              </a:rPr>
              <a:t>.</a:t>
            </a:r>
          </a:p>
          <a:p>
            <a:pPr eaLnBrk="1" hangingPunct="1">
              <a:defRPr/>
            </a:pPr>
            <a:endParaRPr lang="en-US" altLang="zh-CN" dirty="0">
              <a:solidFill>
                <a:srgbClr val="3AB2EF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3AB2EF"/>
                </a:solidFill>
              </a:rPr>
              <a:t>Jarsigner.exe </a:t>
            </a:r>
            <a:r>
              <a:rPr lang="zh-CN" altLang="en-US" dirty="0">
                <a:solidFill>
                  <a:srgbClr val="3AB2EF"/>
                </a:solidFill>
              </a:rPr>
              <a:t>工具与证书</a:t>
            </a:r>
            <a:r>
              <a:rPr lang="en-US" altLang="zh-CN" dirty="0">
                <a:solidFill>
                  <a:srgbClr val="3AB2EF"/>
                </a:solidFill>
              </a:rPr>
              <a:t>android.keystore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3AB2EF"/>
                </a:solidFill>
              </a:rPr>
              <a:t>联合进行签名</a:t>
            </a:r>
            <a:r>
              <a:rPr lang="en-US" altLang="zh-CN" dirty="0">
                <a:solidFill>
                  <a:srgbClr val="3AB2EF"/>
                </a:solidFill>
              </a:rPr>
              <a:t> </a:t>
            </a:r>
          </a:p>
          <a:p>
            <a:pPr eaLnBrk="1" hangingPunct="1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956550" y="742950"/>
            <a:ext cx="1822450" cy="2438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3AB2EF"/>
                </a:solidFill>
              </a:rPr>
              <a:t>      header</a:t>
            </a:r>
            <a:endParaRPr lang="zh-CN" altLang="en-US" dirty="0">
              <a:solidFill>
                <a:srgbClr val="3AB2EF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956550" y="1155700"/>
            <a:ext cx="18224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2" name="直接连接符 41"/>
          <p:cNvCxnSpPr/>
          <p:nvPr/>
        </p:nvCxnSpPr>
        <p:spPr bwMode="auto">
          <a:xfrm>
            <a:off x="7956550" y="2806700"/>
            <a:ext cx="18224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8206" name="TextBox 42"/>
          <p:cNvSpPr txBox="1">
            <a:spLocks noChangeArrowheads="1"/>
          </p:cNvSpPr>
          <p:nvPr/>
        </p:nvSpPr>
        <p:spPr bwMode="auto">
          <a:xfrm>
            <a:off x="8426450" y="1649414"/>
            <a:ext cx="71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 </a:t>
            </a:r>
            <a:r>
              <a:rPr lang="zh-CN" altLang="en-US">
                <a:solidFill>
                  <a:srgbClr val="3AB2EF"/>
                </a:solidFill>
              </a:rPr>
              <a:t>内容</a:t>
            </a:r>
          </a:p>
        </p:txBody>
      </p:sp>
      <p:sp>
        <p:nvSpPr>
          <p:cNvPr id="8207" name="TextBox 43"/>
          <p:cNvSpPr txBox="1">
            <a:spLocks noChangeArrowheads="1"/>
          </p:cNvSpPr>
          <p:nvPr/>
        </p:nvSpPr>
        <p:spPr bwMode="auto">
          <a:xfrm>
            <a:off x="8324850" y="2806700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3AB2EF"/>
                </a:solidFill>
              </a:rPr>
              <a:t>end of</a:t>
            </a:r>
            <a:r>
              <a:rPr lang="zh-CN" altLang="en-US">
                <a:solidFill>
                  <a:srgbClr val="3AB2EF"/>
                </a:solidFill>
              </a:rPr>
              <a:t> </a:t>
            </a:r>
            <a:r>
              <a:rPr lang="en-US" altLang="zh-CN">
                <a:solidFill>
                  <a:srgbClr val="3AB2EF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609348878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2344738" y="436564"/>
            <a:ext cx="886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加固总体框架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012951" y="1371600"/>
            <a:ext cx="1349375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562975" y="4843463"/>
            <a:ext cx="933450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3AB2EF"/>
                </a:solidFill>
              </a:rPr>
              <a:t>APK</a:t>
            </a:r>
            <a:endParaRPr lang="zh-CN" altLang="en-US" dirty="0">
              <a:solidFill>
                <a:srgbClr val="3AB2EF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273550" y="1663700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551238" y="3616325"/>
            <a:ext cx="1117600" cy="387350"/>
          </a:xfrm>
          <a:prstGeom prst="rect">
            <a:avLst/>
          </a:prstGeom>
          <a:solidFill>
            <a:srgbClr val="3AB2EF"/>
          </a:solidFill>
          <a:ln>
            <a:solidFill>
              <a:srgbClr val="7CCEF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dex2(</a:t>
            </a:r>
            <a:r>
              <a:rPr lang="zh-CN" altLang="en-US" dirty="0">
                <a:solidFill>
                  <a:schemeClr val="tx1"/>
                </a:solidFill>
              </a:rPr>
              <a:t>壳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226" name="直接箭头连接符 14"/>
          <p:cNvCxnSpPr>
            <a:cxnSpLocks noChangeShapeType="1"/>
            <a:stCxn id="7" idx="3"/>
            <a:endCxn id="12" idx="1"/>
          </p:cNvCxnSpPr>
          <p:nvPr/>
        </p:nvCxnSpPr>
        <p:spPr bwMode="auto">
          <a:xfrm flipV="1">
            <a:off x="3362326" y="1857376"/>
            <a:ext cx="911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直接箭头连接符 21"/>
          <p:cNvCxnSpPr>
            <a:cxnSpLocks noChangeShapeType="1"/>
            <a:stCxn id="13" idx="3"/>
          </p:cNvCxnSpPr>
          <p:nvPr/>
        </p:nvCxnSpPr>
        <p:spPr bwMode="auto">
          <a:xfrm>
            <a:off x="4668838" y="3810001"/>
            <a:ext cx="11303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矩形 27"/>
          <p:cNvSpPr>
            <a:spLocks noChangeArrowheads="1"/>
          </p:cNvSpPr>
          <p:nvPr/>
        </p:nvSpPr>
        <p:spPr bwMode="auto">
          <a:xfrm>
            <a:off x="5799138" y="3324226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 bwMode="auto">
          <a:xfrm>
            <a:off x="5799138" y="3784601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34" name="TextBox 30"/>
          <p:cNvSpPr txBox="1">
            <a:spLocks noChangeArrowheads="1"/>
          </p:cNvSpPr>
          <p:nvPr/>
        </p:nvSpPr>
        <p:spPr bwMode="auto">
          <a:xfrm>
            <a:off x="5011738" y="3255964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新</a:t>
            </a:r>
            <a:r>
              <a:rPr lang="en-US" altLang="zh-CN"/>
              <a:t>dex</a:t>
            </a:r>
            <a:endParaRPr lang="zh-CN" altLang="en-US"/>
          </a:p>
        </p:txBody>
      </p:sp>
      <p:sp>
        <p:nvSpPr>
          <p:cNvPr id="9235" name="矩形 32"/>
          <p:cNvSpPr>
            <a:spLocks noChangeArrowheads="1"/>
          </p:cNvSpPr>
          <p:nvPr/>
        </p:nvSpPr>
        <p:spPr bwMode="auto">
          <a:xfrm>
            <a:off x="8521700" y="3784600"/>
            <a:ext cx="1016000" cy="4381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    签名</a:t>
            </a:r>
          </a:p>
        </p:txBody>
      </p:sp>
      <p:cxnSp>
        <p:nvCxnSpPr>
          <p:cNvPr id="9237" name="直接箭头连接符 36"/>
          <p:cNvCxnSpPr>
            <a:cxnSpLocks noChangeShapeType="1"/>
            <a:stCxn id="9235" idx="2"/>
            <a:endCxn id="8" idx="0"/>
          </p:cNvCxnSpPr>
          <p:nvPr/>
        </p:nvCxnSpPr>
        <p:spPr bwMode="auto">
          <a:xfrm flipH="1">
            <a:off x="9029700" y="4222751"/>
            <a:ext cx="0" cy="620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2144713" y="1908175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5668963" y="1317625"/>
            <a:ext cx="1350962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91150" y="1649413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8355014" y="1279525"/>
            <a:ext cx="1349375" cy="16271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cxnSpLocks noChangeShapeType="1"/>
          </p:cNvCxnSpPr>
          <p:nvPr/>
        </p:nvCxnSpPr>
        <p:spPr bwMode="auto">
          <a:xfrm flipV="1">
            <a:off x="6713538" y="2324100"/>
            <a:ext cx="1808162" cy="14859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27"/>
          <p:cNvSpPr>
            <a:spLocks noChangeArrowheads="1"/>
          </p:cNvSpPr>
          <p:nvPr/>
        </p:nvSpPr>
        <p:spPr bwMode="auto">
          <a:xfrm>
            <a:off x="8623300" y="1908176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8623300" y="2368551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43" name="直接箭头连接符 42"/>
          <p:cNvCxnSpPr>
            <a:cxnSpLocks noChangeShapeType="1"/>
            <a:stCxn id="25" idx="3"/>
          </p:cNvCxnSpPr>
          <p:nvPr/>
        </p:nvCxnSpPr>
        <p:spPr bwMode="auto">
          <a:xfrm>
            <a:off x="7019925" y="1806575"/>
            <a:ext cx="1335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形状 44"/>
          <p:cNvCxnSpPr>
            <a:cxnSpLocks noChangeShapeType="1"/>
            <a:stCxn id="12" idx="2"/>
            <a:endCxn id="9232" idx="0"/>
          </p:cNvCxnSpPr>
          <p:nvPr/>
        </p:nvCxnSpPr>
        <p:spPr bwMode="auto">
          <a:xfrm rot="16200000" flipH="1">
            <a:off x="4907757" y="1975644"/>
            <a:ext cx="1273175" cy="14239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51"/>
          <p:cNvCxnSpPr>
            <a:cxnSpLocks noChangeShapeType="1"/>
            <a:stCxn id="30" idx="2"/>
            <a:endCxn id="9235" idx="0"/>
          </p:cNvCxnSpPr>
          <p:nvPr/>
        </p:nvCxnSpPr>
        <p:spPr bwMode="auto">
          <a:xfrm>
            <a:off x="9029700" y="2906714"/>
            <a:ext cx="0" cy="877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椭圆形标注 26"/>
          <p:cNvSpPr/>
          <p:nvPr/>
        </p:nvSpPr>
        <p:spPr>
          <a:xfrm>
            <a:off x="3551238" y="2527363"/>
            <a:ext cx="914400" cy="612648"/>
          </a:xfrm>
          <a:prstGeom prst="wedgeEllipseCallout">
            <a:avLst>
              <a:gd name="adj1" fmla="val 94792"/>
              <a:gd name="adj2" fmla="val -26119"/>
            </a:avLst>
          </a:prstGeom>
          <a:noFill/>
          <a:ln>
            <a:solidFill>
              <a:srgbClr val="FFC000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3200" y="265961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AES</a:t>
            </a:r>
            <a:r>
              <a:rPr lang="zh-CN" altLang="en-US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13912742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232" grpId="0" animBg="1"/>
      <p:bldP spid="29" grpId="0" animBg="1"/>
      <p:bldP spid="9234" grpId="0"/>
      <p:bldP spid="25" grpId="0" animBg="1"/>
      <p:bldP spid="26" grpId="0"/>
      <p:bldP spid="30" grpId="0" animBg="1"/>
      <p:bldP spid="37" grpId="0" animBg="1"/>
      <p:bldP spid="38" grpId="0" animBg="1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2343151" y="436564"/>
            <a:ext cx="886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10263C"/>
                </a:solidFill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1123953"/>
            <a:ext cx="8653112" cy="5551453"/>
          </a:xfrm>
          <a:prstGeom prst="rect">
            <a:avLst/>
          </a:prstGeom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070250" y="2040728"/>
            <a:ext cx="4108450" cy="36933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如何达到加密效果？</a:t>
            </a:r>
            <a:endParaRPr lang="en-US" altLang="zh-CN" dirty="0"/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为什么是两个系列的</a:t>
            </a:r>
            <a:r>
              <a:rPr lang="en-US" altLang="zh-CN" dirty="0" err="1"/>
              <a:t>dex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壳</a:t>
            </a:r>
            <a:r>
              <a:rPr lang="en-US" altLang="zh-CN" dirty="0" err="1"/>
              <a:t>dex</a:t>
            </a:r>
            <a:r>
              <a:rPr lang="en-US" altLang="zh-CN" dirty="0"/>
              <a:t> </a:t>
            </a:r>
            <a:r>
              <a:rPr lang="zh-CN" altLang="en-US" dirty="0"/>
              <a:t>怎么来的</a:t>
            </a:r>
            <a:endParaRPr lang="en-US" altLang="zh-CN" dirty="0"/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壳</a:t>
            </a:r>
            <a:r>
              <a:rPr lang="en-US" altLang="zh-CN" dirty="0" err="1"/>
              <a:t>dex</a:t>
            </a:r>
            <a:r>
              <a:rPr lang="zh-CN" altLang="en-US" dirty="0"/>
              <a:t>如何保护源</a:t>
            </a:r>
            <a:r>
              <a:rPr lang="en-US" altLang="zh-CN" dirty="0" err="1"/>
              <a:t>dex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如何签名？</a:t>
            </a:r>
            <a:endParaRPr lang="en-US" altLang="zh-CN" dirty="0"/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如何运行新</a:t>
            </a:r>
            <a:r>
              <a:rPr lang="en-US" altLang="zh-CN" dirty="0" err="1"/>
              <a:t>dex</a:t>
            </a:r>
            <a:r>
              <a:rPr lang="zh-CN" altLang="en-US" dirty="0"/>
              <a:t>（如何脱壳）？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50966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817060" y="4451364"/>
            <a:ext cx="1549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加固总体架构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签名是什么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文件加密的基本方案框架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78295" y="4269623"/>
            <a:ext cx="1641796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什么是反编译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如何防止反编译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文件的基本构造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530612" y="3595131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加固项目实战</a:t>
            </a: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35324" y="3556386"/>
            <a:ext cx="19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加固的方案原理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文件反编译</a:t>
            </a:r>
          </a:p>
        </p:txBody>
      </p:sp>
      <p:sp>
        <p:nvSpPr>
          <p:cNvPr id="8" name="矩形 7"/>
          <p:cNvSpPr/>
          <p:nvPr/>
        </p:nvSpPr>
        <p:spPr>
          <a:xfrm>
            <a:off x="6378420" y="256275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541540" y="4232399"/>
            <a:ext cx="1837705" cy="1354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文件基本结构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文件的修改原则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加固项目实战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脱壳技术实战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7" y="4357542"/>
            <a:ext cx="1213794" cy="670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2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269" name="矩形 4"/>
          <p:cNvSpPr>
            <a:spLocks noChangeArrowheads="1"/>
          </p:cNvSpPr>
          <p:nvPr/>
        </p:nvSpPr>
        <p:spPr bwMode="auto">
          <a:xfrm>
            <a:off x="2564995" y="380785"/>
            <a:ext cx="263288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加密过程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8" y="1527426"/>
            <a:ext cx="10457143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71634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2344738" y="436564"/>
            <a:ext cx="886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加固总体框架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012951" y="1371600"/>
            <a:ext cx="1349375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562975" y="4843463"/>
            <a:ext cx="933450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3AB2EF"/>
                </a:solidFill>
              </a:rPr>
              <a:t>APK</a:t>
            </a:r>
            <a:endParaRPr lang="zh-CN" altLang="en-US" dirty="0">
              <a:solidFill>
                <a:srgbClr val="3AB2EF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273550" y="1663700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551238" y="3616325"/>
            <a:ext cx="1117600" cy="387350"/>
          </a:xfrm>
          <a:prstGeom prst="rect">
            <a:avLst/>
          </a:prstGeom>
          <a:solidFill>
            <a:srgbClr val="3AB2EF"/>
          </a:solidFill>
          <a:ln>
            <a:solidFill>
              <a:srgbClr val="7CCEF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dex2(</a:t>
            </a:r>
            <a:r>
              <a:rPr lang="zh-CN" altLang="en-US" dirty="0">
                <a:solidFill>
                  <a:schemeClr val="tx1"/>
                </a:solidFill>
              </a:rPr>
              <a:t>壳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226" name="直接箭头连接符 14"/>
          <p:cNvCxnSpPr>
            <a:cxnSpLocks noChangeShapeType="1"/>
            <a:stCxn id="7" idx="3"/>
            <a:endCxn id="12" idx="1"/>
          </p:cNvCxnSpPr>
          <p:nvPr/>
        </p:nvCxnSpPr>
        <p:spPr bwMode="auto">
          <a:xfrm flipV="1">
            <a:off x="3362326" y="1857376"/>
            <a:ext cx="911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直接箭头连接符 21"/>
          <p:cNvCxnSpPr>
            <a:cxnSpLocks noChangeShapeType="1"/>
            <a:stCxn id="13" idx="3"/>
          </p:cNvCxnSpPr>
          <p:nvPr/>
        </p:nvCxnSpPr>
        <p:spPr bwMode="auto">
          <a:xfrm>
            <a:off x="4668838" y="3810001"/>
            <a:ext cx="11303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矩形 27"/>
          <p:cNvSpPr>
            <a:spLocks noChangeArrowheads="1"/>
          </p:cNvSpPr>
          <p:nvPr/>
        </p:nvSpPr>
        <p:spPr bwMode="auto">
          <a:xfrm>
            <a:off x="5799138" y="3324226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 bwMode="auto">
          <a:xfrm>
            <a:off x="5799138" y="3784601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34" name="TextBox 30"/>
          <p:cNvSpPr txBox="1">
            <a:spLocks noChangeArrowheads="1"/>
          </p:cNvSpPr>
          <p:nvPr/>
        </p:nvSpPr>
        <p:spPr bwMode="auto">
          <a:xfrm>
            <a:off x="5011738" y="3255964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新</a:t>
            </a:r>
            <a:r>
              <a:rPr lang="en-US" altLang="zh-CN"/>
              <a:t>dex</a:t>
            </a:r>
            <a:endParaRPr lang="zh-CN" altLang="en-US"/>
          </a:p>
        </p:txBody>
      </p:sp>
      <p:sp>
        <p:nvSpPr>
          <p:cNvPr id="9235" name="矩形 32"/>
          <p:cNvSpPr>
            <a:spLocks noChangeArrowheads="1"/>
          </p:cNvSpPr>
          <p:nvPr/>
        </p:nvSpPr>
        <p:spPr bwMode="auto">
          <a:xfrm>
            <a:off x="8521700" y="3784600"/>
            <a:ext cx="1016000" cy="4381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签名</a:t>
            </a:r>
          </a:p>
        </p:txBody>
      </p:sp>
      <p:cxnSp>
        <p:nvCxnSpPr>
          <p:cNvPr id="9237" name="直接箭头连接符 36"/>
          <p:cNvCxnSpPr>
            <a:cxnSpLocks noChangeShapeType="1"/>
            <a:stCxn id="9235" idx="2"/>
            <a:endCxn id="8" idx="0"/>
          </p:cNvCxnSpPr>
          <p:nvPr/>
        </p:nvCxnSpPr>
        <p:spPr bwMode="auto">
          <a:xfrm flipH="1">
            <a:off x="9029700" y="4222751"/>
            <a:ext cx="0" cy="620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2144713" y="1908175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5668963" y="1317625"/>
            <a:ext cx="1350962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91150" y="1649413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8355014" y="1279525"/>
            <a:ext cx="1349375" cy="16271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cxnSpLocks noChangeShapeType="1"/>
          </p:cNvCxnSpPr>
          <p:nvPr/>
        </p:nvCxnSpPr>
        <p:spPr bwMode="auto">
          <a:xfrm flipV="1">
            <a:off x="6713538" y="2324100"/>
            <a:ext cx="1808162" cy="14859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27"/>
          <p:cNvSpPr>
            <a:spLocks noChangeArrowheads="1"/>
          </p:cNvSpPr>
          <p:nvPr/>
        </p:nvSpPr>
        <p:spPr bwMode="auto">
          <a:xfrm>
            <a:off x="8623300" y="1908176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8623300" y="2368551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43" name="直接箭头连接符 42"/>
          <p:cNvCxnSpPr>
            <a:cxnSpLocks noChangeShapeType="1"/>
            <a:stCxn id="25" idx="3"/>
          </p:cNvCxnSpPr>
          <p:nvPr/>
        </p:nvCxnSpPr>
        <p:spPr bwMode="auto">
          <a:xfrm>
            <a:off x="7019925" y="1806575"/>
            <a:ext cx="1335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形状 44"/>
          <p:cNvCxnSpPr>
            <a:cxnSpLocks noChangeShapeType="1"/>
            <a:stCxn id="12" idx="2"/>
            <a:endCxn id="9232" idx="0"/>
          </p:cNvCxnSpPr>
          <p:nvPr/>
        </p:nvCxnSpPr>
        <p:spPr bwMode="auto">
          <a:xfrm rot="16200000" flipH="1">
            <a:off x="4907757" y="1975644"/>
            <a:ext cx="1273175" cy="14239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51"/>
          <p:cNvCxnSpPr>
            <a:cxnSpLocks noChangeShapeType="1"/>
            <a:stCxn id="30" idx="2"/>
            <a:endCxn id="9235" idx="0"/>
          </p:cNvCxnSpPr>
          <p:nvPr/>
        </p:nvCxnSpPr>
        <p:spPr bwMode="auto">
          <a:xfrm>
            <a:off x="9029700" y="2906714"/>
            <a:ext cx="0" cy="877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椭圆形标注 26"/>
          <p:cNvSpPr/>
          <p:nvPr/>
        </p:nvSpPr>
        <p:spPr>
          <a:xfrm>
            <a:off x="3551238" y="2527363"/>
            <a:ext cx="914400" cy="612648"/>
          </a:xfrm>
          <a:prstGeom prst="wedgeEllipseCallout">
            <a:avLst>
              <a:gd name="adj1" fmla="val 94792"/>
              <a:gd name="adj2" fmla="val -26119"/>
            </a:avLst>
          </a:prstGeom>
          <a:noFill/>
          <a:ln>
            <a:solidFill>
              <a:srgbClr val="FFC000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3200" y="265961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AES</a:t>
            </a:r>
            <a:r>
              <a:rPr lang="zh-CN" altLang="en-US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19609299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232" grpId="0" animBg="1"/>
      <p:bldP spid="29" grpId="0" animBg="1"/>
      <p:bldP spid="9234" grpId="0"/>
      <p:bldP spid="25" grpId="0" animBg="1"/>
      <p:bldP spid="26" grpId="0"/>
      <p:bldP spid="30" grpId="0" animBg="1"/>
      <p:bldP spid="37" grpId="0" animBg="1"/>
      <p:bldP spid="38" grpId="0" animBg="1"/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343151" y="436564"/>
            <a:ext cx="886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APK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文件如何签名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92" y="1594166"/>
            <a:ext cx="12139191" cy="11201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92" y="2940454"/>
            <a:ext cx="6814686" cy="3806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126" y="3954568"/>
            <a:ext cx="7639443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900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343151" y="436564"/>
            <a:ext cx="886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10263C"/>
                </a:solidFill>
                <a:ea typeface="微软雅黑" panose="020B0503020204020204" pitchFamily="34" charset="-122"/>
              </a:rPr>
              <a:t>APK</a:t>
            </a:r>
            <a:r>
              <a:rPr lang="zh-CN" altLang="en-US" sz="2400">
                <a:solidFill>
                  <a:srgbClr val="10263C"/>
                </a:solidFill>
                <a:ea typeface="微软雅黑" panose="020B0503020204020204" pitchFamily="34" charset="-122"/>
              </a:rPr>
              <a:t>文件如何运行（脱壳）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71" y="1149350"/>
            <a:ext cx="10057143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577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343151" y="436564"/>
            <a:ext cx="886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如何制定某些类在 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main </a:t>
            </a:r>
            <a:r>
              <a:rPr lang="en-US" altLang="zh-CN" sz="2400" dirty="0" err="1">
                <a:solidFill>
                  <a:srgbClr val="10263C"/>
                </a:solidFill>
                <a:ea typeface="微软雅黑" panose="020B0503020204020204" pitchFamily="34" charset="-122"/>
              </a:rPr>
              <a:t>dex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中？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1784350"/>
            <a:ext cx="6381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9731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讲师简介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1004673" y="5344532"/>
            <a:ext cx="270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sym typeface="Roboto Condensed" pitchFamily="2" charset="0"/>
              </a:rPr>
              <a:t>A</a:t>
            </a: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l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sym typeface="Roboto Condensed" pitchFamily="2" charset="0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in</a:t>
            </a:r>
            <a:r>
              <a:rPr lang="zh-CN" altLang="en-US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itchFamily="2" charset="-122"/>
              <a:sym typeface="Roboto Condensed" pitchFamily="2" charset="0"/>
            </a:endParaRPr>
          </a:p>
        </p:txBody>
      </p:sp>
      <p:grpSp>
        <p:nvGrpSpPr>
          <p:cNvPr id="40" name="Group 16392"/>
          <p:cNvGrpSpPr>
            <a:grpSpLocks/>
          </p:cNvGrpSpPr>
          <p:nvPr/>
        </p:nvGrpSpPr>
        <p:grpSpPr bwMode="auto">
          <a:xfrm>
            <a:off x="4412596" y="3207130"/>
            <a:ext cx="3022046" cy="450640"/>
            <a:chOff x="-9998" y="0"/>
            <a:chExt cx="1972148" cy="451489"/>
          </a:xfrm>
        </p:grpSpPr>
        <p:sp>
          <p:nvSpPr>
            <p:cNvPr id="41" name="Shape 16390"/>
            <p:cNvSpPr>
              <a:spLocks noChangeArrowheads="1"/>
            </p:cNvSpPr>
            <p:nvPr/>
          </p:nvSpPr>
          <p:spPr bwMode="auto">
            <a:xfrm>
              <a:off x="-9998" y="204963"/>
              <a:ext cx="1962150" cy="24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itchFamily="2" charset="-122"/>
                  <a:sym typeface="Roboto Condensed" pitchFamily="2" charset="0"/>
                </a:rPr>
                <a:t>项目经理</a:t>
              </a:r>
              <a:endParaRPr lang="zh-CN" altLang="zh-CN" sz="1000" dirty="0">
                <a:solidFill>
                  <a:srgbClr val="A6A6A6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  <p:sp>
          <p:nvSpPr>
            <p:cNvPr id="42" name="Shape 16391"/>
            <p:cNvSpPr>
              <a:spLocks noChangeArrowheads="1"/>
            </p:cNvSpPr>
            <p:nvPr/>
          </p:nvSpPr>
          <p:spPr bwMode="auto">
            <a:xfrm>
              <a:off x="0" y="0"/>
              <a:ext cx="1962150" cy="246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三星中国研究院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5 years</a:t>
              </a: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  </a:t>
              </a:r>
              <a:endParaRPr lang="zh-CN" altLang="zh-CN" sz="10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</p:grpSp>
      <p:sp>
        <p:nvSpPr>
          <p:cNvPr id="44" name="Shape 16385"/>
          <p:cNvSpPr>
            <a:spLocks noChangeArrowheads="1"/>
          </p:cNvSpPr>
          <p:nvPr/>
        </p:nvSpPr>
        <p:spPr bwMode="auto">
          <a:xfrm>
            <a:off x="4427916" y="2476880"/>
            <a:ext cx="2206799" cy="2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tIns="45719" rIns="45719" b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r>
              <a:rPr lang="zh-CN" altLang="en-US" sz="1000" b="1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华南理工大学 软件工程  工程硕士</a:t>
            </a:r>
            <a:endParaRPr lang="zh-CN" altLang="zh-CN" sz="1000" b="1" dirty="0">
              <a:solidFill>
                <a:srgbClr val="595959"/>
              </a:solidFill>
              <a:latin typeface="宋体" pitchFamily="2" charset="-122"/>
              <a:sym typeface="Roboto Condensed" pitchFamily="2" charset="0"/>
            </a:endParaRPr>
          </a:p>
        </p:txBody>
      </p:sp>
      <p:grpSp>
        <p:nvGrpSpPr>
          <p:cNvPr id="45" name="Group 16392"/>
          <p:cNvGrpSpPr>
            <a:grpSpLocks/>
          </p:cNvGrpSpPr>
          <p:nvPr/>
        </p:nvGrpSpPr>
        <p:grpSpPr bwMode="auto">
          <a:xfrm>
            <a:off x="4412595" y="3793341"/>
            <a:ext cx="3022047" cy="452015"/>
            <a:chOff x="-9999" y="14712"/>
            <a:chExt cx="1972149" cy="452057"/>
          </a:xfrm>
        </p:grpSpPr>
        <p:sp>
          <p:nvSpPr>
            <p:cNvPr id="46" name="Shape 16390"/>
            <p:cNvSpPr>
              <a:spLocks noChangeArrowheads="1"/>
            </p:cNvSpPr>
            <p:nvPr/>
          </p:nvSpPr>
          <p:spPr bwMode="auto">
            <a:xfrm>
              <a:off x="0" y="220683"/>
              <a:ext cx="1962150" cy="24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itchFamily="2" charset="-122"/>
                  <a:sym typeface="Roboto Condensed" pitchFamily="2" charset="0"/>
                </a:rPr>
                <a:t>技术总监</a:t>
              </a:r>
              <a:endParaRPr lang="zh-CN" altLang="zh-CN" sz="1000" dirty="0">
                <a:solidFill>
                  <a:srgbClr val="A6A6A6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  <p:sp>
          <p:nvSpPr>
            <p:cNvPr id="53" name="Shape 16391"/>
            <p:cNvSpPr>
              <a:spLocks noChangeArrowheads="1"/>
            </p:cNvSpPr>
            <p:nvPr/>
          </p:nvSpPr>
          <p:spPr bwMode="auto">
            <a:xfrm>
              <a:off x="-9999" y="14712"/>
              <a:ext cx="1962150" cy="24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小米科技          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2 years</a:t>
              </a:r>
              <a:endParaRPr lang="zh-CN" altLang="zh-CN" sz="10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</p:grpSp>
      <p:cxnSp>
        <p:nvCxnSpPr>
          <p:cNvPr id="54" name="直接连接符 3"/>
          <p:cNvCxnSpPr>
            <a:cxnSpLocks noChangeShapeType="1"/>
          </p:cNvCxnSpPr>
          <p:nvPr/>
        </p:nvCxnSpPr>
        <p:spPr bwMode="auto">
          <a:xfrm flipH="1">
            <a:off x="7098092" y="2326067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55"/>
          <p:cNvCxnSpPr>
            <a:cxnSpLocks noChangeShapeType="1"/>
          </p:cNvCxnSpPr>
          <p:nvPr/>
        </p:nvCxnSpPr>
        <p:spPr bwMode="auto">
          <a:xfrm flipH="1">
            <a:off x="10092117" y="2375280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4"/>
          <p:cNvSpPr txBox="1">
            <a:spLocks noChangeArrowheads="1"/>
          </p:cNvSpPr>
          <p:nvPr/>
        </p:nvSpPr>
        <p:spPr bwMode="auto">
          <a:xfrm>
            <a:off x="7120285" y="2230295"/>
            <a:ext cx="3003550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2" name="图片 31" descr="上半身_修改">
            <a:extLst>
              <a:ext uri="{FF2B5EF4-FFF2-40B4-BE49-F238E27FC236}">
                <a16:creationId xmlns:a16="http://schemas.microsoft.com/office/drawing/2014/main" id="{B81736F4-8E70-481F-A5F4-48F70C0917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051" y="1043813"/>
            <a:ext cx="3557856" cy="43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343151" y="436564"/>
            <a:ext cx="886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如何进行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NDK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 层加密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9F7BD6-A544-4CB0-A445-37FEE01E9B4E}"/>
              </a:ext>
            </a:extLst>
          </p:cNvPr>
          <p:cNvSpPr/>
          <p:nvPr/>
        </p:nvSpPr>
        <p:spPr>
          <a:xfrm>
            <a:off x="1356189" y="1726406"/>
            <a:ext cx="9328935" cy="3405188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一般情况下我们没有必要使用</a:t>
            </a:r>
            <a:r>
              <a:rPr lang="en-US" altLang="zh-CN" sz="2000" dirty="0"/>
              <a:t>NDK</a:t>
            </a:r>
            <a:r>
              <a:rPr lang="zh-CN" altLang="en-US" sz="2000" dirty="0"/>
              <a:t>，官方也提到了使用</a:t>
            </a:r>
            <a:r>
              <a:rPr lang="en-US" altLang="zh-CN" sz="2000" dirty="0"/>
              <a:t>native</a:t>
            </a:r>
            <a:r>
              <a:rPr lang="zh-CN" altLang="en-US" sz="2000" dirty="0"/>
              <a:t>开发会增加开发过程的复杂性。但是对于一些计算密集型的应用，例如游戏、图像处理，使用</a:t>
            </a:r>
            <a:r>
              <a:rPr lang="en-US" altLang="zh-CN" sz="2000" dirty="0"/>
              <a:t>NDK</a:t>
            </a:r>
            <a:r>
              <a:rPr lang="zh-CN" altLang="en-US" sz="2000" dirty="0"/>
              <a:t>能提高运算性能。</a:t>
            </a:r>
            <a:r>
              <a:rPr lang="zh-CN" altLang="en-US" sz="2000" dirty="0">
                <a:solidFill>
                  <a:srgbClr val="FF0000"/>
                </a:solidFill>
              </a:rPr>
              <a:t>还有一些情况为了复用现有库或者跨平台库，也会选择</a:t>
            </a:r>
            <a:r>
              <a:rPr lang="en-US" altLang="zh-CN" sz="2000" dirty="0">
                <a:solidFill>
                  <a:srgbClr val="FF0000"/>
                </a:solidFill>
              </a:rPr>
              <a:t>NDK</a:t>
            </a:r>
            <a:r>
              <a:rPr lang="zh-CN" altLang="en-US" sz="2000" dirty="0">
                <a:solidFill>
                  <a:srgbClr val="FF0000"/>
                </a:solidFill>
              </a:rPr>
              <a:t>。上面提到的一些核心算法和秘钥，大家选择放到</a:t>
            </a:r>
            <a:r>
              <a:rPr lang="en-US" altLang="zh-CN" sz="2000" dirty="0">
                <a:solidFill>
                  <a:srgbClr val="FF0000"/>
                </a:solidFill>
              </a:rPr>
              <a:t>native</a:t>
            </a:r>
            <a:r>
              <a:rPr lang="zh-CN" altLang="en-US" sz="2000" dirty="0">
                <a:solidFill>
                  <a:srgbClr val="FF0000"/>
                </a:solidFill>
              </a:rPr>
              <a:t>层，潜意识中也是默认</a:t>
            </a:r>
            <a:r>
              <a:rPr lang="en-US" altLang="zh-CN" sz="2000" dirty="0">
                <a:solidFill>
                  <a:srgbClr val="FF0000"/>
                </a:solidFill>
              </a:rPr>
              <a:t>native</a:t>
            </a:r>
            <a:r>
              <a:rPr lang="zh-CN" altLang="en-US" sz="2000" dirty="0">
                <a:solidFill>
                  <a:srgbClr val="FF0000"/>
                </a:solidFill>
              </a:rPr>
              <a:t>的破解难度比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高，还有欺负大部分</a:t>
            </a:r>
            <a:r>
              <a:rPr lang="en-US" altLang="zh-CN" sz="2000" dirty="0">
                <a:solidFill>
                  <a:srgbClr val="FF0000"/>
                </a:solidFill>
              </a:rPr>
              <a:t>Android</a:t>
            </a:r>
            <a:r>
              <a:rPr lang="zh-CN" altLang="en-US" sz="2000" dirty="0">
                <a:solidFill>
                  <a:srgbClr val="FF0000"/>
                </a:solidFill>
              </a:rPr>
              <a:t>程序员不会写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代码</a:t>
            </a:r>
            <a:r>
              <a:rPr lang="en-US" altLang="zh-CN" sz="2000" dirty="0">
                <a:solidFill>
                  <a:srgbClr val="FF0000"/>
                </a:solidFill>
              </a:rPr>
              <a:t>:)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9433555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817060" y="4451364"/>
            <a:ext cx="1549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加固总体架构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签名是什么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文件加密的基本方案框架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78295" y="4269623"/>
            <a:ext cx="1641796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什么是反编译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如何防止反编译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文件的基本构造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530612" y="3595131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加固项目实战</a:t>
            </a: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35324" y="3556386"/>
            <a:ext cx="19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加固的方案原理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文件反编译</a:t>
            </a:r>
          </a:p>
        </p:txBody>
      </p:sp>
      <p:sp>
        <p:nvSpPr>
          <p:cNvPr id="8" name="矩形 7"/>
          <p:cNvSpPr/>
          <p:nvPr/>
        </p:nvSpPr>
        <p:spPr>
          <a:xfrm>
            <a:off x="913688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541540" y="4232399"/>
            <a:ext cx="1837705" cy="1354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文件基本结构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文件的修改原则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加固项目实战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脱壳技术实战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7" y="4357542"/>
            <a:ext cx="1213794" cy="670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2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54877" y="1026976"/>
            <a:ext cx="7237076" cy="60048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</a:t>
            </a:r>
            <a:r>
              <a:rPr lang="zh-CN" altLang="en-US" sz="2000" dirty="0">
                <a:solidFill>
                  <a:srgbClr val="0070C0"/>
                </a:solidFill>
              </a:rPr>
              <a:t>完成</a:t>
            </a:r>
            <a:r>
              <a:rPr lang="en-US" altLang="zh-CN" sz="2000" dirty="0" err="1">
                <a:solidFill>
                  <a:srgbClr val="0070C0"/>
                </a:solidFill>
              </a:rPr>
              <a:t>apk</a:t>
            </a:r>
            <a:r>
              <a:rPr lang="zh-CN" altLang="en-US" sz="2000" dirty="0">
                <a:solidFill>
                  <a:srgbClr val="0070C0"/>
                </a:solidFill>
              </a:rPr>
              <a:t>加固，我们需要具备的知识体系有哪些？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00877"/>
              </p:ext>
            </p:extLst>
          </p:nvPr>
        </p:nvGraphicFramePr>
        <p:xfrm>
          <a:off x="1304818" y="2148417"/>
          <a:ext cx="8074131" cy="355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11">
                <a:tc>
                  <a:txBody>
                    <a:bodyPr/>
                    <a:lstStyle/>
                    <a:p>
                      <a:r>
                        <a:rPr lang="zh-CN" altLang="en-US" dirty="0"/>
                        <a:t>知识点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面试体系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7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熟练掌握</a:t>
                      </a:r>
                      <a:r>
                        <a:rPr lang="en-US" altLang="zh-CN" sz="1800" dirty="0"/>
                        <a:t>Java IO</a:t>
                      </a:r>
                      <a:r>
                        <a:rPr lang="zh-CN" altLang="en-US" sz="1800" dirty="0"/>
                        <a:t>相关代码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语言进阶 </a:t>
                      </a:r>
                      <a:r>
                        <a:rPr lang="en-US" altLang="zh-CN" dirty="0" err="1"/>
                        <a:t>RadomAccessFile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深入研究</a:t>
                      </a:r>
                      <a:r>
                        <a:rPr lang="en-US" altLang="zh-CN" sz="1800" dirty="0"/>
                        <a:t>Android </a:t>
                      </a:r>
                      <a:r>
                        <a:rPr lang="en-US" altLang="zh-CN" sz="1800" dirty="0" err="1"/>
                        <a:t>apk</a:t>
                      </a:r>
                      <a:r>
                        <a:rPr lang="zh-CN" altLang="en-US" sz="1800" dirty="0"/>
                        <a:t>的启动流程</a:t>
                      </a:r>
                      <a:endParaRPr lang="en-US" altLang="zh-C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精通</a:t>
                      </a:r>
                      <a:r>
                        <a:rPr lang="en-US" altLang="zh-CN" dirty="0"/>
                        <a:t>Android </a:t>
                      </a:r>
                      <a:r>
                        <a:rPr lang="en-US" altLang="zh-CN" dirty="0" err="1"/>
                        <a:t>FrameWork</a:t>
                      </a:r>
                      <a:r>
                        <a:rPr lang="zh-CN" altLang="en-US" dirty="0"/>
                        <a:t>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1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精通</a:t>
                      </a:r>
                      <a:r>
                        <a:rPr lang="en-US" altLang="zh-CN" sz="1800" dirty="0" err="1"/>
                        <a:t>Multidex</a:t>
                      </a:r>
                      <a:r>
                        <a:rPr lang="zh-CN" altLang="en-US" sz="1800" dirty="0"/>
                        <a:t>文件加载机制，精通类加载机制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精通</a:t>
                      </a:r>
                      <a:r>
                        <a:rPr lang="en-US" altLang="zh-CN" dirty="0"/>
                        <a:t>Android </a:t>
                      </a:r>
                      <a:r>
                        <a:rPr lang="en-US" altLang="zh-CN" dirty="0" err="1"/>
                        <a:t>FrameWork</a:t>
                      </a:r>
                      <a:r>
                        <a:rPr lang="zh-CN" altLang="en-US" dirty="0"/>
                        <a:t>层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， </a:t>
                      </a:r>
                      <a:r>
                        <a:rPr lang="en-US" altLang="zh-CN" dirty="0"/>
                        <a:t>DVM </a:t>
                      </a:r>
                      <a:r>
                        <a:rPr lang="en-US" altLang="zh-CN" dirty="0" err="1"/>
                        <a:t>ClassLoader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1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明确</a:t>
                      </a:r>
                      <a:r>
                        <a:rPr lang="en-US" altLang="zh-CN" sz="1800" dirty="0" err="1"/>
                        <a:t>dex</a:t>
                      </a:r>
                      <a:r>
                        <a:rPr lang="zh-CN" altLang="en-US" sz="1800" dirty="0"/>
                        <a:t>文件的基本构造，了解</a:t>
                      </a:r>
                      <a:r>
                        <a:rPr lang="en-US" altLang="zh-CN" sz="1800" dirty="0" err="1"/>
                        <a:t>dex</a:t>
                      </a:r>
                      <a:r>
                        <a:rPr lang="zh-CN" altLang="en-US" sz="1800" dirty="0"/>
                        <a:t>文件相关源码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精通</a:t>
                      </a:r>
                      <a:r>
                        <a:rPr lang="en-US" altLang="zh-CN" dirty="0"/>
                        <a:t>Android </a:t>
                      </a:r>
                      <a:r>
                        <a:rPr lang="en-US" altLang="zh-CN" dirty="0" err="1"/>
                        <a:t>FrameWork</a:t>
                      </a:r>
                      <a:r>
                        <a:rPr lang="zh-CN" altLang="en-US" dirty="0"/>
                        <a:t>层</a:t>
                      </a:r>
                    </a:p>
                    <a:p>
                      <a:r>
                        <a:rPr lang="en-US" altLang="zh-CN" dirty="0" err="1"/>
                        <a:t>dex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1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APK</a:t>
                      </a:r>
                      <a:r>
                        <a:rPr lang="zh-CN" altLang="en-US" sz="1800" dirty="0"/>
                        <a:t>打包的基本流程需要理解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Gradle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工具熟练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掌握</a:t>
                      </a:r>
                      <a:r>
                        <a:rPr lang="en-US" altLang="zh-CN" sz="1800" dirty="0"/>
                        <a:t>C/C++</a:t>
                      </a:r>
                      <a:r>
                        <a:rPr lang="zh-CN" altLang="en-US" sz="1800" dirty="0"/>
                        <a:t>语言及</a:t>
                      </a:r>
                      <a:r>
                        <a:rPr lang="en-US" altLang="zh-CN" sz="1800" dirty="0"/>
                        <a:t>NDK</a:t>
                      </a:r>
                      <a:r>
                        <a:rPr lang="zh-CN" altLang="en-US" sz="1800" dirty="0"/>
                        <a:t>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精通</a:t>
                      </a:r>
                      <a:r>
                        <a:rPr lang="en-US" altLang="zh-CN" dirty="0"/>
                        <a:t>C/C++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及</a:t>
                      </a:r>
                      <a:r>
                        <a:rPr lang="en-US" altLang="zh-CN" baseline="0" dirty="0"/>
                        <a:t>NDK</a:t>
                      </a:r>
                      <a:r>
                        <a:rPr lang="zh-CN" altLang="en-US" baseline="0" dirty="0"/>
                        <a:t>开发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课程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咨询安生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老师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5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292123" y="3428999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加固总体架构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打包基本流程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文件的意义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93426" y="4271620"/>
            <a:ext cx="1641796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什么是反编译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如何防止反编译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文件的基本构造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535422" y="3595131"/>
            <a:ext cx="1715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AES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加密项目实战</a:t>
            </a: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35324" y="3556386"/>
            <a:ext cx="19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加固的方案原理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文件反编译</a:t>
            </a:r>
          </a:p>
        </p:txBody>
      </p:sp>
      <p:sp>
        <p:nvSpPr>
          <p:cNvPr id="8" name="矩形 7"/>
          <p:cNvSpPr/>
          <p:nvPr/>
        </p:nvSpPr>
        <p:spPr>
          <a:xfrm>
            <a:off x="1040193" y="261765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22487" y="4258576"/>
            <a:ext cx="1837705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加固项目实战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脱壳技术实战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10263C"/>
                </a:solidFill>
                <a:ea typeface="微软雅黑" panose="020B0503020204020204" pitchFamily="34" charset="-122"/>
              </a:rPr>
              <a:t>反编译</a:t>
            </a:r>
          </a:p>
        </p:txBody>
      </p:sp>
      <p:pic>
        <p:nvPicPr>
          <p:cNvPr id="6150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241426"/>
            <a:ext cx="23463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文本框 7"/>
          <p:cNvSpPr txBox="1">
            <a:spLocks noChangeArrowheads="1"/>
          </p:cNvSpPr>
          <p:nvPr/>
        </p:nvSpPr>
        <p:spPr bwMode="auto">
          <a:xfrm>
            <a:off x="3873500" y="1241425"/>
            <a:ext cx="323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</a:rPr>
              <a:t>什么是反编译？（</a:t>
            </a:r>
            <a:r>
              <a:rPr lang="en-US" altLang="zh-CN" sz="2000" b="1">
                <a:solidFill>
                  <a:srgbClr val="FF0000"/>
                </a:solidFill>
              </a:rPr>
              <a:t>what  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153" name="矩形 2"/>
          <p:cNvSpPr>
            <a:spLocks noChangeArrowheads="1"/>
          </p:cNvSpPr>
          <p:nvPr/>
        </p:nvSpPr>
        <p:spPr bwMode="auto">
          <a:xfrm>
            <a:off x="3873500" y="1987551"/>
            <a:ext cx="591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定义：利用编译程序从源语言编写的源程序产生目标程序的过程。</a:t>
            </a:r>
            <a:endParaRPr lang="en-US" altLang="zh-CN" dirty="0"/>
          </a:p>
        </p:txBody>
      </p:sp>
      <p:sp>
        <p:nvSpPr>
          <p:cNvPr id="6154" name="矩形 15"/>
          <p:cNvSpPr>
            <a:spLocks noChangeArrowheads="1"/>
          </p:cNvSpPr>
          <p:nvPr/>
        </p:nvSpPr>
        <p:spPr bwMode="auto">
          <a:xfrm>
            <a:off x="3962400" y="3346450"/>
            <a:ext cx="316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怎么进行反编译？（</a:t>
            </a:r>
            <a:r>
              <a:rPr lang="en-US" altLang="zh-CN" b="1">
                <a:solidFill>
                  <a:srgbClr val="FF0000"/>
                </a:solidFill>
              </a:rPr>
              <a:t> how </a:t>
            </a:r>
            <a:r>
              <a:rPr lang="zh-CN" altLang="en-US" b="1">
                <a:solidFill>
                  <a:srgbClr val="FF0000"/>
                </a:solidFill>
              </a:rPr>
              <a:t>） </a:t>
            </a:r>
            <a:endParaRPr lang="zh-CN" altLang="en-US"/>
          </a:p>
        </p:txBody>
      </p:sp>
      <p:sp>
        <p:nvSpPr>
          <p:cNvPr id="6155" name="矩形 16"/>
          <p:cNvSpPr>
            <a:spLocks noChangeArrowheads="1"/>
          </p:cNvSpPr>
          <p:nvPr/>
        </p:nvSpPr>
        <p:spPr bwMode="auto">
          <a:xfrm>
            <a:off x="3946525" y="4059239"/>
            <a:ext cx="4572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先了解</a:t>
            </a:r>
            <a:r>
              <a:rPr lang="en-US" altLang="zh-CN" dirty="0" err="1"/>
              <a:t>apk</a:t>
            </a:r>
            <a:r>
              <a:rPr lang="zh-CN" altLang="en-US" dirty="0"/>
              <a:t>的文件构造结构。</a:t>
            </a:r>
            <a:endParaRPr lang="en-US" altLang="zh-CN" dirty="0"/>
          </a:p>
        </p:txBody>
      </p:sp>
      <p:pic>
        <p:nvPicPr>
          <p:cNvPr id="6156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4881563"/>
            <a:ext cx="84963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315" y="3136605"/>
            <a:ext cx="4340007" cy="1430465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7124701" y="3834110"/>
            <a:ext cx="771527" cy="52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66495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如何防反编译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加固</a:t>
            </a:r>
          </a:p>
        </p:txBody>
      </p:sp>
      <p:sp>
        <p:nvSpPr>
          <p:cNvPr id="7175" name="文本框 7"/>
          <p:cNvSpPr txBox="1">
            <a:spLocks noChangeArrowheads="1"/>
          </p:cNvSpPr>
          <p:nvPr/>
        </p:nvSpPr>
        <p:spPr bwMode="auto">
          <a:xfrm>
            <a:off x="1619250" y="1241425"/>
            <a:ext cx="26356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</a:rPr>
              <a:t>加固的方向（</a:t>
            </a:r>
            <a:r>
              <a:rPr lang="en-US" altLang="zh-CN" sz="2000" b="1" dirty="0">
                <a:solidFill>
                  <a:srgbClr val="FF0000"/>
                </a:solidFill>
              </a:rPr>
              <a:t>what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177" name="矩形 2"/>
          <p:cNvSpPr>
            <a:spLocks noChangeArrowheads="1"/>
          </p:cNvSpPr>
          <p:nvPr/>
        </p:nvSpPr>
        <p:spPr bwMode="auto">
          <a:xfrm>
            <a:off x="1619250" y="1771651"/>
            <a:ext cx="281452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保护</a:t>
            </a:r>
            <a:r>
              <a:rPr lang="en-US" altLang="zh-CN" dirty="0" err="1"/>
              <a:t>classes.dex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7178" name="矩形 15"/>
          <p:cNvSpPr>
            <a:spLocks noChangeArrowheads="1"/>
          </p:cNvSpPr>
          <p:nvPr/>
        </p:nvSpPr>
        <p:spPr bwMode="auto">
          <a:xfrm>
            <a:off x="1708150" y="2432050"/>
            <a:ext cx="94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场景： </a:t>
            </a:r>
            <a:endParaRPr lang="zh-CN" altLang="en-US" dirty="0"/>
          </a:p>
        </p:txBody>
      </p:sp>
      <p:sp>
        <p:nvSpPr>
          <p:cNvPr id="7179" name="矩形 16"/>
          <p:cNvSpPr>
            <a:spLocks noChangeArrowheads="1"/>
          </p:cNvSpPr>
          <p:nvPr/>
        </p:nvSpPr>
        <p:spPr bwMode="auto">
          <a:xfrm>
            <a:off x="2654300" y="2317751"/>
            <a:ext cx="7200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“为了胜利，向我开炮”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619250" y="3234731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183" name="TextBox 18"/>
          <p:cNvSpPr txBox="1">
            <a:spLocks noChangeArrowheads="1"/>
          </p:cNvSpPr>
          <p:nvPr/>
        </p:nvSpPr>
        <p:spPr bwMode="auto">
          <a:xfrm>
            <a:off x="9120189" y="5876331"/>
            <a:ext cx="2817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No</a:t>
            </a:r>
            <a:r>
              <a:rPr lang="zh-CN" altLang="en-US" dirty="0"/>
              <a:t>！ 为了保护</a:t>
            </a:r>
            <a:r>
              <a:rPr lang="en-US" altLang="zh-CN" dirty="0" err="1"/>
              <a:t>dex</a:t>
            </a:r>
            <a:r>
              <a:rPr lang="zh-CN" altLang="en-US" dirty="0"/>
              <a:t>文件而牺牲</a:t>
            </a:r>
            <a:r>
              <a:rPr lang="en-US" altLang="zh-CN" dirty="0"/>
              <a:t> </a:t>
            </a:r>
            <a:r>
              <a:rPr lang="en-US" altLang="zh-CN" dirty="0" err="1"/>
              <a:t>dex</a:t>
            </a:r>
            <a:r>
              <a:rPr lang="zh-CN" altLang="en-US" dirty="0"/>
              <a:t>文件</a:t>
            </a: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7004435" y="1266962"/>
            <a:ext cx="2823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</a:rPr>
              <a:t>怎样进行加固（</a:t>
            </a:r>
            <a:r>
              <a:rPr lang="en-US" altLang="zh-CN" sz="2000" b="1" dirty="0">
                <a:solidFill>
                  <a:srgbClr val="FF0000"/>
                </a:solidFill>
              </a:rPr>
              <a:t>how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7004435" y="1667241"/>
            <a:ext cx="281452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？？？？？？？？？？</a:t>
            </a:r>
            <a:endParaRPr lang="en-US" altLang="zh-CN" dirty="0"/>
          </a:p>
        </p:txBody>
      </p:sp>
      <p:pic>
        <p:nvPicPr>
          <p:cNvPr id="1026" name="Picture 2" descr="https://gss0.baidu.com/7Po3dSag_xI4khGko9WTAnF6hhy/zhidao/wh%3D600%2C800/sign=f0d821b40955b3199cac8a737399ae1e/241f95cad1c8a786960c27bb6409c93d70cf5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838153"/>
            <a:ext cx="5243918" cy="39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94929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加固方案总体思想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4" name="直接连接符 13"/>
          <p:cNvCxnSpPr/>
          <p:nvPr/>
        </p:nvCxnSpPr>
        <p:spPr bwMode="auto">
          <a:xfrm>
            <a:off x="1395412" y="3164881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pic>
        <p:nvPicPr>
          <p:cNvPr id="3074" name="Picture 2" descr="https://timgsa.baidu.com/timg?image&amp;quality=80&amp;size=b9999_10000&amp;sec=1556041044225&amp;di=1c82bf1af7eabc5c3b244705a854ce22&amp;imgtype=0&amp;src=http%3A%2F%2Fb-ssl.duitang.com%2Fuploads%2Fitem%2F201706%2F30%2F20170630111126_CHVG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3525744"/>
            <a:ext cx="3067843" cy="30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95412" y="1343025"/>
            <a:ext cx="9610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C000"/>
                </a:solidFill>
              </a:rPr>
              <a:t>一个程序员的故事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辛辛苦苦找到一个对象，结婚后发现是个母夜叉。不给管钱就闹，晚上睡觉她趴着睡，导致这程序员无法去洗脚了。然而这个程序员很努力，平时除了上班，还能够做点外包，赚点外快。所以他就想到了把工资卡上交，而把赚到的外快放到了自己的小金库。从此过上了性福生活。</a:t>
            </a:r>
          </a:p>
        </p:txBody>
      </p:sp>
      <p:pic>
        <p:nvPicPr>
          <p:cNvPr id="3076" name="Picture 4" descr="https://timgsa.baidu.com/timg?image&amp;quality=80&amp;size=b9999_10000&amp;sec=1556041690091&amp;di=3f60f81a45492e4b3079007ded35419d&amp;imgtype=0&amp;src=http%3A%2F%2Fimg.mp.sohu.com%2Fq_mini%2Cc_zoom%2Cw_640%2Fupload%2F20170708%2Fb691a65e9fd24a3ead33ff8de8f4a1f6_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7" y="3569656"/>
            <a:ext cx="4886325" cy="286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61142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加固方案总体思想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98425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4" name="直接连接符 13"/>
          <p:cNvCxnSpPr/>
          <p:nvPr/>
        </p:nvCxnSpPr>
        <p:spPr bwMode="auto">
          <a:xfrm>
            <a:off x="1263098" y="5484344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3" name="文本框 2"/>
          <p:cNvSpPr txBox="1"/>
          <p:nvPr/>
        </p:nvSpPr>
        <p:spPr>
          <a:xfrm>
            <a:off x="1395412" y="1085850"/>
            <a:ext cx="96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C000"/>
                </a:solidFill>
              </a:rPr>
              <a:t>一个加密的故事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通过将非核心的</a:t>
            </a:r>
            <a:r>
              <a:rPr lang="en-US" altLang="zh-CN" dirty="0" err="1"/>
              <a:t>dex</a:t>
            </a:r>
            <a:r>
              <a:rPr lang="zh-CN" altLang="en-US" dirty="0"/>
              <a:t>文件进行暴露来达到保护核心</a:t>
            </a:r>
            <a:r>
              <a:rPr lang="en-US" altLang="zh-CN" dirty="0" err="1"/>
              <a:t>dex</a:t>
            </a:r>
            <a:r>
              <a:rPr lang="zh-CN" altLang="en-US" dirty="0"/>
              <a:t>文件的目的。</a:t>
            </a:r>
            <a:endParaRPr lang="en-US" altLang="zh-CN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1965326" y="2358430"/>
            <a:ext cx="1349375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8515350" y="5830293"/>
            <a:ext cx="933450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3AB2EF"/>
                </a:solidFill>
              </a:rPr>
              <a:t>APK</a:t>
            </a:r>
            <a:endParaRPr lang="zh-CN" altLang="en-US" dirty="0">
              <a:solidFill>
                <a:srgbClr val="3AB2EF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25925" y="2650530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03613" y="4603155"/>
            <a:ext cx="1117600" cy="387350"/>
          </a:xfrm>
          <a:prstGeom prst="rect">
            <a:avLst/>
          </a:prstGeom>
          <a:solidFill>
            <a:srgbClr val="3AB2EF"/>
          </a:solidFill>
          <a:ln>
            <a:solidFill>
              <a:srgbClr val="7CCEF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dex2(</a:t>
            </a:r>
            <a:r>
              <a:rPr lang="zh-CN" altLang="en-US" dirty="0">
                <a:solidFill>
                  <a:schemeClr val="tx1"/>
                </a:solidFill>
              </a:rPr>
              <a:t>壳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4"/>
          <p:cNvCxnSpPr>
            <a:cxnSpLocks noChangeShapeType="1"/>
            <a:stCxn id="13" idx="3"/>
            <a:endCxn id="16" idx="1"/>
          </p:cNvCxnSpPr>
          <p:nvPr/>
        </p:nvCxnSpPr>
        <p:spPr bwMode="auto">
          <a:xfrm flipV="1">
            <a:off x="3314701" y="2844206"/>
            <a:ext cx="911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1"/>
          <p:cNvCxnSpPr>
            <a:cxnSpLocks noChangeShapeType="1"/>
            <a:stCxn id="17" idx="3"/>
          </p:cNvCxnSpPr>
          <p:nvPr/>
        </p:nvCxnSpPr>
        <p:spPr bwMode="auto">
          <a:xfrm>
            <a:off x="4621213" y="4796831"/>
            <a:ext cx="11303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27"/>
          <p:cNvSpPr>
            <a:spLocks noChangeArrowheads="1"/>
          </p:cNvSpPr>
          <p:nvPr/>
        </p:nvSpPr>
        <p:spPr bwMode="auto">
          <a:xfrm>
            <a:off x="5751513" y="4311056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5751513" y="4771431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5047698" y="4369000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新</a:t>
            </a:r>
            <a:r>
              <a:rPr lang="en-US" altLang="zh-CN"/>
              <a:t>dex</a:t>
            </a:r>
            <a:endParaRPr lang="zh-CN" altLang="en-US"/>
          </a:p>
        </p:txBody>
      </p:sp>
      <p:sp>
        <p:nvSpPr>
          <p:cNvPr id="24" name="矩形 32"/>
          <p:cNvSpPr>
            <a:spLocks noChangeArrowheads="1"/>
          </p:cNvSpPr>
          <p:nvPr/>
        </p:nvSpPr>
        <p:spPr bwMode="auto">
          <a:xfrm>
            <a:off x="8474075" y="4771430"/>
            <a:ext cx="1016000" cy="4381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签名</a:t>
            </a:r>
          </a:p>
        </p:txBody>
      </p:sp>
      <p:cxnSp>
        <p:nvCxnSpPr>
          <p:cNvPr id="25" name="直接箭头连接符 36"/>
          <p:cNvCxnSpPr>
            <a:cxnSpLocks noChangeShapeType="1"/>
            <a:stCxn id="24" idx="2"/>
            <a:endCxn id="15" idx="0"/>
          </p:cNvCxnSpPr>
          <p:nvPr/>
        </p:nvCxnSpPr>
        <p:spPr bwMode="auto">
          <a:xfrm flipH="1">
            <a:off x="8982075" y="5209581"/>
            <a:ext cx="0" cy="620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2097088" y="2895005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621338" y="2304455"/>
            <a:ext cx="1350962" cy="977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5343525" y="2636243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 bwMode="auto">
          <a:xfrm>
            <a:off x="8307389" y="2266355"/>
            <a:ext cx="1349375" cy="16271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cxnSpLocks noChangeShapeType="1"/>
          </p:cNvCxnSpPr>
          <p:nvPr/>
        </p:nvCxnSpPr>
        <p:spPr bwMode="auto">
          <a:xfrm flipV="1">
            <a:off x="6665913" y="3310930"/>
            <a:ext cx="1808162" cy="14859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27"/>
          <p:cNvSpPr>
            <a:spLocks noChangeArrowheads="1"/>
          </p:cNvSpPr>
          <p:nvPr/>
        </p:nvSpPr>
        <p:spPr bwMode="auto">
          <a:xfrm>
            <a:off x="8575675" y="2895006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8575675" y="3355381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33" name="直接箭头连接符 32"/>
          <p:cNvCxnSpPr>
            <a:cxnSpLocks noChangeShapeType="1"/>
            <a:stCxn id="27" idx="3"/>
          </p:cNvCxnSpPr>
          <p:nvPr/>
        </p:nvCxnSpPr>
        <p:spPr bwMode="auto">
          <a:xfrm>
            <a:off x="6972300" y="2793405"/>
            <a:ext cx="1335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形状 44"/>
          <p:cNvCxnSpPr>
            <a:cxnSpLocks noChangeShapeType="1"/>
            <a:stCxn id="16" idx="2"/>
            <a:endCxn id="20" idx="0"/>
          </p:cNvCxnSpPr>
          <p:nvPr/>
        </p:nvCxnSpPr>
        <p:spPr bwMode="auto">
          <a:xfrm rot="16200000" flipH="1">
            <a:off x="4860132" y="2962474"/>
            <a:ext cx="1273175" cy="14239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箭头连接符 34"/>
          <p:cNvCxnSpPr>
            <a:cxnSpLocks noChangeShapeType="1"/>
            <a:stCxn id="29" idx="2"/>
            <a:endCxn id="24" idx="0"/>
          </p:cNvCxnSpPr>
          <p:nvPr/>
        </p:nvCxnSpPr>
        <p:spPr bwMode="auto">
          <a:xfrm>
            <a:off x="8982075" y="3893544"/>
            <a:ext cx="0" cy="877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椭圆形标注 1"/>
          <p:cNvSpPr/>
          <p:nvPr/>
        </p:nvSpPr>
        <p:spPr>
          <a:xfrm>
            <a:off x="3413125" y="3449105"/>
            <a:ext cx="914400" cy="612648"/>
          </a:xfrm>
          <a:prstGeom prst="wedgeEllipseCallout">
            <a:avLst>
              <a:gd name="adj1" fmla="val 94792"/>
              <a:gd name="adj2" fmla="val -26119"/>
            </a:avLst>
          </a:prstGeom>
          <a:noFill/>
          <a:ln>
            <a:solidFill>
              <a:srgbClr val="FFC000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6402" y="354802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AES</a:t>
            </a:r>
            <a:r>
              <a:rPr lang="zh-CN" altLang="en-US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9377541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2" grpId="0"/>
      <p:bldP spid="27" grpId="0" animBg="1"/>
      <p:bldP spid="28" grpId="0"/>
      <p:bldP spid="29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43150" y="341252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脱壳运行方案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98425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4" name="直接连接符 13"/>
          <p:cNvCxnSpPr/>
          <p:nvPr/>
        </p:nvCxnSpPr>
        <p:spPr bwMode="auto">
          <a:xfrm>
            <a:off x="1395412" y="2126656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68E86E4-7EA7-498F-A38E-1C27D2CB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89" y="1611456"/>
            <a:ext cx="3890379" cy="228624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B31846-4361-4425-97DF-014D818B87E3}"/>
              </a:ext>
            </a:extLst>
          </p:cNvPr>
          <p:cNvSpPr/>
          <p:nvPr/>
        </p:nvSpPr>
        <p:spPr>
          <a:xfrm>
            <a:off x="955498" y="1161258"/>
            <a:ext cx="4265054" cy="314360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18BC700-3842-4747-B636-D8775D1EF8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3276" y="1903722"/>
            <a:ext cx="87653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55B62F7-A7D5-4DDB-9520-C681C5E750B8}"/>
              </a:ext>
            </a:extLst>
          </p:cNvPr>
          <p:cNvSpPr/>
          <p:nvPr/>
        </p:nvSpPr>
        <p:spPr bwMode="auto">
          <a:xfrm>
            <a:off x="7889806" y="2568315"/>
            <a:ext cx="1000125" cy="3000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dex1(</a:t>
            </a:r>
            <a:r>
              <a:rPr lang="zh-CN" altLang="en-US" sz="1400" dirty="0"/>
              <a:t>源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1C9F17-44C2-435C-89B2-6DFF18CBD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06" y="1741356"/>
            <a:ext cx="942975" cy="269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dex2(</a:t>
            </a:r>
            <a:r>
              <a:rPr lang="zh-CN" altLang="en-US" sz="1400" dirty="0"/>
              <a:t>壳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6CC49AB-3C1B-444E-A419-78C9AFF9CCD6}"/>
              </a:ext>
            </a:extLst>
          </p:cNvPr>
          <p:cNvSpPr/>
          <p:nvPr/>
        </p:nvSpPr>
        <p:spPr bwMode="auto">
          <a:xfrm>
            <a:off x="10112852" y="2067762"/>
            <a:ext cx="1481137" cy="481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/>
              <a:t>Multidex </a:t>
            </a:r>
            <a:r>
              <a:rPr lang="zh-CN" altLang="en-US" sz="1400" dirty="0"/>
              <a:t>加载类</a:t>
            </a:r>
          </a:p>
        </p:txBody>
      </p:sp>
      <p:cxnSp>
        <p:nvCxnSpPr>
          <p:cNvPr id="43" name="形状 23">
            <a:extLst>
              <a:ext uri="{FF2B5EF4-FFF2-40B4-BE49-F238E27FC236}">
                <a16:creationId xmlns:a16="http://schemas.microsoft.com/office/drawing/2014/main" id="{0C1616C6-67F2-45D8-AEAD-23D5DFEDE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8347" y="1885519"/>
            <a:ext cx="867968" cy="84549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矩形 27">
            <a:extLst>
              <a:ext uri="{FF2B5EF4-FFF2-40B4-BE49-F238E27FC236}">
                <a16:creationId xmlns:a16="http://schemas.microsoft.com/office/drawing/2014/main" id="{4FE77723-4999-43B7-B6FA-28DC9557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458" y="1598175"/>
            <a:ext cx="771525" cy="293687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D4F228C-D00B-4849-A3CC-192A3AD25E95}"/>
              </a:ext>
            </a:extLst>
          </p:cNvPr>
          <p:cNvSpPr/>
          <p:nvPr/>
        </p:nvSpPr>
        <p:spPr bwMode="auto">
          <a:xfrm>
            <a:off x="6180108" y="1879378"/>
            <a:ext cx="771525" cy="3032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A77F69-CA38-40CD-8B51-80EF783DB0ED}"/>
              </a:ext>
            </a:extLst>
          </p:cNvPr>
          <p:cNvSpPr txBox="1"/>
          <p:nvPr/>
        </p:nvSpPr>
        <p:spPr>
          <a:xfrm>
            <a:off x="1322017" y="1216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加固</a:t>
            </a:r>
          </a:p>
        </p:txBody>
      </p:sp>
      <p:sp>
        <p:nvSpPr>
          <p:cNvPr id="7168" name="右大括号 7167">
            <a:extLst>
              <a:ext uri="{FF2B5EF4-FFF2-40B4-BE49-F238E27FC236}">
                <a16:creationId xmlns:a16="http://schemas.microsoft.com/office/drawing/2014/main" id="{2A4E267E-FD24-4249-A275-6BD61B279FEF}"/>
              </a:ext>
            </a:extLst>
          </p:cNvPr>
          <p:cNvSpPr/>
          <p:nvPr/>
        </p:nvSpPr>
        <p:spPr>
          <a:xfrm>
            <a:off x="9212330" y="1693862"/>
            <a:ext cx="360379" cy="1319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81" name="直接箭头连接符 7180">
            <a:extLst>
              <a:ext uri="{FF2B5EF4-FFF2-40B4-BE49-F238E27FC236}">
                <a16:creationId xmlns:a16="http://schemas.microsoft.com/office/drawing/2014/main" id="{2C81E29B-B9FB-4AD7-AEAB-C2B1EE268118}"/>
              </a:ext>
            </a:extLst>
          </p:cNvPr>
          <p:cNvCxnSpPr>
            <a:cxnSpLocks/>
          </p:cNvCxnSpPr>
          <p:nvPr/>
        </p:nvCxnSpPr>
        <p:spPr>
          <a:xfrm>
            <a:off x="5571536" y="1846627"/>
            <a:ext cx="555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直接连接符 7183">
            <a:extLst>
              <a:ext uri="{FF2B5EF4-FFF2-40B4-BE49-F238E27FC236}">
                <a16:creationId xmlns:a16="http://schemas.microsoft.com/office/drawing/2014/main" id="{C771176F-9E07-40FD-92E8-363CAD64E828}"/>
              </a:ext>
            </a:extLst>
          </p:cNvPr>
          <p:cNvCxnSpPr>
            <a:cxnSpLocks/>
          </p:cNvCxnSpPr>
          <p:nvPr/>
        </p:nvCxnSpPr>
        <p:spPr>
          <a:xfrm>
            <a:off x="5571536" y="1846847"/>
            <a:ext cx="0" cy="193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6" name="直接连接符 7185">
            <a:extLst>
              <a:ext uri="{FF2B5EF4-FFF2-40B4-BE49-F238E27FC236}">
                <a16:creationId xmlns:a16="http://schemas.microsoft.com/office/drawing/2014/main" id="{468877F1-5E93-4557-B5ED-D2BDB1E02502}"/>
              </a:ext>
            </a:extLst>
          </p:cNvPr>
          <p:cNvCxnSpPr>
            <a:cxnSpLocks/>
          </p:cNvCxnSpPr>
          <p:nvPr/>
        </p:nvCxnSpPr>
        <p:spPr>
          <a:xfrm>
            <a:off x="4695290" y="3780890"/>
            <a:ext cx="852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矩形: 圆角 7186">
            <a:extLst>
              <a:ext uri="{FF2B5EF4-FFF2-40B4-BE49-F238E27FC236}">
                <a16:creationId xmlns:a16="http://schemas.microsoft.com/office/drawing/2014/main" id="{D9C02B4D-C3C0-4B6B-A22A-941CF4E6EEBA}"/>
              </a:ext>
            </a:extLst>
          </p:cNvPr>
          <p:cNvSpPr/>
          <p:nvPr/>
        </p:nvSpPr>
        <p:spPr>
          <a:xfrm>
            <a:off x="6739847" y="1216066"/>
            <a:ext cx="5085708" cy="2472338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2" name="椭圆形标注 1">
            <a:extLst>
              <a:ext uri="{FF2B5EF4-FFF2-40B4-BE49-F238E27FC236}">
                <a16:creationId xmlns:a16="http://schemas.microsoft.com/office/drawing/2014/main" id="{97C9CFE1-E364-4E3B-B43D-A97FD3D76101}"/>
              </a:ext>
            </a:extLst>
          </p:cNvPr>
          <p:cNvSpPr/>
          <p:nvPr/>
        </p:nvSpPr>
        <p:spPr>
          <a:xfrm>
            <a:off x="7866315" y="3136665"/>
            <a:ext cx="914400" cy="612648"/>
          </a:xfrm>
          <a:prstGeom prst="wedgeEllipseCallout">
            <a:avLst>
              <a:gd name="adj1" fmla="val 83556"/>
              <a:gd name="adj2" fmla="val -109970"/>
            </a:avLst>
          </a:prstGeom>
          <a:noFill/>
          <a:ln>
            <a:solidFill>
              <a:srgbClr val="FFC000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4A3B2DF-7672-49DE-87DB-F49DFDBA1883}"/>
              </a:ext>
            </a:extLst>
          </p:cNvPr>
          <p:cNvSpPr txBox="1"/>
          <p:nvPr/>
        </p:nvSpPr>
        <p:spPr>
          <a:xfrm>
            <a:off x="8000349" y="3234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解密</a:t>
            </a:r>
          </a:p>
        </p:txBody>
      </p:sp>
      <p:sp>
        <p:nvSpPr>
          <p:cNvPr id="7194" name="矩形 7193">
            <a:extLst>
              <a:ext uri="{FF2B5EF4-FFF2-40B4-BE49-F238E27FC236}">
                <a16:creationId xmlns:a16="http://schemas.microsoft.com/office/drawing/2014/main" id="{BD54FD47-6107-48F8-9E13-F9EB83F65FEC}"/>
              </a:ext>
            </a:extLst>
          </p:cNvPr>
          <p:cNvSpPr/>
          <p:nvPr/>
        </p:nvSpPr>
        <p:spPr>
          <a:xfrm>
            <a:off x="7908679" y="2590615"/>
            <a:ext cx="763508" cy="280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7196" name="直接箭头连接符 7195">
            <a:extLst>
              <a:ext uri="{FF2B5EF4-FFF2-40B4-BE49-F238E27FC236}">
                <a16:creationId xmlns:a16="http://schemas.microsoft.com/office/drawing/2014/main" id="{5DFB1428-B8DD-47BC-8A89-27FA4DBDBC2B}"/>
              </a:ext>
            </a:extLst>
          </p:cNvPr>
          <p:cNvCxnSpPr>
            <a:stCxn id="7194" idx="3"/>
          </p:cNvCxnSpPr>
          <p:nvPr/>
        </p:nvCxnSpPr>
        <p:spPr>
          <a:xfrm>
            <a:off x="8672187" y="2730799"/>
            <a:ext cx="697844" cy="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7" name="矩形: 圆角 7196">
            <a:extLst>
              <a:ext uri="{FF2B5EF4-FFF2-40B4-BE49-F238E27FC236}">
                <a16:creationId xmlns:a16="http://schemas.microsoft.com/office/drawing/2014/main" id="{D603D134-6046-48A6-960C-BC190A47346A}"/>
              </a:ext>
            </a:extLst>
          </p:cNvPr>
          <p:cNvSpPr/>
          <p:nvPr/>
        </p:nvSpPr>
        <p:spPr>
          <a:xfrm>
            <a:off x="5437436" y="803214"/>
            <a:ext cx="6490861" cy="425167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198" name="文本框 7197">
            <a:extLst>
              <a:ext uri="{FF2B5EF4-FFF2-40B4-BE49-F238E27FC236}">
                <a16:creationId xmlns:a16="http://schemas.microsoft.com/office/drawing/2014/main" id="{9A9EBA84-FE8C-440F-824D-8D1049EAB20C}"/>
              </a:ext>
            </a:extLst>
          </p:cNvPr>
          <p:cNvSpPr txBox="1"/>
          <p:nvPr/>
        </p:nvSpPr>
        <p:spPr>
          <a:xfrm>
            <a:off x="5832527" y="93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脱壳</a:t>
            </a:r>
          </a:p>
        </p:txBody>
      </p:sp>
    </p:spTree>
    <p:extLst>
      <p:ext uri="{BB962C8B-B14F-4D97-AF65-F5344CB8AC3E}">
        <p14:creationId xmlns:p14="http://schemas.microsoft.com/office/powerpoint/2010/main" val="23363910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817060" y="4451364"/>
            <a:ext cx="1549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加固总体架构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签名是什么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文件加密的基本方案框架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78295" y="4269623"/>
            <a:ext cx="1641796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什么是反编译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如何防止反编译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文件的基本构造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530612" y="3595131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加固项目实战</a:t>
            </a: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35324" y="3556386"/>
            <a:ext cx="19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加固的方案原理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文件反编译</a:t>
            </a:r>
          </a:p>
        </p:txBody>
      </p:sp>
      <p:sp>
        <p:nvSpPr>
          <p:cNvPr id="8" name="矩形 7"/>
          <p:cNvSpPr/>
          <p:nvPr/>
        </p:nvSpPr>
        <p:spPr>
          <a:xfrm>
            <a:off x="3601915" y="2588932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541540" y="4232399"/>
            <a:ext cx="1837705" cy="1354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文件基本结构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文件的修改原则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加固项目实战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Apk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脱壳技术实战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7" y="4357542"/>
            <a:ext cx="1213794" cy="670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1341</Words>
  <Application>Microsoft Office PowerPoint</Application>
  <PresentationFormat>宽屏</PresentationFormat>
  <Paragraphs>241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等线</vt:lpstr>
      <vt:lpstr>等线 Light</vt:lpstr>
      <vt:lpstr>方正兰亭超细黑简体</vt:lpstr>
      <vt:lpstr>宋体</vt:lpstr>
      <vt:lpstr>微软雅黑</vt:lpstr>
      <vt:lpstr>Arial</vt:lpstr>
      <vt:lpstr>Arial Narrow</vt:lpstr>
      <vt:lpstr>Calibri</vt:lpstr>
      <vt:lpstr>Impact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allen</cp:lastModifiedBy>
  <cp:revision>325</cp:revision>
  <dcterms:created xsi:type="dcterms:W3CDTF">2016-08-30T15:34:45Z</dcterms:created>
  <dcterms:modified xsi:type="dcterms:W3CDTF">2019-05-16T14:33:37Z</dcterms:modified>
  <cp:category>锐旗设计;https://9ppt.taobao.com</cp:category>
</cp:coreProperties>
</file>