
<file path=[Content_Types].xml><?xml version="1.0" encoding="utf-8"?>
<Types xmlns="http://schemas.openxmlformats.org/package/2006/content-types"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49.xml" ContentType="application/vnd.openxmlformats-officedocument.presentationml.tag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38.xml" ContentType="application/vnd.openxmlformats-officedocument.presentationml.tags+xml"/>
  <Override PartName="/ppt/tags/tag56.xml" ContentType="application/vnd.openxmlformats-officedocument.presentationml.tags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18.xml" ContentType="application/vnd.openxmlformats-officedocument.presentationml.tags+xml"/>
  <Override PartName="/ppt/tags/tag27.xml" ContentType="application/vnd.openxmlformats-officedocument.presentationml.tags+xml"/>
  <Override PartName="/ppt/tags/tag36.xml" ContentType="application/vnd.openxmlformats-officedocument.presentationml.tags+xml"/>
  <Override PartName="/ppt/tags/tag45.xml" ContentType="application/vnd.openxmlformats-officedocument.presentationml.tags+xml"/>
  <Override PartName="/ppt/tags/tag54.xml" ContentType="application/vnd.openxmlformats-officedocument.presentationml.tags+xml"/>
  <Override PartName="/ppt/tags/tag63.xml" ContentType="application/vnd.openxmlformats-officedocument.presentationml.tag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34.xml" ContentType="application/vnd.openxmlformats-officedocument.presentationml.tags+xml"/>
  <Override PartName="/ppt/tags/tag43.xml" ContentType="application/vnd.openxmlformats-officedocument.presentationml.tags+xml"/>
  <Override PartName="/ppt/tags/tag52.xml" ContentType="application/vnd.openxmlformats-officedocument.presentationml.tags+xml"/>
  <Override PartName="/ppt/tags/tag61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32.xml" ContentType="application/vnd.openxmlformats-officedocument.presentationml.tags+xml"/>
  <Override PartName="/ppt/notesSlides/notesSlide7.xml" ContentType="application/vnd.openxmlformats-officedocument.presentationml.notesSlide+xml"/>
  <Override PartName="/ppt/diagrams/layout1.xml" ContentType="application/vnd.openxmlformats-officedocument.drawingml.diagramLayout+xml"/>
  <Override PartName="/ppt/tags/tag41.xml" ContentType="application/vnd.openxmlformats-officedocument.presentationml.tags+xml"/>
  <Override PartName="/ppt/tags/tag50.xml" ContentType="application/vnd.openxmlformats-officedocument.presentationml.tag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tags/tag30.xml" ContentType="application/vnd.openxmlformats-officedocument.presentationml.tags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tags/tag3.xml" ContentType="application/vnd.openxmlformats-officedocument.presentationml.tags+xml"/>
  <Override PartName="/ppt/tags/tag39.xml" ContentType="application/vnd.openxmlformats-officedocument.presentationml.tags+xml"/>
  <Override PartName="/ppt/diagrams/quickStyle1.xml" ContentType="application/vnd.openxmlformats-officedocument.drawingml.diagramStyle+xml"/>
  <Default Extension="jpeg" ContentType="image/jpeg"/>
  <Override PartName="/ppt/tags/tag59.xml" ContentType="application/vnd.openxmlformats-officedocument.presentationml.tags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ags/tag19.xml" ContentType="application/vnd.openxmlformats-officedocument.presentationml.tags+xml"/>
  <Override PartName="/ppt/tags/tag28.xml" ContentType="application/vnd.openxmlformats-officedocument.presentationml.tags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ppt/tags/tag57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tags/tag55.xml" ContentType="application/vnd.openxmlformats-officedocument.presentationml.tags+xml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tags/tag33.xml" ContentType="application/vnd.openxmlformats-officedocument.presentationml.tags+xml"/>
  <Override PartName="/ppt/notesSlides/notesSlide8.xml" ContentType="application/vnd.openxmlformats-officedocument.presentationml.notesSlide+xml"/>
  <Override PartName="/ppt/tags/tag44.xml" ContentType="application/vnd.openxmlformats-officedocument.presentationml.tags+xml"/>
  <Override PartName="/ppt/tags/tag53.xml" ContentType="application/vnd.openxmlformats-officedocument.presentationml.tags+xml"/>
  <Override PartName="/ppt/tags/tag62.xml" ContentType="application/vnd.openxmlformats-officedocument.presentationml.tags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notesSlides/notesSlide6.xml" ContentType="application/vnd.openxmlformats-officedocument.presentationml.notesSlide+xml"/>
  <Override PartName="/ppt/tags/tag40.xml" ContentType="application/vnd.openxmlformats-officedocument.presentationml.tags+xml"/>
  <Override PartName="/ppt/tags/tag42.xml" ContentType="application/vnd.openxmlformats-officedocument.presentationml.tags+xml"/>
  <Override PartName="/ppt/tags/tag51.xml" ContentType="application/vnd.openxmlformats-officedocument.presentationml.tags+xml"/>
  <Override PartName="/ppt/tags/tag60.xml" ContentType="application/vnd.openxmlformats-officedocument.presentationml.tags+xml"/>
  <Override PartName="/ppt/slides/slide8.xml" ContentType="application/vnd.openxmlformats-officedocument.presentationml.slide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tags/tag6.xml" ContentType="application/vnd.openxmlformats-officedocument.presentationml.tags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ags/tag2.xml" ContentType="application/vnd.openxmlformats-officedocument.presentationml.tags+xml"/>
  <Override PartName="/ppt/tags/tag58.xml" ContentType="application/vnd.openxmlformats-officedocument.presentationml.tags+xml"/>
  <Default Extension="rels" ContentType="application/vnd.openxmlformats-package.relationships+xml"/>
  <Override PartName="/ppt/slides/slide23.xml" ContentType="application/vnd.openxmlformats-officedocument.presentationml.slide+xml"/>
  <Override PartName="/ppt/tags/tag29.xml" ContentType="application/vnd.openxmlformats-officedocument.presentationml.tags+xml"/>
  <Override PartName="/ppt/tags/tag47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91" r:id="rId2"/>
    <p:sldId id="297" r:id="rId3"/>
    <p:sldId id="312" r:id="rId4"/>
    <p:sldId id="292" r:id="rId5"/>
    <p:sldId id="309" r:id="rId6"/>
    <p:sldId id="299" r:id="rId7"/>
    <p:sldId id="300" r:id="rId8"/>
    <p:sldId id="301" r:id="rId9"/>
    <p:sldId id="302" r:id="rId10"/>
    <p:sldId id="303" r:id="rId11"/>
    <p:sldId id="304" r:id="rId12"/>
    <p:sldId id="305" r:id="rId13"/>
    <p:sldId id="306" r:id="rId14"/>
    <p:sldId id="307" r:id="rId15"/>
    <p:sldId id="308" r:id="rId16"/>
    <p:sldId id="310" r:id="rId17"/>
    <p:sldId id="317" r:id="rId18"/>
    <p:sldId id="293" r:id="rId19"/>
    <p:sldId id="294" r:id="rId20"/>
    <p:sldId id="295" r:id="rId21"/>
    <p:sldId id="316" r:id="rId22"/>
    <p:sldId id="311" r:id="rId23"/>
    <p:sldId id="313" r:id="rId24"/>
    <p:sldId id="315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9954" autoAdjust="0"/>
    <p:restoredTop sz="94660"/>
  </p:normalViewPr>
  <p:slideViewPr>
    <p:cSldViewPr snapToGrid="0" showGuides="1">
      <p:cViewPr>
        <p:scale>
          <a:sx n="80" d="100"/>
          <a:sy n="80" d="100"/>
        </p:scale>
        <p:origin x="-202" y="-2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86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E29E95-7A05-45BF-88FF-3B3CA2B46BF8}" type="doc">
      <dgm:prSet loTypeId="urn:microsoft.com/office/officeart/2005/8/layout/cycle5" loCatId="cycl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0246D68C-9949-4FBA-BA85-83A0081EF3D2}">
      <dgm:prSet phldrT="[文本]"/>
      <dgm:spPr/>
      <dgm:t>
        <a:bodyPr/>
        <a:lstStyle/>
        <a:p>
          <a:r>
            <a:rPr lang="en-US" altLang="zh-CN" smtClean="0"/>
            <a:t>Class</a:t>
          </a:r>
          <a:r>
            <a:rPr lang="zh-CN" altLang="en-US" smtClean="0"/>
            <a:t>对象</a:t>
          </a:r>
          <a:endParaRPr lang="zh-CN" altLang="en-US"/>
        </a:p>
      </dgm:t>
    </dgm:pt>
    <dgm:pt modelId="{06CF96D1-66D2-422B-BC42-0FAC03D07F46}" type="parTrans" cxnId="{F92F6116-66F9-4825-A30E-74FA80D11619}">
      <dgm:prSet/>
      <dgm:spPr/>
      <dgm:t>
        <a:bodyPr/>
        <a:lstStyle/>
        <a:p>
          <a:endParaRPr lang="zh-CN" altLang="en-US"/>
        </a:p>
      </dgm:t>
    </dgm:pt>
    <dgm:pt modelId="{A58030CA-A554-4582-8E3A-8AB6EF336C8B}" type="sibTrans" cxnId="{F92F6116-66F9-4825-A30E-74FA80D11619}">
      <dgm:prSet/>
      <dgm:spPr/>
      <dgm:t>
        <a:bodyPr/>
        <a:lstStyle/>
        <a:p>
          <a:endParaRPr lang="zh-CN" altLang="en-US"/>
        </a:p>
      </dgm:t>
    </dgm:pt>
    <dgm:pt modelId="{B157C6B7-44DE-434A-93D6-2E3BDB0919A0}">
      <dgm:prSet phldrT="[文本]"/>
      <dgm:spPr/>
      <dgm:t>
        <a:bodyPr/>
        <a:lstStyle/>
        <a:p>
          <a:r>
            <a:rPr lang="zh-CN" altLang="en-US" smtClean="0"/>
            <a:t>实例对象</a:t>
          </a:r>
          <a:endParaRPr lang="zh-CN" altLang="en-US"/>
        </a:p>
      </dgm:t>
    </dgm:pt>
    <dgm:pt modelId="{A09D5203-2113-4CC7-9C15-031425F258B2}" type="parTrans" cxnId="{22FD4370-3A7F-4CCC-A602-7EB4A4CC050B}">
      <dgm:prSet/>
      <dgm:spPr/>
      <dgm:t>
        <a:bodyPr/>
        <a:lstStyle/>
        <a:p>
          <a:endParaRPr lang="zh-CN" altLang="en-US"/>
        </a:p>
      </dgm:t>
    </dgm:pt>
    <dgm:pt modelId="{46B313EE-5B6A-4A6E-810D-AADD94779015}" type="sibTrans" cxnId="{22FD4370-3A7F-4CCC-A602-7EB4A4CC050B}">
      <dgm:prSet/>
      <dgm:spPr/>
      <dgm:t>
        <a:bodyPr/>
        <a:lstStyle/>
        <a:p>
          <a:endParaRPr lang="zh-CN" altLang="en-US"/>
        </a:p>
      </dgm:t>
    </dgm:pt>
    <dgm:pt modelId="{C019B107-5EDA-4DF7-AA23-9DDBEEBEEC8B}">
      <dgm:prSet phldrT="[文本]"/>
      <dgm:spPr/>
      <dgm:t>
        <a:bodyPr/>
        <a:lstStyle/>
        <a:p>
          <a:r>
            <a:rPr lang="zh-CN" altLang="en-US" smtClean="0"/>
            <a:t>卸载</a:t>
          </a:r>
          <a:endParaRPr lang="zh-CN" altLang="en-US"/>
        </a:p>
      </dgm:t>
    </dgm:pt>
    <dgm:pt modelId="{EA4B5C60-81FB-44D8-B247-ED196CC2D2EE}" type="parTrans" cxnId="{1ED9885D-5DE0-4AD9-A0A2-287E0F66BE75}">
      <dgm:prSet/>
      <dgm:spPr/>
      <dgm:t>
        <a:bodyPr/>
        <a:lstStyle/>
        <a:p>
          <a:endParaRPr lang="zh-CN" altLang="en-US"/>
        </a:p>
      </dgm:t>
    </dgm:pt>
    <dgm:pt modelId="{8AC48540-770B-4F4D-8E8E-99B96B04D25D}" type="sibTrans" cxnId="{1ED9885D-5DE0-4AD9-A0A2-287E0F66BE75}">
      <dgm:prSet/>
      <dgm:spPr/>
      <dgm:t>
        <a:bodyPr/>
        <a:lstStyle/>
        <a:p>
          <a:endParaRPr lang="zh-CN" altLang="en-US"/>
        </a:p>
      </dgm:t>
    </dgm:pt>
    <dgm:pt modelId="{2DDCD2DA-AA8E-4665-ADC0-BF5DC7539040}">
      <dgm:prSet phldrT="[文本]"/>
      <dgm:spPr/>
      <dgm:t>
        <a:bodyPr/>
        <a:lstStyle/>
        <a:p>
          <a:r>
            <a:rPr lang="en-US" altLang="zh-CN" smtClean="0"/>
            <a:t>Java</a:t>
          </a:r>
          <a:r>
            <a:rPr lang="zh-CN" altLang="en-US" smtClean="0"/>
            <a:t>源文件（</a:t>
          </a:r>
          <a:r>
            <a:rPr lang="en-US" altLang="zh-CN" smtClean="0"/>
            <a:t>Java</a:t>
          </a:r>
          <a:r>
            <a:rPr lang="zh-CN" altLang="en-US" smtClean="0"/>
            <a:t>文件）</a:t>
          </a:r>
          <a:endParaRPr lang="zh-CN" altLang="en-US"/>
        </a:p>
      </dgm:t>
    </dgm:pt>
    <dgm:pt modelId="{E1003333-F798-4DE8-BDFC-CA7E84C11CAC}" type="parTrans" cxnId="{77D3E22D-C97C-4880-9996-383554A2A8B9}">
      <dgm:prSet/>
      <dgm:spPr/>
      <dgm:t>
        <a:bodyPr/>
        <a:lstStyle/>
        <a:p>
          <a:endParaRPr lang="zh-CN" altLang="en-US"/>
        </a:p>
      </dgm:t>
    </dgm:pt>
    <dgm:pt modelId="{AE5914CC-1375-461A-8C88-7FCBF12638A5}" type="sibTrans" cxnId="{77D3E22D-C97C-4880-9996-383554A2A8B9}">
      <dgm:prSet/>
      <dgm:spPr/>
      <dgm:t>
        <a:bodyPr/>
        <a:lstStyle/>
        <a:p>
          <a:endParaRPr lang="zh-CN" altLang="en-US"/>
        </a:p>
      </dgm:t>
    </dgm:pt>
    <dgm:pt modelId="{C19317FB-C780-4972-9A65-0D39E3BD6708}">
      <dgm:prSet phldrT="[文本]"/>
      <dgm:spPr/>
      <dgm:t>
        <a:bodyPr/>
        <a:lstStyle/>
        <a:p>
          <a:r>
            <a:rPr lang="en-US" altLang="zh-CN" smtClean="0"/>
            <a:t>Java</a:t>
          </a:r>
          <a:r>
            <a:rPr lang="zh-CN" altLang="en-US" smtClean="0"/>
            <a:t>字节码（</a:t>
          </a:r>
          <a:r>
            <a:rPr lang="en-US" altLang="zh-CN" smtClean="0"/>
            <a:t>.class</a:t>
          </a:r>
          <a:r>
            <a:rPr lang="zh-CN" altLang="en-US" smtClean="0"/>
            <a:t>文件）</a:t>
          </a:r>
          <a:endParaRPr lang="zh-CN" altLang="en-US"/>
        </a:p>
      </dgm:t>
    </dgm:pt>
    <dgm:pt modelId="{0AC804BF-9CD3-42B3-AA47-FF89A355B242}" type="parTrans" cxnId="{2BF9CF44-09C2-4CDF-9FDF-DF9A490F62DB}">
      <dgm:prSet/>
      <dgm:spPr/>
      <dgm:t>
        <a:bodyPr/>
        <a:lstStyle/>
        <a:p>
          <a:endParaRPr lang="zh-CN" altLang="en-US"/>
        </a:p>
      </dgm:t>
    </dgm:pt>
    <dgm:pt modelId="{B25B915E-9510-4CA7-BD77-F83D435B1B64}" type="sibTrans" cxnId="{2BF9CF44-09C2-4CDF-9FDF-DF9A490F62DB}">
      <dgm:prSet/>
      <dgm:spPr/>
      <dgm:t>
        <a:bodyPr/>
        <a:lstStyle/>
        <a:p>
          <a:endParaRPr lang="zh-CN" altLang="en-US"/>
        </a:p>
      </dgm:t>
    </dgm:pt>
    <dgm:pt modelId="{FBAB8F7A-E16B-4532-A638-9E69A993AE1C}" type="pres">
      <dgm:prSet presAssocID="{41E29E95-7A05-45BF-88FF-3B3CA2B46BF8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29C0B8A-258B-4D18-B0DA-64CACB92C9CE}" type="pres">
      <dgm:prSet presAssocID="{C19317FB-C780-4972-9A65-0D39E3BD6708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ADEDEBE-ACA3-415F-873B-F5D133278B24}" type="pres">
      <dgm:prSet presAssocID="{C19317FB-C780-4972-9A65-0D39E3BD6708}" presName="spNode" presStyleCnt="0"/>
      <dgm:spPr/>
    </dgm:pt>
    <dgm:pt modelId="{E3B68569-618D-42E5-9AD7-7F0C680314C7}" type="pres">
      <dgm:prSet presAssocID="{B25B915E-9510-4CA7-BD77-F83D435B1B64}" presName="sibTrans" presStyleLbl="sibTrans1D1" presStyleIdx="0" presStyleCnt="5"/>
      <dgm:spPr/>
      <dgm:t>
        <a:bodyPr/>
        <a:lstStyle/>
        <a:p>
          <a:endParaRPr lang="zh-CN" altLang="en-US"/>
        </a:p>
      </dgm:t>
    </dgm:pt>
    <dgm:pt modelId="{4E1E9BA7-9B35-4928-B28F-166C5C73FB64}" type="pres">
      <dgm:prSet presAssocID="{0246D68C-9949-4FBA-BA85-83A0081EF3D2}" presName="node" presStyleLbl="node1" presStyleIdx="1" presStyleCnt="5" custRadScaleRad="88345" custRadScaleInc="-1159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6B2EF9C-CE3F-4036-AB46-C9EA76C92116}" type="pres">
      <dgm:prSet presAssocID="{0246D68C-9949-4FBA-BA85-83A0081EF3D2}" presName="spNode" presStyleCnt="0"/>
      <dgm:spPr/>
    </dgm:pt>
    <dgm:pt modelId="{4DF03016-512F-448D-84D6-BB96130C9EC2}" type="pres">
      <dgm:prSet presAssocID="{A58030CA-A554-4582-8E3A-8AB6EF336C8B}" presName="sibTrans" presStyleLbl="sibTrans1D1" presStyleIdx="1" presStyleCnt="5"/>
      <dgm:spPr/>
      <dgm:t>
        <a:bodyPr/>
        <a:lstStyle/>
        <a:p>
          <a:endParaRPr lang="zh-CN" altLang="en-US"/>
        </a:p>
      </dgm:t>
    </dgm:pt>
    <dgm:pt modelId="{546BD0A3-725A-42C3-A8C5-A875CBF9F351}" type="pres">
      <dgm:prSet presAssocID="{B157C6B7-44DE-434A-93D6-2E3BDB0919A0}" presName="node" presStyleLbl="node1" presStyleIdx="2" presStyleCnt="5" custRadScaleRad="77610" custRadScaleInc="-4088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A287F86-3DE6-4648-BF9A-046EA7AED84E}" type="pres">
      <dgm:prSet presAssocID="{B157C6B7-44DE-434A-93D6-2E3BDB0919A0}" presName="spNode" presStyleCnt="0"/>
      <dgm:spPr/>
    </dgm:pt>
    <dgm:pt modelId="{1B1008A6-1E1D-4BA2-9602-9B8D1FC11D25}" type="pres">
      <dgm:prSet presAssocID="{46B313EE-5B6A-4A6E-810D-AADD94779015}" presName="sibTrans" presStyleLbl="sibTrans1D1" presStyleIdx="2" presStyleCnt="5"/>
      <dgm:spPr/>
      <dgm:t>
        <a:bodyPr/>
        <a:lstStyle/>
        <a:p>
          <a:endParaRPr lang="zh-CN" altLang="en-US"/>
        </a:p>
      </dgm:t>
    </dgm:pt>
    <dgm:pt modelId="{625090B8-E48E-466D-AADD-8F2806813616}" type="pres">
      <dgm:prSet presAssocID="{C019B107-5EDA-4DF7-AA23-9DDBEEBEEC8B}" presName="node" presStyleLbl="node1" presStyleIdx="3" presStyleCnt="5" custRadScaleRad="78557" custRadScaleInc="3412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9976B02-D406-4D11-A3E8-528261E34F0E}" type="pres">
      <dgm:prSet presAssocID="{C019B107-5EDA-4DF7-AA23-9DDBEEBEEC8B}" presName="spNode" presStyleCnt="0"/>
      <dgm:spPr/>
    </dgm:pt>
    <dgm:pt modelId="{CFE846BD-84B6-4FE2-B7D0-2F477914F904}" type="pres">
      <dgm:prSet presAssocID="{8AC48540-770B-4F4D-8E8E-99B96B04D25D}" presName="sibTrans" presStyleLbl="sibTrans1D1" presStyleIdx="3" presStyleCnt="5"/>
      <dgm:spPr/>
      <dgm:t>
        <a:bodyPr/>
        <a:lstStyle/>
        <a:p>
          <a:endParaRPr lang="zh-CN" altLang="en-US"/>
        </a:p>
      </dgm:t>
    </dgm:pt>
    <dgm:pt modelId="{53ABA603-23D7-453C-8D83-37CCBB317E25}" type="pres">
      <dgm:prSet presAssocID="{2DDCD2DA-AA8E-4665-ADC0-BF5DC7539040}" presName="node" presStyleLbl="node1" presStyleIdx="4" presStyleCnt="5" custRadScaleRad="89290" custRadScaleInc="809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4F817A9-390F-4C4B-8518-DAE13429ED58}" type="pres">
      <dgm:prSet presAssocID="{2DDCD2DA-AA8E-4665-ADC0-BF5DC7539040}" presName="spNode" presStyleCnt="0"/>
      <dgm:spPr/>
    </dgm:pt>
    <dgm:pt modelId="{807A7A57-004A-4B62-8BEA-7FF4E12630FD}" type="pres">
      <dgm:prSet presAssocID="{AE5914CC-1375-461A-8C88-7FCBF12638A5}" presName="sibTrans" presStyleLbl="sibTrans1D1" presStyleIdx="4" presStyleCnt="5"/>
      <dgm:spPr/>
      <dgm:t>
        <a:bodyPr/>
        <a:lstStyle/>
        <a:p>
          <a:endParaRPr lang="zh-CN" altLang="en-US"/>
        </a:p>
      </dgm:t>
    </dgm:pt>
  </dgm:ptLst>
  <dgm:cxnLst>
    <dgm:cxn modelId="{F92F6116-66F9-4825-A30E-74FA80D11619}" srcId="{41E29E95-7A05-45BF-88FF-3B3CA2B46BF8}" destId="{0246D68C-9949-4FBA-BA85-83A0081EF3D2}" srcOrd="1" destOrd="0" parTransId="{06CF96D1-66D2-422B-BC42-0FAC03D07F46}" sibTransId="{A58030CA-A554-4582-8E3A-8AB6EF336C8B}"/>
    <dgm:cxn modelId="{37BD13A2-E98B-44FF-A68C-DD9F49B06B81}" type="presOf" srcId="{8AC48540-770B-4F4D-8E8E-99B96B04D25D}" destId="{CFE846BD-84B6-4FE2-B7D0-2F477914F904}" srcOrd="0" destOrd="0" presId="urn:microsoft.com/office/officeart/2005/8/layout/cycle5"/>
    <dgm:cxn modelId="{33CC07A1-9669-45DA-AD21-DC198FC88CE0}" type="presOf" srcId="{A58030CA-A554-4582-8E3A-8AB6EF336C8B}" destId="{4DF03016-512F-448D-84D6-BB96130C9EC2}" srcOrd="0" destOrd="0" presId="urn:microsoft.com/office/officeart/2005/8/layout/cycle5"/>
    <dgm:cxn modelId="{DCFE4C85-430E-4C3D-8E62-C49080BBD6A1}" type="presOf" srcId="{B25B915E-9510-4CA7-BD77-F83D435B1B64}" destId="{E3B68569-618D-42E5-9AD7-7F0C680314C7}" srcOrd="0" destOrd="0" presId="urn:microsoft.com/office/officeart/2005/8/layout/cycle5"/>
    <dgm:cxn modelId="{89F2CC49-2559-4EB8-ADC1-92E510DA690C}" type="presOf" srcId="{41E29E95-7A05-45BF-88FF-3B3CA2B46BF8}" destId="{FBAB8F7A-E16B-4532-A638-9E69A993AE1C}" srcOrd="0" destOrd="0" presId="urn:microsoft.com/office/officeart/2005/8/layout/cycle5"/>
    <dgm:cxn modelId="{2BF9CF44-09C2-4CDF-9FDF-DF9A490F62DB}" srcId="{41E29E95-7A05-45BF-88FF-3B3CA2B46BF8}" destId="{C19317FB-C780-4972-9A65-0D39E3BD6708}" srcOrd="0" destOrd="0" parTransId="{0AC804BF-9CD3-42B3-AA47-FF89A355B242}" sibTransId="{B25B915E-9510-4CA7-BD77-F83D435B1B64}"/>
    <dgm:cxn modelId="{77D3E22D-C97C-4880-9996-383554A2A8B9}" srcId="{41E29E95-7A05-45BF-88FF-3B3CA2B46BF8}" destId="{2DDCD2DA-AA8E-4665-ADC0-BF5DC7539040}" srcOrd="4" destOrd="0" parTransId="{E1003333-F798-4DE8-BDFC-CA7E84C11CAC}" sibTransId="{AE5914CC-1375-461A-8C88-7FCBF12638A5}"/>
    <dgm:cxn modelId="{6B9CD1A8-1041-4447-A21B-8970862D2B10}" type="presOf" srcId="{C19317FB-C780-4972-9A65-0D39E3BD6708}" destId="{729C0B8A-258B-4D18-B0DA-64CACB92C9CE}" srcOrd="0" destOrd="0" presId="urn:microsoft.com/office/officeart/2005/8/layout/cycle5"/>
    <dgm:cxn modelId="{A1CEEBEB-AB95-4C87-B1D2-63A3CFA83B2B}" type="presOf" srcId="{2DDCD2DA-AA8E-4665-ADC0-BF5DC7539040}" destId="{53ABA603-23D7-453C-8D83-37CCBB317E25}" srcOrd="0" destOrd="0" presId="urn:microsoft.com/office/officeart/2005/8/layout/cycle5"/>
    <dgm:cxn modelId="{D6B32585-AF5C-41E5-8838-DB31B021B710}" type="presOf" srcId="{B157C6B7-44DE-434A-93D6-2E3BDB0919A0}" destId="{546BD0A3-725A-42C3-A8C5-A875CBF9F351}" srcOrd="0" destOrd="0" presId="urn:microsoft.com/office/officeart/2005/8/layout/cycle5"/>
    <dgm:cxn modelId="{D57D8BB9-87A8-4FD0-9326-13BCFBDF625C}" type="presOf" srcId="{AE5914CC-1375-461A-8C88-7FCBF12638A5}" destId="{807A7A57-004A-4B62-8BEA-7FF4E12630FD}" srcOrd="0" destOrd="0" presId="urn:microsoft.com/office/officeart/2005/8/layout/cycle5"/>
    <dgm:cxn modelId="{1ED9885D-5DE0-4AD9-A0A2-287E0F66BE75}" srcId="{41E29E95-7A05-45BF-88FF-3B3CA2B46BF8}" destId="{C019B107-5EDA-4DF7-AA23-9DDBEEBEEC8B}" srcOrd="3" destOrd="0" parTransId="{EA4B5C60-81FB-44D8-B247-ED196CC2D2EE}" sibTransId="{8AC48540-770B-4F4D-8E8E-99B96B04D25D}"/>
    <dgm:cxn modelId="{22FD4370-3A7F-4CCC-A602-7EB4A4CC050B}" srcId="{41E29E95-7A05-45BF-88FF-3B3CA2B46BF8}" destId="{B157C6B7-44DE-434A-93D6-2E3BDB0919A0}" srcOrd="2" destOrd="0" parTransId="{A09D5203-2113-4CC7-9C15-031425F258B2}" sibTransId="{46B313EE-5B6A-4A6E-810D-AADD94779015}"/>
    <dgm:cxn modelId="{1D9583A3-F3DE-478B-A8D0-C668C9EBDD50}" type="presOf" srcId="{0246D68C-9949-4FBA-BA85-83A0081EF3D2}" destId="{4E1E9BA7-9B35-4928-B28F-166C5C73FB64}" srcOrd="0" destOrd="0" presId="urn:microsoft.com/office/officeart/2005/8/layout/cycle5"/>
    <dgm:cxn modelId="{8AD961F8-7712-4CA7-B1B3-744194632330}" type="presOf" srcId="{C019B107-5EDA-4DF7-AA23-9DDBEEBEEC8B}" destId="{625090B8-E48E-466D-AADD-8F2806813616}" srcOrd="0" destOrd="0" presId="urn:microsoft.com/office/officeart/2005/8/layout/cycle5"/>
    <dgm:cxn modelId="{97811983-72D3-48F1-9BE0-73B4F8B5EECF}" type="presOf" srcId="{46B313EE-5B6A-4A6E-810D-AADD94779015}" destId="{1B1008A6-1E1D-4BA2-9602-9B8D1FC11D25}" srcOrd="0" destOrd="0" presId="urn:microsoft.com/office/officeart/2005/8/layout/cycle5"/>
    <dgm:cxn modelId="{B6CE9520-7FE1-40A5-8B4A-985EE8B3271D}" type="presParOf" srcId="{FBAB8F7A-E16B-4532-A638-9E69A993AE1C}" destId="{729C0B8A-258B-4D18-B0DA-64CACB92C9CE}" srcOrd="0" destOrd="0" presId="urn:microsoft.com/office/officeart/2005/8/layout/cycle5"/>
    <dgm:cxn modelId="{EB6CF21E-A4DF-46A2-B6BD-B941334E9DEC}" type="presParOf" srcId="{FBAB8F7A-E16B-4532-A638-9E69A993AE1C}" destId="{FADEDEBE-ACA3-415F-873B-F5D133278B24}" srcOrd="1" destOrd="0" presId="urn:microsoft.com/office/officeart/2005/8/layout/cycle5"/>
    <dgm:cxn modelId="{2764D70C-4B8F-4A6D-93CE-0869BAEB308D}" type="presParOf" srcId="{FBAB8F7A-E16B-4532-A638-9E69A993AE1C}" destId="{E3B68569-618D-42E5-9AD7-7F0C680314C7}" srcOrd="2" destOrd="0" presId="urn:microsoft.com/office/officeart/2005/8/layout/cycle5"/>
    <dgm:cxn modelId="{3521D3BE-4456-42B5-B27E-12EE6B4981F7}" type="presParOf" srcId="{FBAB8F7A-E16B-4532-A638-9E69A993AE1C}" destId="{4E1E9BA7-9B35-4928-B28F-166C5C73FB64}" srcOrd="3" destOrd="0" presId="urn:microsoft.com/office/officeart/2005/8/layout/cycle5"/>
    <dgm:cxn modelId="{C4C448CC-B454-414D-A35F-57F60A19F5DE}" type="presParOf" srcId="{FBAB8F7A-E16B-4532-A638-9E69A993AE1C}" destId="{D6B2EF9C-CE3F-4036-AB46-C9EA76C92116}" srcOrd="4" destOrd="0" presId="urn:microsoft.com/office/officeart/2005/8/layout/cycle5"/>
    <dgm:cxn modelId="{7006053A-D6C9-4774-B3A1-17ED7F91A547}" type="presParOf" srcId="{FBAB8F7A-E16B-4532-A638-9E69A993AE1C}" destId="{4DF03016-512F-448D-84D6-BB96130C9EC2}" srcOrd="5" destOrd="0" presId="urn:microsoft.com/office/officeart/2005/8/layout/cycle5"/>
    <dgm:cxn modelId="{19595773-5710-4981-AAB2-B5489958FB32}" type="presParOf" srcId="{FBAB8F7A-E16B-4532-A638-9E69A993AE1C}" destId="{546BD0A3-725A-42C3-A8C5-A875CBF9F351}" srcOrd="6" destOrd="0" presId="urn:microsoft.com/office/officeart/2005/8/layout/cycle5"/>
    <dgm:cxn modelId="{CDE61B53-064C-4320-8A43-205E9A1B461B}" type="presParOf" srcId="{FBAB8F7A-E16B-4532-A638-9E69A993AE1C}" destId="{0A287F86-3DE6-4648-BF9A-046EA7AED84E}" srcOrd="7" destOrd="0" presId="urn:microsoft.com/office/officeart/2005/8/layout/cycle5"/>
    <dgm:cxn modelId="{A9ACE2AC-10AB-4C9B-B332-9F796872C40D}" type="presParOf" srcId="{FBAB8F7A-E16B-4532-A638-9E69A993AE1C}" destId="{1B1008A6-1E1D-4BA2-9602-9B8D1FC11D25}" srcOrd="8" destOrd="0" presId="urn:microsoft.com/office/officeart/2005/8/layout/cycle5"/>
    <dgm:cxn modelId="{69C9F986-D549-483A-B30E-D1D7AB3F0E2E}" type="presParOf" srcId="{FBAB8F7A-E16B-4532-A638-9E69A993AE1C}" destId="{625090B8-E48E-466D-AADD-8F2806813616}" srcOrd="9" destOrd="0" presId="urn:microsoft.com/office/officeart/2005/8/layout/cycle5"/>
    <dgm:cxn modelId="{3259C13B-C934-4E1A-BAF2-97A32F5BB5F0}" type="presParOf" srcId="{FBAB8F7A-E16B-4532-A638-9E69A993AE1C}" destId="{19976B02-D406-4D11-A3E8-528261E34F0E}" srcOrd="10" destOrd="0" presId="urn:microsoft.com/office/officeart/2005/8/layout/cycle5"/>
    <dgm:cxn modelId="{A934FFD3-0D34-451A-9DA6-4D8C4ABEB182}" type="presParOf" srcId="{FBAB8F7A-E16B-4532-A638-9E69A993AE1C}" destId="{CFE846BD-84B6-4FE2-B7D0-2F477914F904}" srcOrd="11" destOrd="0" presId="urn:microsoft.com/office/officeart/2005/8/layout/cycle5"/>
    <dgm:cxn modelId="{13B2C71C-4D7A-4387-ACF7-DE7AC57D5581}" type="presParOf" srcId="{FBAB8F7A-E16B-4532-A638-9E69A993AE1C}" destId="{53ABA603-23D7-453C-8D83-37CCBB317E25}" srcOrd="12" destOrd="0" presId="urn:microsoft.com/office/officeart/2005/8/layout/cycle5"/>
    <dgm:cxn modelId="{0C0D7E8B-3F40-45D6-82DD-ED08284065FA}" type="presParOf" srcId="{FBAB8F7A-E16B-4532-A638-9E69A993AE1C}" destId="{E4F817A9-390F-4C4B-8518-DAE13429ED58}" srcOrd="13" destOrd="0" presId="urn:microsoft.com/office/officeart/2005/8/layout/cycle5"/>
    <dgm:cxn modelId="{77CEA5C5-4146-4F03-B395-C910EB48A562}" type="presParOf" srcId="{FBAB8F7A-E16B-4532-A638-9E69A993AE1C}" destId="{807A7A57-004A-4B62-8BEA-7FF4E12630FD}" srcOrd="14" destOrd="0" presId="urn:microsoft.com/office/officeart/2005/8/layout/cycle5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42986-7278-4353-98A2-826C12DEB039}" type="datetimeFigureOut">
              <a:rPr lang="zh-CN" altLang="en-US" smtClean="0"/>
              <a:pPr/>
              <a:t>2019/3/29/Fri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86AFD-4707-4CD9-9835-ABA1131554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83663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smtClean="0"/>
              <a:t>888489699010391892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7339827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smtClean="0"/>
              <a:t>888489699010391892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7339827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smtClean="0"/>
              <a:t>888489699010391892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7339827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smtClean="0"/>
              <a:t>888489699010391892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7339827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smtClean="0"/>
              <a:t>888489699010391892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7339827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smtClean="0"/>
              <a:t>888489699010391892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7339827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smtClean="0"/>
              <a:t>888489699010391892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7339827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smtClean="0"/>
              <a:t>888489699010391892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733982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enjoy.ke.qq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pPr/>
              <a:t>2019/3/29/Fri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647387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199AFBB1-740D-47DC-8951-AD5910958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2019/3/29/Fri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9F7E119A-7FB5-4E6A-888B-8AE25982B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540479BB-6347-4147-A123-F61D7BDEF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0" y="6334298"/>
            <a:ext cx="12192000" cy="5237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8313" y="6395244"/>
            <a:ext cx="38322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享 学 课 堂：</a:t>
            </a:r>
            <a:r>
              <a:rPr lang="en-US" altLang="zh-CN" smtClean="0">
                <a:hlinkClick r:id="rId3"/>
              </a:rPr>
              <a:t>http://enjoy.ke.qq.com/</a:t>
            </a: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448481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5C5D1-AD16-4B01-871F-DE047A6CFB67}" type="datetimeFigureOut">
              <a:rPr lang="zh-CN" altLang="en-US" smtClean="0"/>
              <a:pPr/>
              <a:t>2019/3/29/Fri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E635-3FC4-4B83-A3D1-632FFA341E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784718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1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6.png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5" Type="http://schemas.openxmlformats.org/officeDocument/2006/relationships/image" Target="../media/image10.png"/><Relationship Id="rId4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9.png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5.xml"/><Relationship Id="rId9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5" Type="http://schemas.openxmlformats.org/officeDocument/2006/relationships/image" Target="../media/image13.png"/><Relationship Id="rId4" Type="http://schemas.openxmlformats.org/officeDocument/2006/relationships/notesSlide" Target="../notesSlides/notesSlide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4" Type="http://schemas.openxmlformats.org/officeDocument/2006/relationships/notesSlide" Target="../notesSlides/notesSlide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slideLayout" Target="../slideLayouts/slideLayout2.xml"/><Relationship Id="rId7" Type="http://schemas.openxmlformats.org/officeDocument/2006/relationships/diagramQuickStyle" Target="../diagrams/quickStyle1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notesSlide" Target="../notesSlides/notesSlide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7" Type="http://schemas.openxmlformats.org/officeDocument/2006/relationships/image" Target="../media/image1.png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44.xml"/><Relationship Id="rId4" Type="http://schemas.openxmlformats.org/officeDocument/2006/relationships/tags" Target="../tags/tag4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4" Type="http://schemas.openxmlformats.org/officeDocument/2006/relationships/image" Target="../media/image14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4" Type="http://schemas.openxmlformats.org/officeDocument/2006/relationships/image" Target="../media/image15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4" Type="http://schemas.openxmlformats.org/officeDocument/2006/relationships/image" Target="../media/image17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4.xml"/><Relationship Id="rId1" Type="http://schemas.openxmlformats.org/officeDocument/2006/relationships/tags" Target="../tags/tag5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7" Type="http://schemas.openxmlformats.org/officeDocument/2006/relationships/image" Target="../media/image1.png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59.xml"/><Relationship Id="rId4" Type="http://schemas.openxmlformats.org/officeDocument/2006/relationships/tags" Target="../tags/tag5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5" Type="http://schemas.openxmlformats.org/officeDocument/2006/relationships/image" Target="../media/image19.png"/><Relationship Id="rId4" Type="http://schemas.openxmlformats.org/officeDocument/2006/relationships/image" Target="../media/image18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3.xml"/><Relationship Id="rId1" Type="http://schemas.openxmlformats.org/officeDocument/2006/relationships/tags" Target="../tags/tag6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7" Type="http://schemas.openxmlformats.org/officeDocument/2006/relationships/image" Target="../media/image1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7" Type="http://schemas.openxmlformats.org/officeDocument/2006/relationships/image" Target="../media/image1.png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19.xml"/><Relationship Id="rId4" Type="http://schemas.openxmlformats.org/officeDocument/2006/relationships/tags" Target="../tags/tag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A_文本框 21"/>
          <p:cNvSpPr txBox="1"/>
          <p:nvPr>
            <p:custDataLst>
              <p:tags r:id="rId1"/>
            </p:custDataLst>
          </p:nvPr>
        </p:nvSpPr>
        <p:spPr>
          <a:xfrm>
            <a:off x="3467101" y="2433573"/>
            <a:ext cx="53530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4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语言高级特性</a:t>
            </a:r>
          </a:p>
        </p:txBody>
      </p:sp>
      <p:sp>
        <p:nvSpPr>
          <p:cNvPr id="23" name="PA_圆角矩形 22"/>
          <p:cNvSpPr/>
          <p:nvPr>
            <p:custDataLst>
              <p:tags r:id="rId2"/>
            </p:custDataLst>
          </p:nvPr>
        </p:nvSpPr>
        <p:spPr>
          <a:xfrm>
            <a:off x="3048000" y="4206584"/>
            <a:ext cx="6098091" cy="297454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 defTabSz="1219170"/>
            <a:r>
              <a:rPr lang="en-US" altLang="zh-CN" sz="1333" smtClean="0">
                <a:solidFill>
                  <a:srgbClr val="FFFFFF">
                    <a:lumMod val="50000"/>
                  </a:srgbClr>
                </a:solidFill>
                <a:latin typeface="Calibri"/>
                <a:ea typeface="宋体" panose="02010600030101010101" pitchFamily="2" charset="-122"/>
              </a:rPr>
              <a:t>THANK </a:t>
            </a:r>
            <a:r>
              <a:rPr lang="en-US" altLang="zh-CN" sz="1333" dirty="0">
                <a:solidFill>
                  <a:srgbClr val="FFFFFF">
                    <a:lumMod val="50000"/>
                  </a:srgbClr>
                </a:solidFill>
                <a:latin typeface="Calibri"/>
                <a:ea typeface="宋体" panose="02010600030101010101" pitchFamily="2" charset="-122"/>
              </a:rPr>
              <a:t>YOU FOR WATCHING</a:t>
            </a:r>
            <a:endParaRPr lang="zh-CN" altLang="en-US" sz="1333" dirty="0">
              <a:solidFill>
                <a:srgbClr val="FFFFFF">
                  <a:lumMod val="50000"/>
                </a:srgbClr>
              </a:solidFill>
              <a:latin typeface="Calibri"/>
              <a:ea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584166" y="5445482"/>
            <a:ext cx="3477336" cy="369332"/>
            <a:chOff x="1139058" y="5604513"/>
            <a:chExt cx="3477336" cy="369332"/>
          </a:xfrm>
        </p:grpSpPr>
        <p:grpSp>
          <p:nvGrpSpPr>
            <p:cNvPr id="24" name="PA_组合 23"/>
            <p:cNvGrpSpPr/>
            <p:nvPr>
              <p:custDataLst>
                <p:tags r:id="rId4"/>
              </p:custDataLst>
            </p:nvPr>
          </p:nvGrpSpPr>
          <p:grpSpPr>
            <a:xfrm>
              <a:off x="1139058" y="5609179"/>
              <a:ext cx="359175" cy="360000"/>
              <a:chOff x="801291" y="3535885"/>
              <a:chExt cx="219347" cy="219347"/>
            </a:xfrm>
          </p:grpSpPr>
          <p:sp>
            <p:nvSpPr>
              <p:cNvPr id="25" name="Oval 10"/>
              <p:cNvSpPr>
                <a:spLocks noChangeArrowheads="1"/>
              </p:cNvSpPr>
              <p:nvPr/>
            </p:nvSpPr>
            <p:spPr bwMode="auto">
              <a:xfrm>
                <a:off x="801291" y="3535885"/>
                <a:ext cx="219347" cy="21934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9170"/>
                <a:endParaRPr lang="zh-CN" altLang="en-US" sz="2133">
                  <a:solidFill>
                    <a:srgbClr val="FFFF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26" name="组合 25"/>
              <p:cNvGrpSpPr/>
              <p:nvPr/>
            </p:nvGrpSpPr>
            <p:grpSpPr>
              <a:xfrm>
                <a:off x="860980" y="3583766"/>
                <a:ext cx="100336" cy="114060"/>
                <a:chOff x="860980" y="3583766"/>
                <a:chExt cx="100336" cy="114060"/>
              </a:xfrm>
            </p:grpSpPr>
            <p:sp>
              <p:nvSpPr>
                <p:cNvPr id="27" name="Freeform 12"/>
                <p:cNvSpPr>
                  <a:spLocks noEditPoints="1"/>
                </p:cNvSpPr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9170"/>
                  <a:endParaRPr lang="zh-CN" altLang="en-US" sz="2133">
                    <a:solidFill>
                      <a:srgbClr val="FFFF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8" name="Freeform 13"/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9170"/>
                  <a:endParaRPr lang="zh-CN" altLang="en-US" sz="2133">
                    <a:solidFill>
                      <a:srgbClr val="FFFF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</p:grpSp>
        <p:sp>
          <p:nvSpPr>
            <p:cNvPr id="34" name="PA_文本框 19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498233" y="5604513"/>
              <a:ext cx="311816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1219170"/>
              <a:r>
                <a:rPr lang="zh-CN" altLang="en-US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主讲老师</a:t>
              </a:r>
              <a:r>
                <a:rPr lang="en-US" altLang="zh-CN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Mark</a:t>
              </a:r>
              <a:r>
                <a:rPr lang="zh-CN" altLang="en-US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446106311</a:t>
              </a:r>
              <a:endParaRPr lang="en-US" altLang="zh-CN" dirty="0">
                <a:solidFill>
                  <a:srgbClr val="333333">
                    <a:lumMod val="65000"/>
                    <a:lumOff val="35000"/>
                  </a:srgb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1" name="PA_组合 20"/>
          <p:cNvGrpSpPr/>
          <p:nvPr>
            <p:custDataLst>
              <p:tags r:id="rId3"/>
            </p:custDataLst>
          </p:nvPr>
        </p:nvGrpSpPr>
        <p:grpSpPr>
          <a:xfrm>
            <a:off x="0" y="3928725"/>
            <a:ext cx="12192000" cy="271486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pic>
        <p:nvPicPr>
          <p:cNvPr id="36" name="Picture 5" descr="C:\Users\dev\Desktop\xx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314" y="393262"/>
            <a:ext cx="1332662" cy="133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94387642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业务扩展了</a:t>
            </a:r>
            <a:endParaRPr lang="en-US" altLang="zh-CN" sz="2667" dirty="0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8642" y="2086570"/>
            <a:ext cx="2099756" cy="127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4" descr="D:\Aeshen\TechNet 2006\12-December\Msft-longhorn-papers\TDM Deck\Windows Illustration Icons\Male User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35182" y="1373282"/>
            <a:ext cx="1109836" cy="1146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8100" dir="2700000" algn="tl" rotWithShape="0">
              <a:srgbClr val="000000">
                <a:alpha val="39999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1268169" y="241458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张三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45111" y="4960483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张三老婆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319849" y="3559161"/>
            <a:ext cx="10150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Mark</a:t>
            </a:r>
            <a:r>
              <a:rPr lang="zh-CN" altLang="en-US" sz="1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代购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6"/>
          <p:cNvGrpSpPr/>
          <p:nvPr/>
        </p:nvGrpSpPr>
        <p:grpSpPr>
          <a:xfrm>
            <a:off x="7702784" y="1110322"/>
            <a:ext cx="1952625" cy="1380328"/>
            <a:chOff x="7290435" y="1198609"/>
            <a:chExt cx="2457450" cy="1796566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90435" y="1198609"/>
              <a:ext cx="2457450" cy="1495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" name="TextBox 34"/>
            <p:cNvSpPr txBox="1"/>
            <p:nvPr/>
          </p:nvSpPr>
          <p:spPr>
            <a:xfrm>
              <a:off x="7681735" y="2594588"/>
              <a:ext cx="1305685" cy="4005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r>
                <a:rPr lang="zh-CN" altLang="en-US" sz="1400" b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用品</a:t>
              </a:r>
              <a:r>
                <a:rPr lang="zh-CN" altLang="en-US" sz="1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公司</a:t>
              </a:r>
            </a:p>
          </p:txBody>
        </p:sp>
      </p:grpSp>
      <p:pic>
        <p:nvPicPr>
          <p:cNvPr id="17" name="Picture 3" descr="D:\Aeshen\TechNet 2006\12-December\Msft-longhorn-papers\TDM Deck\Windows Illustration Icons\Female User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51728" y="3795454"/>
            <a:ext cx="1274253" cy="131891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4" name="AutoShape 19"/>
          <p:cNvSpPr>
            <a:spLocks noChangeArrowheads="1"/>
          </p:cNvSpPr>
          <p:nvPr/>
        </p:nvSpPr>
        <p:spPr bwMode="auto">
          <a:xfrm>
            <a:off x="4217848" y="3996883"/>
            <a:ext cx="1075343" cy="1117489"/>
          </a:xfrm>
          <a:custGeom>
            <a:avLst/>
            <a:gdLst>
              <a:gd name="T0" fmla="*/ 37429047 w 21600"/>
              <a:gd name="T1" fmla="*/ 0 h 21600"/>
              <a:gd name="T2" fmla="*/ 10961845 w 21600"/>
              <a:gd name="T3" fmla="*/ 12314966 h 21600"/>
              <a:gd name="T4" fmla="*/ 0 w 21600"/>
              <a:gd name="T5" fmla="*/ 42049332 h 21600"/>
              <a:gd name="T6" fmla="*/ 10961845 w 21600"/>
              <a:gd name="T7" fmla="*/ 71783640 h 21600"/>
              <a:gd name="T8" fmla="*/ 37429047 w 21600"/>
              <a:gd name="T9" fmla="*/ 84098603 h 21600"/>
              <a:gd name="T10" fmla="*/ 63896193 w 21600"/>
              <a:gd name="T11" fmla="*/ 71783640 h 21600"/>
              <a:gd name="T12" fmla="*/ 74858035 w 21600"/>
              <a:gd name="T13" fmla="*/ 42049332 h 21600"/>
              <a:gd name="T14" fmla="*/ 63896193 w 21600"/>
              <a:gd name="T15" fmla="*/ 12314966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FF0000">
              <a:alpha val="68000"/>
            </a:srgbClr>
          </a:solidFill>
          <a:ln w="317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bliqueBottomRigh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defTabSz="914327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6" name="左大括号 5"/>
          <p:cNvSpPr/>
          <p:nvPr/>
        </p:nvSpPr>
        <p:spPr>
          <a:xfrm rot="10800000">
            <a:off x="2964180" y="1755171"/>
            <a:ext cx="403860" cy="3607981"/>
          </a:xfrm>
          <a:prstGeom prst="leftBrace">
            <a:avLst>
              <a:gd name="adj1" fmla="val 8333"/>
              <a:gd name="adj2" fmla="val 5021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26"/>
          <p:cNvGrpSpPr/>
          <p:nvPr/>
        </p:nvGrpSpPr>
        <p:grpSpPr>
          <a:xfrm>
            <a:off x="7718044" y="4114192"/>
            <a:ext cx="1952625" cy="1395333"/>
            <a:chOff x="7309636" y="2968757"/>
            <a:chExt cx="2457450" cy="1816094"/>
          </a:xfrm>
        </p:grpSpPr>
        <p:pic>
          <p:nvPicPr>
            <p:cNvPr id="29" name="Picture 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09636" y="2968757"/>
              <a:ext cx="2457450" cy="1495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TextBox 29"/>
            <p:cNvSpPr txBox="1"/>
            <p:nvPr/>
          </p:nvSpPr>
          <p:spPr>
            <a:xfrm>
              <a:off x="7688792" y="4384264"/>
              <a:ext cx="1291564" cy="4005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r>
                <a:rPr lang="zh-CN" altLang="en-US" sz="1400" b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用品</a:t>
              </a:r>
              <a:r>
                <a:rPr lang="zh-CN" altLang="en-US" sz="1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公司</a:t>
              </a:r>
            </a:p>
          </p:txBody>
        </p:sp>
      </p:grpSp>
      <p:sp>
        <p:nvSpPr>
          <p:cNvPr id="37" name="左大括号 36"/>
          <p:cNvSpPr/>
          <p:nvPr/>
        </p:nvSpPr>
        <p:spPr>
          <a:xfrm>
            <a:off x="6678930" y="1755170"/>
            <a:ext cx="403860" cy="3607981"/>
          </a:xfrm>
          <a:prstGeom prst="leftBrace">
            <a:avLst>
              <a:gd name="adj1" fmla="val 8333"/>
              <a:gd name="adj2" fmla="val 5021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6316038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980"/>
                            </p:stCondLst>
                            <p:childTnLst>
                              <p:par>
                                <p:cTn id="18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425524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静态代理模式存在的问题</a:t>
            </a:r>
            <a:endParaRPr lang="en-US" altLang="zh-CN" sz="2667" dirty="0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pic>
        <p:nvPicPr>
          <p:cNvPr id="12" name="Picture 14" descr="D:\PatrickWork\icon\transparenc(r)ystal-crystalxp.net-en-5561\TransparenC(r)ystal by EnableConsole\Png\Actions\Erreur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4273" y="2143127"/>
            <a:ext cx="2905123" cy="2905123"/>
          </a:xfrm>
          <a:prstGeom prst="rect">
            <a:avLst/>
          </a:prstGeom>
          <a:noFill/>
        </p:spPr>
      </p:pic>
      <p:sp>
        <p:nvSpPr>
          <p:cNvPr id="13" name="矩形 41"/>
          <p:cNvSpPr>
            <a:spLocks noChangeArrowheads="1"/>
          </p:cNvSpPr>
          <p:nvPr/>
        </p:nvSpPr>
        <p:spPr bwMode="auto">
          <a:xfrm>
            <a:off x="4629150" y="2686845"/>
            <a:ext cx="1804205" cy="148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indent="0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None/>
            </a:pPr>
            <a:r>
              <a:rPr lang="zh-CN" altLang="en-US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违反开闭原则</a:t>
            </a:r>
            <a:endParaRPr lang="en-US" altLang="zh-CN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41"/>
          <p:cNvSpPr>
            <a:spLocks noChangeArrowheads="1"/>
          </p:cNvSpPr>
          <p:nvPr/>
        </p:nvSpPr>
        <p:spPr bwMode="auto">
          <a:xfrm>
            <a:off x="7694159" y="3639187"/>
            <a:ext cx="3795713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ü"/>
            </a:pPr>
            <a:r>
              <a:rPr lang="zh-CN" altLang="en-US" sz="1800">
                <a:latin typeface="微软雅黑" pitchFamily="34" charset="-122"/>
                <a:ea typeface="微软雅黑" pitchFamily="34" charset="-122"/>
              </a:rPr>
              <a:t>可维护性差</a:t>
            </a:r>
            <a:endParaRPr lang="en-US" altLang="zh-CN" sz="18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矩形 41"/>
          <p:cNvSpPr>
            <a:spLocks noChangeArrowheads="1"/>
          </p:cNvSpPr>
          <p:nvPr/>
        </p:nvSpPr>
        <p:spPr bwMode="auto">
          <a:xfrm>
            <a:off x="7753712" y="2969262"/>
            <a:ext cx="3795713" cy="458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ü"/>
            </a:pPr>
            <a:r>
              <a:rPr lang="zh-CN" altLang="en-US" sz="1800">
                <a:latin typeface="微软雅黑" pitchFamily="34" charset="-122"/>
                <a:ea typeface="微软雅黑" pitchFamily="34" charset="-122"/>
              </a:rPr>
              <a:t>扩展能力</a:t>
            </a:r>
            <a:r>
              <a:rPr lang="zh-CN" altLang="en-US" sz="1800" smtClean="0">
                <a:latin typeface="微软雅黑" pitchFamily="34" charset="-122"/>
                <a:ea typeface="微软雅黑" pitchFamily="34" charset="-122"/>
              </a:rPr>
              <a:t>差</a:t>
            </a:r>
            <a:endParaRPr lang="en-US" altLang="zh-CN" sz="18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右箭头 1"/>
          <p:cNvSpPr/>
          <p:nvPr/>
        </p:nvSpPr>
        <p:spPr>
          <a:xfrm>
            <a:off x="6433355" y="3417178"/>
            <a:ext cx="974725" cy="178510"/>
          </a:xfrm>
          <a:prstGeom prst="rightArrow">
            <a:avLst/>
          </a:prstGeom>
          <a:solidFill>
            <a:srgbClr val="FF0000"/>
          </a:solidFill>
        </p:spPr>
        <p:txBody>
          <a:bodyPr wrap="non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8131173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动态代理那些事</a:t>
            </a:r>
            <a:endParaRPr lang="en-US" altLang="zh-CN" sz="2667" dirty="0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grpSp>
        <p:nvGrpSpPr>
          <p:cNvPr id="3" name="组合 1"/>
          <p:cNvGrpSpPr/>
          <p:nvPr/>
        </p:nvGrpSpPr>
        <p:grpSpPr>
          <a:xfrm>
            <a:off x="935182" y="1373282"/>
            <a:ext cx="1109836" cy="2909204"/>
            <a:chOff x="935182" y="1373282"/>
            <a:chExt cx="1109836" cy="2909204"/>
          </a:xfrm>
        </p:grpSpPr>
        <p:pic>
          <p:nvPicPr>
            <p:cNvPr id="28" name="Picture 4" descr="D:\Aeshen\TechNet 2006\12-December\Msft-longhorn-papers\TDM Deck\Windows Illustration Icons\Male User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935182" y="1373282"/>
              <a:ext cx="1109836" cy="1146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</p:pic>
        <p:sp>
          <p:nvSpPr>
            <p:cNvPr id="5" name="TextBox 4"/>
            <p:cNvSpPr txBox="1"/>
            <p:nvPr/>
          </p:nvSpPr>
          <p:spPr>
            <a:xfrm>
              <a:off x="1268169" y="2414587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张三</a:t>
              </a:r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067719" y="3974709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张三老婆</a:t>
              </a:r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4106099" y="4147136"/>
            <a:ext cx="17331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Mark</a:t>
            </a:r>
            <a:r>
              <a:rPr lang="zh-CN" altLang="en-US" sz="1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海外</a:t>
            </a:r>
            <a:r>
              <a:rPr lang="zh-CN" altLang="en-US" sz="1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代购公司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7702784" y="1110322"/>
            <a:ext cx="1952625" cy="1380328"/>
            <a:chOff x="7290435" y="1198609"/>
            <a:chExt cx="2457450" cy="1796566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90435" y="1198609"/>
              <a:ext cx="2457450" cy="1495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" name="TextBox 34"/>
            <p:cNvSpPr txBox="1"/>
            <p:nvPr/>
          </p:nvSpPr>
          <p:spPr>
            <a:xfrm>
              <a:off x="7669748" y="2594588"/>
              <a:ext cx="1305685" cy="4005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r>
                <a:rPr lang="zh-CN" altLang="en-US" sz="1400" b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用品</a:t>
              </a:r>
              <a:r>
                <a:rPr lang="zh-CN" altLang="en-US" sz="1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公司</a:t>
              </a:r>
            </a:p>
          </p:txBody>
        </p:sp>
      </p:grpSp>
      <p:pic>
        <p:nvPicPr>
          <p:cNvPr id="17" name="Picture 3" descr="D:\Aeshen\TechNet 2006\12-December\Msft-longhorn-papers\TDM Deck\Windows Illustration Icons\Female User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74336" y="2809680"/>
            <a:ext cx="1274253" cy="131891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左大括号 5"/>
          <p:cNvSpPr/>
          <p:nvPr/>
        </p:nvSpPr>
        <p:spPr>
          <a:xfrm rot="10800000">
            <a:off x="2964180" y="1755171"/>
            <a:ext cx="403860" cy="3607981"/>
          </a:xfrm>
          <a:prstGeom prst="leftBrace">
            <a:avLst>
              <a:gd name="adj1" fmla="val 8333"/>
              <a:gd name="adj2" fmla="val 5021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26"/>
          <p:cNvGrpSpPr/>
          <p:nvPr/>
        </p:nvGrpSpPr>
        <p:grpSpPr>
          <a:xfrm>
            <a:off x="7702787" y="2754161"/>
            <a:ext cx="1952625" cy="1380328"/>
            <a:chOff x="7290435" y="1198609"/>
            <a:chExt cx="2457450" cy="1796566"/>
          </a:xfrm>
        </p:grpSpPr>
        <p:pic>
          <p:nvPicPr>
            <p:cNvPr id="29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90435" y="1198609"/>
              <a:ext cx="2457450" cy="1495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TextBox 29"/>
            <p:cNvSpPr txBox="1"/>
            <p:nvPr/>
          </p:nvSpPr>
          <p:spPr>
            <a:xfrm>
              <a:off x="7597822" y="2594588"/>
              <a:ext cx="1291564" cy="4005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r>
                <a:rPr lang="zh-CN" altLang="en-US" sz="1400" b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用品</a:t>
              </a:r>
              <a:r>
                <a:rPr lang="zh-CN" altLang="en-US" sz="1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公司</a:t>
              </a:r>
            </a:p>
          </p:txBody>
        </p:sp>
      </p:grpSp>
      <p:sp>
        <p:nvSpPr>
          <p:cNvPr id="37" name="左大括号 36"/>
          <p:cNvSpPr/>
          <p:nvPr/>
        </p:nvSpPr>
        <p:spPr>
          <a:xfrm>
            <a:off x="6678930" y="1755170"/>
            <a:ext cx="403860" cy="3607981"/>
          </a:xfrm>
          <a:prstGeom prst="leftBrace">
            <a:avLst>
              <a:gd name="adj1" fmla="val 8333"/>
              <a:gd name="adj2" fmla="val 5021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3" name="Picture 2" descr="D:\PatrickWork\课件\icon\200892614259866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386281" y="3016012"/>
            <a:ext cx="1131124" cy="1131124"/>
          </a:xfrm>
          <a:prstGeom prst="rect">
            <a:avLst/>
          </a:prstGeom>
          <a:noFill/>
        </p:spPr>
      </p:pic>
      <p:pic>
        <p:nvPicPr>
          <p:cNvPr id="38" name="Picture 3" descr="D:\PatrickWork\icon\crystallumisity-crystalxp.net-en-884\PNG\Autre\valider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488303" y="4347524"/>
            <a:ext cx="927079" cy="927079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1245860" y="4933950"/>
            <a:ext cx="6848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smtClean="0"/>
              <a:t>……</a:t>
            </a:r>
            <a:endParaRPr lang="zh-CN" altLang="en-US" sz="2400" b="1"/>
          </a:p>
        </p:txBody>
      </p:sp>
      <p:sp>
        <p:nvSpPr>
          <p:cNvPr id="39" name="TextBox 38"/>
          <p:cNvSpPr txBox="1"/>
          <p:nvPr/>
        </p:nvSpPr>
        <p:spPr>
          <a:xfrm>
            <a:off x="8522960" y="4993820"/>
            <a:ext cx="6848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smtClean="0"/>
              <a:t>……</a:t>
            </a:r>
            <a:endParaRPr lang="zh-CN" altLang="en-US" b="1"/>
          </a:p>
        </p:txBody>
      </p:sp>
    </p:spTree>
    <p:extLst>
      <p:ext uri="{BB962C8B-B14F-4D97-AF65-F5344CB8AC3E}">
        <p14:creationId xmlns="" xmlns:p14="http://schemas.microsoft.com/office/powerpoint/2010/main" val="294427573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代理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模式类图</a:t>
            </a:r>
            <a:endParaRPr lang="en-US" altLang="zh-CN" sz="2667" dirty="0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09" y="1740829"/>
            <a:ext cx="8858250" cy="378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圆角矩形 10"/>
          <p:cNvSpPr/>
          <p:nvPr/>
        </p:nvSpPr>
        <p:spPr>
          <a:xfrm>
            <a:off x="10222880" y="4533446"/>
            <a:ext cx="809625" cy="6286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189110" y="466310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访问者</a:t>
            </a:r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449970" y="5368366"/>
            <a:ext cx="12971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smtClean="0"/>
              <a:t>A</a:t>
            </a:r>
            <a:r>
              <a:rPr lang="zh-CN" altLang="en-US" sz="1400" smtClean="0"/>
              <a:t>公司，</a:t>
            </a:r>
            <a:r>
              <a:rPr lang="en-US" altLang="zh-CN" sz="1400" smtClean="0"/>
              <a:t>B</a:t>
            </a:r>
            <a:r>
              <a:rPr lang="zh-CN" altLang="en-US" sz="1400" smtClean="0"/>
              <a:t>公司</a:t>
            </a:r>
            <a:endParaRPr lang="zh-CN" altLang="en-US" sz="1400"/>
          </a:p>
        </p:txBody>
      </p:sp>
      <p:cxnSp>
        <p:nvCxnSpPr>
          <p:cNvPr id="15" name="直接箭头连接符 14"/>
          <p:cNvCxnSpPr>
            <a:stCxn id="12" idx="1"/>
          </p:cNvCxnSpPr>
          <p:nvPr/>
        </p:nvCxnSpPr>
        <p:spPr>
          <a:xfrm flipH="1">
            <a:off x="8937008" y="4847771"/>
            <a:ext cx="125210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573715" y="152979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mtClean="0"/>
              <a:t>公司接口</a:t>
            </a:r>
            <a:endParaRPr lang="zh-CN" altLang="en-US" sz="1400"/>
          </a:p>
        </p:txBody>
      </p:sp>
      <p:sp>
        <p:nvSpPr>
          <p:cNvPr id="16" name="TextBox 15"/>
          <p:cNvSpPr txBox="1"/>
          <p:nvPr/>
        </p:nvSpPr>
        <p:spPr>
          <a:xfrm>
            <a:off x="6994732" y="5483700"/>
            <a:ext cx="17331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Mark</a:t>
            </a:r>
            <a:r>
              <a:rPr lang="zh-CN" altLang="en-US" sz="1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海外</a:t>
            </a:r>
            <a:r>
              <a:rPr lang="zh-CN" altLang="en-US" sz="1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代购公司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641483" y="4342946"/>
            <a:ext cx="2314575" cy="11407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94732" y="4669623"/>
            <a:ext cx="16898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动 态 代 理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927605" y="5175923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张</a:t>
            </a:r>
            <a:r>
              <a:rPr lang="zh-CN" altLang="en-US" sz="1400" smtClean="0"/>
              <a:t>三、张三老婆</a:t>
            </a:r>
            <a:endParaRPr lang="zh-CN" altLang="en-US" sz="1400"/>
          </a:p>
        </p:txBody>
      </p:sp>
    </p:spTree>
    <p:extLst>
      <p:ext uri="{BB962C8B-B14F-4D97-AF65-F5344CB8AC3E}">
        <p14:creationId xmlns="" xmlns:p14="http://schemas.microsoft.com/office/powerpoint/2010/main" val="33429254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解密</a:t>
            </a:r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Mark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海外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代购公司</a:t>
            </a:r>
            <a:endParaRPr lang="en-US" altLang="zh-CN" sz="2667" dirty="0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9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1004718" y="3240643"/>
            <a:ext cx="125226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170">
              <a:lnSpc>
                <a:spcPct val="150000"/>
              </a:lnSpc>
            </a:pPr>
            <a:r>
              <a:rPr lang="en-US" altLang="zh-CN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Mark</a:t>
            </a:r>
            <a:r>
              <a:rPr lang="zh-CN" altLang="en-US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海外</a:t>
            </a:r>
            <a:endParaRPr lang="en-US" altLang="zh-CN" b="1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1219170">
              <a:lnSpc>
                <a:spcPct val="150000"/>
              </a:lnSpc>
            </a:pPr>
            <a:r>
              <a:rPr lang="zh-CN" altLang="en-US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代购</a:t>
            </a:r>
            <a:r>
              <a:rPr lang="zh-CN" altLang="en-US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公司</a:t>
            </a:r>
            <a:endParaRPr lang="en-US" altLang="zh-CN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左大括号 2"/>
          <p:cNvSpPr/>
          <p:nvPr/>
        </p:nvSpPr>
        <p:spPr>
          <a:xfrm>
            <a:off x="2352675" y="2168783"/>
            <a:ext cx="152400" cy="306705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670665" y="2512194"/>
            <a:ext cx="347402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ctr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有资源的海外代购人（兼职）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439833" y="4250927"/>
            <a:ext cx="324319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ctr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客户口碑，优质的代购服务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153400" y="1323975"/>
            <a:ext cx="156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JDK</a:t>
            </a:r>
            <a:r>
              <a:rPr lang="zh-CN" altLang="en-US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动态代理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7515225" y="1007413"/>
            <a:ext cx="2800350" cy="4850462"/>
          </a:xfrm>
          <a:prstGeom prst="roundRect">
            <a:avLst/>
          </a:prstGeom>
          <a:noFill/>
          <a:ln>
            <a:solidFill>
              <a:schemeClr val="accent1">
                <a:alpha val="39000"/>
              </a:schemeClr>
            </a:solidFill>
            <a:prstDash val="dash"/>
          </a:ln>
        </p:spPr>
        <p:txBody>
          <a:bodyPr wrap="non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52773" y="2591340"/>
            <a:ext cx="9220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Proxy</a:t>
            </a:r>
            <a:endParaRPr lang="zh-CN" altLang="en-US" b="1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645825" y="4249379"/>
            <a:ext cx="25751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InvocationHandler</a:t>
            </a:r>
            <a:endParaRPr lang="zh-CN" altLang="en-US" b="1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箭头连接符 9"/>
          <p:cNvCxnSpPr>
            <a:endCxn id="7" idx="1"/>
          </p:cNvCxnSpPr>
          <p:nvPr/>
        </p:nvCxnSpPr>
        <p:spPr>
          <a:xfrm>
            <a:off x="6238875" y="2791395"/>
            <a:ext cx="2213898" cy="0"/>
          </a:xfrm>
          <a:prstGeom prst="straightConnector1">
            <a:avLst/>
          </a:prstGeom>
          <a:ln w="127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endCxn id="33" idx="1"/>
          </p:cNvCxnSpPr>
          <p:nvPr/>
        </p:nvCxnSpPr>
        <p:spPr>
          <a:xfrm>
            <a:off x="6238875" y="4449434"/>
            <a:ext cx="1406950" cy="0"/>
          </a:xfrm>
          <a:prstGeom prst="straightConnector1">
            <a:avLst/>
          </a:prstGeom>
          <a:ln w="127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63338698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52400" y="256347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类的完整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生命周期</a:t>
            </a:r>
            <a:endParaRPr lang="en-US" altLang="zh-CN" sz="2667" dirty="0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2" name="图示 1"/>
          <p:cNvGraphicFramePr/>
          <p:nvPr>
            <p:extLst>
              <p:ext uri="{D42A27DB-BD31-4B8C-83A1-F6EECF244321}">
                <p14:modId xmlns="" xmlns:p14="http://schemas.microsoft.com/office/powerpoint/2010/main" val="1753485485"/>
              </p:ext>
            </p:extLst>
          </p:nvPr>
        </p:nvGraphicFramePr>
        <p:xfrm>
          <a:off x="1454469" y="1133475"/>
          <a:ext cx="6841806" cy="42957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211892" y="181927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编译</a:t>
            </a:r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336092" y="181927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类加载</a:t>
            </a:r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213255" y="431482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实例化</a:t>
            </a:r>
            <a:endParaRPr lang="zh-CN" altLang="en-US"/>
          </a:p>
        </p:txBody>
      </p:sp>
      <p:sp>
        <p:nvSpPr>
          <p:cNvPr id="7" name="线形标注 1(带强调线) 6"/>
          <p:cNvSpPr/>
          <p:nvPr/>
        </p:nvSpPr>
        <p:spPr>
          <a:xfrm>
            <a:off x="8439150" y="1379375"/>
            <a:ext cx="914400" cy="612648"/>
          </a:xfrm>
          <a:prstGeom prst="accentCallout1">
            <a:avLst>
              <a:gd name="adj1" fmla="val 18750"/>
              <a:gd name="adj2" fmla="val -8333"/>
              <a:gd name="adj3" fmla="val 34764"/>
              <a:gd name="adj4" fmla="val -273749"/>
            </a:avLst>
          </a:prstGeom>
          <a:noFill/>
          <a:ln>
            <a:solidFill>
              <a:schemeClr val="accent1"/>
            </a:solidFill>
          </a:ln>
        </p:spPr>
        <p:txBody>
          <a:bodyPr wrap="non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19" name="TextBox 4"/>
          <p:cNvSpPr txBox="1">
            <a:spLocks noChangeArrowheads="1"/>
          </p:cNvSpPr>
          <p:nvPr/>
        </p:nvSpPr>
        <p:spPr bwMode="auto">
          <a:xfrm>
            <a:off x="8418679" y="1231392"/>
            <a:ext cx="934871" cy="874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ü"/>
            </a:pPr>
            <a:r>
              <a:rPr lang="zh-CN" altLang="en-US" sz="1800" smtClean="0">
                <a:latin typeface="微软雅黑" pitchFamily="34" charset="-122"/>
                <a:ea typeface="微软雅黑" pitchFamily="34" charset="-122"/>
              </a:rPr>
              <a:t>硬盘</a:t>
            </a:r>
            <a:endParaRPr lang="en-US" altLang="zh-CN" sz="180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ü"/>
            </a:pPr>
            <a:r>
              <a:rPr lang="zh-CN" altLang="en-US" sz="18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内存</a:t>
            </a:r>
            <a:endParaRPr lang="zh-CN" altLang="en-US" sz="1800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418679" y="1231392"/>
            <a:ext cx="1039646" cy="874407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txBody>
          <a:bodyPr wrap="non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75977" y="936321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mtClean="0"/>
              <a:t>字节码来源</a:t>
            </a:r>
            <a:endParaRPr lang="zh-CN" altLang="en-US" sz="1400"/>
          </a:p>
        </p:txBody>
      </p:sp>
      <p:sp>
        <p:nvSpPr>
          <p:cNvPr id="17" name="左大括号 16"/>
          <p:cNvSpPr/>
          <p:nvPr/>
        </p:nvSpPr>
        <p:spPr>
          <a:xfrm>
            <a:off x="9432036" y="1466624"/>
            <a:ext cx="271272" cy="914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9703308" y="2011692"/>
            <a:ext cx="2491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生成的</a:t>
            </a:r>
            <a:r>
              <a:rPr lang="en-US" altLang="zh-CN" smtClean="0"/>
              <a:t>class</a:t>
            </a:r>
            <a:r>
              <a:rPr lang="zh-CN" altLang="en-US" smtClean="0"/>
              <a:t>文件结构？</a:t>
            </a:r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9699010" y="1449943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怎么样在内存中生成？</a:t>
            </a:r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413461" y="5663684"/>
            <a:ext cx="43247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/>
            <a:r>
              <a:rPr lang="zh-CN" altLang="en-US" sz="2800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使用了动态代理的</a:t>
            </a:r>
            <a:r>
              <a:rPr lang="en-US" altLang="zh-CN" sz="2800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Retrofit</a:t>
            </a:r>
            <a:endParaRPr lang="en-US" altLang="zh-CN" sz="2800" dirty="0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3338698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A_文本框 21"/>
          <p:cNvSpPr txBox="1"/>
          <p:nvPr>
            <p:custDataLst>
              <p:tags r:id="rId1"/>
            </p:custDataLst>
          </p:nvPr>
        </p:nvSpPr>
        <p:spPr>
          <a:xfrm>
            <a:off x="1371600" y="2490723"/>
            <a:ext cx="97726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4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、多线程与</a:t>
            </a:r>
            <a:r>
              <a:rPr lang="en-US" altLang="zh-CN" sz="4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4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线程性能优化</a:t>
            </a:r>
          </a:p>
        </p:txBody>
      </p:sp>
      <p:sp>
        <p:nvSpPr>
          <p:cNvPr id="23" name="PA_圆角矩形 22"/>
          <p:cNvSpPr/>
          <p:nvPr>
            <p:custDataLst>
              <p:tags r:id="rId2"/>
            </p:custDataLst>
          </p:nvPr>
        </p:nvSpPr>
        <p:spPr>
          <a:xfrm>
            <a:off x="3048000" y="4206584"/>
            <a:ext cx="6098091" cy="297454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 defTabSz="1219170"/>
            <a:r>
              <a:rPr lang="en-US" altLang="zh-CN" sz="1333" smtClean="0">
                <a:solidFill>
                  <a:srgbClr val="FFFFFF">
                    <a:lumMod val="50000"/>
                  </a:srgbClr>
                </a:solidFill>
                <a:latin typeface="Calibri"/>
                <a:ea typeface="宋体" panose="02010600030101010101" pitchFamily="2" charset="-122"/>
              </a:rPr>
              <a:t>THANK </a:t>
            </a:r>
            <a:r>
              <a:rPr lang="en-US" altLang="zh-CN" sz="1333" dirty="0">
                <a:solidFill>
                  <a:srgbClr val="FFFFFF">
                    <a:lumMod val="50000"/>
                  </a:srgbClr>
                </a:solidFill>
                <a:latin typeface="Calibri"/>
                <a:ea typeface="宋体" panose="02010600030101010101" pitchFamily="2" charset="-122"/>
              </a:rPr>
              <a:t>YOU FOR WATCHING</a:t>
            </a:r>
            <a:endParaRPr lang="zh-CN" altLang="en-US" sz="1333" dirty="0">
              <a:solidFill>
                <a:srgbClr val="FFFFFF">
                  <a:lumMod val="50000"/>
                </a:srgbClr>
              </a:solidFill>
              <a:latin typeface="Calibri"/>
              <a:ea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584166" y="5445482"/>
            <a:ext cx="3477336" cy="369332"/>
            <a:chOff x="1139058" y="5604513"/>
            <a:chExt cx="3477336" cy="369332"/>
          </a:xfrm>
        </p:grpSpPr>
        <p:grpSp>
          <p:nvGrpSpPr>
            <p:cNvPr id="3" name="PA_组合 23"/>
            <p:cNvGrpSpPr/>
            <p:nvPr>
              <p:custDataLst>
                <p:tags r:id="rId4"/>
              </p:custDataLst>
            </p:nvPr>
          </p:nvGrpSpPr>
          <p:grpSpPr>
            <a:xfrm>
              <a:off x="1139058" y="5609179"/>
              <a:ext cx="359175" cy="360000"/>
              <a:chOff x="801291" y="3535885"/>
              <a:chExt cx="219347" cy="219347"/>
            </a:xfrm>
          </p:grpSpPr>
          <p:sp>
            <p:nvSpPr>
              <p:cNvPr id="25" name="Oval 10"/>
              <p:cNvSpPr>
                <a:spLocks noChangeArrowheads="1"/>
              </p:cNvSpPr>
              <p:nvPr/>
            </p:nvSpPr>
            <p:spPr bwMode="auto">
              <a:xfrm>
                <a:off x="801291" y="3535885"/>
                <a:ext cx="219347" cy="21934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9170"/>
                <a:endParaRPr lang="zh-CN" altLang="en-US" sz="2133">
                  <a:solidFill>
                    <a:srgbClr val="FFFF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8" name="组合 25"/>
              <p:cNvGrpSpPr/>
              <p:nvPr/>
            </p:nvGrpSpPr>
            <p:grpSpPr>
              <a:xfrm>
                <a:off x="860980" y="3583766"/>
                <a:ext cx="100336" cy="114060"/>
                <a:chOff x="860980" y="3583766"/>
                <a:chExt cx="100336" cy="114060"/>
              </a:xfrm>
            </p:grpSpPr>
            <p:sp>
              <p:nvSpPr>
                <p:cNvPr id="27" name="Freeform 12"/>
                <p:cNvSpPr>
                  <a:spLocks noEditPoints="1"/>
                </p:cNvSpPr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9170"/>
                  <a:endParaRPr lang="zh-CN" altLang="en-US" sz="2133">
                    <a:solidFill>
                      <a:srgbClr val="FFFF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8" name="Freeform 13"/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9170"/>
                  <a:endParaRPr lang="zh-CN" altLang="en-US" sz="2133">
                    <a:solidFill>
                      <a:srgbClr val="FFFF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</p:grpSp>
        <p:sp>
          <p:nvSpPr>
            <p:cNvPr id="34" name="PA_文本框 19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498233" y="5604513"/>
              <a:ext cx="311816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1219170"/>
              <a:r>
                <a:rPr lang="zh-CN" altLang="en-US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主讲老师</a:t>
              </a:r>
              <a:r>
                <a:rPr lang="en-US" altLang="zh-CN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Mark</a:t>
              </a:r>
              <a:r>
                <a:rPr lang="zh-CN" altLang="en-US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446106311</a:t>
              </a:r>
              <a:endParaRPr lang="en-US" altLang="zh-CN" dirty="0">
                <a:solidFill>
                  <a:srgbClr val="333333">
                    <a:lumMod val="65000"/>
                    <a:lumOff val="35000"/>
                  </a:srgb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" name="PA_组合 20"/>
          <p:cNvGrpSpPr/>
          <p:nvPr>
            <p:custDataLst>
              <p:tags r:id="rId3"/>
            </p:custDataLst>
          </p:nvPr>
        </p:nvGrpSpPr>
        <p:grpSpPr>
          <a:xfrm>
            <a:off x="0" y="3928725"/>
            <a:ext cx="12192000" cy="271486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pic>
        <p:nvPicPr>
          <p:cNvPr id="36" name="Picture 5" descr="C:\Users\dev\Desktop\xx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314" y="393262"/>
            <a:ext cx="1332662" cy="133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94387642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基础概念</a:t>
            </a:r>
          </a:p>
        </p:txBody>
      </p:sp>
      <p:sp>
        <p:nvSpPr>
          <p:cNvPr id="12" name="圆角矩形​​ 34"/>
          <p:cNvSpPr/>
          <p:nvPr/>
        </p:nvSpPr>
        <p:spPr>
          <a:xfrm>
            <a:off x="3943350" y="1221881"/>
            <a:ext cx="7619999" cy="4921743"/>
          </a:xfrm>
          <a:prstGeom prst="roundRect">
            <a:avLst>
              <a:gd name="adj" fmla="val 8586"/>
            </a:avLst>
          </a:prstGeom>
          <a:noFill/>
          <a:ln w="12700" cap="flat" cmpd="sng" algn="ctr">
            <a:solidFill>
              <a:schemeClr val="accent2"/>
            </a:solidFill>
            <a:prstDash val="dash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15" name="矩形 2"/>
          <p:cNvSpPr>
            <a:spLocks noChangeArrowheads="1"/>
          </p:cNvSpPr>
          <p:nvPr/>
        </p:nvSpPr>
        <p:spPr bwMode="auto">
          <a:xfrm>
            <a:off x="4075240" y="2467908"/>
            <a:ext cx="7592885" cy="454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2857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6858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1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en-US" altLang="zh-CN" sz="1800" smtClean="0"/>
              <a:t>CPU</a:t>
            </a:r>
            <a:r>
              <a:rPr lang="zh-CN" altLang="en-US" sz="1800" smtClean="0"/>
              <a:t>时间片轮转机制</a:t>
            </a:r>
            <a:endParaRPr lang="en-US" altLang="zh-CN" sz="1800" b="1"/>
          </a:p>
        </p:txBody>
      </p:sp>
      <p:sp>
        <p:nvSpPr>
          <p:cNvPr id="16" name="矩形 2"/>
          <p:cNvSpPr>
            <a:spLocks noChangeArrowheads="1"/>
          </p:cNvSpPr>
          <p:nvPr/>
        </p:nvSpPr>
        <p:spPr bwMode="auto">
          <a:xfrm>
            <a:off x="4103815" y="1497946"/>
            <a:ext cx="759288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2857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6858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en-US" altLang="zh-CN" sz="1800" smtClean="0"/>
              <a:t>CPU</a:t>
            </a:r>
            <a:r>
              <a:rPr lang="zh-CN" altLang="en-US" sz="1800" smtClean="0"/>
              <a:t>核心数和线程数的关系</a:t>
            </a:r>
            <a:endParaRPr lang="en-US" altLang="zh-CN" sz="1800" b="1" smtClean="0"/>
          </a:p>
        </p:txBody>
      </p:sp>
      <p:sp>
        <p:nvSpPr>
          <p:cNvPr id="17" name="矩形 2"/>
          <p:cNvSpPr>
            <a:spLocks noChangeArrowheads="1"/>
          </p:cNvSpPr>
          <p:nvPr/>
        </p:nvSpPr>
        <p:spPr bwMode="auto">
          <a:xfrm>
            <a:off x="4084765" y="3315633"/>
            <a:ext cx="7592885" cy="454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2857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6858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1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1800" smtClean="0"/>
              <a:t>什么是进程和线程</a:t>
            </a:r>
            <a:endParaRPr lang="en-US" altLang="zh-CN" sz="1800"/>
          </a:p>
        </p:txBody>
      </p:sp>
      <p:sp>
        <p:nvSpPr>
          <p:cNvPr id="18" name="矩形 2"/>
          <p:cNvSpPr>
            <a:spLocks noChangeArrowheads="1"/>
          </p:cNvSpPr>
          <p:nvPr/>
        </p:nvSpPr>
        <p:spPr bwMode="auto">
          <a:xfrm>
            <a:off x="4084765" y="4220508"/>
            <a:ext cx="7592885" cy="454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2857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6858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1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1800" smtClean="0"/>
              <a:t>澄清并行和并发</a:t>
            </a:r>
            <a:endParaRPr lang="en-US" altLang="zh-CN" sz="1800" b="1"/>
          </a:p>
        </p:txBody>
      </p:sp>
      <p:pic>
        <p:nvPicPr>
          <p:cNvPr id="11270" name="Picture 6" descr="https://timgsa.baidu.com/timg?image&amp;quality=80&amp;size=b9999_10000&amp;sec=1523186962965&amp;di=ae4f21a561831cc1e9db58d56dc56f2f&amp;imgtype=0&amp;src=http%3A%2F%2Fimg.taopic.com%2Fuploads%2Fallimg%2F140623%2F267853-1406230F22513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3251" y="1314450"/>
            <a:ext cx="3121024" cy="4495799"/>
          </a:xfrm>
          <a:prstGeom prst="rect">
            <a:avLst/>
          </a:prstGeom>
          <a:noFill/>
        </p:spPr>
      </p:pic>
      <p:sp>
        <p:nvSpPr>
          <p:cNvPr id="14" name="矩形 2"/>
          <p:cNvSpPr>
            <a:spLocks noChangeArrowheads="1"/>
          </p:cNvSpPr>
          <p:nvPr/>
        </p:nvSpPr>
        <p:spPr bwMode="auto">
          <a:xfrm>
            <a:off x="4103815" y="5030133"/>
            <a:ext cx="7592885" cy="454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2857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6858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1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1800" smtClean="0"/>
              <a:t>高并发编程的意义、好处和注意事项</a:t>
            </a:r>
            <a:endParaRPr lang="en-US" altLang="zh-CN" sz="1800" b="1"/>
          </a:p>
        </p:txBody>
      </p:sp>
    </p:spTree>
    <p:extLst>
      <p:ext uri="{BB962C8B-B14F-4D97-AF65-F5344CB8AC3E}">
        <p14:creationId xmlns="" xmlns:p14="http://schemas.microsoft.com/office/powerpoint/2010/main" val="15347043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910"/>
                            </p:stCondLst>
                            <p:childTnLst>
                              <p:par>
                                <p:cTn id="18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pic>
        <p:nvPicPr>
          <p:cNvPr id="11" name="Picture 2" descr="D:\学习资料\ppt\图片素材\锐普图片\创意图片\创意图片ww.rapidppt.com (18)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99739" y="1131110"/>
            <a:ext cx="1124336" cy="1123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认识</a:t>
            </a:r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里的线程</a:t>
            </a:r>
          </a:p>
        </p:txBody>
      </p:sp>
      <p:sp>
        <p:nvSpPr>
          <p:cNvPr id="15" name="矩形​​ 30"/>
          <p:cNvSpPr>
            <a:spLocks noChangeArrowheads="1"/>
          </p:cNvSpPr>
          <p:nvPr/>
        </p:nvSpPr>
        <p:spPr bwMode="auto">
          <a:xfrm>
            <a:off x="2401041" y="1066787"/>
            <a:ext cx="858128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里的程序天生就是多线程的，那么有几种新启线程的方式？</a:t>
            </a:r>
          </a:p>
        </p:txBody>
      </p:sp>
      <p:sp>
        <p:nvSpPr>
          <p:cNvPr id="12" name="圆角矩形​​ 34"/>
          <p:cNvSpPr/>
          <p:nvPr/>
        </p:nvSpPr>
        <p:spPr>
          <a:xfrm>
            <a:off x="2495550" y="1602882"/>
            <a:ext cx="7619999" cy="2464293"/>
          </a:xfrm>
          <a:prstGeom prst="roundRect">
            <a:avLst>
              <a:gd name="adj" fmla="val 8586"/>
            </a:avLst>
          </a:prstGeom>
          <a:noFill/>
          <a:ln w="12700" cap="flat" cmpd="sng" algn="ctr">
            <a:solidFill>
              <a:schemeClr val="accent2"/>
            </a:solidFill>
            <a:prstDash val="dash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14" name="矩形 2"/>
          <p:cNvSpPr>
            <a:spLocks noChangeArrowheads="1"/>
          </p:cNvSpPr>
          <p:nvPr/>
        </p:nvSpPr>
        <p:spPr bwMode="auto">
          <a:xfrm>
            <a:off x="2656015" y="2486959"/>
            <a:ext cx="7592885" cy="49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2857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6858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1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000" smtClean="0"/>
              <a:t>接口</a:t>
            </a:r>
            <a:r>
              <a:rPr lang="en-US" altLang="zh-CN" sz="2000" smtClean="0"/>
              <a:t>Runnable</a:t>
            </a:r>
            <a:endParaRPr lang="en-US" altLang="zh-CN" sz="2000"/>
          </a:p>
        </p:txBody>
      </p:sp>
      <p:sp>
        <p:nvSpPr>
          <p:cNvPr id="16" name="矩形 2"/>
          <p:cNvSpPr>
            <a:spLocks noChangeArrowheads="1"/>
          </p:cNvSpPr>
          <p:nvPr/>
        </p:nvSpPr>
        <p:spPr bwMode="auto">
          <a:xfrm>
            <a:off x="2656015" y="1650346"/>
            <a:ext cx="7592885" cy="609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2857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6858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000" smtClean="0"/>
              <a:t>类</a:t>
            </a:r>
            <a:r>
              <a:rPr lang="en-US" altLang="zh-CN" sz="2000" smtClean="0"/>
              <a:t>Thread</a:t>
            </a:r>
          </a:p>
        </p:txBody>
      </p:sp>
      <p:sp>
        <p:nvSpPr>
          <p:cNvPr id="17" name="矩形 2"/>
          <p:cNvSpPr>
            <a:spLocks noChangeArrowheads="1"/>
          </p:cNvSpPr>
          <p:nvPr/>
        </p:nvSpPr>
        <p:spPr bwMode="auto">
          <a:xfrm>
            <a:off x="2656015" y="3220384"/>
            <a:ext cx="7592885" cy="49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2857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6858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1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000" smtClean="0"/>
              <a:t>接口</a:t>
            </a:r>
            <a:r>
              <a:rPr lang="en-US" altLang="zh-CN" sz="2000" smtClean="0"/>
              <a:t>Callable</a:t>
            </a:r>
            <a:endParaRPr lang="en-US" altLang="zh-CN" sz="2000"/>
          </a:p>
        </p:txBody>
      </p:sp>
      <p:sp>
        <p:nvSpPr>
          <p:cNvPr id="18" name="矩形​​ 30"/>
          <p:cNvSpPr>
            <a:spLocks noChangeArrowheads="1"/>
          </p:cNvSpPr>
          <p:nvPr/>
        </p:nvSpPr>
        <p:spPr bwMode="auto">
          <a:xfrm>
            <a:off x="2448666" y="4591037"/>
            <a:ext cx="858128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有开始就有结束，怎么样才能让</a:t>
            </a:r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里的线程安全停止工作呢？</a:t>
            </a:r>
          </a:p>
        </p:txBody>
      </p:sp>
      <p:pic>
        <p:nvPicPr>
          <p:cNvPr id="19" name="Picture 2" descr="D:\学习资料\ppt\图片素材\锐普图片\创意图片\创意图片ww.rapidppt.com (18)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52139" y="4522010"/>
            <a:ext cx="1124336" cy="1123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矩形 19"/>
          <p:cNvSpPr/>
          <p:nvPr/>
        </p:nvSpPr>
        <p:spPr>
          <a:xfrm>
            <a:off x="2570224" y="5292209"/>
            <a:ext cx="92836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smtClean="0"/>
              <a:t>s</a:t>
            </a:r>
            <a:r>
              <a:rPr lang="en-US" sz="2000" smtClean="0"/>
              <a:t>top()</a:t>
            </a:r>
            <a:r>
              <a:rPr lang="zh-CN" altLang="en-US" sz="2000" smtClean="0"/>
              <a:t>还是</a:t>
            </a:r>
            <a:r>
              <a:rPr lang="en-US" sz="2000" smtClean="0"/>
              <a:t>interrupt() </a:t>
            </a:r>
            <a:r>
              <a:rPr lang="zh-CN" altLang="en-US" sz="2000" smtClean="0"/>
              <a:t>、</a:t>
            </a:r>
            <a:r>
              <a:rPr lang="en-US" sz="2000" smtClean="0"/>
              <a:t> isInterrupted()</a:t>
            </a:r>
            <a:r>
              <a:rPr lang="zh-CN" altLang="en-US" sz="2000" smtClean="0"/>
              <a:t>、</a:t>
            </a:r>
            <a:r>
              <a:rPr lang="en-US" altLang="zh-CN" sz="2000" smtClean="0"/>
              <a:t>static</a:t>
            </a:r>
            <a:r>
              <a:rPr lang="zh-CN" altLang="en-US" sz="2000" smtClean="0"/>
              <a:t>方法</a:t>
            </a:r>
            <a:r>
              <a:rPr lang="en-US" sz="2000" smtClean="0"/>
              <a:t>interrupted()</a:t>
            </a:r>
            <a:r>
              <a:rPr lang="zh-CN" altLang="en-US" sz="2000" smtClean="0"/>
              <a:t>，深入理解这些方法</a:t>
            </a: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xmlns="" val="1534704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330"/>
                            </p:stCondLst>
                            <p:childTnLst>
                              <p:par>
                                <p:cTn id="21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64589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对</a:t>
            </a:r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里的线程再多一点点认识</a:t>
            </a:r>
          </a:p>
        </p:txBody>
      </p:sp>
      <p:sp>
        <p:nvSpPr>
          <p:cNvPr id="16" name="矩形 2"/>
          <p:cNvSpPr>
            <a:spLocks noChangeArrowheads="1"/>
          </p:cNvSpPr>
          <p:nvPr/>
        </p:nvSpPr>
        <p:spPr bwMode="auto">
          <a:xfrm>
            <a:off x="970090" y="1212196"/>
            <a:ext cx="759288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2857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6858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000" smtClean="0"/>
              <a:t>线程常用方法和线程的状态</a:t>
            </a:r>
            <a:endParaRPr lang="en-US" altLang="zh-CN" sz="2000" smtClean="0"/>
          </a:p>
        </p:txBody>
      </p:sp>
      <p:sp>
        <p:nvSpPr>
          <p:cNvPr id="1026" name="AutoShape 2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8" name="AutoShape 4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0" name="AutoShape 6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2" name="AutoShape 8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4" name="AutoShape 10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343399" y="1973262"/>
            <a:ext cx="7270792" cy="3722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矩形​​ 30"/>
          <p:cNvSpPr>
            <a:spLocks noChangeArrowheads="1"/>
          </p:cNvSpPr>
          <p:nvPr/>
        </p:nvSpPr>
        <p:spPr bwMode="auto">
          <a:xfrm>
            <a:off x="1159635" y="2211159"/>
            <a:ext cx="275353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深入理解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run()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start()</a:t>
            </a:r>
            <a:endParaRPr lang="zh-CN" altLang="en-US" sz="20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矩形​​ 33"/>
          <p:cNvSpPr>
            <a:spLocks noChangeArrowheads="1"/>
          </p:cNvSpPr>
          <p:nvPr/>
        </p:nvSpPr>
        <p:spPr bwMode="auto">
          <a:xfrm>
            <a:off x="1159639" y="2990847"/>
            <a:ext cx="286943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了解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yield() 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：将线程从运行转到可运行状态</a:t>
            </a:r>
            <a:endParaRPr lang="zh-CN" altLang="en-US" sz="200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34704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/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课程安排</a:t>
            </a:r>
          </a:p>
        </p:txBody>
      </p:sp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971550" y="1155806"/>
          <a:ext cx="7743825" cy="2291630"/>
        </p:xfrm>
        <a:graphic>
          <a:graphicData uri="http://schemas.openxmlformats.org/drawingml/2006/table">
            <a:tbl>
              <a:tblPr/>
              <a:tblGrid>
                <a:gridCol w="1139991"/>
                <a:gridCol w="6603834"/>
              </a:tblGrid>
              <a:tr h="26798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享</a:t>
                      </a:r>
                      <a:r>
                        <a:rPr lang="zh-CN" altLang="en-US" sz="1600" b="1" i="0" u="none" strike="noStrike" smtClean="0">
                          <a:solidFill>
                            <a:srgbClr val="000000"/>
                          </a:solidFill>
                          <a:latin typeface="微软雅黑"/>
                        </a:rPr>
                        <a:t>学课堂</a:t>
                      </a:r>
                      <a:r>
                        <a:rPr lang="en-US" altLang="zh-CN" sz="1600" b="1" i="0" u="none" strike="noStrike" smtClean="0">
                          <a:solidFill>
                            <a:srgbClr val="000000"/>
                          </a:solidFill>
                          <a:latin typeface="微软雅黑"/>
                        </a:rPr>
                        <a:t>Android-Java</a:t>
                      </a:r>
                      <a:r>
                        <a:rPr lang="zh-CN" altLang="en-US" sz="1600" b="1" i="0" u="none" strike="noStrike" smtClean="0">
                          <a:solidFill>
                            <a:srgbClr val="000000"/>
                          </a:solidFill>
                          <a:latin typeface="微软雅黑"/>
                        </a:rPr>
                        <a:t>语言高级特性课程表</a:t>
                      </a:r>
                      <a:endParaRPr lang="zh-CN" altLang="en-US" sz="1600" b="1" i="0" u="none" strike="noStrike">
                        <a:solidFill>
                          <a:srgbClr val="000000"/>
                        </a:solidFill>
                        <a:latin typeface="微软雅黑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4663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课次序号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章节名称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423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>
                          <a:solidFill>
                            <a:srgbClr val="006100"/>
                          </a:solidFill>
                          <a:latin typeface="微软雅黑 Light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smtClean="0">
                          <a:solidFill>
                            <a:srgbClr val="006100"/>
                          </a:solidFill>
                          <a:latin typeface="微软雅黑 Light"/>
                        </a:rPr>
                        <a:t>Java</a:t>
                      </a:r>
                      <a:r>
                        <a:rPr lang="zh-CN" altLang="en-US" sz="1600" b="1" i="0" u="none" strike="noStrike" smtClean="0">
                          <a:solidFill>
                            <a:srgbClr val="006100"/>
                          </a:solidFill>
                          <a:latin typeface="微软雅黑 Light"/>
                        </a:rPr>
                        <a:t>中的泛型</a:t>
                      </a:r>
                      <a:endParaRPr lang="zh-CN" altLang="en-US" sz="1600" b="1" i="0" u="none" strike="noStrike">
                        <a:solidFill>
                          <a:srgbClr val="006100"/>
                        </a:solidFill>
                        <a:latin typeface="微软雅黑 Ligh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25423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>
                          <a:solidFill>
                            <a:srgbClr val="006100"/>
                          </a:solidFill>
                          <a:latin typeface="微软雅黑 Light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 smtClean="0">
                          <a:solidFill>
                            <a:srgbClr val="006100"/>
                          </a:solidFill>
                          <a:latin typeface="微软雅黑 Light"/>
                        </a:rPr>
                        <a:t>反射原理及动态代理模式</a:t>
                      </a:r>
                      <a:endParaRPr lang="zh-CN" altLang="en-US" sz="1600" b="1" i="0" u="none" strike="noStrike">
                        <a:solidFill>
                          <a:srgbClr val="006100"/>
                        </a:solidFill>
                        <a:latin typeface="微软雅黑 Ligh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25423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>
                          <a:solidFill>
                            <a:srgbClr val="006100"/>
                          </a:solidFill>
                          <a:latin typeface="微软雅黑 Light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 smtClean="0">
                          <a:solidFill>
                            <a:srgbClr val="006100"/>
                          </a:solidFill>
                          <a:latin typeface="微软雅黑 Light"/>
                        </a:rPr>
                        <a:t>多线程与</a:t>
                      </a:r>
                      <a:r>
                        <a:rPr lang="en-US" altLang="zh-CN" sz="1600" b="1" i="0" u="none" strike="noStrike" smtClean="0">
                          <a:solidFill>
                            <a:srgbClr val="006100"/>
                          </a:solidFill>
                          <a:latin typeface="微软雅黑 Light"/>
                        </a:rPr>
                        <a:t>Android</a:t>
                      </a:r>
                      <a:r>
                        <a:rPr lang="zh-CN" altLang="en-US" sz="1600" b="1" i="0" u="none" strike="noStrike" smtClean="0">
                          <a:solidFill>
                            <a:srgbClr val="006100"/>
                          </a:solidFill>
                          <a:latin typeface="微软雅黑 Light"/>
                        </a:rPr>
                        <a:t>线程性能优化</a:t>
                      </a:r>
                      <a:endParaRPr lang="en-US" sz="1600" b="1" i="0" u="none" strike="noStrike">
                        <a:solidFill>
                          <a:srgbClr val="006100"/>
                        </a:solidFill>
                        <a:latin typeface="微软雅黑 Ligh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25423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>
                          <a:solidFill>
                            <a:srgbClr val="006100"/>
                          </a:solidFill>
                          <a:latin typeface="微软雅黑 Light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 smtClean="0">
                          <a:solidFill>
                            <a:srgbClr val="006100"/>
                          </a:solidFill>
                          <a:latin typeface="微软雅黑 Light"/>
                        </a:rPr>
                        <a:t>线程池原理与技能拔高</a:t>
                      </a:r>
                      <a:endParaRPr lang="en-US" sz="1600" b="1" i="0" u="none" strike="noStrike">
                        <a:solidFill>
                          <a:srgbClr val="006100"/>
                        </a:solidFill>
                        <a:latin typeface="微软雅黑 Ligh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164912"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>
                          <a:solidFill>
                            <a:srgbClr val="FF0000"/>
                          </a:solidFill>
                          <a:latin typeface="微软雅黑"/>
                        </a:rPr>
                        <a:t>注意：为了保证学员的学习效果以及内容的深度，上课进度会根据实际情况有所变动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ECE1"/>
                    </a:solidFill>
                  </a:tcPr>
                </a:tc>
              </a:tr>
              <a:tr h="384795"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09550" y="3733800"/>
            <a:ext cx="119824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上课说明：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、首次出现的知识如需要进行编码，一般会进行手写，以后再出现则可能会事先准备好或者进行拷贝。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、一个知识点如果大部分同学明白，不会重复讲解，未明白的同学请看视频、笔记、请教同学或加老师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QQ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、以上为</a:t>
            </a:r>
            <a:r>
              <a:rPr lang="en-US" altLang="zh-CN" b="1" smtClean="0">
                <a:solidFill>
                  <a:srgbClr val="000000"/>
                </a:solidFill>
                <a:latin typeface="微软雅黑"/>
              </a:rPr>
              <a:t>Java</a:t>
            </a:r>
            <a:r>
              <a:rPr lang="zh-CN" altLang="en-US" b="1" smtClean="0">
                <a:solidFill>
                  <a:srgbClr val="000000"/>
                </a:solidFill>
                <a:latin typeface="微软雅黑"/>
              </a:rPr>
              <a:t>语言高级特性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的章节安排，不代表上课次数，如果一章内容在一次课内未讲完，则会顺延到下次课继续讲解。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、一般会遵循 </a:t>
            </a:r>
            <a:r>
              <a:rPr lang="zh-CN" altLang="en-US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基础入门</a:t>
            </a:r>
            <a:r>
              <a:rPr lang="en-US" altLang="zh-CN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</a:t>
            </a:r>
            <a:r>
              <a:rPr lang="zh-CN" altLang="en-US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初步应用</a:t>
            </a:r>
            <a:r>
              <a:rPr lang="en-US" altLang="zh-CN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</a:t>
            </a:r>
            <a:r>
              <a:rPr lang="zh-CN" altLang="en-US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高级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学习路径</a:t>
            </a:r>
            <a:endParaRPr lang="en-US" altLang="zh-CN" smtClean="0">
              <a:latin typeface="微软雅黑" pitchFamily="34" charset="-122"/>
              <a:ea typeface="微软雅黑" pitchFamily="34" charset="-122"/>
              <a:sym typeface="Wingdings" pitchFamily="2" charset="2"/>
            </a:endParaRPr>
          </a:p>
          <a:p>
            <a:r>
              <a:rPr lang="en-US" altLang="zh-CN" smtClean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5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、课程预备知识，请提前学习或者复习好：</a:t>
            </a:r>
            <a:r>
              <a:rPr lang="en-US" altLang="zh-CN" b="1" smtClean="0">
                <a:solidFill>
                  <a:schemeClr val="accent4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Java</a:t>
            </a:r>
            <a:r>
              <a:rPr lang="zh-CN" altLang="en-US" b="1" smtClean="0">
                <a:solidFill>
                  <a:schemeClr val="accent4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语言的基础语法。</a:t>
            </a:r>
            <a:endParaRPr lang="zh-CN" altLang="en-US" b="1">
              <a:solidFill>
                <a:schemeClr val="accent4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34704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9" name="矩形​​ 30"/>
          <p:cNvSpPr>
            <a:spLocks noChangeArrowheads="1"/>
          </p:cNvSpPr>
          <p:nvPr/>
        </p:nvSpPr>
        <p:spPr bwMode="auto">
          <a:xfrm>
            <a:off x="1286616" y="1209662"/>
            <a:ext cx="34282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什么是线程间的共享？</a:t>
            </a:r>
            <a:endParaRPr lang="en-US" altLang="zh-CN" sz="240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" name="Picture 2" descr="D:\学习资料\ppt\图片素材\锐普图片\创意图片\创意图片ww.rapidppt.com (18)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439" y="1159686"/>
            <a:ext cx="602688" cy="602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线程间的共享和协作</a:t>
            </a:r>
          </a:p>
        </p:txBody>
      </p:sp>
      <p:sp>
        <p:nvSpPr>
          <p:cNvPr id="12" name="矩形 2"/>
          <p:cNvSpPr>
            <a:spLocks noChangeArrowheads="1"/>
          </p:cNvSpPr>
          <p:nvPr/>
        </p:nvSpPr>
        <p:spPr bwMode="auto">
          <a:xfrm>
            <a:off x="503365" y="1926571"/>
            <a:ext cx="3078035" cy="2369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2857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6858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en-US" altLang="zh-CN" sz="2000" smtClean="0"/>
              <a:t>synchronized</a:t>
            </a:r>
            <a:r>
              <a:rPr lang="zh-CN" altLang="en-US" sz="2000" smtClean="0"/>
              <a:t>内置锁</a:t>
            </a:r>
            <a:endParaRPr lang="en-US" altLang="zh-CN" sz="2000" smtClean="0"/>
          </a:p>
          <a:p>
            <a:pPr lvl="2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ü"/>
            </a:pPr>
            <a:r>
              <a:rPr lang="zh-CN" altLang="en-US" sz="1800" smtClean="0">
                <a:latin typeface="微软雅黑" pitchFamily="34" charset="-122"/>
                <a:ea typeface="微软雅黑" pitchFamily="34" charset="-122"/>
              </a:rPr>
              <a:t>用处    </a:t>
            </a:r>
            <a:endParaRPr lang="en-US" altLang="zh-CN" sz="1800" b="1" smtClean="0"/>
          </a:p>
          <a:p>
            <a:pPr lvl="2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ü"/>
            </a:pPr>
            <a:r>
              <a:rPr lang="zh-CN" altLang="en-US" sz="1800" smtClean="0">
                <a:latin typeface="微软雅黑" pitchFamily="34" charset="-122"/>
                <a:ea typeface="微软雅黑" pitchFamily="34" charset="-122"/>
              </a:rPr>
              <a:t>对象锁</a:t>
            </a:r>
            <a:endParaRPr lang="en-US" altLang="zh-CN" sz="1800" smtClean="0">
              <a:latin typeface="微软雅黑" pitchFamily="34" charset="-122"/>
              <a:ea typeface="微软雅黑" pitchFamily="34" charset="-122"/>
            </a:endParaRPr>
          </a:p>
          <a:p>
            <a:pPr lvl="2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ü"/>
            </a:pPr>
            <a:r>
              <a:rPr lang="zh-CN" altLang="en-US" sz="1800" smtClean="0">
                <a:latin typeface="微软雅黑" pitchFamily="34" charset="-122"/>
                <a:ea typeface="微软雅黑" pitchFamily="34" charset="-122"/>
              </a:rPr>
              <a:t>类锁</a:t>
            </a:r>
            <a:endParaRPr lang="en-US" altLang="zh-CN" sz="1800" smtClean="0"/>
          </a:p>
        </p:txBody>
      </p:sp>
      <p:sp>
        <p:nvSpPr>
          <p:cNvPr id="18" name="矩形 2"/>
          <p:cNvSpPr>
            <a:spLocks noChangeArrowheads="1"/>
          </p:cNvSpPr>
          <p:nvPr/>
        </p:nvSpPr>
        <p:spPr bwMode="auto">
          <a:xfrm>
            <a:off x="465266" y="4641196"/>
            <a:ext cx="283990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2857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6858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en-US" altLang="zh-CN" sz="2000" smtClean="0"/>
              <a:t>ThreadLocal</a:t>
            </a:r>
            <a:r>
              <a:rPr lang="zh-CN" altLang="en-US" sz="2000" smtClean="0"/>
              <a:t>的使用</a:t>
            </a:r>
            <a:endParaRPr lang="en-US" altLang="zh-CN" sz="2000" smtClean="0"/>
          </a:p>
        </p:txBody>
      </p:sp>
      <p:sp>
        <p:nvSpPr>
          <p:cNvPr id="14" name="矩形​​ 30"/>
          <p:cNvSpPr>
            <a:spLocks noChangeArrowheads="1"/>
          </p:cNvSpPr>
          <p:nvPr/>
        </p:nvSpPr>
        <p:spPr bwMode="auto">
          <a:xfrm>
            <a:off x="7468342" y="1257287"/>
            <a:ext cx="330443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什么是线程间的协作</a:t>
            </a:r>
            <a:endParaRPr lang="en-US" altLang="zh-CN" sz="240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6" name="Picture 2" descr="D:\学习资料\ppt\图片素材\锐普图片\创意图片\创意图片ww.rapidppt.com (18)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6614" y="1226361"/>
            <a:ext cx="601350" cy="602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矩形 2"/>
          <p:cNvSpPr>
            <a:spLocks noChangeArrowheads="1"/>
          </p:cNvSpPr>
          <p:nvPr/>
        </p:nvSpPr>
        <p:spPr bwMode="auto">
          <a:xfrm>
            <a:off x="6466015" y="1964671"/>
            <a:ext cx="4487277" cy="2923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2857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6858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000" smtClean="0"/>
              <a:t>等待和通知</a:t>
            </a:r>
            <a:endParaRPr lang="en-US" altLang="zh-CN" sz="2000" smtClean="0"/>
          </a:p>
          <a:p>
            <a:pPr lvl="2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ü"/>
            </a:pP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wait()</a:t>
            </a:r>
            <a:r>
              <a:rPr lang="zh-CN" altLang="en-US" sz="1800" smtClean="0">
                <a:latin typeface="微软雅黑" pitchFamily="34" charset="-122"/>
                <a:ea typeface="微软雅黑" pitchFamily="34" charset="-122"/>
              </a:rPr>
              <a:t>    </a:t>
            </a:r>
            <a:endParaRPr lang="en-US" altLang="zh-CN" sz="1800" b="1" smtClean="0"/>
          </a:p>
          <a:p>
            <a:pPr lvl="2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ü"/>
            </a:pP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notify/notifyAll</a:t>
            </a:r>
          </a:p>
          <a:p>
            <a:pPr lvl="2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ü"/>
            </a:pPr>
            <a:r>
              <a:rPr lang="zh-CN" altLang="en-US" sz="1800" smtClean="0">
                <a:latin typeface="微软雅黑" pitchFamily="34" charset="-122"/>
                <a:ea typeface="微软雅黑" pitchFamily="34" charset="-122"/>
              </a:rPr>
              <a:t>等待和通知的标准范式</a:t>
            </a:r>
            <a:endParaRPr lang="en-US" altLang="zh-CN" sz="1800" smtClean="0">
              <a:latin typeface="微软雅黑" pitchFamily="34" charset="-122"/>
              <a:ea typeface="微软雅黑" pitchFamily="34" charset="-122"/>
            </a:endParaRPr>
          </a:p>
          <a:p>
            <a:pPr lvl="2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ü"/>
            </a:pP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notify</a:t>
            </a:r>
            <a:r>
              <a:rPr lang="zh-CN" altLang="en-US" sz="180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notifyAll</a:t>
            </a:r>
            <a:r>
              <a:rPr lang="zh-CN" altLang="en-US" sz="1800" smtClean="0">
                <a:latin typeface="微软雅黑" pitchFamily="34" charset="-122"/>
                <a:ea typeface="微软雅黑" pitchFamily="34" charset="-122"/>
              </a:rPr>
              <a:t>应该用谁？</a:t>
            </a:r>
            <a:endParaRPr lang="en-US" altLang="zh-CN" sz="180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347043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显式锁</a:t>
            </a:r>
          </a:p>
        </p:txBody>
      </p:sp>
      <p:sp>
        <p:nvSpPr>
          <p:cNvPr id="12" name="矩形 2"/>
          <p:cNvSpPr>
            <a:spLocks noChangeArrowheads="1"/>
          </p:cNvSpPr>
          <p:nvPr/>
        </p:nvSpPr>
        <p:spPr bwMode="auto">
          <a:xfrm>
            <a:off x="1099207" y="1310621"/>
            <a:ext cx="9080500" cy="2369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2857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6858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en-US" altLang="zh-CN" sz="2000" b="1" smtClean="0"/>
              <a:t>Lock</a:t>
            </a:r>
            <a:r>
              <a:rPr lang="zh-CN" altLang="en-US" sz="2000" b="1" smtClean="0"/>
              <a:t>接口和核心方法</a:t>
            </a:r>
            <a:endParaRPr lang="en-US" altLang="zh-CN" sz="2000" b="1" smtClean="0"/>
          </a:p>
          <a:p>
            <a:pPr lvl="2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ü"/>
            </a:pP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lock()</a:t>
            </a:r>
            <a:r>
              <a:rPr lang="zh-CN" altLang="en-US" sz="1800" smtClean="0">
                <a:latin typeface="微软雅黑" pitchFamily="34" charset="-122"/>
                <a:ea typeface="微软雅黑" pitchFamily="34" charset="-122"/>
              </a:rPr>
              <a:t>    </a:t>
            </a:r>
            <a:endParaRPr lang="en-US" altLang="zh-CN" sz="1800" b="1" smtClean="0"/>
          </a:p>
          <a:p>
            <a:pPr lvl="2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ü"/>
            </a:pP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unlock()</a:t>
            </a:r>
          </a:p>
          <a:p>
            <a:pPr lvl="2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ü"/>
            </a:pP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tryLock()</a:t>
            </a:r>
            <a:endParaRPr lang="en-US" altLang="zh-CN" sz="1800" smtClean="0"/>
          </a:p>
        </p:txBody>
      </p:sp>
      <p:sp>
        <p:nvSpPr>
          <p:cNvPr id="15" name="矩形 14"/>
          <p:cNvSpPr/>
          <p:nvPr/>
        </p:nvSpPr>
        <p:spPr>
          <a:xfrm>
            <a:off x="5003941" y="1305525"/>
            <a:ext cx="447750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en-US" altLang="zh-CN" sz="2000" b="1" smtClean="0"/>
              <a:t>Lock</a:t>
            </a:r>
            <a:r>
              <a:rPr lang="zh-CN" altLang="en-US" sz="2000" b="1" smtClean="0">
                <a:latin typeface="宋体" pitchFamily="2" charset="-122"/>
                <a:ea typeface="宋体" pitchFamily="2" charset="-122"/>
              </a:rPr>
              <a:t>接口和</a:t>
            </a:r>
            <a:r>
              <a:rPr lang="en-US" altLang="zh-CN" sz="2000" b="1" smtClean="0">
                <a:latin typeface="宋体" pitchFamily="2" charset="-122"/>
                <a:ea typeface="宋体" pitchFamily="2" charset="-122"/>
              </a:rPr>
              <a:t>synchronized</a:t>
            </a:r>
            <a:r>
              <a:rPr lang="zh-CN" altLang="en-US" sz="2000" b="1" smtClean="0">
                <a:latin typeface="宋体" pitchFamily="2" charset="-122"/>
                <a:ea typeface="宋体" pitchFamily="2" charset="-122"/>
              </a:rPr>
              <a:t>的比较</a:t>
            </a:r>
            <a:endParaRPr lang="en-US" altLang="zh-CN" sz="2000" b="1" smtClean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003943" y="2313059"/>
            <a:ext cx="639630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000" b="1" smtClean="0">
                <a:latin typeface="宋体" pitchFamily="2" charset="-122"/>
                <a:ea typeface="宋体" pitchFamily="2" charset="-122"/>
              </a:rPr>
              <a:t>可重入锁</a:t>
            </a:r>
            <a:r>
              <a:rPr lang="en-US" altLang="zh-CN" sz="2000" b="1" smtClean="0">
                <a:latin typeface="宋体" pitchFamily="2" charset="-122"/>
                <a:ea typeface="宋体" pitchFamily="2" charset="-122"/>
              </a:rPr>
              <a:t>ReentrantLock</a:t>
            </a:r>
            <a:r>
              <a:rPr lang="zh-CN" altLang="en-US" sz="2000" b="1" smtClean="0">
                <a:latin typeface="宋体" pitchFamily="2" charset="-122"/>
                <a:ea typeface="宋体" pitchFamily="2" charset="-122"/>
              </a:rPr>
              <a:t>、所谓锁的公平和非公平</a:t>
            </a:r>
            <a:endParaRPr lang="en-US" altLang="zh-CN" sz="2000" b="1" smtClean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09601" y="3752370"/>
            <a:ext cx="1137284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en-US" altLang="zh-CN" sz="2000" b="1" smtClean="0">
                <a:latin typeface="宋体" pitchFamily="2" charset="-122"/>
                <a:ea typeface="宋体" pitchFamily="2" charset="-122"/>
              </a:rPr>
              <a:t>ReadWriteLock</a:t>
            </a:r>
            <a:r>
              <a:rPr lang="zh-CN" altLang="en-US" sz="2000" b="1" smtClean="0">
                <a:latin typeface="宋体" pitchFamily="2" charset="-122"/>
                <a:ea typeface="宋体" pitchFamily="2" charset="-122"/>
              </a:rPr>
              <a:t>接口和读写锁</a:t>
            </a:r>
            <a:r>
              <a:rPr lang="en-US" altLang="zh-CN" sz="2000" b="1" smtClean="0">
                <a:latin typeface="宋体" pitchFamily="2" charset="-122"/>
                <a:ea typeface="宋体" pitchFamily="2" charset="-122"/>
              </a:rPr>
              <a:t>ReentrantReadWriteLock</a:t>
            </a:r>
            <a:r>
              <a:rPr lang="zh-CN" altLang="en-US" sz="2000" b="1" smtClean="0">
                <a:latin typeface="宋体" pitchFamily="2" charset="-122"/>
                <a:ea typeface="宋体" pitchFamily="2" charset="-122"/>
              </a:rPr>
              <a:t>，什么情况下用读写锁？</a:t>
            </a:r>
            <a:endParaRPr lang="en-US" altLang="zh-CN" sz="2000" b="1" smtClean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84201" y="4514374"/>
            <a:ext cx="9059333" cy="5972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en-US" altLang="zh-CN" sz="2000" b="1" smtClean="0">
                <a:latin typeface="宋体" pitchFamily="2" charset="-122"/>
                <a:ea typeface="宋体" pitchFamily="2" charset="-122"/>
              </a:rPr>
              <a:t>Condition</a:t>
            </a:r>
            <a:r>
              <a:rPr lang="zh-CN" altLang="en-US" sz="2000" b="1" smtClean="0">
                <a:latin typeface="宋体" pitchFamily="2" charset="-122"/>
                <a:ea typeface="宋体" pitchFamily="2" charset="-122"/>
              </a:rPr>
              <a:t>接口</a:t>
            </a:r>
            <a:endParaRPr lang="en-US" altLang="zh-CN" sz="2000" b="1" smtClean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84200" y="5377985"/>
            <a:ext cx="905933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000" b="1" smtClean="0">
                <a:latin typeface="宋体" pitchFamily="2" charset="-122"/>
                <a:ea typeface="宋体" pitchFamily="2" charset="-122"/>
              </a:rPr>
              <a:t>用</a:t>
            </a:r>
            <a:r>
              <a:rPr lang="en-US" altLang="zh-CN" sz="2000" b="1" smtClean="0">
                <a:latin typeface="宋体" pitchFamily="2" charset="-122"/>
                <a:ea typeface="宋体" pitchFamily="2" charset="-122"/>
              </a:rPr>
              <a:t>Lock</a:t>
            </a:r>
            <a:r>
              <a:rPr lang="zh-CN" altLang="en-US" sz="2000" b="1" smtClean="0">
                <a:latin typeface="宋体" pitchFamily="2" charset="-122"/>
                <a:ea typeface="宋体" pitchFamily="2" charset="-122"/>
              </a:rPr>
              <a:t>和</a:t>
            </a:r>
            <a:r>
              <a:rPr lang="en-US" altLang="zh-CN" sz="2000" b="1" smtClean="0">
                <a:latin typeface="宋体" pitchFamily="2" charset="-122"/>
                <a:ea typeface="宋体" pitchFamily="2" charset="-122"/>
              </a:rPr>
              <a:t>Condition</a:t>
            </a:r>
            <a:r>
              <a:rPr lang="zh-CN" altLang="en-US" sz="2000" b="1" smtClean="0">
                <a:latin typeface="宋体" pitchFamily="2" charset="-122"/>
                <a:ea typeface="宋体" pitchFamily="2" charset="-122"/>
              </a:rPr>
              <a:t>实现等待通知</a:t>
            </a:r>
            <a:endParaRPr lang="en-US" altLang="zh-CN" sz="2000" b="1" smtClean="0"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34704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A_文本框 21"/>
          <p:cNvSpPr txBox="1"/>
          <p:nvPr>
            <p:custDataLst>
              <p:tags r:id="rId1"/>
            </p:custDataLst>
          </p:nvPr>
        </p:nvSpPr>
        <p:spPr>
          <a:xfrm>
            <a:off x="1704975" y="2471673"/>
            <a:ext cx="8820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4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、线程池原理与</a:t>
            </a:r>
            <a:r>
              <a:rPr lang="en-US" altLang="zh-CN" sz="4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AsyncTask</a:t>
            </a:r>
            <a:endParaRPr lang="zh-CN" altLang="en-US" sz="4800" b="1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PA_圆角矩形 22"/>
          <p:cNvSpPr/>
          <p:nvPr>
            <p:custDataLst>
              <p:tags r:id="rId2"/>
            </p:custDataLst>
          </p:nvPr>
        </p:nvSpPr>
        <p:spPr>
          <a:xfrm>
            <a:off x="3048000" y="4206584"/>
            <a:ext cx="6098091" cy="297454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 defTabSz="1219170"/>
            <a:r>
              <a:rPr lang="en-US" altLang="zh-CN" sz="1333" smtClean="0">
                <a:solidFill>
                  <a:srgbClr val="FFFFFF">
                    <a:lumMod val="50000"/>
                  </a:srgbClr>
                </a:solidFill>
                <a:latin typeface="Calibri"/>
                <a:ea typeface="宋体" panose="02010600030101010101" pitchFamily="2" charset="-122"/>
              </a:rPr>
              <a:t>THANK </a:t>
            </a:r>
            <a:r>
              <a:rPr lang="en-US" altLang="zh-CN" sz="1333" dirty="0">
                <a:solidFill>
                  <a:srgbClr val="FFFFFF">
                    <a:lumMod val="50000"/>
                  </a:srgbClr>
                </a:solidFill>
                <a:latin typeface="Calibri"/>
                <a:ea typeface="宋体" panose="02010600030101010101" pitchFamily="2" charset="-122"/>
              </a:rPr>
              <a:t>YOU FOR WATCHING</a:t>
            </a:r>
            <a:endParaRPr lang="zh-CN" altLang="en-US" sz="1333" dirty="0">
              <a:solidFill>
                <a:srgbClr val="FFFFFF">
                  <a:lumMod val="50000"/>
                </a:srgbClr>
              </a:solidFill>
              <a:latin typeface="Calibri"/>
              <a:ea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584166" y="5445482"/>
            <a:ext cx="3477336" cy="369332"/>
            <a:chOff x="1139058" y="5604513"/>
            <a:chExt cx="3477336" cy="369332"/>
          </a:xfrm>
        </p:grpSpPr>
        <p:grpSp>
          <p:nvGrpSpPr>
            <p:cNvPr id="3" name="PA_组合 23"/>
            <p:cNvGrpSpPr/>
            <p:nvPr>
              <p:custDataLst>
                <p:tags r:id="rId4"/>
              </p:custDataLst>
            </p:nvPr>
          </p:nvGrpSpPr>
          <p:grpSpPr>
            <a:xfrm>
              <a:off x="1139058" y="5609179"/>
              <a:ext cx="359175" cy="360000"/>
              <a:chOff x="801291" y="3535885"/>
              <a:chExt cx="219347" cy="219347"/>
            </a:xfrm>
          </p:grpSpPr>
          <p:sp>
            <p:nvSpPr>
              <p:cNvPr id="25" name="Oval 10"/>
              <p:cNvSpPr>
                <a:spLocks noChangeArrowheads="1"/>
              </p:cNvSpPr>
              <p:nvPr/>
            </p:nvSpPr>
            <p:spPr bwMode="auto">
              <a:xfrm>
                <a:off x="801291" y="3535885"/>
                <a:ext cx="219347" cy="21934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9170"/>
                <a:endParaRPr lang="zh-CN" altLang="en-US" sz="2133">
                  <a:solidFill>
                    <a:srgbClr val="FFFF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8" name="组合 25"/>
              <p:cNvGrpSpPr/>
              <p:nvPr/>
            </p:nvGrpSpPr>
            <p:grpSpPr>
              <a:xfrm>
                <a:off x="860980" y="3583766"/>
                <a:ext cx="100336" cy="114060"/>
                <a:chOff x="860980" y="3583766"/>
                <a:chExt cx="100336" cy="114060"/>
              </a:xfrm>
            </p:grpSpPr>
            <p:sp>
              <p:nvSpPr>
                <p:cNvPr id="27" name="Freeform 12"/>
                <p:cNvSpPr>
                  <a:spLocks noEditPoints="1"/>
                </p:cNvSpPr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9170"/>
                  <a:endParaRPr lang="zh-CN" altLang="en-US" sz="2133">
                    <a:solidFill>
                      <a:srgbClr val="FFFF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8" name="Freeform 13"/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9170"/>
                  <a:endParaRPr lang="zh-CN" altLang="en-US" sz="2133">
                    <a:solidFill>
                      <a:srgbClr val="FFFF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</p:grpSp>
        <p:sp>
          <p:nvSpPr>
            <p:cNvPr id="34" name="PA_文本框 19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498233" y="5604513"/>
              <a:ext cx="311816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1219170"/>
              <a:r>
                <a:rPr lang="zh-CN" altLang="en-US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主讲老师</a:t>
              </a:r>
              <a:r>
                <a:rPr lang="en-US" altLang="zh-CN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Mark</a:t>
              </a:r>
              <a:r>
                <a:rPr lang="zh-CN" altLang="en-US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446106311</a:t>
              </a:r>
              <a:endParaRPr lang="en-US" altLang="zh-CN" dirty="0">
                <a:solidFill>
                  <a:srgbClr val="333333">
                    <a:lumMod val="65000"/>
                    <a:lumOff val="35000"/>
                  </a:srgb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" name="PA_组合 20"/>
          <p:cNvGrpSpPr/>
          <p:nvPr>
            <p:custDataLst>
              <p:tags r:id="rId3"/>
            </p:custDataLst>
          </p:nvPr>
        </p:nvGrpSpPr>
        <p:grpSpPr>
          <a:xfrm>
            <a:off x="0" y="3928725"/>
            <a:ext cx="12192000" cy="271486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pic>
        <p:nvPicPr>
          <p:cNvPr id="36" name="Picture 5" descr="C:\Users\dev\Desktop\xx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314" y="393262"/>
            <a:ext cx="1332662" cy="133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94387642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pic>
        <p:nvPicPr>
          <p:cNvPr id="11" name="Picture 2" descr="D:\学习资料\ppt\图片素材\锐普图片\创意图片\创意图片ww.rapidppt.com (18)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3988" y="1102535"/>
            <a:ext cx="545515" cy="545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线程池</a:t>
            </a: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588790" y="1130636"/>
            <a:ext cx="5612623" cy="510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矩形​​ 30"/>
          <p:cNvSpPr>
            <a:spLocks noChangeArrowheads="1"/>
          </p:cNvSpPr>
          <p:nvPr/>
        </p:nvSpPr>
        <p:spPr bwMode="auto">
          <a:xfrm>
            <a:off x="1362816" y="1114412"/>
            <a:ext cx="858128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什么是线程池？为什么要用线程池？</a:t>
            </a:r>
            <a:endParaRPr lang="en-US" altLang="zh-CN" sz="240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​​ 30"/>
          <p:cNvSpPr>
            <a:spLocks noChangeArrowheads="1"/>
          </p:cNvSpPr>
          <p:nvPr/>
        </p:nvSpPr>
        <p:spPr bwMode="auto">
          <a:xfrm>
            <a:off x="1410441" y="1762112"/>
            <a:ext cx="858128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不如先来实现一个我们自己的线程池</a:t>
            </a:r>
            <a:endParaRPr lang="en-US" altLang="zh-CN" sz="240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JDK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中的线程池和工作机制</a:t>
            </a:r>
          </a:p>
        </p:txBody>
      </p:sp>
      <p:sp>
        <p:nvSpPr>
          <p:cNvPr id="15" name="矩形 14"/>
          <p:cNvSpPr/>
          <p:nvPr/>
        </p:nvSpPr>
        <p:spPr>
          <a:xfrm>
            <a:off x="1647825" y="3089613"/>
            <a:ext cx="280987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线程池的创建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p"/>
            </a:pP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各个参数含义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p"/>
            </a:pP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p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提交任务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p"/>
            </a:pP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p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关闭线程池</a:t>
            </a:r>
            <a:endParaRPr lang="zh-CN" altLang="en-US"/>
          </a:p>
        </p:txBody>
      </p:sp>
      <p:sp>
        <p:nvSpPr>
          <p:cNvPr id="16" name="矩形​​ 30"/>
          <p:cNvSpPr>
            <a:spLocks noChangeArrowheads="1"/>
          </p:cNvSpPr>
          <p:nvPr/>
        </p:nvSpPr>
        <p:spPr bwMode="auto">
          <a:xfrm>
            <a:off x="1372341" y="5534012"/>
            <a:ext cx="25138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合理配置线程池</a:t>
            </a:r>
          </a:p>
        </p:txBody>
      </p:sp>
    </p:spTree>
    <p:extLst>
      <p:ext uri="{BB962C8B-B14F-4D97-AF65-F5344CB8AC3E}">
        <p14:creationId xmlns:p14="http://schemas.microsoft.com/office/powerpoint/2010/main" xmlns="" val="1534704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AsyncTask</a:t>
            </a:r>
            <a:endParaRPr lang="zh-CN" altLang="en-US" sz="2667" smtClean="0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圆角矩形​​ 34"/>
          <p:cNvSpPr/>
          <p:nvPr/>
        </p:nvSpPr>
        <p:spPr>
          <a:xfrm>
            <a:off x="647700" y="1202833"/>
            <a:ext cx="3286125" cy="1949942"/>
          </a:xfrm>
          <a:prstGeom prst="roundRect">
            <a:avLst>
              <a:gd name="adj" fmla="val 8586"/>
            </a:avLst>
          </a:prstGeom>
          <a:noFill/>
          <a:ln w="12700" cap="flat" cmpd="sng" algn="ctr">
            <a:solidFill>
              <a:schemeClr val="accent2"/>
            </a:solidFill>
            <a:prstDash val="dash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15" name="矩形 2"/>
          <p:cNvSpPr>
            <a:spLocks noChangeArrowheads="1"/>
          </p:cNvSpPr>
          <p:nvPr/>
        </p:nvSpPr>
        <p:spPr bwMode="auto">
          <a:xfrm>
            <a:off x="808166" y="1250296"/>
            <a:ext cx="3163759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2857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6858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000" smtClean="0">
                <a:latin typeface="微软雅黑 Light" pitchFamily="34" charset="-122"/>
                <a:ea typeface="微软雅黑 Light" pitchFamily="34" charset="-122"/>
              </a:rPr>
              <a:t>为什么需要</a:t>
            </a:r>
            <a:r>
              <a:rPr lang="en-US" altLang="zh-CN" sz="2000" smtClean="0">
                <a:latin typeface="微软雅黑 Light" pitchFamily="34" charset="-122"/>
                <a:ea typeface="微软雅黑 Light" pitchFamily="34" charset="-122"/>
              </a:rPr>
              <a:t>AsyncTask</a:t>
            </a:r>
            <a:r>
              <a:rPr lang="zh-CN" altLang="en-US" sz="2000" smtClean="0">
                <a:latin typeface="微软雅黑 Light" pitchFamily="34" charset="-122"/>
                <a:ea typeface="微软雅黑 Light" pitchFamily="34" charset="-122"/>
              </a:rPr>
              <a:t>？</a:t>
            </a:r>
            <a:endParaRPr lang="en-US" altLang="zh-CN" sz="2000" smtClean="0"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000" smtClean="0">
                <a:latin typeface="微软雅黑 Light" pitchFamily="34" charset="-122"/>
                <a:ea typeface="微软雅黑 Light" pitchFamily="34" charset="-122"/>
              </a:rPr>
              <a:t>原理分析</a:t>
            </a:r>
            <a:endParaRPr lang="en-US" altLang="zh-CN" sz="2000" smtClean="0"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en-US" altLang="zh-CN" sz="2000" smtClean="0">
                <a:latin typeface="微软雅黑 Light" pitchFamily="34" charset="-122"/>
                <a:ea typeface="微软雅黑 Light" pitchFamily="34" charset="-122"/>
              </a:rPr>
              <a:t>AsyncTask</a:t>
            </a:r>
            <a:r>
              <a:rPr lang="zh-CN" altLang="en-US" sz="2000" smtClean="0">
                <a:latin typeface="微软雅黑 Light" pitchFamily="34" charset="-122"/>
                <a:ea typeface="微软雅黑 Light" pitchFamily="34" charset="-122"/>
              </a:rPr>
              <a:t>优缺点</a:t>
            </a:r>
            <a:endParaRPr lang="en-US" altLang="zh-CN" sz="2000" smtClean="0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34704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60"/>
                            </p:stCondLst>
                            <p:childTnLst>
                              <p:par>
                                <p:cTn id="18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A_文本框 21"/>
          <p:cNvSpPr txBox="1"/>
          <p:nvPr>
            <p:custDataLst>
              <p:tags r:id="rId1"/>
            </p:custDataLst>
          </p:nvPr>
        </p:nvSpPr>
        <p:spPr>
          <a:xfrm>
            <a:off x="3467101" y="2433573"/>
            <a:ext cx="53530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4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4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4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中的泛型</a:t>
            </a:r>
          </a:p>
        </p:txBody>
      </p:sp>
      <p:sp>
        <p:nvSpPr>
          <p:cNvPr id="23" name="PA_圆角矩形 22"/>
          <p:cNvSpPr/>
          <p:nvPr>
            <p:custDataLst>
              <p:tags r:id="rId2"/>
            </p:custDataLst>
          </p:nvPr>
        </p:nvSpPr>
        <p:spPr>
          <a:xfrm>
            <a:off x="3048000" y="4206584"/>
            <a:ext cx="6098091" cy="297454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 defTabSz="1219170"/>
            <a:r>
              <a:rPr lang="en-US" altLang="zh-CN" sz="1333" smtClean="0">
                <a:solidFill>
                  <a:srgbClr val="FFFFFF">
                    <a:lumMod val="50000"/>
                  </a:srgbClr>
                </a:solidFill>
                <a:latin typeface="Calibri"/>
                <a:ea typeface="宋体" panose="02010600030101010101" pitchFamily="2" charset="-122"/>
              </a:rPr>
              <a:t>THANK </a:t>
            </a:r>
            <a:r>
              <a:rPr lang="en-US" altLang="zh-CN" sz="1333" dirty="0">
                <a:solidFill>
                  <a:srgbClr val="FFFFFF">
                    <a:lumMod val="50000"/>
                  </a:srgbClr>
                </a:solidFill>
                <a:latin typeface="Calibri"/>
                <a:ea typeface="宋体" panose="02010600030101010101" pitchFamily="2" charset="-122"/>
              </a:rPr>
              <a:t>YOU FOR WATCHING</a:t>
            </a:r>
            <a:endParaRPr lang="zh-CN" altLang="en-US" sz="1333" dirty="0">
              <a:solidFill>
                <a:srgbClr val="FFFFFF">
                  <a:lumMod val="50000"/>
                </a:srgbClr>
              </a:solidFill>
              <a:latin typeface="Calibri"/>
              <a:ea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584166" y="5445482"/>
            <a:ext cx="3477336" cy="369332"/>
            <a:chOff x="1139058" y="5604513"/>
            <a:chExt cx="3477336" cy="369332"/>
          </a:xfrm>
        </p:grpSpPr>
        <p:grpSp>
          <p:nvGrpSpPr>
            <p:cNvPr id="3" name="PA_组合 23"/>
            <p:cNvGrpSpPr/>
            <p:nvPr>
              <p:custDataLst>
                <p:tags r:id="rId4"/>
              </p:custDataLst>
            </p:nvPr>
          </p:nvGrpSpPr>
          <p:grpSpPr>
            <a:xfrm>
              <a:off x="1139058" y="5609179"/>
              <a:ext cx="359175" cy="360000"/>
              <a:chOff x="801291" y="3535885"/>
              <a:chExt cx="219347" cy="219347"/>
            </a:xfrm>
          </p:grpSpPr>
          <p:sp>
            <p:nvSpPr>
              <p:cNvPr id="25" name="Oval 10"/>
              <p:cNvSpPr>
                <a:spLocks noChangeArrowheads="1"/>
              </p:cNvSpPr>
              <p:nvPr/>
            </p:nvSpPr>
            <p:spPr bwMode="auto">
              <a:xfrm>
                <a:off x="801291" y="3535885"/>
                <a:ext cx="219347" cy="21934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9170"/>
                <a:endParaRPr lang="zh-CN" altLang="en-US" sz="2133">
                  <a:solidFill>
                    <a:srgbClr val="FFFF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8" name="组合 25"/>
              <p:cNvGrpSpPr/>
              <p:nvPr/>
            </p:nvGrpSpPr>
            <p:grpSpPr>
              <a:xfrm>
                <a:off x="860980" y="3583766"/>
                <a:ext cx="100336" cy="114060"/>
                <a:chOff x="860980" y="3583766"/>
                <a:chExt cx="100336" cy="114060"/>
              </a:xfrm>
            </p:grpSpPr>
            <p:sp>
              <p:nvSpPr>
                <p:cNvPr id="27" name="Freeform 12"/>
                <p:cNvSpPr>
                  <a:spLocks noEditPoints="1"/>
                </p:cNvSpPr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9170"/>
                  <a:endParaRPr lang="zh-CN" altLang="en-US" sz="2133">
                    <a:solidFill>
                      <a:srgbClr val="FFFF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8" name="Freeform 13"/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9170"/>
                  <a:endParaRPr lang="zh-CN" altLang="en-US" sz="2133">
                    <a:solidFill>
                      <a:srgbClr val="FFFF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</p:grpSp>
        <p:sp>
          <p:nvSpPr>
            <p:cNvPr id="34" name="PA_文本框 19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498233" y="5604513"/>
              <a:ext cx="311816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1219170"/>
              <a:r>
                <a:rPr lang="zh-CN" altLang="en-US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主讲老师</a:t>
              </a:r>
              <a:r>
                <a:rPr lang="en-US" altLang="zh-CN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Mark</a:t>
              </a:r>
              <a:r>
                <a:rPr lang="zh-CN" altLang="en-US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446106311</a:t>
              </a:r>
              <a:endParaRPr lang="en-US" altLang="zh-CN" dirty="0">
                <a:solidFill>
                  <a:srgbClr val="333333">
                    <a:lumMod val="65000"/>
                    <a:lumOff val="35000"/>
                  </a:srgb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" name="PA_组合 20"/>
          <p:cNvGrpSpPr/>
          <p:nvPr>
            <p:custDataLst>
              <p:tags r:id="rId3"/>
            </p:custDataLst>
          </p:nvPr>
        </p:nvGrpSpPr>
        <p:grpSpPr>
          <a:xfrm>
            <a:off x="0" y="3928725"/>
            <a:ext cx="12192000" cy="271486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pic>
        <p:nvPicPr>
          <p:cNvPr id="36" name="Picture 5" descr="C:\Users\dev\Desktop\xx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314" y="393262"/>
            <a:ext cx="1332662" cy="133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94387642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中的泛型</a:t>
            </a:r>
          </a:p>
        </p:txBody>
      </p:sp>
      <p:sp>
        <p:nvSpPr>
          <p:cNvPr id="12" name="圆角矩形​​ 34"/>
          <p:cNvSpPr/>
          <p:nvPr/>
        </p:nvSpPr>
        <p:spPr>
          <a:xfrm>
            <a:off x="914400" y="1126631"/>
            <a:ext cx="10553700" cy="4921743"/>
          </a:xfrm>
          <a:prstGeom prst="roundRect">
            <a:avLst>
              <a:gd name="adj" fmla="val 8586"/>
            </a:avLst>
          </a:prstGeom>
          <a:noFill/>
          <a:ln w="12700" cap="flat" cmpd="sng" algn="ctr">
            <a:solidFill>
              <a:schemeClr val="accent2"/>
            </a:solidFill>
            <a:prstDash val="dash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15" name="矩形 2"/>
          <p:cNvSpPr>
            <a:spLocks noChangeArrowheads="1"/>
          </p:cNvSpPr>
          <p:nvPr/>
        </p:nvSpPr>
        <p:spPr bwMode="auto">
          <a:xfrm>
            <a:off x="1179640" y="2353608"/>
            <a:ext cx="4563935" cy="460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2857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6858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1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1800" b="1" smtClean="0">
                <a:latin typeface="微软雅黑 Light" pitchFamily="34" charset="-122"/>
                <a:ea typeface="微软雅黑 Light" pitchFamily="34" charset="-122"/>
              </a:rPr>
              <a:t>泛型类的定义</a:t>
            </a:r>
            <a:endParaRPr lang="en-US" altLang="zh-CN" sz="1800" b="1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16" name="矩形 2"/>
          <p:cNvSpPr>
            <a:spLocks noChangeArrowheads="1"/>
          </p:cNvSpPr>
          <p:nvPr/>
        </p:nvSpPr>
        <p:spPr bwMode="auto">
          <a:xfrm>
            <a:off x="1208215" y="1383646"/>
            <a:ext cx="4563935" cy="564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2857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6858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1800" b="1" smtClean="0">
                <a:latin typeface="微软雅黑 Light" pitchFamily="34" charset="-122"/>
                <a:ea typeface="微软雅黑 Light" pitchFamily="34" charset="-122"/>
              </a:rPr>
              <a:t>为什么我们需要泛型？</a:t>
            </a:r>
            <a:endParaRPr lang="en-US" altLang="zh-CN" sz="1800" b="1" smtClean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17" name="矩形 2"/>
          <p:cNvSpPr>
            <a:spLocks noChangeArrowheads="1"/>
          </p:cNvSpPr>
          <p:nvPr/>
        </p:nvSpPr>
        <p:spPr bwMode="auto">
          <a:xfrm>
            <a:off x="1189165" y="3201333"/>
            <a:ext cx="4563935" cy="460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2857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6858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1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1800" b="1" smtClean="0">
                <a:latin typeface="微软雅黑 Light" pitchFamily="34" charset="-122"/>
                <a:ea typeface="微软雅黑 Light" pitchFamily="34" charset="-122"/>
              </a:rPr>
              <a:t>泛型</a:t>
            </a:r>
            <a:r>
              <a:rPr lang="zh-CN" altLang="en-US" sz="1800" b="1" smtClean="0">
                <a:latin typeface="微软雅黑 Light" pitchFamily="34" charset="-122"/>
                <a:ea typeface="微软雅黑 Light" pitchFamily="34" charset="-122"/>
              </a:rPr>
              <a:t>方法辨析</a:t>
            </a:r>
            <a:endParaRPr lang="en-US" altLang="zh-CN" sz="1800" b="1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18" name="矩形 2"/>
          <p:cNvSpPr>
            <a:spLocks noChangeArrowheads="1"/>
          </p:cNvSpPr>
          <p:nvPr/>
        </p:nvSpPr>
        <p:spPr bwMode="auto">
          <a:xfrm>
            <a:off x="1189165" y="4106208"/>
            <a:ext cx="4563935" cy="460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2857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6858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1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1800" b="1" smtClean="0">
                <a:latin typeface="微软雅黑 Light" pitchFamily="34" charset="-122"/>
                <a:ea typeface="微软雅黑 Light" pitchFamily="34" charset="-122"/>
              </a:rPr>
              <a:t>限定类型变量</a:t>
            </a:r>
            <a:endParaRPr lang="en-US" altLang="zh-CN" sz="1800" b="1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14" name="矩形 2"/>
          <p:cNvSpPr>
            <a:spLocks noChangeArrowheads="1"/>
          </p:cNvSpPr>
          <p:nvPr/>
        </p:nvSpPr>
        <p:spPr bwMode="auto">
          <a:xfrm>
            <a:off x="1208215" y="4915833"/>
            <a:ext cx="4563935" cy="460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2857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6858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1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1800" b="1" smtClean="0">
                <a:latin typeface="微软雅黑 Light" pitchFamily="34" charset="-122"/>
                <a:ea typeface="微软雅黑 Light" pitchFamily="34" charset="-122"/>
              </a:rPr>
              <a:t>泛型中的约束和局限性</a:t>
            </a:r>
            <a:endParaRPr lang="en-US" altLang="zh-CN" sz="1800" b="1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19" name="矩形 2"/>
          <p:cNvSpPr>
            <a:spLocks noChangeArrowheads="1"/>
          </p:cNvSpPr>
          <p:nvPr/>
        </p:nvSpPr>
        <p:spPr bwMode="auto">
          <a:xfrm>
            <a:off x="6170740" y="1374121"/>
            <a:ext cx="4563935" cy="564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2857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6858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1800" b="1" smtClean="0">
                <a:latin typeface="微软雅黑 Light" pitchFamily="34" charset="-122"/>
                <a:ea typeface="微软雅黑 Light" pitchFamily="34" charset="-122"/>
              </a:rPr>
              <a:t>泛型类型的继承规则</a:t>
            </a:r>
            <a:endParaRPr lang="en-US" altLang="zh-CN" sz="1800" b="1" smtClean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20" name="矩形 2"/>
          <p:cNvSpPr>
            <a:spLocks noChangeArrowheads="1"/>
          </p:cNvSpPr>
          <p:nvPr/>
        </p:nvSpPr>
        <p:spPr bwMode="auto">
          <a:xfrm>
            <a:off x="6208840" y="2536171"/>
            <a:ext cx="4563935" cy="564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2857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6858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1800" b="1" smtClean="0">
                <a:latin typeface="微软雅黑 Light" pitchFamily="34" charset="-122"/>
                <a:ea typeface="微软雅黑 Light" pitchFamily="34" charset="-122"/>
              </a:rPr>
              <a:t>通配符类型</a:t>
            </a:r>
            <a:endParaRPr lang="en-US" altLang="zh-CN" sz="1800" b="1" smtClean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21" name="矩形 2"/>
          <p:cNvSpPr>
            <a:spLocks noChangeArrowheads="1"/>
          </p:cNvSpPr>
          <p:nvPr/>
        </p:nvSpPr>
        <p:spPr bwMode="auto">
          <a:xfrm>
            <a:off x="6218365" y="3660121"/>
            <a:ext cx="4563935" cy="564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2857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6858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1800" b="1" smtClean="0">
                <a:latin typeface="微软雅黑 Light" pitchFamily="34" charset="-122"/>
                <a:ea typeface="微软雅黑 Light" pitchFamily="34" charset="-122"/>
              </a:rPr>
              <a:t>虚拟机是如何实现泛型的？</a:t>
            </a:r>
            <a:endParaRPr lang="en-US" altLang="zh-CN" sz="1800" b="1" smtClean="0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34704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90"/>
                            </p:stCondLst>
                            <p:childTnLst>
                              <p:par>
                                <p:cTn id="18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A_文本框 21"/>
          <p:cNvSpPr txBox="1"/>
          <p:nvPr>
            <p:custDataLst>
              <p:tags r:id="rId1"/>
            </p:custDataLst>
          </p:nvPr>
        </p:nvSpPr>
        <p:spPr>
          <a:xfrm>
            <a:off x="2095500" y="2452623"/>
            <a:ext cx="83438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4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、反射原理及动态代理模式</a:t>
            </a:r>
          </a:p>
        </p:txBody>
      </p:sp>
      <p:sp>
        <p:nvSpPr>
          <p:cNvPr id="23" name="PA_圆角矩形 22"/>
          <p:cNvSpPr/>
          <p:nvPr>
            <p:custDataLst>
              <p:tags r:id="rId2"/>
            </p:custDataLst>
          </p:nvPr>
        </p:nvSpPr>
        <p:spPr>
          <a:xfrm>
            <a:off x="3048000" y="4206584"/>
            <a:ext cx="6098091" cy="297454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 defTabSz="1219170"/>
            <a:r>
              <a:rPr lang="en-US" altLang="zh-CN" sz="1333" smtClean="0">
                <a:solidFill>
                  <a:srgbClr val="FFFFFF">
                    <a:lumMod val="50000"/>
                  </a:srgbClr>
                </a:solidFill>
                <a:latin typeface="Calibri"/>
                <a:ea typeface="宋体" panose="02010600030101010101" pitchFamily="2" charset="-122"/>
              </a:rPr>
              <a:t>THANK </a:t>
            </a:r>
            <a:r>
              <a:rPr lang="en-US" altLang="zh-CN" sz="1333" dirty="0">
                <a:solidFill>
                  <a:srgbClr val="FFFFFF">
                    <a:lumMod val="50000"/>
                  </a:srgbClr>
                </a:solidFill>
                <a:latin typeface="Calibri"/>
                <a:ea typeface="宋体" panose="02010600030101010101" pitchFamily="2" charset="-122"/>
              </a:rPr>
              <a:t>YOU FOR WATCHING</a:t>
            </a:r>
            <a:endParaRPr lang="zh-CN" altLang="en-US" sz="1333" dirty="0">
              <a:solidFill>
                <a:srgbClr val="FFFFFF">
                  <a:lumMod val="50000"/>
                </a:srgbClr>
              </a:solidFill>
              <a:latin typeface="Calibri"/>
              <a:ea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584166" y="5445482"/>
            <a:ext cx="3477336" cy="369332"/>
            <a:chOff x="1139058" y="5604513"/>
            <a:chExt cx="3477336" cy="369332"/>
          </a:xfrm>
        </p:grpSpPr>
        <p:grpSp>
          <p:nvGrpSpPr>
            <p:cNvPr id="3" name="PA_组合 23"/>
            <p:cNvGrpSpPr/>
            <p:nvPr>
              <p:custDataLst>
                <p:tags r:id="rId4"/>
              </p:custDataLst>
            </p:nvPr>
          </p:nvGrpSpPr>
          <p:grpSpPr>
            <a:xfrm>
              <a:off x="1139058" y="5609179"/>
              <a:ext cx="359175" cy="360000"/>
              <a:chOff x="801291" y="3535885"/>
              <a:chExt cx="219347" cy="219347"/>
            </a:xfrm>
          </p:grpSpPr>
          <p:sp>
            <p:nvSpPr>
              <p:cNvPr id="25" name="Oval 10"/>
              <p:cNvSpPr>
                <a:spLocks noChangeArrowheads="1"/>
              </p:cNvSpPr>
              <p:nvPr/>
            </p:nvSpPr>
            <p:spPr bwMode="auto">
              <a:xfrm>
                <a:off x="801291" y="3535885"/>
                <a:ext cx="219347" cy="21934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9170"/>
                <a:endParaRPr lang="zh-CN" altLang="en-US" sz="2133">
                  <a:solidFill>
                    <a:srgbClr val="FFFF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8" name="组合 25"/>
              <p:cNvGrpSpPr/>
              <p:nvPr/>
            </p:nvGrpSpPr>
            <p:grpSpPr>
              <a:xfrm>
                <a:off x="860980" y="3583766"/>
                <a:ext cx="100336" cy="114060"/>
                <a:chOff x="860980" y="3583766"/>
                <a:chExt cx="100336" cy="114060"/>
              </a:xfrm>
            </p:grpSpPr>
            <p:sp>
              <p:nvSpPr>
                <p:cNvPr id="27" name="Freeform 12"/>
                <p:cNvSpPr>
                  <a:spLocks noEditPoints="1"/>
                </p:cNvSpPr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9170"/>
                  <a:endParaRPr lang="zh-CN" altLang="en-US" sz="2133">
                    <a:solidFill>
                      <a:srgbClr val="FFFF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8" name="Freeform 13"/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9170"/>
                  <a:endParaRPr lang="zh-CN" altLang="en-US" sz="2133">
                    <a:solidFill>
                      <a:srgbClr val="FFFF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</p:grpSp>
        <p:sp>
          <p:nvSpPr>
            <p:cNvPr id="34" name="PA_文本框 19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498233" y="5604513"/>
              <a:ext cx="311816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1219170"/>
              <a:r>
                <a:rPr lang="zh-CN" altLang="en-US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主讲老师</a:t>
              </a:r>
              <a:r>
                <a:rPr lang="en-US" altLang="zh-CN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Mark</a:t>
              </a:r>
              <a:r>
                <a:rPr lang="zh-CN" altLang="en-US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446106311</a:t>
              </a:r>
              <a:endParaRPr lang="en-US" altLang="zh-CN" dirty="0">
                <a:solidFill>
                  <a:srgbClr val="333333">
                    <a:lumMod val="65000"/>
                    <a:lumOff val="35000"/>
                  </a:srgb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" name="PA_组合 20"/>
          <p:cNvGrpSpPr/>
          <p:nvPr>
            <p:custDataLst>
              <p:tags r:id="rId3"/>
            </p:custDataLst>
          </p:nvPr>
        </p:nvGrpSpPr>
        <p:grpSpPr>
          <a:xfrm>
            <a:off x="0" y="3928725"/>
            <a:ext cx="12192000" cy="271486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pic>
        <p:nvPicPr>
          <p:cNvPr id="36" name="Picture 5" descr="C:\Users\dev\Desktop\xx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314" y="393262"/>
            <a:ext cx="1332662" cy="133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94387642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了解反射（</a:t>
            </a:r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Reflect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15" name="矩形​​ 30"/>
          <p:cNvSpPr>
            <a:spLocks noChangeArrowheads="1"/>
          </p:cNvSpPr>
          <p:nvPr/>
        </p:nvSpPr>
        <p:spPr bwMode="auto">
          <a:xfrm>
            <a:off x="978641" y="1202254"/>
            <a:ext cx="1031800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反射之中包含了一个「反」字，所以了解反射我们先从「正」开始。</a:t>
            </a:r>
          </a:p>
        </p:txBody>
      </p:sp>
      <p:sp>
        <p:nvSpPr>
          <p:cNvPr id="10" name="矩形 9"/>
          <p:cNvSpPr/>
          <p:nvPr/>
        </p:nvSpPr>
        <p:spPr>
          <a:xfrm>
            <a:off x="1041399" y="1751675"/>
            <a:ext cx="95927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zh-CN" altLang="en-US" smtClean="0"/>
              <a:t>一般情况下，我们使用某个类时必定知道它是什么类，是用来做什么的。于是我们直接对这个类进行实例化，之后使用这个类对象进行操作。</a:t>
            </a:r>
            <a:endParaRPr lang="en-US" altLang="zh-CN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76338" y="2460625"/>
            <a:ext cx="4416486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矩形 13"/>
          <p:cNvSpPr/>
          <p:nvPr/>
        </p:nvSpPr>
        <p:spPr>
          <a:xfrm>
            <a:off x="1038225" y="3319760"/>
            <a:ext cx="103060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zh-CN" altLang="en-US" smtClean="0"/>
              <a:t>反射则是一开始并不知道我要初始化的类对象是什么，自然也无法使用 </a:t>
            </a:r>
            <a:r>
              <a:rPr lang="en-US" altLang="zh-CN" smtClean="0"/>
              <a:t>new </a:t>
            </a:r>
            <a:r>
              <a:rPr lang="zh-CN" altLang="en-US" smtClean="0"/>
              <a:t>关键字来创建对象了。这时候，我们使用 </a:t>
            </a:r>
            <a:r>
              <a:rPr lang="en-US" altLang="zh-CN" smtClean="0"/>
              <a:t>JDK </a:t>
            </a:r>
            <a:r>
              <a:rPr lang="zh-CN" altLang="en-US" smtClean="0"/>
              <a:t>提供的反射 </a:t>
            </a:r>
            <a:r>
              <a:rPr lang="en-US" altLang="zh-CN" smtClean="0"/>
              <a:t>API </a:t>
            </a:r>
            <a:r>
              <a:rPr lang="zh-CN" altLang="en-US" smtClean="0"/>
              <a:t>进行反射调用。</a:t>
            </a:r>
            <a:endParaRPr lang="zh-CN" alt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123951" y="3944938"/>
            <a:ext cx="8477249" cy="971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矩形 15"/>
          <p:cNvSpPr/>
          <p:nvPr/>
        </p:nvSpPr>
        <p:spPr>
          <a:xfrm>
            <a:off x="1009649" y="5125135"/>
            <a:ext cx="106680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i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反射就是在运行时才知道要操作的类是什么，并且可以在运行时获取类的完整构造，并调用对应的方法。</a:t>
            </a:r>
            <a:endParaRPr lang="zh-CN" altLang="en-US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347043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继续了解反射（</a:t>
            </a:r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Reflect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15" name="矩形​​ 30"/>
          <p:cNvSpPr>
            <a:spLocks noChangeArrowheads="1"/>
          </p:cNvSpPr>
          <p:nvPr/>
        </p:nvSpPr>
        <p:spPr bwMode="auto">
          <a:xfrm>
            <a:off x="978641" y="1202254"/>
            <a:ext cx="1031800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我们写的每一个类都可以看成一个对象，是 </a:t>
            </a:r>
            <a:r>
              <a:rPr lang="en-US" altLang="zh-CN" sz="240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java.lang.Class </a:t>
            </a:r>
            <a:r>
              <a:rPr lang="zh-CN" altLang="en-US" sz="240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类的对象。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51550" y="1958975"/>
            <a:ext cx="4417212" cy="239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矩形 2"/>
          <p:cNvSpPr>
            <a:spLocks noChangeArrowheads="1"/>
          </p:cNvSpPr>
          <p:nvPr/>
        </p:nvSpPr>
        <p:spPr bwMode="auto">
          <a:xfrm>
            <a:off x="1036765" y="2007004"/>
            <a:ext cx="592601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2857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6858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1800" smtClean="0"/>
              <a:t>每一个类对应的</a:t>
            </a:r>
            <a:r>
              <a:rPr lang="en-US" altLang="zh-CN" sz="1800" smtClean="0"/>
              <a:t>Class</a:t>
            </a:r>
            <a:r>
              <a:rPr lang="zh-CN" altLang="en-US" sz="1800" smtClean="0"/>
              <a:t>放在哪里？</a:t>
            </a:r>
            <a:r>
              <a:rPr lang="en-US" sz="1800" smtClean="0"/>
              <a:t> </a:t>
            </a:r>
          </a:p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1800" smtClean="0"/>
              <a:t>里面都保存了些什么？</a:t>
            </a:r>
            <a:endParaRPr lang="en-US" altLang="zh-CN" sz="1800" smtClean="0"/>
          </a:p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1800" smtClean="0"/>
              <a:t>怎么用？</a:t>
            </a:r>
            <a:endParaRPr lang="en-US" sz="1800" smtClean="0"/>
          </a:p>
        </p:txBody>
      </p:sp>
    </p:spTree>
    <p:extLst>
      <p:ext uri="{BB962C8B-B14F-4D97-AF65-F5344CB8AC3E}">
        <p14:creationId xmlns="" xmlns:p14="http://schemas.microsoft.com/office/powerpoint/2010/main" val="15347043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代理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模式那些事</a:t>
            </a:r>
            <a:endParaRPr lang="en-US" altLang="zh-CN" sz="2667" dirty="0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52571" y="1007413"/>
            <a:ext cx="113822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给目标对象提供一个代理对象，并由代理对象控制对目标对象的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引用；</a:t>
            </a:r>
            <a:endParaRPr lang="en-US" altLang="zh-CN" sz="2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目的：（</a:t>
            </a: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）通过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引入代理对象的方式来间接访问目标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对象，防止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直接访问目标对象给系统带来的不必要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复杂性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； 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通过代理对象对原有的业务增强；</a:t>
            </a:r>
          </a:p>
        </p:txBody>
      </p:sp>
      <p:pic>
        <p:nvPicPr>
          <p:cNvPr id="28" name="Picture 4" descr="D:\Aeshen\TechNet 2006\12-December\Msft-longhorn-papers\TDM Deck\Windows Illustration Icons\Male User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49483" y="3477466"/>
            <a:ext cx="1109836" cy="1146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8100" dir="2700000" algn="tl" rotWithShape="0">
              <a:srgbClr val="000000">
                <a:alpha val="39999"/>
              </a:srgbClr>
            </a:outerShdw>
          </a:effec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3475" y="3081338"/>
            <a:ext cx="2457450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5219" y="3414712"/>
            <a:ext cx="2099756" cy="127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左右箭头 3"/>
          <p:cNvSpPr/>
          <p:nvPr/>
        </p:nvSpPr>
        <p:spPr>
          <a:xfrm>
            <a:off x="2714625" y="3829050"/>
            <a:ext cx="1544333" cy="457200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33" name="左右箭头 32"/>
          <p:cNvSpPr/>
          <p:nvPr/>
        </p:nvSpPr>
        <p:spPr>
          <a:xfrm>
            <a:off x="6981825" y="3829050"/>
            <a:ext cx="1544333" cy="457200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44370" y="458544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张三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285294" y="4638480"/>
            <a:ext cx="10150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Mark</a:t>
            </a:r>
            <a:r>
              <a:rPr lang="zh-CN" altLang="en-US" sz="1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代购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283932" y="4623546"/>
            <a:ext cx="10374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用品</a:t>
            </a:r>
            <a:r>
              <a:rPr lang="zh-CN" altLang="en-US" sz="1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公司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3338698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代理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模式类图</a:t>
            </a:r>
            <a:endParaRPr lang="en-US" altLang="zh-CN" sz="2667" dirty="0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797" y="1741283"/>
            <a:ext cx="8858250" cy="378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圆角矩形 10"/>
          <p:cNvSpPr/>
          <p:nvPr/>
        </p:nvSpPr>
        <p:spPr>
          <a:xfrm>
            <a:off x="10077447" y="4572000"/>
            <a:ext cx="809625" cy="6286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043677" y="470165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访问者</a:t>
            </a:r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504107" y="540692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mtClean="0"/>
              <a:t>用品</a:t>
            </a:r>
            <a:r>
              <a:rPr lang="zh-CN" altLang="en-US" sz="1400" smtClean="0"/>
              <a:t>公司</a:t>
            </a:r>
            <a:endParaRPr lang="zh-CN" altLang="en-US" sz="1400"/>
          </a:p>
        </p:txBody>
      </p:sp>
      <p:cxnSp>
        <p:nvCxnSpPr>
          <p:cNvPr id="15" name="直接箭头连接符 14"/>
          <p:cNvCxnSpPr>
            <a:stCxn id="12" idx="1"/>
          </p:cNvCxnSpPr>
          <p:nvPr/>
        </p:nvCxnSpPr>
        <p:spPr>
          <a:xfrm flipH="1">
            <a:off x="8791575" y="4886325"/>
            <a:ext cx="125210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161957" y="5560808"/>
            <a:ext cx="9284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smtClean="0"/>
              <a:t>Mark</a:t>
            </a:r>
            <a:r>
              <a:rPr lang="zh-CN" altLang="en-US" sz="1400" smtClean="0"/>
              <a:t>老师</a:t>
            </a:r>
            <a:endParaRPr lang="zh-CN" altLang="en-US" sz="1400"/>
          </a:p>
        </p:txBody>
      </p:sp>
      <p:sp>
        <p:nvSpPr>
          <p:cNvPr id="37" name="TextBox 36"/>
          <p:cNvSpPr txBox="1"/>
          <p:nvPr/>
        </p:nvSpPr>
        <p:spPr>
          <a:xfrm>
            <a:off x="3858908" y="1587395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mtClean="0"/>
              <a:t>用品</a:t>
            </a:r>
            <a:r>
              <a:rPr lang="zh-CN" altLang="en-US" sz="1400" smtClean="0"/>
              <a:t>公司接口</a:t>
            </a:r>
            <a:endParaRPr lang="zh-CN" altLang="en-US" sz="1400"/>
          </a:p>
        </p:txBody>
      </p:sp>
      <p:sp>
        <p:nvSpPr>
          <p:cNvPr id="38" name="TextBox 37"/>
          <p:cNvSpPr txBox="1"/>
          <p:nvPr/>
        </p:nvSpPr>
        <p:spPr>
          <a:xfrm>
            <a:off x="10210388" y="522445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张三</a:t>
            </a:r>
          </a:p>
        </p:txBody>
      </p:sp>
    </p:spTree>
    <p:extLst>
      <p:ext uri="{BB962C8B-B14F-4D97-AF65-F5344CB8AC3E}">
        <p14:creationId xmlns="" xmlns:p14="http://schemas.microsoft.com/office/powerpoint/2010/main" val="142006518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heme/theme1.xml><?xml version="1.0" encoding="utf-8"?>
<a:theme xmlns:a="http://schemas.openxmlformats.org/drawingml/2006/main" name="1_Office 主题​​">
  <a:themeElements>
    <a:clrScheme name="自定义 1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1D69A3"/>
      </a:accent1>
      <a:accent2>
        <a:srgbClr val="84CBC3"/>
      </a:accent2>
      <a:accent3>
        <a:srgbClr val="F8D158"/>
      </a:accent3>
      <a:accent4>
        <a:srgbClr val="F57365"/>
      </a:accent4>
      <a:accent5>
        <a:srgbClr val="7FC9EC"/>
      </a:accent5>
      <a:accent6>
        <a:srgbClr val="8689D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5652</TotalTime>
  <Words>1064</Words>
  <Application>Microsoft Office PowerPoint</Application>
  <PresentationFormat>自定义</PresentationFormat>
  <Paragraphs>186</Paragraphs>
  <Slides>24</Slides>
  <Notes>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1_Office 主题​​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锐旗设计;https://9ppt.taobao.com</dc:creator>
  <cp:keywords>锐旗设计; https:/9ppt.taobao.com</cp:keywords>
  <cp:lastModifiedBy>pfx</cp:lastModifiedBy>
  <cp:revision>2438</cp:revision>
  <dcterms:created xsi:type="dcterms:W3CDTF">2016-08-30T15:34:45Z</dcterms:created>
  <dcterms:modified xsi:type="dcterms:W3CDTF">2019-03-29T09:43:24Z</dcterms:modified>
  <cp:category>锐旗设计;https://9ppt.taobao.com</cp:category>
</cp:coreProperties>
</file>