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91" r:id="rId3"/>
    <p:sldId id="396" r:id="rId4"/>
    <p:sldId id="425" r:id="rId5"/>
    <p:sldId id="257" r:id="rId6"/>
    <p:sldId id="427" r:id="rId7"/>
    <p:sldId id="428" r:id="rId8"/>
    <p:sldId id="448" r:id="rId9"/>
    <p:sldId id="454" r:id="rId10"/>
    <p:sldId id="449" r:id="rId11"/>
    <p:sldId id="455" r:id="rId12"/>
    <p:sldId id="456" r:id="rId13"/>
    <p:sldId id="458" r:id="rId14"/>
    <p:sldId id="459" r:id="rId15"/>
    <p:sldId id="460" r:id="rId16"/>
    <p:sldId id="457" r:id="rId17"/>
    <p:sldId id="461" r:id="rId18"/>
    <p:sldId id="462" r:id="rId19"/>
    <p:sldId id="463" r:id="rId20"/>
    <p:sldId id="46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2" autoAdjust="0"/>
    <p:restoredTop sz="83933" autoAdjust="0"/>
  </p:normalViewPr>
  <p:slideViewPr>
    <p:cSldViewPr snapToGrid="0" showGuides="1">
      <p:cViewPr varScale="1">
        <p:scale>
          <a:sx n="87" d="100"/>
          <a:sy n="87" d="100"/>
        </p:scale>
        <p:origin x="90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82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17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File </a:t>
            </a:r>
            <a:r>
              <a:rPr lang="zh-CN" altLang="en-US" dirty="0"/>
              <a:t>打哪指哪</a:t>
            </a:r>
            <a:endParaRPr lang="en-US" altLang="zh-CN" dirty="0"/>
          </a:p>
          <a:p>
            <a:r>
              <a:rPr lang="en-US" altLang="zh-CN" dirty="0" err="1"/>
              <a:t>RandomAccessFile</a:t>
            </a:r>
            <a:r>
              <a:rPr lang="en-US" altLang="zh-CN" dirty="0"/>
              <a:t>  </a:t>
            </a:r>
            <a:r>
              <a:rPr lang="zh-CN" altLang="en-US" dirty="0"/>
              <a:t>指哪打哪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96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666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140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05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051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第一个作业，用装饰模式的角度分析</a:t>
            </a:r>
            <a:r>
              <a:rPr lang="en-US" altLang="zh-CN" dirty="0"/>
              <a:t>context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475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976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76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407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593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53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Png</a:t>
            </a:r>
            <a:r>
              <a:rPr lang="en-US" altLang="zh-CN" dirty="0"/>
              <a:t>, </a:t>
            </a:r>
            <a:r>
              <a:rPr lang="en-US" altLang="zh-CN" dirty="0" err="1"/>
              <a:t>exe,zip</a:t>
            </a:r>
            <a:r>
              <a:rPr lang="en-US" altLang="zh-CN" dirty="0"/>
              <a:t>   </a:t>
            </a:r>
            <a:r>
              <a:rPr lang="zh-CN" altLang="en-US" dirty="0"/>
              <a:t>字节</a:t>
            </a:r>
            <a:endParaRPr lang="en-US" altLang="zh-CN" dirty="0"/>
          </a:p>
          <a:p>
            <a:r>
              <a:rPr lang="en-US" altLang="zh-CN" dirty="0"/>
              <a:t>Json</a:t>
            </a:r>
            <a:r>
              <a:rPr lang="zh-CN" altLang="en-US" dirty="0"/>
              <a:t>。</a:t>
            </a:r>
            <a:r>
              <a:rPr lang="en-US" altLang="zh-CN" dirty="0"/>
              <a:t>Xml      </a:t>
            </a:r>
            <a:r>
              <a:rPr lang="zh-CN" altLang="en-US" dirty="0"/>
              <a:t>字符 </a:t>
            </a:r>
            <a:r>
              <a:rPr lang="en-US" altLang="zh-CN" dirty="0"/>
              <a:t>reader</a:t>
            </a:r>
          </a:p>
          <a:p>
            <a:endParaRPr lang="en-US" altLang="zh-CN" dirty="0"/>
          </a:p>
          <a:p>
            <a:r>
              <a:rPr lang="zh-CN" altLang="en-US" dirty="0"/>
              <a:t>第二个作业：实操流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133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D3C25-840A-47C3-84D9-F8EC6E7B6995}" type="datetime1">
              <a:rPr lang="zh-CN" altLang="en-US"/>
              <a:pPr>
                <a:defRPr/>
              </a:pPr>
              <a:t>2019/5/14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4E9A81-392C-4698-A005-9644955AD9C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199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4633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dirty="0"/>
              <a:t>www.xiangxueketang.cn</a:t>
            </a:r>
            <a:endParaRPr lang="zh-CN" altLang="en-US" dirty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dirty="0"/>
              <a:t>879078537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0" Type="http://schemas.openxmlformats.org/officeDocument/2006/relationships/notesSlide" Target="../notesSlides/notesSlide6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10" Type="http://schemas.openxmlformats.org/officeDocument/2006/relationships/tags" Target="../tags/tag37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notesSlide" Target="../notesSlides/notesSlide10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10" Type="http://schemas.openxmlformats.org/officeDocument/2006/relationships/tags" Target="../tags/tag55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20" Type="http://schemas.openxmlformats.org/officeDocument/2006/relationships/notesSlide" Target="../notesSlides/notesSlide13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10" Type="http://schemas.openxmlformats.org/officeDocument/2006/relationships/tags" Target="../tags/tag73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notesSlide" Target="../notesSlides/notesSlide2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10" Type="http://schemas.openxmlformats.org/officeDocument/2006/relationships/tags" Target="../tags/tag19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THANK </a:t>
            </a:r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592753" cy="369332"/>
            <a:chOff x="1139058" y="5604513"/>
            <a:chExt cx="3592753" cy="369332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2335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Alvin</a:t>
              </a:r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2464061231</a:t>
              </a:r>
            </a:p>
          </p:txBody>
        </p:sp>
      </p:grpSp>
      <p:grpSp>
        <p:nvGrpSpPr>
          <p:cNvPr id="21" name="PA_组合 20"/>
          <p:cNvGrpSpPr/>
          <p:nvPr>
            <p:custDataLst>
              <p:tags r:id="rId2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29675" y="1279436"/>
            <a:ext cx="8184613" cy="1323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en-US" altLang="zh-CN" sz="5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Java I/O</a:t>
            </a:r>
            <a:r>
              <a:rPr lang="zh-CN" altLang="en-US" sz="5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5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5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中应用</a:t>
            </a:r>
            <a:endParaRPr lang="en-US" altLang="zh-CN" sz="5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69">
        <p:random/>
      </p:transition>
    </mc:Choice>
    <mc:Fallback xmlns="">
      <p:transition spd="slow" advTm="3869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IO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学习的关键方法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38597" y="1698603"/>
            <a:ext cx="999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挑战</a:t>
            </a:r>
            <a:r>
              <a:rPr lang="en-US" altLang="zh-CN" dirty="0"/>
              <a:t>:Java IO</a:t>
            </a:r>
            <a:r>
              <a:rPr lang="zh-CN" altLang="en-US" dirty="0"/>
              <a:t>的学习是一件非常艰巨的任务。</a:t>
            </a:r>
          </a:p>
          <a:p>
            <a:endParaRPr lang="zh-CN" altLang="en-US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全面</a:t>
            </a:r>
            <a:r>
              <a:rPr lang="zh-CN" altLang="en-US" dirty="0"/>
              <a:t>：它的挑战是来自于要覆盖所有的可能性。不仅存在各种</a:t>
            </a:r>
            <a:r>
              <a:rPr lang="en-US" altLang="zh-CN" dirty="0"/>
              <a:t>I/O</a:t>
            </a:r>
            <a:r>
              <a:rPr lang="zh-CN" altLang="en-US" dirty="0"/>
              <a:t>源端还有想要和他通信的接收端（文件</a:t>
            </a:r>
            <a:r>
              <a:rPr lang="en-US" altLang="zh-CN" dirty="0"/>
              <a:t>/</a:t>
            </a:r>
            <a:r>
              <a:rPr lang="zh-CN" altLang="en-US" dirty="0"/>
              <a:t>控制台</a:t>
            </a:r>
            <a:r>
              <a:rPr lang="en-US" altLang="zh-CN" dirty="0"/>
              <a:t>/</a:t>
            </a:r>
            <a:r>
              <a:rPr lang="zh-CN" altLang="en-US" dirty="0"/>
              <a:t>网络链接），而且还需要以不同的方式与他们进行通信（顺序</a:t>
            </a:r>
            <a:r>
              <a:rPr lang="en-US" altLang="zh-CN" dirty="0"/>
              <a:t>/</a:t>
            </a:r>
            <a:r>
              <a:rPr lang="zh-CN" altLang="en-US" dirty="0"/>
              <a:t>随机存取</a:t>
            </a:r>
            <a:r>
              <a:rPr lang="en-US" altLang="zh-CN" dirty="0"/>
              <a:t>/</a:t>
            </a:r>
            <a:r>
              <a:rPr lang="zh-CN" altLang="en-US" dirty="0"/>
              <a:t>缓冲</a:t>
            </a:r>
            <a:r>
              <a:rPr lang="en-US" altLang="zh-CN" dirty="0"/>
              <a:t>/</a:t>
            </a:r>
            <a:r>
              <a:rPr lang="zh-CN" altLang="en-US" dirty="0"/>
              <a:t>二进制</a:t>
            </a:r>
            <a:r>
              <a:rPr lang="en-US" altLang="zh-CN" dirty="0"/>
              <a:t>/</a:t>
            </a:r>
            <a:r>
              <a:rPr lang="zh-CN" altLang="en-US" dirty="0"/>
              <a:t>字符</a:t>
            </a:r>
            <a:r>
              <a:rPr lang="en-US" altLang="zh-CN" dirty="0"/>
              <a:t>/</a:t>
            </a:r>
            <a:r>
              <a:rPr lang="zh-CN" altLang="en-US" dirty="0"/>
              <a:t>行</a:t>
            </a:r>
            <a:r>
              <a:rPr lang="en-US" altLang="zh-CN" dirty="0"/>
              <a:t>/</a:t>
            </a:r>
            <a:r>
              <a:rPr lang="zh-CN" altLang="en-US" dirty="0"/>
              <a:t>字 等等）这些情况综合起来就给我们带来了大量的学习任务，大量的类需要学习。</a:t>
            </a:r>
          </a:p>
          <a:p>
            <a:endParaRPr lang="zh-CN" altLang="en-US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历史</a:t>
            </a:r>
            <a:r>
              <a:rPr lang="zh-CN" altLang="en-US" dirty="0"/>
              <a:t>：我们要学会所有的这些</a:t>
            </a:r>
            <a:r>
              <a:rPr lang="en-US" altLang="zh-CN" dirty="0"/>
              <a:t>java </a:t>
            </a:r>
            <a:r>
              <a:rPr lang="zh-CN" altLang="en-US" dirty="0"/>
              <a:t>的</a:t>
            </a:r>
            <a:r>
              <a:rPr lang="en-US" altLang="zh-CN" dirty="0"/>
              <a:t>IO</a:t>
            </a:r>
            <a:r>
              <a:rPr lang="zh-CN" altLang="en-US" dirty="0"/>
              <a:t>是很难的，因为我们没有构建一个关于</a:t>
            </a:r>
            <a:r>
              <a:rPr lang="en-US" altLang="zh-CN" dirty="0"/>
              <a:t>IO</a:t>
            </a:r>
            <a:r>
              <a:rPr lang="zh-CN" altLang="en-US" dirty="0"/>
              <a:t>的体系，要构建这个体系又需要深入理解</a:t>
            </a:r>
            <a:r>
              <a:rPr lang="en-US" altLang="zh-CN" dirty="0"/>
              <a:t>IO</a:t>
            </a:r>
            <a:r>
              <a:rPr lang="zh-CN" altLang="en-US" dirty="0"/>
              <a:t>库的演进过程，所以，我们如果缺乏历史的眼光，很快我们会对什么时候应该使用</a:t>
            </a:r>
            <a:r>
              <a:rPr lang="en-US" altLang="zh-CN" dirty="0"/>
              <a:t>IO</a:t>
            </a:r>
            <a:r>
              <a:rPr lang="zh-CN" altLang="en-US" dirty="0"/>
              <a:t>中的哪些类，以及什么时候不该使用它们而困惑。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00B050"/>
                </a:solidFill>
              </a:rPr>
              <a:t>所以，在开发者的眼中，</a:t>
            </a:r>
            <a:r>
              <a:rPr lang="en-US" altLang="zh-CN" dirty="0">
                <a:solidFill>
                  <a:srgbClr val="00B050"/>
                </a:solidFill>
              </a:rPr>
              <a:t>IO</a:t>
            </a:r>
            <a:r>
              <a:rPr lang="zh-CN" altLang="en-US" dirty="0">
                <a:solidFill>
                  <a:srgbClr val="00B050"/>
                </a:solidFill>
              </a:rPr>
              <a:t>很乱，很多类，很多方法，很迷茫。</a:t>
            </a:r>
          </a:p>
        </p:txBody>
      </p:sp>
    </p:spTree>
    <p:extLst>
      <p:ext uri="{BB962C8B-B14F-4D97-AF65-F5344CB8AC3E}">
        <p14:creationId xmlns:p14="http://schemas.microsoft.com/office/powerpoint/2010/main" val="1391016678"/>
      </p:ext>
    </p:extLst>
  </p:cSld>
  <p:clrMapOvr>
    <a:masterClrMapping/>
  </p:clrMapOvr>
  <p:transition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89890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19572" y="3379778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56403" y="4320440"/>
            <a:ext cx="2207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InputStream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/</a:t>
            </a: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OutputStream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Writer/Reader</a:t>
            </a: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290225" y="4271620"/>
            <a:ext cx="1648208" cy="10154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修饰设计模式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I/O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学习的关键方法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endParaRPr lang="zh-CN" altLang="en-US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22487" y="3581456"/>
            <a:ext cx="22413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File/</a:t>
            </a:r>
            <a:r>
              <a:rPr lang="en-US" altLang="zh-CN" sz="1600" b="1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RandomAccessFile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627328" y="3525985"/>
            <a:ext cx="20101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Java I/O 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发展历史与详细介绍</a:t>
            </a: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Java IO 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概要设计</a:t>
            </a:r>
          </a:p>
        </p:txBody>
      </p:sp>
      <p:sp>
        <p:nvSpPr>
          <p:cNvPr id="8" name="矩形 7"/>
          <p:cNvSpPr/>
          <p:nvPr/>
        </p:nvSpPr>
        <p:spPr>
          <a:xfrm>
            <a:off x="3669629" y="2353601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22487" y="4258576"/>
            <a:ext cx="1837705" cy="707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 File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操作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RamdomAccessFile</a:t>
            </a: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670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课程技术总结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课程总结</a:t>
            </a:r>
          </a:p>
        </p:txBody>
      </p:sp>
    </p:spTree>
    <p:extLst>
      <p:ext uri="{BB962C8B-B14F-4D97-AF65-F5344CB8AC3E}">
        <p14:creationId xmlns:p14="http://schemas.microsoft.com/office/powerpoint/2010/main" val="28367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animBg="1"/>
      <p:bldP spid="72" grpId="0" animBg="1"/>
      <p:bldP spid="73" grpId="0" animBg="1"/>
      <p:bldP spid="60" grpId="0"/>
      <p:bldP spid="61" grpId="0"/>
      <p:bldP spid="64" grpId="0"/>
      <p:bldP spid="65" grpId="0"/>
      <p:bldP spid="66" grpId="0"/>
      <p:bldP spid="40" grpId="0"/>
      <p:bldP spid="43" grpId="0" animBg="1"/>
      <p:bldP spid="51" grpId="0" animBg="1" autoUpdateAnimBg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IO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类结构</a:t>
            </a:r>
            <a:endParaRPr lang="en-US" altLang="zh-CN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1" y="1254860"/>
            <a:ext cx="7655895" cy="436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3178"/>
      </p:ext>
    </p:extLst>
  </p:cSld>
  <p:clrMapOvr>
    <a:masterClrMapping/>
  </p:clrMapOvr>
  <p:transition>
    <p:strips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字节流的学习</a:t>
            </a:r>
            <a:endParaRPr lang="en-US" altLang="zh-CN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274"/>
            <a:ext cx="12110569" cy="4386709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9983" y="6105832"/>
            <a:ext cx="11127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OutputStream -&gt; FileOutputStream/FilterOutputStream -&gt;DataOutputStream-&gt;bufferedOutputStream</a:t>
            </a:r>
            <a:r>
              <a:rPr lang="zh-CN" altLang="zh-CN" sz="1050" dirty="0"/>
              <a:t> 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396678"/>
      </p:ext>
    </p:extLst>
  </p:cSld>
  <p:clrMapOvr>
    <a:masterClrMapping/>
  </p:clrMapOvr>
  <p:transition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字符流的学习</a:t>
            </a:r>
            <a:endParaRPr lang="en-US" altLang="zh-CN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38" y="1104900"/>
            <a:ext cx="7828783" cy="44379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84363" y="5660348"/>
            <a:ext cx="8178842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Writer- &gt;</a:t>
            </a:r>
            <a:r>
              <a:rPr lang="en-US" altLang="zh-CN" dirty="0" err="1"/>
              <a:t>FilterWriter</a:t>
            </a:r>
            <a:r>
              <a:rPr lang="en-US" altLang="zh-CN" dirty="0"/>
              <a:t>-&gt;</a:t>
            </a:r>
            <a:r>
              <a:rPr lang="en-US" altLang="zh-CN" dirty="0" err="1"/>
              <a:t>BufferedWriter</a:t>
            </a:r>
            <a:r>
              <a:rPr lang="en-US" altLang="zh-CN" dirty="0"/>
              <a:t>-&gt;</a:t>
            </a:r>
            <a:r>
              <a:rPr lang="en-US" altLang="zh-CN" dirty="0" err="1"/>
              <a:t>OutputStreamWriter</a:t>
            </a:r>
            <a:r>
              <a:rPr lang="en-US" altLang="zh-CN" dirty="0"/>
              <a:t>-&gt;</a:t>
            </a:r>
            <a:r>
              <a:rPr lang="en-US" altLang="zh-CN" dirty="0" err="1"/>
              <a:t>FileWriter</a:t>
            </a:r>
            <a:r>
              <a:rPr lang="en-US" altLang="zh-CN" dirty="0"/>
              <a:t>-&gt;</a:t>
            </a:r>
            <a:r>
              <a:rPr lang="zh-CN" altLang="en-US" dirty="0"/>
              <a:t>其他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896465-5104-4B36-9494-764D95905E12}"/>
              </a:ext>
            </a:extLst>
          </p:cNvPr>
          <p:cNvSpPr txBox="1"/>
          <p:nvPr/>
        </p:nvSpPr>
        <p:spPr>
          <a:xfrm>
            <a:off x="1884363" y="6398695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字符有一个 </a:t>
            </a:r>
            <a:r>
              <a:rPr lang="en-US" altLang="zh-CN" dirty="0" err="1">
                <a:solidFill>
                  <a:srgbClr val="FF0000"/>
                </a:solidFill>
              </a:rPr>
              <a:t>readline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468386"/>
      </p:ext>
    </p:extLst>
  </p:cSld>
  <p:clrMapOvr>
    <a:masterClrMapping/>
  </p:clrMapOvr>
  <p:transition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89890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19572" y="3379778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56403" y="4320440"/>
            <a:ext cx="2207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InputStream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/</a:t>
            </a: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OutputStream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Writer/Reader</a:t>
            </a: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290225" y="4271620"/>
            <a:ext cx="1648208" cy="10154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修饰设计模式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I/O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学习的关键方法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endParaRPr lang="zh-CN" altLang="en-US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22487" y="3581456"/>
            <a:ext cx="22413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File/</a:t>
            </a:r>
            <a:r>
              <a:rPr lang="en-US" altLang="zh-CN" sz="1600" b="1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RandomAccessFile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627328" y="3525985"/>
            <a:ext cx="20101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Java I/O 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发展历史与详细介绍</a:t>
            </a: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Java IO 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概要设计</a:t>
            </a:r>
          </a:p>
        </p:txBody>
      </p:sp>
      <p:sp>
        <p:nvSpPr>
          <p:cNvPr id="8" name="矩形 7"/>
          <p:cNvSpPr/>
          <p:nvPr/>
        </p:nvSpPr>
        <p:spPr>
          <a:xfrm>
            <a:off x="6386236" y="2650796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22487" y="4258576"/>
            <a:ext cx="1837705" cy="707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 File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操作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en-US" altLang="zh-CN" sz="1333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RandomAccessFile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课程技术总结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交流互动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课程总结</a:t>
            </a:r>
          </a:p>
        </p:txBody>
      </p:sp>
    </p:spTree>
    <p:extLst>
      <p:ext uri="{BB962C8B-B14F-4D97-AF65-F5344CB8AC3E}">
        <p14:creationId xmlns:p14="http://schemas.microsoft.com/office/powerpoint/2010/main" val="171549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animBg="1"/>
      <p:bldP spid="72" grpId="0" animBg="1"/>
      <p:bldP spid="73" grpId="0" animBg="1"/>
      <p:bldP spid="60" grpId="0"/>
      <p:bldP spid="61" grpId="0"/>
      <p:bldP spid="64" grpId="0"/>
      <p:bldP spid="65" grpId="0"/>
      <p:bldP spid="66" grpId="0"/>
      <p:bldP spid="40" grpId="0"/>
      <p:bldP spid="43" grpId="0" animBg="1"/>
      <p:bldP spid="51" grpId="0" animBg="1" autoUpdateAnimBg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rgbClr val="10263C"/>
                </a:solidFill>
                <a:ea typeface="微软雅黑" panose="020B0503020204020204" pitchFamily="34" charset="-122"/>
              </a:rPr>
              <a:t>RandomAccessFile</a:t>
            </a:r>
            <a:endParaRPr lang="en-US" altLang="zh-CN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5174" y="1189703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为什么要有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RandomAccessFile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74" y="2356003"/>
            <a:ext cx="3760969" cy="35160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555227" y="2356003"/>
            <a:ext cx="462116" cy="351600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56427" y="233827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多线程中分段下载</a:t>
            </a:r>
          </a:p>
        </p:txBody>
      </p:sp>
      <p:sp>
        <p:nvSpPr>
          <p:cNvPr id="10" name="爆炸形 2 9"/>
          <p:cNvSpPr/>
          <p:nvPr/>
        </p:nvSpPr>
        <p:spPr>
          <a:xfrm>
            <a:off x="8632723" y="1659845"/>
            <a:ext cx="2900516" cy="1860103"/>
          </a:xfrm>
          <a:prstGeom prst="irregularSeal2">
            <a:avLst/>
          </a:prstGeom>
          <a:noFill/>
          <a:ln>
            <a:solidFill>
              <a:srgbClr val="00B0F0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33923" y="2208646"/>
            <a:ext cx="121539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dirty="0" err="1"/>
              <a:t>FileWriter</a:t>
            </a:r>
            <a:r>
              <a:rPr lang="en-US" altLang="zh-CN" dirty="0"/>
              <a:t>/</a:t>
            </a:r>
          </a:p>
          <a:p>
            <a:pPr algn="ctr"/>
            <a:r>
              <a:rPr lang="en-US" altLang="zh-CN" dirty="0" err="1"/>
              <a:t>FileReader</a:t>
            </a:r>
            <a:endParaRPr lang="en-US" altLang="zh-CN" dirty="0"/>
          </a:p>
          <a:p>
            <a:pPr algn="ctr"/>
            <a:r>
              <a:rPr lang="zh-CN" altLang="en-US" dirty="0"/>
              <a:t>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03427" y="3131976"/>
            <a:ext cx="180049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常用方法简介？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55174" y="3785419"/>
            <a:ext cx="82157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构造方法</a:t>
            </a:r>
            <a:r>
              <a:rPr lang="zh-CN" altLang="en-US" dirty="0"/>
              <a:t>：</a:t>
            </a:r>
            <a:r>
              <a:rPr lang="en-US" altLang="zh-CN" dirty="0" err="1"/>
              <a:t>RandomAccessFile</a:t>
            </a:r>
            <a:r>
              <a:rPr lang="en-US" altLang="zh-CN" dirty="0"/>
              <a:t> </a:t>
            </a:r>
            <a:r>
              <a:rPr lang="en-US" altLang="zh-CN" dirty="0" err="1"/>
              <a:t>raf</a:t>
            </a:r>
            <a:r>
              <a:rPr lang="en-US" altLang="zh-CN" dirty="0"/>
              <a:t> = </a:t>
            </a:r>
            <a:r>
              <a:rPr lang="en-US" altLang="zh-CN" dirty="0" err="1"/>
              <a:t>newRandomAccessFile</a:t>
            </a:r>
            <a:r>
              <a:rPr lang="en-US" altLang="zh-CN" dirty="0"/>
              <a:t>(File </a:t>
            </a:r>
            <a:r>
              <a:rPr lang="en-US" altLang="zh-CN" dirty="0" err="1"/>
              <a:t>file</a:t>
            </a:r>
            <a:r>
              <a:rPr lang="en-US" altLang="zh-CN" dirty="0"/>
              <a:t>, String mode);</a:t>
            </a:r>
          </a:p>
          <a:p>
            <a:r>
              <a:rPr lang="zh-CN" altLang="en-US" dirty="0"/>
              <a:t>其中参数 </a:t>
            </a:r>
            <a:r>
              <a:rPr lang="en-US" altLang="zh-CN" dirty="0"/>
              <a:t>mode </a:t>
            </a:r>
            <a:r>
              <a:rPr lang="zh-CN" altLang="en-US" dirty="0"/>
              <a:t>的值可选 </a:t>
            </a:r>
            <a:r>
              <a:rPr lang="en-US" altLang="zh-CN" dirty="0"/>
              <a:t>"r"</a:t>
            </a:r>
            <a:r>
              <a:rPr lang="zh-CN" altLang="en-US" dirty="0"/>
              <a:t>：可读，</a:t>
            </a:r>
            <a:r>
              <a:rPr lang="en-US" altLang="zh-CN" dirty="0"/>
              <a:t>"w" </a:t>
            </a:r>
            <a:r>
              <a:rPr lang="zh-CN" altLang="en-US" dirty="0"/>
              <a:t>：可写，</a:t>
            </a:r>
            <a:r>
              <a:rPr lang="en-US" altLang="zh-CN" dirty="0"/>
              <a:t>"</a:t>
            </a:r>
            <a:r>
              <a:rPr lang="en-US" altLang="zh-CN" dirty="0" err="1"/>
              <a:t>rw</a:t>
            </a:r>
            <a:r>
              <a:rPr lang="en-US" altLang="zh-CN" dirty="0"/>
              <a:t>"</a:t>
            </a:r>
            <a:r>
              <a:rPr lang="zh-CN" altLang="en-US" dirty="0"/>
              <a:t>：可读性；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成员方法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       seek(</a:t>
            </a:r>
            <a:r>
              <a:rPr lang="en-US" altLang="zh-CN" dirty="0" err="1"/>
              <a:t>int</a:t>
            </a:r>
            <a:r>
              <a:rPr lang="en-US" altLang="zh-CN" dirty="0"/>
              <a:t> index);</a:t>
            </a:r>
            <a:r>
              <a:rPr lang="zh-CN" altLang="en-US" dirty="0"/>
              <a:t>可以将指针移动到某个位置开始读写</a:t>
            </a:r>
            <a:r>
              <a:rPr lang="en-US" altLang="zh-CN" dirty="0"/>
              <a:t>;</a:t>
            </a:r>
            <a:endParaRPr lang="zh-CN" altLang="en-US" dirty="0"/>
          </a:p>
          <a:p>
            <a:r>
              <a:rPr lang="zh-CN" altLang="en-US" dirty="0"/>
              <a:t>​        </a:t>
            </a:r>
            <a:r>
              <a:rPr lang="en-US" altLang="zh-CN" dirty="0" err="1"/>
              <a:t>setLength</a:t>
            </a:r>
            <a:r>
              <a:rPr lang="en-US" altLang="zh-CN" dirty="0"/>
              <a:t>(long 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  <a:r>
              <a:rPr lang="zh-CN" altLang="en-US" dirty="0"/>
              <a:t>给写入文件预留空间：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524637"/>
      </p:ext>
    </p:extLst>
  </p:cSld>
  <p:clrMapOvr>
    <a:masterClrMapping/>
  </p:clrMapOvr>
  <p:transition>
    <p:strips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52577" y="364598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rgbClr val="10263C"/>
                </a:solidFill>
                <a:ea typeface="微软雅黑" panose="020B0503020204020204" pitchFamily="34" charset="-122"/>
              </a:rPr>
              <a:t>RandomAccessFile</a:t>
            </a:r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特点和优势</a:t>
            </a:r>
            <a:endParaRPr lang="en-US" altLang="zh-CN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608" y="1307464"/>
            <a:ext cx="4047619" cy="35238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25588" y="1779639"/>
            <a:ext cx="9597937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RandomAccessFile</a:t>
            </a:r>
            <a:r>
              <a:rPr lang="zh-CN" altLang="en-US" dirty="0"/>
              <a:t>不属于</a:t>
            </a:r>
            <a:r>
              <a:rPr lang="en-US" altLang="zh-CN" dirty="0" err="1"/>
              <a:t>InputStream</a:t>
            </a:r>
            <a:r>
              <a:rPr lang="zh-CN" altLang="en-US" dirty="0"/>
              <a:t>和</a:t>
            </a:r>
            <a:r>
              <a:rPr lang="en-US" altLang="zh-CN" dirty="0" err="1"/>
              <a:t>OutputStream</a:t>
            </a:r>
            <a:r>
              <a:rPr lang="zh-CN" altLang="en-US" dirty="0"/>
              <a:t>类系的它是一个完全独立的类，所有方法</a:t>
            </a:r>
            <a:r>
              <a:rPr lang="en-US" altLang="zh-CN" dirty="0"/>
              <a:t>(</a:t>
            </a:r>
            <a:r>
              <a:rPr lang="zh-CN" altLang="en-US" dirty="0"/>
              <a:t>绝大多数都只属于它自己</a:t>
            </a:r>
            <a:r>
              <a:rPr lang="en-US" altLang="zh-CN" dirty="0"/>
              <a:t>)</a:t>
            </a:r>
            <a:r>
              <a:rPr lang="zh-CN" altLang="en-US" dirty="0"/>
              <a:t>都是自己从头开始规定的</a:t>
            </a:r>
            <a:r>
              <a:rPr lang="en-US" altLang="zh-CN" dirty="0"/>
              <a:t>,</a:t>
            </a:r>
            <a:r>
              <a:rPr lang="zh-CN" altLang="en-US" dirty="0"/>
              <a:t>这里面包含读写两种操作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608" y="2904228"/>
            <a:ext cx="3485714" cy="3809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25588" y="3554889"/>
            <a:ext cx="10305070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RandomAccessFile</a:t>
            </a:r>
            <a:r>
              <a:rPr lang="zh-CN" altLang="en-US" dirty="0"/>
              <a:t>能在文件里面前后移动，在文件里移动用的</a:t>
            </a:r>
            <a:r>
              <a:rPr lang="en-US" altLang="zh-CN" dirty="0"/>
              <a:t>seek( ),</a:t>
            </a:r>
            <a:r>
              <a:rPr lang="zh-CN" altLang="en-US" dirty="0"/>
              <a:t>所以它的行为与其它的</a:t>
            </a:r>
            <a:r>
              <a:rPr lang="en-US" altLang="zh-CN" dirty="0"/>
              <a:t>I/O</a:t>
            </a:r>
            <a:r>
              <a:rPr lang="zh-CN" altLang="en-US" dirty="0"/>
              <a:t>类有些根本性的不同。总而言之，它是一个直接继承</a:t>
            </a:r>
            <a:r>
              <a:rPr lang="en-US" altLang="zh-CN" dirty="0"/>
              <a:t>Object</a:t>
            </a:r>
            <a:r>
              <a:rPr lang="zh-CN" altLang="en-US" dirty="0"/>
              <a:t>的，独立的类。只有</a:t>
            </a:r>
            <a:r>
              <a:rPr lang="en-US" altLang="zh-CN" dirty="0" err="1"/>
              <a:t>RandomAccessFile</a:t>
            </a:r>
            <a:r>
              <a:rPr lang="zh-CN" altLang="en-US" dirty="0"/>
              <a:t>才有</a:t>
            </a:r>
            <a:r>
              <a:rPr lang="en-US" altLang="zh-CN" dirty="0"/>
              <a:t>seek</a:t>
            </a:r>
            <a:r>
              <a:rPr lang="zh-CN" altLang="en-US" dirty="0"/>
              <a:t>搜寻方法，而这个方法也只适用于文件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68706"/>
      </p:ext>
    </p:extLst>
  </p:cSld>
  <p:clrMapOvr>
    <a:masterClrMapping/>
  </p:clrMapOvr>
  <p:transition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89890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19572" y="3379778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56403" y="4320440"/>
            <a:ext cx="2207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InputStream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/</a:t>
            </a: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OutputStream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Writer/Reader</a:t>
            </a: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290225" y="4271620"/>
            <a:ext cx="1648208" cy="10154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修饰设计模式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I/O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学习的关键方法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endParaRPr lang="zh-CN" altLang="en-US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22487" y="3581456"/>
            <a:ext cx="22413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File/</a:t>
            </a:r>
            <a:r>
              <a:rPr lang="en-US" altLang="zh-CN" sz="1600" b="1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RandomAccessFile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627328" y="3525985"/>
            <a:ext cx="20101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Java I/O 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发展历史与详细介绍</a:t>
            </a: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Java IO 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概要设计</a:t>
            </a:r>
          </a:p>
        </p:txBody>
      </p:sp>
      <p:sp>
        <p:nvSpPr>
          <p:cNvPr id="8" name="矩形 7"/>
          <p:cNvSpPr/>
          <p:nvPr/>
        </p:nvSpPr>
        <p:spPr>
          <a:xfrm>
            <a:off x="9014339" y="2441116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22487" y="4258576"/>
            <a:ext cx="1837705" cy="707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 File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操作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en-US" altLang="zh-CN" sz="1333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RandomAccessFile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9740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课程技术总结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作业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课程总结</a:t>
            </a:r>
          </a:p>
        </p:txBody>
      </p:sp>
    </p:spTree>
    <p:extLst>
      <p:ext uri="{BB962C8B-B14F-4D97-AF65-F5344CB8AC3E}">
        <p14:creationId xmlns:p14="http://schemas.microsoft.com/office/powerpoint/2010/main" val="356807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animBg="1"/>
      <p:bldP spid="72" grpId="0" animBg="1"/>
      <p:bldP spid="73" grpId="0" animBg="1"/>
      <p:bldP spid="60" grpId="0"/>
      <p:bldP spid="61" grpId="0"/>
      <p:bldP spid="64" grpId="0"/>
      <p:bldP spid="65" grpId="0"/>
      <p:bldP spid="66" grpId="0"/>
      <p:bldP spid="40" grpId="0"/>
      <p:bldP spid="43" grpId="0" animBg="1"/>
      <p:bldP spid="51" grpId="0" animBg="1" autoUpdateAnimBg="0"/>
      <p:bldP spid="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CD018F8-EE56-49A4-98AD-A13F9E01A5CF}"/>
              </a:ext>
            </a:extLst>
          </p:cNvPr>
          <p:cNvSpPr txBox="1"/>
          <p:nvPr/>
        </p:nvSpPr>
        <p:spPr>
          <a:xfrm>
            <a:off x="1553378" y="2302525"/>
            <a:ext cx="4774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：建议：学习 </a:t>
            </a:r>
            <a:r>
              <a:rPr lang="en-US" altLang="zh-CN" dirty="0"/>
              <a:t>Java</a:t>
            </a:r>
            <a:r>
              <a:rPr lang="zh-CN" altLang="en-US" dirty="0"/>
              <a:t>编程思想 中的</a:t>
            </a:r>
            <a:r>
              <a:rPr lang="en-US" altLang="zh-CN" dirty="0"/>
              <a:t>IO</a:t>
            </a:r>
            <a:r>
              <a:rPr lang="zh-CN" altLang="en-US" dirty="0"/>
              <a:t>章节部分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：系统的总结流的用法以及类的结构图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：将</a:t>
            </a:r>
            <a:r>
              <a:rPr lang="en-US" altLang="zh-CN" dirty="0"/>
              <a:t>APP</a:t>
            </a:r>
            <a:r>
              <a:rPr lang="zh-CN" altLang="en-US" dirty="0"/>
              <a:t>加固代码进行预先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11BA9670-C474-48A1-9A4F-E36C938C4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8C40A02B-D499-406D-9B9E-A9A089555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Text Box 4">
            <a:extLst>
              <a:ext uri="{FF2B5EF4-FFF2-40B4-BE49-F238E27FC236}">
                <a16:creationId xmlns:a16="http://schemas.microsoft.com/office/drawing/2014/main" id="{B292D695-C254-4F44-AA22-41FDAF772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577" y="364598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</a:p>
        </p:txBody>
      </p:sp>
      <p:sp>
        <p:nvSpPr>
          <p:cNvPr id="38" name="Text Box 5">
            <a:extLst>
              <a:ext uri="{FF2B5EF4-FFF2-40B4-BE49-F238E27FC236}">
                <a16:creationId xmlns:a16="http://schemas.microsoft.com/office/drawing/2014/main" id="{2A1DFA91-06B6-4573-9F89-A4F2CE82D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139" y="423863"/>
            <a:ext cx="55260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作业</a:t>
            </a:r>
            <a:endParaRPr lang="en-US" altLang="zh-CN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42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为什么要学习</a:t>
            </a:r>
            <a:r>
              <a:rPr lang="en-US" altLang="zh-CN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 I/O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9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09" y="1712134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75743" y="1484824"/>
            <a:ext cx="48285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扎实的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Java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基础：</a:t>
            </a:r>
            <a:endParaRPr lang="en-US" altLang="zh-CN" sz="2400" dirty="0">
              <a:latin typeface="Arial" pitchFamily="34" charset="0"/>
              <a:ea typeface="宋体" pitchFamily="2" charset="-122"/>
            </a:endParaRPr>
          </a:p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</a:pPr>
            <a:r>
              <a:rPr lang="en-US" altLang="zh-CN" sz="2400" dirty="0"/>
              <a:t>  </a:t>
            </a:r>
            <a:r>
              <a:rPr lang="zh-CN" altLang="en-US" sz="2400" dirty="0"/>
              <a:t>在对象序列化</a:t>
            </a:r>
            <a:r>
              <a:rPr lang="en-US" altLang="zh-CN" sz="2400" dirty="0"/>
              <a:t>/</a:t>
            </a:r>
            <a:r>
              <a:rPr lang="en-US" altLang="zh-CN" sz="2400" dirty="0" err="1"/>
              <a:t>Json</a:t>
            </a:r>
            <a:r>
              <a:rPr lang="zh-CN" altLang="en-US" sz="2400" dirty="0"/>
              <a:t>解析</a:t>
            </a:r>
            <a:r>
              <a:rPr lang="en-US" altLang="zh-CN" sz="2400" dirty="0"/>
              <a:t>/XML</a:t>
            </a:r>
            <a:r>
              <a:rPr lang="zh-CN" altLang="en-US" sz="2400" dirty="0"/>
              <a:t>解析</a:t>
            </a:r>
            <a:endParaRPr lang="en-US" altLang="zh-CN" sz="2400" dirty="0"/>
          </a:p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zip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压缩均需要以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I/O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作为其基础</a:t>
            </a:r>
          </a:p>
        </p:txBody>
      </p:sp>
    </p:spTree>
    <p:extLst>
      <p:ext uri="{BB962C8B-B14F-4D97-AF65-F5344CB8AC3E}">
        <p14:creationId xmlns:p14="http://schemas.microsoft.com/office/powerpoint/2010/main" val="209645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讲师简介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9" name="Shape 16377"/>
          <p:cNvSpPr>
            <a:spLocks noChangeArrowheads="1"/>
          </p:cNvSpPr>
          <p:nvPr/>
        </p:nvSpPr>
        <p:spPr bwMode="auto">
          <a:xfrm>
            <a:off x="1004673" y="5344532"/>
            <a:ext cx="2705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ts val="200"/>
              </a:spcBef>
              <a:buFontTx/>
              <a:buNone/>
            </a:pPr>
            <a:r>
              <a:rPr lang="en-US" altLang="zh-CN" sz="1800" dirty="0">
                <a:solidFill>
                  <a:srgbClr val="595959"/>
                </a:solidFill>
                <a:latin typeface="宋体" pitchFamily="2" charset="-122"/>
                <a:sym typeface="Roboto Condensed" pitchFamily="2" charset="0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宋体" pitchFamily="2" charset="-122"/>
                <a:sym typeface="Roboto Condensed" pitchFamily="2" charset="0"/>
              </a:rPr>
              <a:t>A</a:t>
            </a:r>
            <a:r>
              <a:rPr lang="en-US" altLang="zh-CN" sz="1800" dirty="0">
                <a:solidFill>
                  <a:srgbClr val="595959"/>
                </a:solidFill>
                <a:latin typeface="宋体" pitchFamily="2" charset="-122"/>
                <a:sym typeface="Roboto Condensed" pitchFamily="2" charset="0"/>
              </a:rPr>
              <a:t>l</a:t>
            </a:r>
            <a:r>
              <a:rPr lang="en-US" altLang="zh-CN" sz="1800" dirty="0">
                <a:solidFill>
                  <a:srgbClr val="FF0000"/>
                </a:solidFill>
                <a:latin typeface="宋体" pitchFamily="2" charset="-122"/>
                <a:sym typeface="Roboto Condensed" pitchFamily="2" charset="0"/>
              </a:rPr>
              <a:t>v</a:t>
            </a:r>
            <a:r>
              <a:rPr lang="en-US" altLang="zh-CN" sz="1800" dirty="0">
                <a:solidFill>
                  <a:srgbClr val="595959"/>
                </a:solidFill>
                <a:latin typeface="宋体" pitchFamily="2" charset="-122"/>
                <a:sym typeface="Roboto Condensed" pitchFamily="2" charset="0"/>
              </a:rPr>
              <a:t>in</a:t>
            </a:r>
            <a:r>
              <a:rPr lang="zh-CN" altLang="en-US" sz="1800" dirty="0">
                <a:solidFill>
                  <a:srgbClr val="595959"/>
                </a:solidFill>
                <a:latin typeface="宋体" pitchFamily="2" charset="-122"/>
                <a:sym typeface="Roboto Condensed" pitchFamily="2" charset="0"/>
              </a:rPr>
              <a:t> </a:t>
            </a:r>
            <a:endParaRPr lang="zh-CN" altLang="zh-CN" sz="1800" dirty="0">
              <a:solidFill>
                <a:srgbClr val="595959"/>
              </a:solidFill>
              <a:latin typeface="宋体" pitchFamily="2" charset="-122"/>
              <a:sym typeface="Roboto Condensed" pitchFamily="2" charset="0"/>
            </a:endParaRPr>
          </a:p>
        </p:txBody>
      </p:sp>
      <p:grpSp>
        <p:nvGrpSpPr>
          <p:cNvPr id="40" name="Group 16392"/>
          <p:cNvGrpSpPr>
            <a:grpSpLocks/>
          </p:cNvGrpSpPr>
          <p:nvPr/>
        </p:nvGrpSpPr>
        <p:grpSpPr bwMode="auto">
          <a:xfrm>
            <a:off x="4412596" y="3207130"/>
            <a:ext cx="3022046" cy="450640"/>
            <a:chOff x="-9998" y="0"/>
            <a:chExt cx="1972148" cy="451489"/>
          </a:xfrm>
        </p:grpSpPr>
        <p:sp>
          <p:nvSpPr>
            <p:cNvPr id="41" name="Shape 16390"/>
            <p:cNvSpPr>
              <a:spLocks noChangeArrowheads="1"/>
            </p:cNvSpPr>
            <p:nvPr/>
          </p:nvSpPr>
          <p:spPr bwMode="auto">
            <a:xfrm>
              <a:off x="-9998" y="204963"/>
              <a:ext cx="1962150" cy="24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ts val="100"/>
                </a:spcBef>
                <a:buFontTx/>
                <a:buNone/>
              </a:pPr>
              <a:r>
                <a:rPr lang="zh-CN" altLang="en-US" sz="1000" dirty="0">
                  <a:solidFill>
                    <a:srgbClr val="A6A6A6"/>
                  </a:solidFill>
                  <a:latin typeface="宋体" pitchFamily="2" charset="-122"/>
                  <a:sym typeface="Roboto Condensed" pitchFamily="2" charset="0"/>
                </a:rPr>
                <a:t>项目经理</a:t>
              </a:r>
              <a:endParaRPr lang="zh-CN" altLang="zh-CN" sz="1000" dirty="0">
                <a:solidFill>
                  <a:srgbClr val="A6A6A6"/>
                </a:solidFill>
                <a:latin typeface="宋体" pitchFamily="2" charset="-122"/>
                <a:sym typeface="Roboto Condensed" pitchFamily="2" charset="0"/>
              </a:endParaRPr>
            </a:p>
          </p:txBody>
        </p:sp>
        <p:sp>
          <p:nvSpPr>
            <p:cNvPr id="42" name="Shape 16391"/>
            <p:cNvSpPr>
              <a:spLocks noChangeArrowheads="1"/>
            </p:cNvSpPr>
            <p:nvPr/>
          </p:nvSpPr>
          <p:spPr bwMode="auto">
            <a:xfrm>
              <a:off x="0" y="0"/>
              <a:ext cx="1962150" cy="246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ts val="200"/>
                </a:spcBef>
                <a:buFontTx/>
                <a:buNone/>
              </a:pPr>
              <a:r>
                <a:rPr lang="zh-CN" altLang="en-US" sz="1000" dirty="0">
                  <a:solidFill>
                    <a:srgbClr val="595959"/>
                  </a:solidFill>
                  <a:latin typeface="宋体" pitchFamily="2" charset="-122"/>
                  <a:sym typeface="Roboto Condensed" pitchFamily="2" charset="0"/>
                </a:rPr>
                <a:t>三星中国研究院   </a:t>
              </a:r>
              <a:r>
                <a:rPr lang="en-US" altLang="zh-CN" sz="1000" dirty="0">
                  <a:solidFill>
                    <a:srgbClr val="595959"/>
                  </a:solidFill>
                  <a:latin typeface="宋体" pitchFamily="2" charset="-122"/>
                  <a:sym typeface="Roboto Condensed" pitchFamily="2" charset="0"/>
                </a:rPr>
                <a:t>5 years</a:t>
              </a:r>
              <a:r>
                <a:rPr lang="zh-CN" altLang="en-US" sz="1000" dirty="0">
                  <a:solidFill>
                    <a:srgbClr val="595959"/>
                  </a:solidFill>
                  <a:latin typeface="宋体" pitchFamily="2" charset="-122"/>
                  <a:sym typeface="Roboto Condensed" pitchFamily="2" charset="0"/>
                </a:rPr>
                <a:t>  </a:t>
              </a:r>
              <a:endParaRPr lang="zh-CN" altLang="zh-CN" sz="1000" dirty="0">
                <a:solidFill>
                  <a:srgbClr val="595959"/>
                </a:solidFill>
                <a:latin typeface="宋体" pitchFamily="2" charset="-122"/>
                <a:sym typeface="Roboto Condensed" pitchFamily="2" charset="0"/>
              </a:endParaRPr>
            </a:p>
          </p:txBody>
        </p:sp>
      </p:grpSp>
      <p:sp>
        <p:nvSpPr>
          <p:cNvPr id="44" name="Shape 16385"/>
          <p:cNvSpPr>
            <a:spLocks noChangeArrowheads="1"/>
          </p:cNvSpPr>
          <p:nvPr/>
        </p:nvSpPr>
        <p:spPr bwMode="auto">
          <a:xfrm>
            <a:off x="4427916" y="2476880"/>
            <a:ext cx="2206799" cy="24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45719" tIns="45719" rIns="45719" bIns="45719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ts val="200"/>
              </a:spcBef>
              <a:buFontTx/>
              <a:buNone/>
            </a:pPr>
            <a:r>
              <a:rPr lang="zh-CN" altLang="en-US" sz="1000" b="1" dirty="0">
                <a:solidFill>
                  <a:srgbClr val="595959"/>
                </a:solidFill>
                <a:latin typeface="宋体" pitchFamily="2" charset="-122"/>
                <a:sym typeface="Roboto Condensed" pitchFamily="2" charset="0"/>
              </a:rPr>
              <a:t>华南理工大学 软件工程  工程硕士</a:t>
            </a:r>
            <a:endParaRPr lang="zh-CN" altLang="zh-CN" sz="1000" b="1" dirty="0">
              <a:solidFill>
                <a:srgbClr val="595959"/>
              </a:solidFill>
              <a:latin typeface="宋体" pitchFamily="2" charset="-122"/>
              <a:sym typeface="Roboto Condensed" pitchFamily="2" charset="0"/>
            </a:endParaRPr>
          </a:p>
        </p:txBody>
      </p:sp>
      <p:grpSp>
        <p:nvGrpSpPr>
          <p:cNvPr id="45" name="Group 16392"/>
          <p:cNvGrpSpPr>
            <a:grpSpLocks/>
          </p:cNvGrpSpPr>
          <p:nvPr/>
        </p:nvGrpSpPr>
        <p:grpSpPr bwMode="auto">
          <a:xfrm>
            <a:off x="4412595" y="3793341"/>
            <a:ext cx="3022047" cy="452015"/>
            <a:chOff x="-9999" y="14712"/>
            <a:chExt cx="1972149" cy="452057"/>
          </a:xfrm>
        </p:grpSpPr>
        <p:sp>
          <p:nvSpPr>
            <p:cNvPr id="46" name="Shape 16390"/>
            <p:cNvSpPr>
              <a:spLocks noChangeArrowheads="1"/>
            </p:cNvSpPr>
            <p:nvPr/>
          </p:nvSpPr>
          <p:spPr bwMode="auto">
            <a:xfrm>
              <a:off x="0" y="220683"/>
              <a:ext cx="1962150" cy="246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ts val="100"/>
                </a:spcBef>
                <a:buFontTx/>
                <a:buNone/>
              </a:pPr>
              <a:r>
                <a:rPr lang="zh-CN" altLang="en-US" sz="1000" dirty="0">
                  <a:solidFill>
                    <a:srgbClr val="A6A6A6"/>
                  </a:solidFill>
                  <a:latin typeface="宋体" pitchFamily="2" charset="-122"/>
                  <a:sym typeface="Roboto Condensed" pitchFamily="2" charset="0"/>
                </a:rPr>
                <a:t>技术总监</a:t>
              </a:r>
              <a:endParaRPr lang="zh-CN" altLang="zh-CN" sz="1000" dirty="0">
                <a:solidFill>
                  <a:srgbClr val="A6A6A6"/>
                </a:solidFill>
                <a:latin typeface="宋体" pitchFamily="2" charset="-122"/>
                <a:sym typeface="Roboto Condensed" pitchFamily="2" charset="0"/>
              </a:endParaRPr>
            </a:p>
          </p:txBody>
        </p:sp>
        <p:sp>
          <p:nvSpPr>
            <p:cNvPr id="53" name="Shape 16391"/>
            <p:cNvSpPr>
              <a:spLocks noChangeArrowheads="1"/>
            </p:cNvSpPr>
            <p:nvPr/>
          </p:nvSpPr>
          <p:spPr bwMode="auto">
            <a:xfrm>
              <a:off x="-9999" y="14712"/>
              <a:ext cx="1962150" cy="246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ts val="200"/>
                </a:spcBef>
                <a:buFontTx/>
                <a:buNone/>
              </a:pPr>
              <a:r>
                <a:rPr lang="zh-CN" altLang="en-US" sz="1000" dirty="0">
                  <a:solidFill>
                    <a:srgbClr val="595959"/>
                  </a:solidFill>
                  <a:latin typeface="宋体" pitchFamily="2" charset="-122"/>
                  <a:sym typeface="Roboto Condensed" pitchFamily="2" charset="0"/>
                </a:rPr>
                <a:t>小米科技             </a:t>
              </a:r>
              <a:r>
                <a:rPr lang="en-US" altLang="zh-CN" sz="1000" dirty="0">
                  <a:solidFill>
                    <a:srgbClr val="595959"/>
                  </a:solidFill>
                  <a:latin typeface="宋体" pitchFamily="2" charset="-122"/>
                  <a:sym typeface="Roboto Condensed" pitchFamily="2" charset="0"/>
                </a:rPr>
                <a:t>2 years</a:t>
              </a:r>
              <a:endParaRPr lang="zh-CN" altLang="zh-CN" sz="1000" dirty="0">
                <a:solidFill>
                  <a:srgbClr val="595959"/>
                </a:solidFill>
                <a:latin typeface="宋体" pitchFamily="2" charset="-122"/>
                <a:sym typeface="Roboto Condensed" pitchFamily="2" charset="0"/>
              </a:endParaRPr>
            </a:p>
          </p:txBody>
        </p:sp>
      </p:grpSp>
      <p:cxnSp>
        <p:nvCxnSpPr>
          <p:cNvPr id="54" name="直接连接符 3"/>
          <p:cNvCxnSpPr>
            <a:cxnSpLocks noChangeShapeType="1"/>
          </p:cNvCxnSpPr>
          <p:nvPr/>
        </p:nvCxnSpPr>
        <p:spPr bwMode="auto">
          <a:xfrm flipH="1">
            <a:off x="7098092" y="2326067"/>
            <a:ext cx="25400" cy="2333625"/>
          </a:xfrm>
          <a:prstGeom prst="line">
            <a:avLst/>
          </a:prstGeom>
          <a:noFill/>
          <a:ln w="9525" algn="ctr">
            <a:solidFill>
              <a:srgbClr val="00B050">
                <a:alpha val="36078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连接符 155"/>
          <p:cNvCxnSpPr>
            <a:cxnSpLocks noChangeShapeType="1"/>
          </p:cNvCxnSpPr>
          <p:nvPr/>
        </p:nvCxnSpPr>
        <p:spPr bwMode="auto">
          <a:xfrm flipH="1">
            <a:off x="10092117" y="2375280"/>
            <a:ext cx="25400" cy="2333625"/>
          </a:xfrm>
          <a:prstGeom prst="line">
            <a:avLst/>
          </a:prstGeom>
          <a:noFill/>
          <a:ln w="9525" algn="ctr">
            <a:solidFill>
              <a:srgbClr val="00B050">
                <a:alpha val="36078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文本框 4"/>
          <p:cNvSpPr txBox="1">
            <a:spLocks noChangeArrowheads="1"/>
          </p:cNvSpPr>
          <p:nvPr/>
        </p:nvSpPr>
        <p:spPr bwMode="auto">
          <a:xfrm>
            <a:off x="7120285" y="2230295"/>
            <a:ext cx="3003550" cy="185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曾就业于三星中国研究院及小米旗下互联网公司担任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</a:p>
        </p:txBody>
      </p:sp>
      <p:grpSp>
        <p:nvGrpSpPr>
          <p:cNvPr id="61" name="PA_组合 14"/>
          <p:cNvGrpSpPr/>
          <p:nvPr>
            <p:custDataLst>
              <p:tags r:id="rId3"/>
            </p:custDataLst>
          </p:nvPr>
        </p:nvGrpSpPr>
        <p:grpSpPr bwMode="auto">
          <a:xfrm>
            <a:off x="6837555" y="195287"/>
            <a:ext cx="360000" cy="360000"/>
            <a:chOff x="4350" y="3024"/>
            <a:chExt cx="600" cy="599"/>
          </a:xfrm>
        </p:grpSpPr>
        <p:sp>
          <p:nvSpPr>
            <p:cNvPr id="63" name="Oval 15"/>
            <p:cNvSpPr>
              <a:spLocks noChangeArrowheads="1"/>
            </p:cNvSpPr>
            <p:nvPr/>
          </p:nvSpPr>
          <p:spPr bwMode="auto">
            <a:xfrm>
              <a:off x="4350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170"/>
              <a:endParaRPr lang="zh-CN" altLang="en-US" sz="2133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4" name="Group 16"/>
            <p:cNvGrpSpPr/>
            <p:nvPr/>
          </p:nvGrpSpPr>
          <p:grpSpPr bwMode="auto">
            <a:xfrm>
              <a:off x="4526" y="3125"/>
              <a:ext cx="215" cy="364"/>
              <a:chOff x="4526" y="3125"/>
              <a:chExt cx="215" cy="364"/>
            </a:xfrm>
          </p:grpSpPr>
          <p:sp>
            <p:nvSpPr>
              <p:cNvPr id="65" name="Freeform 17"/>
              <p:cNvSpPr>
                <a:spLocks noEditPoints="1"/>
              </p:cNvSpPr>
              <p:nvPr/>
            </p:nvSpPr>
            <p:spPr bwMode="auto">
              <a:xfrm>
                <a:off x="4565" y="3125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Freeform 18"/>
              <p:cNvSpPr/>
              <p:nvPr/>
            </p:nvSpPr>
            <p:spPr bwMode="auto">
              <a:xfrm>
                <a:off x="4526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pic>
        <p:nvPicPr>
          <p:cNvPr id="32" name="图片 31" descr="上半身_修改">
            <a:extLst>
              <a:ext uri="{FF2B5EF4-FFF2-40B4-BE49-F238E27FC236}">
                <a16:creationId xmlns:a16="http://schemas.microsoft.com/office/drawing/2014/main" id="{B81736F4-8E70-481F-A5F4-48F70C0917E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3051" y="1043813"/>
            <a:ext cx="3557856" cy="43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8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89890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19572" y="3379778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56403" y="4320440"/>
            <a:ext cx="2207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InputStream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/</a:t>
            </a: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OutputStream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Writer/Reader</a:t>
            </a: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316674" y="4271620"/>
            <a:ext cx="1595309" cy="9740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装饰设计模式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I/O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学习的关键方法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endParaRPr lang="zh-CN" altLang="en-US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22487" y="3581456"/>
            <a:ext cx="22413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File/</a:t>
            </a:r>
            <a:r>
              <a:rPr lang="en-US" altLang="zh-CN" sz="1600" b="1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RandomAccessFile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627328" y="3525985"/>
            <a:ext cx="20101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Java I/O 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发展历史与详细介绍</a:t>
            </a: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Java I/O 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概要设计</a:t>
            </a:r>
          </a:p>
        </p:txBody>
      </p:sp>
      <p:sp>
        <p:nvSpPr>
          <p:cNvPr id="8" name="矩形 7"/>
          <p:cNvSpPr/>
          <p:nvPr/>
        </p:nvSpPr>
        <p:spPr>
          <a:xfrm>
            <a:off x="1040193" y="2617654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22487" y="4258576"/>
            <a:ext cx="1837705" cy="707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 File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操作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RamdomAccessFile</a:t>
            </a: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课程技术总结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交流互动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课程总结</a:t>
            </a:r>
          </a:p>
        </p:txBody>
      </p:sp>
    </p:spTree>
    <p:extLst>
      <p:ext uri="{BB962C8B-B14F-4D97-AF65-F5344CB8AC3E}">
        <p14:creationId xmlns:p14="http://schemas.microsoft.com/office/powerpoint/2010/main" val="300362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animBg="1"/>
      <p:bldP spid="72" grpId="0" animBg="1"/>
      <p:bldP spid="73" grpId="0" animBg="1"/>
      <p:bldP spid="60" grpId="0"/>
      <p:bldP spid="61" grpId="0"/>
      <p:bldP spid="64" grpId="0"/>
      <p:bldP spid="65" grpId="0"/>
      <p:bldP spid="66" grpId="0"/>
      <p:bldP spid="40" grpId="0"/>
      <p:bldP spid="43" grpId="0" animBg="1"/>
      <p:bldP spid="51" grpId="0" animBg="1" autoUpdateAnimBg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IO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中经常看见的使用方式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90" y="1325095"/>
            <a:ext cx="10575676" cy="263126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7389" y="4395633"/>
            <a:ext cx="6037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这种嵌套是不是经常绕晕了？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这个嵌套的原理是什么？</a:t>
            </a:r>
          </a:p>
        </p:txBody>
      </p:sp>
    </p:spTree>
    <p:extLst>
      <p:ext uri="{BB962C8B-B14F-4D97-AF65-F5344CB8AC3E}">
        <p14:creationId xmlns:p14="http://schemas.microsoft.com/office/powerpoint/2010/main" val="2147466495"/>
      </p:ext>
    </p:extLst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装饰模式之</a:t>
            </a:r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Android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源码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551" y="1104900"/>
            <a:ext cx="8230749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94929"/>
      </p:ext>
    </p:extLst>
  </p:cSld>
  <p:clrMapOvr>
    <a:masterClrMapping/>
  </p:clrMapOvr>
  <p:transition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装饰模式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86" y="1033464"/>
            <a:ext cx="5285714" cy="52476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622" y="0"/>
            <a:ext cx="6241378" cy="898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61142"/>
      </p:ext>
    </p:extLst>
  </p:cSld>
  <p:clrMapOvr>
    <a:masterClrMapping/>
  </p:clrMapOvr>
  <p:transition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装饰模式</a:t>
            </a:r>
          </a:p>
        </p:txBody>
      </p:sp>
      <p:sp>
        <p:nvSpPr>
          <p:cNvPr id="2" name="AutoShape 2" descr="https://upload-images.jianshu.io/upload_images/11451874-0907c31123c5ba2d.png?imageMogr2/auto-orient/strip%7CimageView2/2/w/700/format/webp"/>
          <p:cNvSpPr>
            <a:spLocks noChangeAspect="1" noChangeArrowheads="1"/>
          </p:cNvSpPr>
          <p:nvPr/>
        </p:nvSpPr>
        <p:spPr bwMode="auto">
          <a:xfrm>
            <a:off x="3882001" y="2313601"/>
            <a:ext cx="3010412" cy="301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s://upload-images.jianshu.io/upload_images/11451874-0907c31123c5ba2d.png?imageMogr2/auto-orient/strip%7CimageView2/2/w/700/format/webp"/>
          <p:cNvSpPr>
            <a:spLocks noChangeAspect="1" noChangeArrowheads="1"/>
          </p:cNvSpPr>
          <p:nvPr/>
        </p:nvSpPr>
        <p:spPr bwMode="auto">
          <a:xfrm>
            <a:off x="1373188" y="1654840"/>
            <a:ext cx="2189566" cy="218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4" name="Picture 6" descr="https://img-blog.csdn.net/201604221538391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04" y="1654840"/>
            <a:ext cx="587692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6473284" y="1372081"/>
            <a:ext cx="4904351" cy="410881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Component</a:t>
            </a:r>
            <a:r>
              <a:rPr lang="zh-CN" altLang="en-US" dirty="0"/>
              <a:t>：组件对象接口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r>
              <a:rPr lang="en-US" altLang="zh-CN" dirty="0" err="1"/>
              <a:t>ConcreteComponent</a:t>
            </a:r>
            <a:r>
              <a:rPr lang="zh-CN" altLang="en-US" dirty="0"/>
              <a:t>：具体的组件对象，实现组件对象接口，通常就是被装饰的原始对象。就对这个对象添加功能。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Decorator</a:t>
            </a:r>
            <a:r>
              <a:rPr lang="zh-CN" altLang="en-US" dirty="0"/>
              <a:t>：所有装饰器的抽象父类，需要定义一个与组件接口一致的接口，内部持有一个</a:t>
            </a:r>
            <a:r>
              <a:rPr lang="en-US" altLang="zh-CN" dirty="0"/>
              <a:t>Component</a:t>
            </a:r>
            <a:r>
              <a:rPr lang="zh-CN" altLang="en-US" dirty="0"/>
              <a:t>对象，就是持有一个被装饰的对象。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ConreteDecoratorA</a:t>
            </a:r>
            <a:r>
              <a:rPr lang="en-US" altLang="zh-CN" dirty="0"/>
              <a:t>/</a:t>
            </a:r>
            <a:r>
              <a:rPr lang="en-US" altLang="zh-CN" dirty="0" err="1"/>
              <a:t>ConreteDecoratorB</a:t>
            </a:r>
            <a:r>
              <a:rPr lang="zh-CN" altLang="en-US" dirty="0"/>
              <a:t>：实际的装饰器对象，实现具体添加功能。熟悉</a:t>
            </a:r>
            <a:r>
              <a:rPr lang="en-US" altLang="zh-CN" dirty="0"/>
              <a:t>UML</a:t>
            </a:r>
            <a:r>
              <a:rPr lang="zh-CN" altLang="en-US" dirty="0"/>
              <a:t>图的基本就明白了，但是像我这样不熟悉的还是写一点我们熟悉的代码描述吧。</a:t>
            </a:r>
          </a:p>
        </p:txBody>
      </p:sp>
    </p:spTree>
    <p:extLst>
      <p:ext uri="{BB962C8B-B14F-4D97-AF65-F5344CB8AC3E}">
        <p14:creationId xmlns:p14="http://schemas.microsoft.com/office/powerpoint/2010/main" val="2097473385"/>
      </p:ext>
    </p:extLst>
  </p:cSld>
  <p:clrMapOvr>
    <a:masterClrMapping/>
  </p:clrMapOvr>
  <p:transition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IO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中的装饰器模式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2" y="1897164"/>
            <a:ext cx="96393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54196"/>
      </p:ext>
    </p:extLst>
  </p:cSld>
  <p:clrMapOvr>
    <a:masterClrMapping/>
  </p:clrMapOvr>
  <p:transition>
    <p:strips dir="r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8287</TotalTime>
  <Words>965</Words>
  <Application>Microsoft Office PowerPoint</Application>
  <PresentationFormat>宽屏</PresentationFormat>
  <Paragraphs>153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等线</vt:lpstr>
      <vt:lpstr>等线 Light</vt:lpstr>
      <vt:lpstr>方正兰亭超细黑简体</vt:lpstr>
      <vt:lpstr>宋体</vt:lpstr>
      <vt:lpstr>微软雅黑</vt:lpstr>
      <vt:lpstr>Arial</vt:lpstr>
      <vt:lpstr>Calibri</vt:lpstr>
      <vt:lpstr>Impact</vt:lpstr>
      <vt:lpstr>Open Sans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allen</cp:lastModifiedBy>
  <cp:revision>323</cp:revision>
  <dcterms:created xsi:type="dcterms:W3CDTF">2016-08-30T15:34:45Z</dcterms:created>
  <dcterms:modified xsi:type="dcterms:W3CDTF">2019-05-14T14:19:24Z</dcterms:modified>
  <cp:category>锐旗设计;https://9ppt.taobao.com</cp:category>
</cp:coreProperties>
</file>