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542" r:id="rId2"/>
    <p:sldId id="523" r:id="rId3"/>
    <p:sldId id="599" r:id="rId4"/>
    <p:sldId id="579" r:id="rId5"/>
    <p:sldId id="601" r:id="rId6"/>
    <p:sldId id="515" r:id="rId7"/>
    <p:sldId id="615" r:id="rId8"/>
    <p:sldId id="616" r:id="rId9"/>
    <p:sldId id="609" r:id="rId10"/>
    <p:sldId id="600" r:id="rId11"/>
    <p:sldId id="603" r:id="rId12"/>
    <p:sldId id="617" r:id="rId13"/>
    <p:sldId id="618" r:id="rId14"/>
    <p:sldId id="520" r:id="rId15"/>
    <p:sldId id="283" r:id="rId16"/>
    <p:sldId id="614" r:id="rId17"/>
    <p:sldId id="598" r:id="rId18"/>
    <p:sldId id="577" r:id="rId19"/>
    <p:sldId id="596" r:id="rId20"/>
  </p:sldIdLst>
  <p:sldSz cx="11522075" cy="75612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4">
          <p15:clr>
            <a:srgbClr val="A4A3A4"/>
          </p15:clr>
        </p15:guide>
        <p15:guide id="2" pos="35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060F1E"/>
    <a:srgbClr val="00B0F0"/>
    <a:srgbClr val="FFFFFF"/>
    <a:srgbClr val="65C7DF"/>
    <a:srgbClr val="59C9E2"/>
    <a:srgbClr val="D53C4C"/>
    <a:srgbClr val="B0590A"/>
    <a:srgbClr val="FFC435"/>
    <a:srgbClr val="FDE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30" y="120"/>
      </p:cViewPr>
      <p:guideLst>
        <p:guide orient="horz" pos="2644"/>
        <p:guide pos="35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7913" y="1143000"/>
            <a:ext cx="4702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83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8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67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1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0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5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43" y="402568"/>
            <a:ext cx="9937790" cy="146149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43" y="2012836"/>
            <a:ext cx="9937790" cy="47975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2143" y="7008171"/>
            <a:ext cx="2592467" cy="402567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16688" y="7008171"/>
            <a:ext cx="3888700" cy="40256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465" y="7008171"/>
            <a:ext cx="2592467" cy="402567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28859" y="307352"/>
            <a:ext cx="0" cy="337456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86470" y="312252"/>
            <a:ext cx="0" cy="327655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303256" y="261144"/>
            <a:ext cx="946370" cy="419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hyperlink" Target="http://ibaotu.com/pp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143" y="402568"/>
            <a:ext cx="9937790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143" y="2012836"/>
            <a:ext cx="9937790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143" y="7008171"/>
            <a:ext cx="259246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6688" y="7008171"/>
            <a:ext cx="388870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7465" y="7008171"/>
            <a:ext cx="259246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79214" y="-159627"/>
            <a:ext cx="11706308" cy="7859513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1488" y="6496385"/>
            <a:ext cx="3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1489" y="6800936"/>
            <a:ext cx="361565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</a:rPr>
              <a:t>更多精彩课程：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  <a:hlinkClick r:id="rId29"/>
              </a:rPr>
              <a:t>https://enjoy.ke.qq.com/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字魂59号-创粗黑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07309" y="6442476"/>
            <a:ext cx="2616471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28859" y="317153"/>
            <a:ext cx="0" cy="337456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86470" y="322054"/>
            <a:ext cx="0" cy="327655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30" cstate="print"/>
          <a:stretch>
            <a:fillRect/>
          </a:stretch>
        </p:blipFill>
        <p:spPr>
          <a:xfrm>
            <a:off x="10303256" y="261144"/>
            <a:ext cx="946370" cy="4193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3.jpeg"/><Relationship Id="rId4" Type="http://schemas.openxmlformats.org/officeDocument/2006/relationships/tags" Target="../tags/tag9.xml"/><Relationship Id="rId9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ibaotu.com/ppt/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圆角矩形 22">
            <a:extLst>
              <a:ext uri="{FF2B5EF4-FFF2-40B4-BE49-F238E27FC236}">
                <a16:creationId xmlns:a16="http://schemas.microsoft.com/office/drawing/2014/main" id="{736FD0B5-5003-4DA5-B355-FD2697C267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ACF4DA2-F98A-44F1-B63C-D619F9E53048}"/>
              </a:ext>
            </a:extLst>
          </p:cNvPr>
          <p:cNvGrpSpPr/>
          <p:nvPr/>
        </p:nvGrpSpPr>
        <p:grpSpPr>
          <a:xfrm>
            <a:off x="3535265" y="5582856"/>
            <a:ext cx="3680918" cy="369332"/>
            <a:chOff x="1139058" y="5604513"/>
            <a:chExt cx="3680918" cy="369332"/>
          </a:xfrm>
        </p:grpSpPr>
        <p:grpSp>
          <p:nvGrpSpPr>
            <p:cNvPr id="8" name="PA_组合 23">
              <a:extLst>
                <a:ext uri="{FF2B5EF4-FFF2-40B4-BE49-F238E27FC236}">
                  <a16:creationId xmlns:a16="http://schemas.microsoft.com/office/drawing/2014/main" id="{F6A98D0C-C103-44C1-AC03-13B1BBC5B3BF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8EA8231-C00A-4B61-AEE3-9B44153B8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2A0526DB-BF50-46CC-BB04-AC02BF77D66F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48694616-CCCE-49F6-BB05-6FFB6F1035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B2E76FE0-18D2-4FD4-B20E-53F6D5A7430F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0" name="PA_文本框 19">
              <a:extLst>
                <a:ext uri="{FF2B5EF4-FFF2-40B4-BE49-F238E27FC236}">
                  <a16:creationId xmlns:a16="http://schemas.microsoft.com/office/drawing/2014/main" id="{EAECE607-267F-4116-A9C2-7EFAEF6F950F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3217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Lance</a:t>
              </a: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2260035406</a:t>
              </a:r>
            </a:p>
          </p:txBody>
        </p:sp>
      </p:grpSp>
      <p:grpSp>
        <p:nvGrpSpPr>
          <p:cNvPr id="15" name="PA_组合 20">
            <a:extLst>
              <a:ext uri="{FF2B5EF4-FFF2-40B4-BE49-F238E27FC236}">
                <a16:creationId xmlns:a16="http://schemas.microsoft.com/office/drawing/2014/main" id="{ED522FED-A714-4C38-BE48-78756090468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E1BDF29-0492-46D2-A453-D178950A92CA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D41CE1D-7ED2-4B09-9321-07786F1948C8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CE88CCB-B1D3-409B-8848-6B4BDBD05652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3E378DC-1F12-4EC8-B197-D728DCF1350A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486B0CE-D3E6-4D6C-9AA6-DDF1EDB0DB9C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EBAACC8-6D46-4F80-84C9-438C347F6948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2" name="TextBox 7">
            <a:extLst>
              <a:ext uri="{FF2B5EF4-FFF2-40B4-BE49-F238E27FC236}">
                <a16:creationId xmlns:a16="http://schemas.microsoft.com/office/drawing/2014/main" id="{C0578CF9-0487-4B12-8F10-2E946A3A65AD}"/>
              </a:ext>
            </a:extLst>
          </p:cNvPr>
          <p:cNvSpPr txBox="1"/>
          <p:nvPr/>
        </p:nvSpPr>
        <p:spPr>
          <a:xfrm>
            <a:off x="865275" y="1785114"/>
            <a:ext cx="1073806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33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内存抖动和内存泄漏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圆角矩形 499"/>
          <p:cNvSpPr/>
          <p:nvPr/>
        </p:nvSpPr>
        <p:spPr>
          <a:xfrm>
            <a:off x="337261" y="215511"/>
            <a:ext cx="3682863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内存泄漏</a:t>
            </a:r>
          </a:p>
        </p:txBody>
      </p:sp>
      <p:pic>
        <p:nvPicPr>
          <p:cNvPr id="2" name="图片 1" descr="D:\关注领取福利.jpg关注领取福利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grpSp>
        <p:nvGrpSpPr>
          <p:cNvPr id="10" name="PA_组合 47"/>
          <p:cNvGrpSpPr/>
          <p:nvPr>
            <p:custDataLst>
              <p:tags r:id="rId1"/>
            </p:custDataLst>
          </p:nvPr>
        </p:nvGrpSpPr>
        <p:grpSpPr>
          <a:xfrm>
            <a:off x="3175" y="1101889"/>
            <a:ext cx="2171700" cy="90011"/>
            <a:chOff x="0" y="2842590"/>
            <a:chExt cx="7054752" cy="89199"/>
          </a:xfrm>
        </p:grpSpPr>
        <p:sp>
          <p:nvSpPr>
            <p:cNvPr id="11" name="矩形 10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"/>
          <p:cNvSpPr/>
          <p:nvPr/>
        </p:nvSpPr>
        <p:spPr>
          <a:xfrm>
            <a:off x="729562" y="1365677"/>
            <a:ext cx="10062949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程序中己动态分配的堆内存由于某种原因程序未释放或无法释放，造成系统内存的浪费。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长生命周期对象持有短生命周期对象</a:t>
            </a:r>
            <a:r>
              <a:rPr kumimoji="1" lang="zh-CN" altLang="en-US" dirty="0">
                <a:solidFill>
                  <a:srgbClr val="FF0000"/>
                </a:solidFill>
              </a:rPr>
              <a:t>强引用</a:t>
            </a:r>
            <a:r>
              <a:rPr kumimoji="1" lang="zh-CN" altLang="en-US" dirty="0">
                <a:solidFill>
                  <a:schemeClr val="bg1"/>
                </a:solidFill>
              </a:rPr>
              <a:t>，从而导致短生命周期对象无法被回收！</a:t>
            </a:r>
          </a:p>
        </p:txBody>
      </p:sp>
      <p:sp>
        <p:nvSpPr>
          <p:cNvPr id="17" name="矩形 16"/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https://images2015.cnblogs.com/blog/249993/201703/249993-20170302205315766-1323892362.png">
            <a:extLst>
              <a:ext uri="{FF2B5EF4-FFF2-40B4-BE49-F238E27FC236}">
                <a16:creationId xmlns:a16="http://schemas.microsoft.com/office/drawing/2014/main" id="{A109FDD5-7DBE-46F5-A62D-410A7B657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63" y="3977962"/>
            <a:ext cx="6642444" cy="322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41A1FC-33F6-489C-8A3A-2277EB6537ED}"/>
              </a:ext>
            </a:extLst>
          </p:cNvPr>
          <p:cNvSpPr/>
          <p:nvPr/>
        </p:nvSpPr>
        <p:spPr>
          <a:xfrm>
            <a:off x="536521" y="3013641"/>
            <a:ext cx="10062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通过一系列称为“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</a:rPr>
              <a:t>GC Roots”</a:t>
            </a:r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的对象作为起始点，从这些节点向下搜索，搜索所有的引用链，当一个对象到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</a:rPr>
              <a:t>GC Roots</a:t>
            </a:r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没有任何引用链（即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</a:rPr>
              <a:t>GC Roots</a:t>
            </a:r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到对象不可达）时，则证明此对象是不可用的。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BD88F2-A30D-41D0-BFA5-685647D8D9EB}"/>
              </a:ext>
            </a:extLst>
          </p:cNvPr>
          <p:cNvSpPr txBox="1"/>
          <p:nvPr/>
        </p:nvSpPr>
        <p:spPr>
          <a:xfrm>
            <a:off x="536521" y="251484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可达性分析法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圆角矩形 499"/>
          <p:cNvSpPr/>
          <p:nvPr/>
        </p:nvSpPr>
        <p:spPr>
          <a:xfrm>
            <a:off x="337261" y="215511"/>
            <a:ext cx="8359699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软引用，弱引用</a:t>
            </a:r>
          </a:p>
        </p:txBody>
      </p:sp>
      <p:pic>
        <p:nvPicPr>
          <p:cNvPr id="2" name="图片 1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94B27A-2CB6-4146-A3DE-B0CDF0579DA0}"/>
              </a:ext>
            </a:extLst>
          </p:cNvPr>
          <p:cNvSpPr/>
          <p:nvPr/>
        </p:nvSpPr>
        <p:spPr>
          <a:xfrm>
            <a:off x="337261" y="1078262"/>
            <a:ext cx="10905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软引用：定义一些还有用但并非必须的对象。对于软引用关联的对象，</a:t>
            </a:r>
            <a:r>
              <a:rPr lang="en-US" altLang="zh-CN" dirty="0">
                <a:solidFill>
                  <a:schemeClr val="bg1"/>
                </a:solidFill>
              </a:rPr>
              <a:t>GC</a:t>
            </a:r>
            <a:r>
              <a:rPr lang="zh-CN" altLang="en-US" dirty="0">
                <a:solidFill>
                  <a:schemeClr val="bg1"/>
                </a:solidFill>
              </a:rPr>
              <a:t>不会直接回收，而是在系统将要内存溢出之前才会触发</a:t>
            </a:r>
            <a:r>
              <a:rPr lang="en-US" altLang="zh-CN" dirty="0">
                <a:solidFill>
                  <a:schemeClr val="bg1"/>
                </a:solidFill>
              </a:rPr>
              <a:t>GC</a:t>
            </a:r>
            <a:r>
              <a:rPr lang="zh-CN" altLang="en-US" dirty="0">
                <a:solidFill>
                  <a:schemeClr val="bg1"/>
                </a:solidFill>
              </a:rPr>
              <a:t>将这些对象进行回收。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弱引用：同样定义非必须对象。被弱引用关联的对象在</a:t>
            </a:r>
            <a:r>
              <a:rPr lang="en-US" altLang="zh-CN" dirty="0">
                <a:solidFill>
                  <a:schemeClr val="bg1"/>
                </a:solidFill>
              </a:rPr>
              <a:t>GC</a:t>
            </a:r>
            <a:r>
              <a:rPr lang="zh-CN" altLang="en-US" dirty="0">
                <a:solidFill>
                  <a:schemeClr val="bg1"/>
                </a:solidFill>
              </a:rPr>
              <a:t>执行时会被直接回收。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5BADE8-B3A7-43DA-8A20-5F9B728DC198}"/>
              </a:ext>
            </a:extLst>
          </p:cNvPr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261C6B-26FD-415A-BE99-11D74F323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158" y="2581074"/>
            <a:ext cx="7197677" cy="4622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9214" y="-159626"/>
            <a:ext cx="9571124" cy="116849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128343" y="2506901"/>
            <a:ext cx="7083491" cy="636371"/>
            <a:chOff x="1851025" y="1249176"/>
            <a:chExt cx="5502275" cy="585787"/>
          </a:xfrm>
          <a:solidFill>
            <a:schemeClr val="accent1">
              <a:lumMod val="75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1851025" y="1266638"/>
              <a:ext cx="609600" cy="568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chemeClr val="bg1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555875" y="1266638"/>
              <a:ext cx="4797425" cy="568325"/>
            </a:xfrm>
            <a:custGeom>
              <a:avLst/>
              <a:gdLst>
                <a:gd name="txL" fmla="*/ 0 w 2856"/>
                <a:gd name="txT" fmla="*/ 0 h 358"/>
                <a:gd name="txR" fmla="*/ 2856 w 2856"/>
                <a:gd name="txB" fmla="*/ 358 h 358"/>
              </a:gdLst>
              <a:ahLst/>
              <a:cxnLst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rect l="txL" t="txT" r="txR" b="tx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chemeClr val="bg1"/>
                </a:solidFill>
              </a:endParaRPr>
            </a:p>
          </p:txBody>
        </p:sp>
        <p:sp>
          <p:nvSpPr>
            <p:cNvPr id="10" name="Text Box 8"/>
            <p:cNvSpPr/>
            <p:nvPr/>
          </p:nvSpPr>
          <p:spPr>
            <a:xfrm>
              <a:off x="2596542" y="1326963"/>
              <a:ext cx="4561237" cy="42142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内存抖动</a:t>
              </a:r>
            </a:p>
          </p:txBody>
        </p:sp>
        <p:sp>
          <p:nvSpPr>
            <p:cNvPr id="11" name="Text Box 18"/>
            <p:cNvSpPr/>
            <p:nvPr/>
          </p:nvSpPr>
          <p:spPr>
            <a:xfrm>
              <a:off x="1982366" y="1249176"/>
              <a:ext cx="435818" cy="533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16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2" name="组合 3"/>
          <p:cNvGrpSpPr/>
          <p:nvPr/>
        </p:nvGrpSpPr>
        <p:grpSpPr bwMode="auto">
          <a:xfrm>
            <a:off x="2129307" y="3530508"/>
            <a:ext cx="7082849" cy="616625"/>
            <a:chOff x="1847850" y="2697897"/>
            <a:chExt cx="5524500" cy="568325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15" name="Text Box 16"/>
            <p:cNvSpPr>
              <a:spLocks noChangeArrowheads="1"/>
            </p:cNvSpPr>
            <p:nvPr/>
          </p:nvSpPr>
          <p:spPr bwMode="auto">
            <a:xfrm>
              <a:off x="1981769" y="2697897"/>
              <a:ext cx="436804" cy="5247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6" name="Text Box 8"/>
            <p:cNvSpPr/>
            <p:nvPr/>
          </p:nvSpPr>
          <p:spPr>
            <a:xfrm>
              <a:off x="2593795" y="2752502"/>
              <a:ext cx="4595823" cy="42195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内存泄漏，与对象和平分手</a:t>
              </a:r>
              <a:endParaRPr lang="zh-CN" altLang="en-US" sz="237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组合 4"/>
          <p:cNvGrpSpPr/>
          <p:nvPr/>
        </p:nvGrpSpPr>
        <p:grpSpPr bwMode="auto">
          <a:xfrm>
            <a:off x="2106960" y="4500685"/>
            <a:ext cx="7179245" cy="618302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2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6" name="Text Box 17"/>
            <p:cNvSpPr>
              <a:spLocks noChangeArrowheads="1"/>
            </p:cNvSpPr>
            <p:nvPr/>
          </p:nvSpPr>
          <p:spPr bwMode="auto">
            <a:xfrm>
              <a:off x="1982027" y="3609122"/>
              <a:ext cx="436331" cy="5233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 Box 8"/>
            <p:cNvSpPr/>
            <p:nvPr/>
          </p:nvSpPr>
          <p:spPr>
            <a:xfrm>
              <a:off x="2585516" y="3655572"/>
              <a:ext cx="4510223" cy="4208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内存问题常见场景</a:t>
              </a:r>
            </a:p>
          </p:txBody>
        </p:sp>
      </p:grpSp>
      <p:grpSp>
        <p:nvGrpSpPr>
          <p:cNvPr id="29" name="组合 2"/>
          <p:cNvGrpSpPr/>
          <p:nvPr/>
        </p:nvGrpSpPr>
        <p:grpSpPr bwMode="auto">
          <a:xfrm>
            <a:off x="1627097" y="425177"/>
            <a:ext cx="3653750" cy="1441071"/>
            <a:chOff x="162" y="177"/>
            <a:chExt cx="5756" cy="2090"/>
          </a:xfrm>
        </p:grpSpPr>
        <p:sp>
          <p:nvSpPr>
            <p:cNvPr id="30" name="标题 24"/>
            <p:cNvSpPr/>
            <p:nvPr/>
          </p:nvSpPr>
          <p:spPr>
            <a:xfrm>
              <a:off x="1375" y="177"/>
              <a:ext cx="4543" cy="20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606" tIns="60304" rIns="120606" bIns="60304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750" b="1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录 </a:t>
              </a:r>
              <a:r>
                <a:rPr lang="en-US" altLang="zh-CN" sz="1980" b="1" noProof="1">
                  <a:solidFill>
                    <a:schemeClr val="bg1">
                      <a:lumMod val="95000"/>
                    </a:schemeClr>
                  </a:solidFill>
                  <a:latin typeface="方正兰亭超细黑简体" panose="02000000000000000000" charset="-122"/>
                  <a:ea typeface="方正兰亭超细黑简体" panose="02000000000000000000" charset="-122"/>
                  <a:sym typeface="微软雅黑" panose="020B0503020204020204" pitchFamily="34" charset="-122"/>
                </a:rPr>
                <a:t>ONTENTS</a:t>
              </a:r>
            </a:p>
          </p:txBody>
        </p:sp>
        <p:sp>
          <p:nvSpPr>
            <p:cNvPr id="31" name="标题 24"/>
            <p:cNvSpPr>
              <a:spLocks noChangeArrowheads="1"/>
            </p:cNvSpPr>
            <p:nvPr/>
          </p:nvSpPr>
          <p:spPr bwMode="auto">
            <a:xfrm>
              <a:off x="162" y="579"/>
              <a:ext cx="1274" cy="1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0606" tIns="60304" rIns="120606" bIns="60304" anchor="ctr"/>
            <a:lstStyle/>
            <a:p>
              <a:r>
                <a:rPr lang="en-US" altLang="zh-CN" sz="89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08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random/>
      </p:transition>
    </mc:Choice>
    <mc:Fallback xmlns=""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圆角矩形 499"/>
          <p:cNvSpPr/>
          <p:nvPr/>
        </p:nvSpPr>
        <p:spPr>
          <a:xfrm>
            <a:off x="337261" y="215511"/>
            <a:ext cx="8359699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内存问题常见场景</a:t>
            </a:r>
          </a:p>
        </p:txBody>
      </p:sp>
      <p:pic>
        <p:nvPicPr>
          <p:cNvPr id="2" name="图片 1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37436" y="6631508"/>
            <a:ext cx="1853134" cy="53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5BADE8-B3A7-43DA-8A20-5F9B728DC198}"/>
              </a:ext>
            </a:extLst>
          </p:cNvPr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98427B-604A-4159-A878-3BD4EEA2A6E0}"/>
              </a:ext>
            </a:extLst>
          </p:cNvPr>
          <p:cNvSpPr txBox="1"/>
          <p:nvPr/>
        </p:nvSpPr>
        <p:spPr>
          <a:xfrm>
            <a:off x="658368" y="1307592"/>
            <a:ext cx="10268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集合类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当使用集合时，只有添加元素，没有对应的删除元素。如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EventBus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只有注册没有注销！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静态成员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单例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Clr>
                <a:schemeClr val="accent2"/>
              </a:buClr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作为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GC ROOT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，持有短生命周期引用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如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Activity)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导致其短生命周期对象无法释放。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未关闭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释放资源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Clr>
                <a:schemeClr val="accent2"/>
              </a:buClr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如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FileOutputStream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未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close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非静态内部类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solidFill>
                  <a:schemeClr val="bg1"/>
                </a:solidFill>
              </a:rPr>
              <a:t>         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如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Handler postDelayed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一个匿名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Runnable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，退出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时消息没处理完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系统</a:t>
            </a:r>
            <a:r>
              <a:rPr lang="en-US" altLang="zh-CN" dirty="0">
                <a:solidFill>
                  <a:schemeClr val="bg1"/>
                </a:solidFill>
              </a:rPr>
              <a:t>Bug</a:t>
            </a:r>
          </a:p>
          <a:p>
            <a:pPr lvl="1">
              <a:buClr>
                <a:schemeClr val="accent2"/>
              </a:buClr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WebView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InputMethodManager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等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accent2"/>
              </a:buClr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78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FFE38-A9B4-4B33-B2F2-1E6C5E589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3" y="0"/>
            <a:ext cx="9989645" cy="6722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random/>
      </p:transition>
    </mc:Choice>
    <mc:Fallback xmlns=""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9557921" y="1726489"/>
            <a:ext cx="1523074" cy="1750292"/>
          </a:xfrm>
          <a:prstGeom prst="rect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787003" y="1726489"/>
            <a:ext cx="1475666" cy="1750292"/>
          </a:xfrm>
          <a:prstGeom prst="rect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08282" y="1726489"/>
            <a:ext cx="1489468" cy="1750292"/>
          </a:xfrm>
          <a:prstGeom prst="rect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223561" y="1726489"/>
            <a:ext cx="1497270" cy="1750292"/>
          </a:xfrm>
          <a:prstGeom prst="rect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25637" y="1726489"/>
            <a:ext cx="1514073" cy="1750292"/>
          </a:xfrm>
          <a:prstGeom prst="rect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0114" y="1716687"/>
            <a:ext cx="1512272" cy="1759394"/>
          </a:xfrm>
          <a:prstGeom prst="rect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4" name="图片 23" descr="IMG_2559"/>
          <p:cNvPicPr>
            <a:picLocks noChangeAspect="1"/>
          </p:cNvPicPr>
          <p:nvPr/>
        </p:nvPicPr>
        <p:blipFill>
          <a:blip r:embed="rId3" cstate="print"/>
          <a:srcRect l="510" t="7221" r="1122" b="26695"/>
          <a:stretch>
            <a:fillRect/>
          </a:stretch>
        </p:blipFill>
        <p:spPr>
          <a:xfrm>
            <a:off x="4203377" y="1726488"/>
            <a:ext cx="1517453" cy="1761093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45662" y="218339"/>
            <a:ext cx="5242544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享学移动互联网讲师团队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</a:endParaRPr>
          </a:p>
        </p:txBody>
      </p:sp>
      <p:sp>
        <p:nvSpPr>
          <p:cNvPr id="88" name="TextBox 11"/>
          <p:cNvSpPr txBox="1"/>
          <p:nvPr/>
        </p:nvSpPr>
        <p:spPr>
          <a:xfrm>
            <a:off x="4642613" y="379183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King</a:t>
            </a:r>
            <a:endParaRPr lang="zh-CN" altLang="en-US" sz="1400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57941" y="379183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Allen</a:t>
            </a:r>
            <a:endParaRPr lang="zh-CN" altLang="en-US" sz="1400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226459" y="3791834"/>
            <a:ext cx="578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Zero</a:t>
            </a:r>
            <a:endParaRPr lang="zh-CN" altLang="en-US" sz="1400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0003380" y="3791834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Lance</a:t>
            </a:r>
            <a:endParaRPr lang="zh-CN" altLang="en-US" sz="1400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2802982" y="379183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Mark</a:t>
            </a:r>
            <a:endParaRPr lang="zh-CN" altLang="en-US" sz="1400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1070293" y="379183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Alvin</a:t>
            </a:r>
            <a:endParaRPr lang="zh-CN" altLang="en-US" sz="1400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2" name="文本框 14"/>
          <p:cNvSpPr txBox="1"/>
          <p:nvPr/>
        </p:nvSpPr>
        <p:spPr>
          <a:xfrm>
            <a:off x="2421614" y="4080982"/>
            <a:ext cx="1473265" cy="17493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charset="0"/>
              </a:rPr>
              <a:t>华为架构师，专注并发编程。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技术经理、架构师等高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级别，带领团队主持和主导了许多电信后台项目和互联网项目</a:t>
            </a:r>
          </a:p>
        </p:txBody>
      </p:sp>
      <p:sp>
        <p:nvSpPr>
          <p:cNvPr id="33" name="文本框 14"/>
          <p:cNvSpPr txBox="1"/>
          <p:nvPr/>
        </p:nvSpPr>
        <p:spPr>
          <a:xfrm>
            <a:off x="4212936" y="4080982"/>
            <a:ext cx="1473265" cy="1269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曾就职于招行、58同城，深入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开发多年，对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有非常深入的研究。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14"/>
          <p:cNvSpPr txBox="1"/>
          <p:nvPr/>
        </p:nvSpPr>
        <p:spPr>
          <a:xfrm>
            <a:off x="7669559" y="4080982"/>
            <a:ext cx="1675502" cy="1509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前阿里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P7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移动架构师，曾就职于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Nubia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等一线互联网公司。精通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高级控件开发，性能优化，多种开源框架开发经验。</a:t>
            </a:r>
          </a:p>
        </p:txBody>
      </p:sp>
      <p:sp>
        <p:nvSpPr>
          <p:cNvPr id="36" name="文本框 14"/>
          <p:cNvSpPr txBox="1"/>
          <p:nvPr/>
        </p:nvSpPr>
        <p:spPr>
          <a:xfrm>
            <a:off x="5994658" y="4080982"/>
            <a:ext cx="1473265" cy="17493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国防科技大学计算机研究生毕业， 全球首批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开发者，十余年移动互联网开发经验，对全栈有自己独特的见解</a:t>
            </a:r>
          </a:p>
        </p:txBody>
      </p:sp>
      <p:sp>
        <p:nvSpPr>
          <p:cNvPr id="3" name="文本框 14"/>
          <p:cNvSpPr txBox="1"/>
          <p:nvPr/>
        </p:nvSpPr>
        <p:spPr>
          <a:xfrm>
            <a:off x="9460581" y="4080982"/>
            <a:ext cx="1675502" cy="1509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某游戏公司主程，前爱奇艺高级工程师。多年移动平台开发经验。主要对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、架构与性能优化拥有深入的理解及开发经验。</a:t>
            </a:r>
          </a:p>
        </p:txBody>
      </p:sp>
      <p:pic>
        <p:nvPicPr>
          <p:cNvPr id="34" name="Picture 5">
            <a:extLst>
              <a:ext uri="{FF2B5EF4-FFF2-40B4-BE49-F238E27FC236}">
                <a16:creationId xmlns:a16="http://schemas.microsoft.com/office/drawing/2014/main" id="{E6649B0F-0A12-4FCA-8893-4B3447BE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486" y="1716265"/>
            <a:ext cx="1520299" cy="176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28C72798-3F01-47EA-A870-2CB7C581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1517" y="1726490"/>
            <a:ext cx="1512272" cy="179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D110E1CF-70C9-4DA1-A183-92639FCEE78B}"/>
              </a:ext>
            </a:extLst>
          </p:cNvPr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14"/>
          <p:cNvSpPr txBox="1"/>
          <p:nvPr/>
        </p:nvSpPr>
        <p:spPr>
          <a:xfrm>
            <a:off x="661320" y="4080982"/>
            <a:ext cx="1473265" cy="17493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曾就业于三星中国研究院及小米旗下互联网公司。拥有扎实的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系统多年。讲课形象生动，热情洋溢</a:t>
            </a:r>
          </a:p>
        </p:txBody>
      </p:sp>
      <p:pic>
        <p:nvPicPr>
          <p:cNvPr id="45" name="Picture 7">
            <a:extLst>
              <a:ext uri="{FF2B5EF4-FFF2-40B4-BE49-F238E27FC236}">
                <a16:creationId xmlns:a16="http://schemas.microsoft.com/office/drawing/2014/main" id="{08692247-94DD-44F1-BE10-571FBC8F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80418" y="1726488"/>
            <a:ext cx="1511210" cy="176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8">
            <a:extLst>
              <a:ext uri="{FF2B5EF4-FFF2-40B4-BE49-F238E27FC236}">
                <a16:creationId xmlns:a16="http://schemas.microsoft.com/office/drawing/2014/main" id="{E538C0C6-FBA7-488B-BC8D-C564C5B5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5980" y="1724704"/>
            <a:ext cx="1475666" cy="178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9">
            <a:extLst>
              <a:ext uri="{FF2B5EF4-FFF2-40B4-BE49-F238E27FC236}">
                <a16:creationId xmlns:a16="http://schemas.microsoft.com/office/drawing/2014/main" id="{534DEE2A-40DF-4612-AB93-C4BFCE3D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49876" y="1724704"/>
            <a:ext cx="1540297" cy="176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D110E1CF-70C9-4DA1-A183-92639FCEE78B}"/>
              </a:ext>
            </a:extLst>
          </p:cNvPr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02B0D2E2-7AA7-43A0-A23D-B21B96F6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5" y="332148"/>
            <a:ext cx="11125790" cy="238852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AAA95B2-E3A3-46EF-839F-C6B58F231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77" y="3216489"/>
            <a:ext cx="5451728" cy="309776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C6190DD-9B2C-462E-B947-1695572B8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1" y="3067849"/>
            <a:ext cx="5268469" cy="1580541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F801DB5-C295-47CE-BA57-89DC704774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1" y="4756643"/>
            <a:ext cx="5268469" cy="16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2619376" y="1564761"/>
            <a:ext cx="1248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在职程序猿</a:t>
            </a:r>
          </a:p>
        </p:txBody>
      </p:sp>
      <p:sp>
        <p:nvSpPr>
          <p:cNvPr id="63" name="文本框 14"/>
          <p:cNvSpPr txBox="1"/>
          <p:nvPr/>
        </p:nvSpPr>
        <p:spPr>
          <a:xfrm>
            <a:off x="1648497" y="1889616"/>
            <a:ext cx="2279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Segoe UI" panose="020B0502040204020203" pitchFamily="34" charset="0"/>
              </a:rPr>
              <a:t>具备</a:t>
            </a:r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Segoe UI" panose="020B0502040204020203" pitchFamily="34" charset="0"/>
              </a:rPr>
              <a:t>开发</a:t>
            </a:r>
            <a:r>
              <a:rPr lang="en-US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Segoe UI" panose="020B0502040204020203" pitchFamily="34" charset="0"/>
              </a:rPr>
              <a:t>基础，热爱互联网技术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2406434" y="4862313"/>
            <a:ext cx="146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技术进入瓶颈区</a:t>
            </a:r>
          </a:p>
        </p:txBody>
      </p:sp>
      <p:sp>
        <p:nvSpPr>
          <p:cNvPr id="68" name="文本框 14"/>
          <p:cNvSpPr txBox="1"/>
          <p:nvPr/>
        </p:nvSpPr>
        <p:spPr>
          <a:xfrm>
            <a:off x="1001716" y="5170090"/>
            <a:ext cx="2866582" cy="484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Segoe UI" panose="020B0502040204020203" pitchFamily="34" charset="0"/>
              </a:rPr>
              <a:t>工作几年，技术平平没有核心竞争力不知道学什么，不知怎么快速成长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7646577" y="1585766"/>
            <a:ext cx="30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拒绝平庸  期待蜕变</a:t>
            </a:r>
          </a:p>
        </p:txBody>
      </p:sp>
      <p:sp>
        <p:nvSpPr>
          <p:cNvPr id="73" name="文本框 14"/>
          <p:cNvSpPr txBox="1"/>
          <p:nvPr/>
        </p:nvSpPr>
        <p:spPr>
          <a:xfrm>
            <a:off x="7646577" y="1890316"/>
            <a:ext cx="2679483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拒绝成为一个简单的搬砖coder，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期待思维和能力的蜕变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7646577" y="4923923"/>
            <a:ext cx="258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有进入一线互联网公司梦想</a:t>
            </a:r>
          </a:p>
        </p:txBody>
      </p:sp>
      <p:sp>
        <p:nvSpPr>
          <p:cNvPr id="78" name="文本框 14"/>
          <p:cNvSpPr txBox="1"/>
          <p:nvPr/>
        </p:nvSpPr>
        <p:spPr>
          <a:xfrm>
            <a:off x="7646576" y="5229174"/>
            <a:ext cx="2335623" cy="484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梦想还是要有的万一实现了呢</a:t>
            </a:r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？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来享学课堂，去BATJ工作</a:t>
            </a:r>
          </a:p>
        </p:txBody>
      </p:sp>
      <p:sp>
        <p:nvSpPr>
          <p:cNvPr id="86" name="圆角矩形 85"/>
          <p:cNvSpPr/>
          <p:nvPr/>
        </p:nvSpPr>
        <p:spPr>
          <a:xfrm>
            <a:off x="355864" y="225340"/>
            <a:ext cx="5242544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适合人群</a:t>
            </a:r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8" name="椭圆 7"/>
          <p:cNvSpPr/>
          <p:nvPr/>
        </p:nvSpPr>
        <p:spPr>
          <a:xfrm>
            <a:off x="3827356" y="1319101"/>
            <a:ext cx="3867364" cy="45118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038127" y="4793000"/>
            <a:ext cx="650517" cy="758927"/>
          </a:xfrm>
          <a:prstGeom prst="ellipse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038127" y="1564761"/>
            <a:ext cx="650517" cy="758927"/>
          </a:xfrm>
          <a:prstGeom prst="ellipse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31931" y="1564761"/>
            <a:ext cx="650517" cy="758927"/>
          </a:xfrm>
          <a:prstGeom prst="ellipse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196857" y="4979231"/>
            <a:ext cx="333060" cy="386465"/>
            <a:chOff x="7284826" y="4070541"/>
            <a:chExt cx="484187" cy="481013"/>
          </a:xfrm>
          <a:solidFill>
            <a:srgbClr val="060F1E"/>
          </a:solidFill>
        </p:grpSpPr>
        <p:sp>
          <p:nvSpPr>
            <p:cNvPr id="6" name="Freeform 38"/>
            <p:cNvSpPr>
              <a:spLocks noEditPoints="1"/>
            </p:cNvSpPr>
            <p:nvPr/>
          </p:nvSpPr>
          <p:spPr bwMode="auto">
            <a:xfrm>
              <a:off x="7284826" y="4114991"/>
              <a:ext cx="442912" cy="436563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7499138" y="4311841"/>
              <a:ext cx="74612" cy="74613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7694401" y="4070541"/>
              <a:ext cx="74612" cy="74613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0" name="Freeform 41"/>
            <p:cNvSpPr>
              <a:spLocks noEditPoints="1"/>
            </p:cNvSpPr>
            <p:nvPr/>
          </p:nvSpPr>
          <p:spPr bwMode="auto">
            <a:xfrm>
              <a:off x="7408651" y="4295966"/>
              <a:ext cx="60325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1" name="Oval 42"/>
            <p:cNvSpPr>
              <a:spLocks noChangeArrowheads="1"/>
            </p:cNvSpPr>
            <p:nvPr/>
          </p:nvSpPr>
          <p:spPr bwMode="auto">
            <a:xfrm>
              <a:off x="7468976" y="4400741"/>
              <a:ext cx="30162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Oval 43"/>
            <p:cNvSpPr>
              <a:spLocks noChangeArrowheads="1"/>
            </p:cNvSpPr>
            <p:nvPr/>
          </p:nvSpPr>
          <p:spPr bwMode="auto">
            <a:xfrm>
              <a:off x="7708688" y="4175316"/>
              <a:ext cx="30162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6790823" y="4793000"/>
            <a:ext cx="650517" cy="758927"/>
          </a:xfrm>
          <a:prstGeom prst="ellipse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408" y="1894709"/>
            <a:ext cx="3191257" cy="3366433"/>
          </a:xfrm>
          <a:prstGeom prst="ellipse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5128" y="4986584"/>
            <a:ext cx="627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60F1E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BATJ</a:t>
            </a:r>
          </a:p>
        </p:txBody>
      </p:sp>
      <p:pic>
        <p:nvPicPr>
          <p:cNvPr id="10" name="图片 9" descr="人物-@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77952" y="1727889"/>
            <a:ext cx="370867" cy="432672"/>
          </a:xfrm>
          <a:prstGeom prst="rect">
            <a:avLst/>
          </a:prstGeom>
        </p:spPr>
      </p:pic>
      <p:pic>
        <p:nvPicPr>
          <p:cNvPr id="11" name="图片 10" descr="想法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3644" y="1662778"/>
            <a:ext cx="498690" cy="581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9">
        <p15:prstTrans prst="pageCurlDouble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98194" y="3857644"/>
            <a:ext cx="2138185" cy="2240374"/>
          </a:xfrm>
          <a:prstGeom prst="rect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54269" y="3857644"/>
            <a:ext cx="2138185" cy="2240374"/>
          </a:xfrm>
          <a:prstGeom prst="rect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26232" y="3857644"/>
            <a:ext cx="2138185" cy="2240374"/>
          </a:xfrm>
          <a:prstGeom prst="rect">
            <a:avLst/>
          </a:prstGeom>
          <a:solidFill>
            <a:srgbClr val="3E3E3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0157" y="3839441"/>
            <a:ext cx="2138185" cy="2240374"/>
          </a:xfrm>
          <a:prstGeom prst="rect">
            <a:avLst/>
          </a:prstGeom>
          <a:solidFill>
            <a:srgbClr val="3E3E3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0157" y="1290316"/>
            <a:ext cx="2138185" cy="2240374"/>
          </a:xfrm>
          <a:prstGeom prst="rect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6232" y="1290316"/>
            <a:ext cx="2138185" cy="2240374"/>
          </a:xfrm>
          <a:prstGeom prst="rect">
            <a:avLst/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98194" y="1290316"/>
            <a:ext cx="2138185" cy="2240374"/>
          </a:xfrm>
          <a:prstGeom prst="rect">
            <a:avLst/>
          </a:prstGeom>
          <a:solidFill>
            <a:srgbClr val="3E3E3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54269" y="1290316"/>
            <a:ext cx="2138185" cy="2240374"/>
          </a:xfrm>
          <a:prstGeom prst="rect">
            <a:avLst/>
          </a:prstGeom>
          <a:solidFill>
            <a:srgbClr val="3E3E3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6863" y="227440"/>
            <a:ext cx="5242544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课程服务</a:t>
            </a:r>
          </a:p>
        </p:txBody>
      </p:sp>
      <p:pic>
        <p:nvPicPr>
          <p:cNvPr id="12" name="图片 11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70" name="TextBox 44"/>
          <p:cNvSpPr txBox="1"/>
          <p:nvPr/>
        </p:nvSpPr>
        <p:spPr>
          <a:xfrm>
            <a:off x="1003800" y="2268199"/>
            <a:ext cx="1653682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课程内容是按照互联网公司的架构体系设计的，符合企业以及市场的要求</a:t>
            </a:r>
          </a:p>
        </p:txBody>
      </p:sp>
      <p:sp>
        <p:nvSpPr>
          <p:cNvPr id="71" name="Text Placeholder 4"/>
          <p:cNvSpPr txBox="1"/>
          <p:nvPr/>
        </p:nvSpPr>
        <p:spPr>
          <a:xfrm>
            <a:off x="1010583" y="1878414"/>
            <a:ext cx="1950951" cy="5170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b="1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教学内容：结合企业需求</a:t>
            </a:r>
          </a:p>
        </p:txBody>
      </p:sp>
      <p:sp>
        <p:nvSpPr>
          <p:cNvPr id="72" name="TextBox 46"/>
          <p:cNvSpPr txBox="1"/>
          <p:nvPr/>
        </p:nvSpPr>
        <p:spPr>
          <a:xfrm>
            <a:off x="3540446" y="2268199"/>
            <a:ext cx="1653682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每周三的</a:t>
            </a:r>
            <a:r>
              <a:rPr lang="en-US" altLang="zh-CN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(20:30~22</a:t>
            </a:r>
            <a:r>
              <a:rPr lang="zh-CN" altLang="en-US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：</a:t>
            </a:r>
            <a:r>
              <a:rPr lang="en-US" altLang="zh-CN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30)</a:t>
            </a:r>
            <a:r>
              <a:rPr lang="zh-CN" altLang="en-US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、周六</a:t>
            </a:r>
            <a:r>
              <a:rPr lang="en-US" altLang="zh-CN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,</a:t>
            </a:r>
            <a:r>
              <a:rPr lang="zh-CN" altLang="en-US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周日</a:t>
            </a:r>
            <a:r>
              <a:rPr lang="en-US" altLang="zh-CN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(20:00~22:00)</a:t>
            </a:r>
            <a:r>
              <a:rPr lang="zh-CN" altLang="en-US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直播授课</a:t>
            </a:r>
            <a:r>
              <a:rPr lang="en-US" altLang="zh-CN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,</a:t>
            </a:r>
            <a:r>
              <a:rPr lang="zh-CN" altLang="en-US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并提供录播下载</a:t>
            </a:r>
          </a:p>
        </p:txBody>
      </p:sp>
      <p:sp>
        <p:nvSpPr>
          <p:cNvPr id="73" name="Text Placeholder 4"/>
          <p:cNvSpPr txBox="1"/>
          <p:nvPr/>
        </p:nvSpPr>
        <p:spPr>
          <a:xfrm>
            <a:off x="3504331" y="1878414"/>
            <a:ext cx="1725911" cy="2585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教学方式：直播</a:t>
            </a:r>
            <a:r>
              <a:rPr lang="en-US" altLang="zh-CN" sz="1400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+</a:t>
            </a:r>
            <a:r>
              <a:rPr lang="zh-CN" altLang="en-US" sz="1400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录播</a:t>
            </a:r>
          </a:p>
        </p:txBody>
      </p:sp>
      <p:sp>
        <p:nvSpPr>
          <p:cNvPr id="74" name="TextBox 48"/>
          <p:cNvSpPr txBox="1"/>
          <p:nvPr/>
        </p:nvSpPr>
        <p:spPr>
          <a:xfrm>
            <a:off x="5968483" y="2268199"/>
            <a:ext cx="1653682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上课之前会提供预习资料、课后会提供课堂笔记、录播视频、相关电子书</a:t>
            </a:r>
          </a:p>
        </p:txBody>
      </p:sp>
      <p:sp>
        <p:nvSpPr>
          <p:cNvPr id="75" name="Text Placeholder 4"/>
          <p:cNvSpPr txBox="1"/>
          <p:nvPr/>
        </p:nvSpPr>
        <p:spPr>
          <a:xfrm>
            <a:off x="6038288" y="1878414"/>
            <a:ext cx="1514073" cy="2585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b="1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教辅材料</a:t>
            </a:r>
            <a:r>
              <a:rPr lang="en-US" altLang="zh-CN" sz="1400" b="1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:</a:t>
            </a:r>
            <a:r>
              <a:rPr lang="zh-CN" altLang="en-US" sz="1400" b="1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学习资料</a:t>
            </a:r>
          </a:p>
        </p:txBody>
      </p:sp>
      <p:sp>
        <p:nvSpPr>
          <p:cNvPr id="76" name="TextBox 50"/>
          <p:cNvSpPr txBox="1"/>
          <p:nvPr/>
        </p:nvSpPr>
        <p:spPr>
          <a:xfrm>
            <a:off x="8328691" y="2268199"/>
            <a:ext cx="1789340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针对部分学员学完以后容易忘记的问题，我们提供课后作业帮助大家监督及巩固</a:t>
            </a:r>
          </a:p>
        </p:txBody>
      </p:sp>
      <p:sp>
        <p:nvSpPr>
          <p:cNvPr id="77" name="Text Placeholder 4"/>
          <p:cNvSpPr txBox="1"/>
          <p:nvPr/>
        </p:nvSpPr>
        <p:spPr>
          <a:xfrm>
            <a:off x="8469926" y="1878414"/>
            <a:ext cx="1506871" cy="5170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监督</a:t>
            </a:r>
            <a:r>
              <a:rPr lang="en-US" altLang="zh-CN" sz="1400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:</a:t>
            </a:r>
            <a:r>
              <a:rPr lang="zh-CN" altLang="en-US" sz="1400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课后作业巩固</a:t>
            </a:r>
          </a:p>
        </p:txBody>
      </p:sp>
      <p:sp>
        <p:nvSpPr>
          <p:cNvPr id="78" name="TextBox 52"/>
          <p:cNvSpPr txBox="1"/>
          <p:nvPr/>
        </p:nvSpPr>
        <p:spPr>
          <a:xfrm>
            <a:off x="1112409" y="4786171"/>
            <a:ext cx="1653682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针对职业规划、技术难题、</a:t>
            </a:r>
            <a:r>
              <a:rPr lang="en-US" altLang="zh-CN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offer</a:t>
            </a:r>
            <a:r>
              <a:rPr lang="zh-CN" altLang="en-US" sz="1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选择，老师会进行一对一的指导和解答</a:t>
            </a:r>
          </a:p>
        </p:txBody>
      </p:sp>
      <p:sp>
        <p:nvSpPr>
          <p:cNvPr id="79" name="Text Placeholder 4"/>
          <p:cNvSpPr txBox="1"/>
          <p:nvPr/>
        </p:nvSpPr>
        <p:spPr>
          <a:xfrm>
            <a:off x="1393451" y="4439442"/>
            <a:ext cx="1091597" cy="2585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altLang="zh-CN" sz="1400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1</a:t>
            </a:r>
            <a:r>
              <a:rPr lang="zh-CN" altLang="en-US" sz="1400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对</a:t>
            </a:r>
            <a:r>
              <a:rPr lang="en-US" altLang="zh-CN" sz="1400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1</a:t>
            </a:r>
            <a:r>
              <a:rPr lang="zh-CN" altLang="en-US" sz="1400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老师辅导</a:t>
            </a:r>
          </a:p>
        </p:txBody>
      </p:sp>
      <p:sp>
        <p:nvSpPr>
          <p:cNvPr id="80" name="TextBox 54"/>
          <p:cNvSpPr txBox="1"/>
          <p:nvPr/>
        </p:nvSpPr>
        <p:spPr>
          <a:xfrm>
            <a:off x="3540446" y="4786172"/>
            <a:ext cx="165368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答疑老师一天</a:t>
            </a:r>
            <a:r>
              <a:rPr lang="en-US" altLang="zh-CN" sz="1000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12</a:t>
            </a:r>
            <a:r>
              <a:rPr lang="zh-CN" altLang="en-US" sz="1000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小时都能提供在线解答服务</a:t>
            </a:r>
          </a:p>
        </p:txBody>
      </p:sp>
      <p:sp>
        <p:nvSpPr>
          <p:cNvPr id="81" name="Text Placeholder 4"/>
          <p:cNvSpPr txBox="1"/>
          <p:nvPr/>
        </p:nvSpPr>
        <p:spPr>
          <a:xfrm>
            <a:off x="3982617" y="4439442"/>
            <a:ext cx="769339" cy="2585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b="1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答疑解惑</a:t>
            </a:r>
          </a:p>
        </p:txBody>
      </p:sp>
      <p:sp>
        <p:nvSpPr>
          <p:cNvPr id="82" name="TextBox 56"/>
          <p:cNvSpPr txBox="1"/>
          <p:nvPr/>
        </p:nvSpPr>
        <p:spPr>
          <a:xfrm>
            <a:off x="5968483" y="4786171"/>
            <a:ext cx="1653682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sz="10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课前课件+直播+高清录屏+笔记+代码+作业</a:t>
            </a:r>
            <a:r>
              <a:rPr lang="zh-CN" sz="10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，</a:t>
            </a:r>
            <a:r>
              <a:rPr lang="zh-CN" altLang="en-US" sz="10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可以随时下载和练习</a:t>
            </a:r>
          </a:p>
        </p:txBody>
      </p:sp>
      <p:sp>
        <p:nvSpPr>
          <p:cNvPr id="83" name="Text Placeholder 4"/>
          <p:cNvSpPr txBox="1"/>
          <p:nvPr/>
        </p:nvSpPr>
        <p:spPr>
          <a:xfrm>
            <a:off x="6164611" y="4439442"/>
            <a:ext cx="1261427" cy="2585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课程资料管理</a:t>
            </a:r>
            <a:endParaRPr lang="en-US" altLang="zh-CN" sz="1400" b="1" dirty="0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extBox 58"/>
          <p:cNvSpPr txBox="1"/>
          <p:nvPr/>
        </p:nvSpPr>
        <p:spPr>
          <a:xfrm>
            <a:off x="8396520" y="4786172"/>
            <a:ext cx="165368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享学将定期举办线下沙龙，为</a:t>
            </a:r>
            <a:r>
              <a:rPr lang="en-US" altLang="zh-CN" sz="1000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VIP</a:t>
            </a:r>
            <a:r>
              <a:rPr lang="zh-CN" altLang="en-US" sz="1000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提供交流平台和技术视野</a:t>
            </a:r>
          </a:p>
        </p:txBody>
      </p:sp>
      <p:sp>
        <p:nvSpPr>
          <p:cNvPr id="85" name="Text Placeholder 4"/>
          <p:cNvSpPr txBox="1"/>
          <p:nvPr/>
        </p:nvSpPr>
        <p:spPr>
          <a:xfrm>
            <a:off x="8517034" y="4439442"/>
            <a:ext cx="1412654" cy="5170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b="1" dirty="0">
                <a:solidFill>
                  <a:srgbClr val="060F1E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终身免费交流圈子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4744455" y="4288917"/>
            <a:ext cx="1700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Lison</a:t>
            </a:r>
            <a:endParaRPr lang="en-US" altLang="zh-CN" sz="48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2"/>
            </p:custDataLst>
          </p:nvPr>
        </p:nvSpPr>
        <p:spPr>
          <a:xfrm>
            <a:off x="2892521" y="2626839"/>
            <a:ext cx="24232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</a:p>
        </p:txBody>
      </p:sp>
      <p:cxnSp>
        <p:nvCxnSpPr>
          <p:cNvPr id="11" name="PA_库_直接连接符 10"/>
          <p:cNvCxnSpPr/>
          <p:nvPr>
            <p:custDataLst>
              <p:tags r:id="rId3"/>
            </p:custDataLst>
          </p:nvPr>
        </p:nvCxnSpPr>
        <p:spPr>
          <a:xfrm>
            <a:off x="5198136" y="2649243"/>
            <a:ext cx="0" cy="104387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4"/>
            </p:custDataLst>
          </p:nvPr>
        </p:nvCxnSpPr>
        <p:spPr>
          <a:xfrm>
            <a:off x="5594808" y="3343759"/>
            <a:ext cx="0" cy="81493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5"/>
            </p:custDataLst>
          </p:nvPr>
        </p:nvSpPr>
        <p:spPr>
          <a:xfrm>
            <a:off x="5127742" y="2649943"/>
            <a:ext cx="461665" cy="2012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</a:p>
        </p:txBody>
      </p:sp>
      <p:cxnSp>
        <p:nvCxnSpPr>
          <p:cNvPr id="12" name="PA_库_直接连接符 10"/>
          <p:cNvCxnSpPr/>
          <p:nvPr>
            <p:custDataLst>
              <p:tags r:id="rId6"/>
            </p:custDataLst>
          </p:nvPr>
        </p:nvCxnSpPr>
        <p:spPr>
          <a:xfrm flipV="1">
            <a:off x="4929288" y="2646442"/>
            <a:ext cx="537097" cy="28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7"/>
            </p:custDataLst>
          </p:nvPr>
        </p:nvSpPr>
        <p:spPr>
          <a:xfrm>
            <a:off x="5618212" y="2645742"/>
            <a:ext cx="2938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207578" y="4196501"/>
            <a:ext cx="44660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rcRect t="12677" b="18730"/>
          <a:stretch>
            <a:fillRect/>
          </a:stretch>
        </p:blipFill>
        <p:spPr>
          <a:xfrm>
            <a:off x="-225641" y="-511786"/>
            <a:ext cx="12363427" cy="840980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349263" y="-511785"/>
            <a:ext cx="12542259" cy="8410505"/>
          </a:xfrm>
          <a:prstGeom prst="rect">
            <a:avLst/>
          </a:prstGeom>
          <a:gradFill>
            <a:gsLst>
              <a:gs pos="42000">
                <a:srgbClr val="060F1E">
                  <a:alpha val="92000"/>
                </a:srgbClr>
              </a:gs>
              <a:gs pos="100000">
                <a:srgbClr val="060F1E">
                  <a:alpha val="7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关注领取福利.jpg关注领取福利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55343" y="2355194"/>
            <a:ext cx="3820073" cy="3782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某游戏公司主程，前爱奇艺高级工程师。多年移动平台开发经验，涉猎广泛，热爱技术与研究。主要对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、架构与性能优化拥有深入的理解及开发经验。授课严谨负责。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2260035406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2455343" y="1770596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Lance</a:t>
            </a:r>
            <a:endParaRPr lang="zh-CN" altLang="en-US" sz="3200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1488" y="6496385"/>
            <a:ext cx="3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91489" y="6800936"/>
            <a:ext cx="361565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</a:rPr>
              <a:t>更多精彩课程：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  <a:hlinkClick r:id="rId5"/>
              </a:rPr>
              <a:t>https://enjoy.ke.qq.com/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字魂59号-创粗黑" panose="000005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607309" y="6442476"/>
            <a:ext cx="2616471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 descr="组1logo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03256" y="261144"/>
            <a:ext cx="946370" cy="41937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6CABBF1C-2C96-4A79-B4A7-E43467E7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41530" y="1630016"/>
            <a:ext cx="2595906" cy="394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258" y="6042834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3682863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Android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内存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512D3C-CA59-4620-8906-12F18AD2EDD0}"/>
              </a:ext>
            </a:extLst>
          </p:cNvPr>
          <p:cNvSpPr txBox="1"/>
          <p:nvPr/>
        </p:nvSpPr>
        <p:spPr>
          <a:xfrm>
            <a:off x="851835" y="1153439"/>
            <a:ext cx="34894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bg1"/>
                </a:solidFill>
              </a:rPr>
              <a:t>持久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en-US" altLang="zh-CN" sz="2000" dirty="0">
                <a:solidFill>
                  <a:schemeClr val="bg1"/>
                </a:solidFill>
              </a:rPr>
              <a:t>LMK</a:t>
            </a:r>
            <a:r>
              <a:rPr lang="zh-CN" altLang="en-US" sz="2000" dirty="0">
                <a:solidFill>
                  <a:schemeClr val="bg1"/>
                </a:solidFill>
              </a:rPr>
              <a:t>；抖动、泄漏与溢出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bg1"/>
                </a:solidFill>
              </a:rPr>
              <a:t>活好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流畅不卡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97E989-D410-4E99-8DB1-A2D849C4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46" y="3852904"/>
            <a:ext cx="10604971" cy="2600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9214" y="-159626"/>
            <a:ext cx="9571124" cy="116849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053039" y="2646964"/>
            <a:ext cx="7083491" cy="636371"/>
            <a:chOff x="1851025" y="1249176"/>
            <a:chExt cx="5502275" cy="585787"/>
          </a:xfrm>
          <a:solidFill>
            <a:schemeClr val="accent1">
              <a:lumMod val="75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1851025" y="1266638"/>
              <a:ext cx="609600" cy="568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555875" y="1266638"/>
              <a:ext cx="4797425" cy="568325"/>
            </a:xfrm>
            <a:custGeom>
              <a:avLst/>
              <a:gdLst>
                <a:gd name="txL" fmla="*/ 0 w 2856"/>
                <a:gd name="txT" fmla="*/ 0 h 358"/>
                <a:gd name="txR" fmla="*/ 2856 w 2856"/>
                <a:gd name="txB" fmla="*/ 358 h 358"/>
              </a:gdLst>
              <a:ahLst/>
              <a:cxnLst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rect l="txL" t="txT" r="txR" b="tx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10" name="Text Box 8"/>
            <p:cNvSpPr/>
            <p:nvPr/>
          </p:nvSpPr>
          <p:spPr>
            <a:xfrm>
              <a:off x="2596542" y="1326963"/>
              <a:ext cx="4561237" cy="42142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内存抖动</a:t>
              </a:r>
              <a:endParaRPr lang="en-US" altLang="zh-CN" sz="2375" b="1" noProof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Text Box 18"/>
            <p:cNvSpPr/>
            <p:nvPr/>
          </p:nvSpPr>
          <p:spPr>
            <a:xfrm>
              <a:off x="1982366" y="1249176"/>
              <a:ext cx="435818" cy="533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165" b="1" noProof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2" name="组合 3"/>
          <p:cNvGrpSpPr/>
          <p:nvPr/>
        </p:nvGrpSpPr>
        <p:grpSpPr bwMode="auto">
          <a:xfrm>
            <a:off x="2054003" y="3670571"/>
            <a:ext cx="7082849" cy="616625"/>
            <a:chOff x="1847850" y="2697897"/>
            <a:chExt cx="5524500" cy="568325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Text Box 16"/>
            <p:cNvSpPr>
              <a:spLocks noChangeArrowheads="1"/>
            </p:cNvSpPr>
            <p:nvPr/>
          </p:nvSpPr>
          <p:spPr bwMode="auto">
            <a:xfrm>
              <a:off x="1981769" y="2697897"/>
              <a:ext cx="436804" cy="5247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6" name="Text Box 8"/>
            <p:cNvSpPr/>
            <p:nvPr/>
          </p:nvSpPr>
          <p:spPr>
            <a:xfrm>
              <a:off x="2593795" y="2752502"/>
              <a:ext cx="4595823" cy="42195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内存泄漏，与对象的和平分手</a:t>
              </a:r>
              <a:endParaRPr lang="zh-CN" altLang="en-US" sz="237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组合 4"/>
          <p:cNvGrpSpPr/>
          <p:nvPr/>
        </p:nvGrpSpPr>
        <p:grpSpPr bwMode="auto">
          <a:xfrm>
            <a:off x="2031656" y="4640748"/>
            <a:ext cx="7179245" cy="618302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2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6" name="Text Box 17"/>
            <p:cNvSpPr>
              <a:spLocks noChangeArrowheads="1"/>
            </p:cNvSpPr>
            <p:nvPr/>
          </p:nvSpPr>
          <p:spPr bwMode="auto">
            <a:xfrm>
              <a:off x="1982027" y="3609122"/>
              <a:ext cx="436331" cy="5233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 Box 8"/>
            <p:cNvSpPr/>
            <p:nvPr/>
          </p:nvSpPr>
          <p:spPr>
            <a:xfrm>
              <a:off x="2585516" y="3655572"/>
              <a:ext cx="4510223" cy="4208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内存问题常见场景</a:t>
              </a:r>
            </a:p>
          </p:txBody>
        </p:sp>
      </p:grpSp>
      <p:grpSp>
        <p:nvGrpSpPr>
          <p:cNvPr id="29" name="组合 2"/>
          <p:cNvGrpSpPr/>
          <p:nvPr/>
        </p:nvGrpSpPr>
        <p:grpSpPr bwMode="auto">
          <a:xfrm>
            <a:off x="1627097" y="425177"/>
            <a:ext cx="3653750" cy="1441071"/>
            <a:chOff x="162" y="177"/>
            <a:chExt cx="5756" cy="2090"/>
          </a:xfrm>
        </p:grpSpPr>
        <p:sp>
          <p:nvSpPr>
            <p:cNvPr id="30" name="标题 24"/>
            <p:cNvSpPr/>
            <p:nvPr/>
          </p:nvSpPr>
          <p:spPr>
            <a:xfrm>
              <a:off x="1375" y="177"/>
              <a:ext cx="4543" cy="20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606" tIns="60304" rIns="120606" bIns="60304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750" b="1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录 </a:t>
              </a:r>
              <a:r>
                <a:rPr lang="en-US" altLang="zh-CN" sz="1980" b="1" noProof="1">
                  <a:solidFill>
                    <a:schemeClr val="bg1">
                      <a:lumMod val="95000"/>
                    </a:schemeClr>
                  </a:solidFill>
                  <a:latin typeface="方正兰亭超细黑简体" panose="02000000000000000000" charset="-122"/>
                  <a:ea typeface="方正兰亭超细黑简体" panose="02000000000000000000" charset="-122"/>
                  <a:sym typeface="微软雅黑" panose="020B0503020204020204" pitchFamily="34" charset="-122"/>
                </a:rPr>
                <a:t>ONTENTS</a:t>
              </a:r>
            </a:p>
          </p:txBody>
        </p:sp>
        <p:sp>
          <p:nvSpPr>
            <p:cNvPr id="31" name="标题 24"/>
            <p:cNvSpPr>
              <a:spLocks noChangeArrowheads="1"/>
            </p:cNvSpPr>
            <p:nvPr/>
          </p:nvSpPr>
          <p:spPr bwMode="auto">
            <a:xfrm>
              <a:off x="162" y="579"/>
              <a:ext cx="1274" cy="1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0606" tIns="60304" rIns="120606" bIns="60304" anchor="ctr"/>
            <a:lstStyle/>
            <a:p>
              <a:r>
                <a:rPr lang="en-US" altLang="zh-CN" sz="89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random/>
      </p:transition>
    </mc:Choice>
    <mc:Fallback xmlns=""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3682863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内存抖动</a:t>
            </a:r>
          </a:p>
        </p:txBody>
      </p:sp>
      <p:sp>
        <p:nvSpPr>
          <p:cNvPr id="17" name="矩形 2"/>
          <p:cNvSpPr/>
          <p:nvPr/>
        </p:nvSpPr>
        <p:spPr>
          <a:xfrm>
            <a:off x="510738" y="1302105"/>
            <a:ext cx="1087505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短时间内有大量对象创建销毁，它伴随着频繁的</a:t>
            </a:r>
            <a:r>
              <a:rPr lang="en-US" altLang="zh-CN" dirty="0">
                <a:solidFill>
                  <a:schemeClr val="bg1"/>
                </a:solidFill>
              </a:rPr>
              <a:t>GC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758C81-875A-45D9-B31B-D89A45EE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4" y="2219856"/>
            <a:ext cx="10067456" cy="349088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AE45B1A-6EAB-49A7-821D-7BE4F35ED1FA}"/>
              </a:ext>
            </a:extLst>
          </p:cNvPr>
          <p:cNvSpPr/>
          <p:nvPr/>
        </p:nvSpPr>
        <p:spPr>
          <a:xfrm>
            <a:off x="3185340" y="6259158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比较典型的就是字符串的拼接造成内存抖动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3682863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卡顿</a:t>
            </a:r>
          </a:p>
        </p:txBody>
      </p:sp>
      <p:pic>
        <p:nvPicPr>
          <p:cNvPr id="2" name="图片 1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5C3B17-E28E-4F22-956E-413E4719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65" y="2106604"/>
            <a:ext cx="11063944" cy="2788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3682863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OOM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</a:endParaRPr>
          </a:p>
        </p:txBody>
      </p:sp>
      <p:pic>
        <p:nvPicPr>
          <p:cNvPr id="2" name="图片 1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6194A5-BEC3-405D-B168-244619206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01" y="1052474"/>
            <a:ext cx="7788535" cy="55626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9A9260-42B4-4DB5-AF9C-801D4FF3D0E8}"/>
              </a:ext>
            </a:extLst>
          </p:cNvPr>
          <p:cNvSpPr/>
          <p:nvPr/>
        </p:nvSpPr>
        <p:spPr>
          <a:xfrm>
            <a:off x="3209461" y="6917740"/>
            <a:ext cx="506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CMS</a:t>
            </a:r>
            <a:r>
              <a:rPr lang="zh-CN" altLang="en-US" dirty="0">
                <a:solidFill>
                  <a:schemeClr val="bg1"/>
                </a:solidFill>
              </a:rPr>
              <a:t>垃圾回收器老年代标记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清除算法：内存碎片</a:t>
            </a:r>
          </a:p>
        </p:txBody>
      </p:sp>
    </p:spTree>
    <p:extLst>
      <p:ext uri="{BB962C8B-B14F-4D97-AF65-F5344CB8AC3E}">
        <p14:creationId xmlns:p14="http://schemas.microsoft.com/office/powerpoint/2010/main" val="19212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3682863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预防抖动</a:t>
            </a:r>
          </a:p>
        </p:txBody>
      </p:sp>
      <p:pic>
        <p:nvPicPr>
          <p:cNvPr id="2" name="图片 1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E8EE77-9937-4E7D-A5F1-5E0BCA9A8766}"/>
              </a:ext>
            </a:extLst>
          </p:cNvPr>
          <p:cNvSpPr txBox="1"/>
          <p:nvPr/>
        </p:nvSpPr>
        <p:spPr>
          <a:xfrm>
            <a:off x="699246" y="1376979"/>
            <a:ext cx="95910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</a:rPr>
              <a:t>避免在循环中创建对象；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</a:rPr>
              <a:t>避免在频繁调用的方法中创建对象，如</a:t>
            </a:r>
            <a:r>
              <a:rPr lang="en-US" altLang="zh-CN" sz="2000" dirty="0">
                <a:solidFill>
                  <a:schemeClr val="bg1"/>
                </a:solidFill>
              </a:rPr>
              <a:t>View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onDraw</a:t>
            </a:r>
            <a:r>
              <a:rPr lang="zh-CN" altLang="en-US" sz="2000" dirty="0">
                <a:solidFill>
                  <a:schemeClr val="bg1"/>
                </a:solidFill>
              </a:rPr>
              <a:t>方法</a:t>
            </a:r>
            <a:r>
              <a:rPr lang="en-US" altLang="zh-CN" sz="2000" dirty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</a:rPr>
              <a:t>允许复用的情况下，使用对象池进行缓存，如：</a:t>
            </a:r>
            <a:r>
              <a:rPr lang="en-US" altLang="zh-CN" sz="2000" dirty="0">
                <a:solidFill>
                  <a:schemeClr val="bg1"/>
                </a:solidFill>
              </a:rPr>
              <a:t>Handler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Message</a:t>
            </a:r>
            <a:r>
              <a:rPr lang="zh-CN" altLang="en-US" sz="2000" dirty="0">
                <a:solidFill>
                  <a:schemeClr val="bg1"/>
                </a:solidFill>
              </a:rPr>
              <a:t>单链表</a:t>
            </a:r>
            <a:r>
              <a:rPr lang="en-US" altLang="zh-CN" sz="2000" dirty="0">
                <a:solidFill>
                  <a:schemeClr val="bg1"/>
                </a:solidFill>
              </a:rPr>
              <a:t>(obtain);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9214" y="-159626"/>
            <a:ext cx="9571124" cy="116849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128343" y="2506901"/>
            <a:ext cx="7083491" cy="636371"/>
            <a:chOff x="1851025" y="1249176"/>
            <a:chExt cx="5502275" cy="585787"/>
          </a:xfrm>
          <a:solidFill>
            <a:schemeClr val="accent1">
              <a:lumMod val="75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1851025" y="1266638"/>
              <a:ext cx="609600" cy="568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chemeClr val="bg1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555875" y="1266638"/>
              <a:ext cx="4797425" cy="568325"/>
            </a:xfrm>
            <a:custGeom>
              <a:avLst/>
              <a:gdLst>
                <a:gd name="txL" fmla="*/ 0 w 2856"/>
                <a:gd name="txT" fmla="*/ 0 h 358"/>
                <a:gd name="txR" fmla="*/ 2856 w 2856"/>
                <a:gd name="txB" fmla="*/ 358 h 358"/>
              </a:gdLst>
              <a:ahLst/>
              <a:cxnLst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rect l="txL" t="txT" r="txR" b="tx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chemeClr val="bg1"/>
                </a:solidFill>
              </a:endParaRPr>
            </a:p>
          </p:txBody>
        </p:sp>
        <p:sp>
          <p:nvSpPr>
            <p:cNvPr id="10" name="Text Box 8"/>
            <p:cNvSpPr/>
            <p:nvPr/>
          </p:nvSpPr>
          <p:spPr>
            <a:xfrm>
              <a:off x="2596542" y="1326963"/>
              <a:ext cx="4561237" cy="42142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内存抖动</a:t>
              </a:r>
            </a:p>
          </p:txBody>
        </p:sp>
        <p:sp>
          <p:nvSpPr>
            <p:cNvPr id="11" name="Text Box 18"/>
            <p:cNvSpPr/>
            <p:nvPr/>
          </p:nvSpPr>
          <p:spPr>
            <a:xfrm>
              <a:off x="1982366" y="1249176"/>
              <a:ext cx="435818" cy="533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16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2" name="组合 3"/>
          <p:cNvGrpSpPr/>
          <p:nvPr/>
        </p:nvGrpSpPr>
        <p:grpSpPr bwMode="auto">
          <a:xfrm>
            <a:off x="2129307" y="3530508"/>
            <a:ext cx="7082849" cy="616625"/>
            <a:chOff x="1847850" y="2697897"/>
            <a:chExt cx="5524500" cy="568325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15" name="Text Box 16"/>
            <p:cNvSpPr>
              <a:spLocks noChangeArrowheads="1"/>
            </p:cNvSpPr>
            <p:nvPr/>
          </p:nvSpPr>
          <p:spPr bwMode="auto">
            <a:xfrm>
              <a:off x="1981769" y="2697897"/>
              <a:ext cx="436804" cy="5247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6" name="Text Box 8"/>
            <p:cNvSpPr/>
            <p:nvPr/>
          </p:nvSpPr>
          <p:spPr>
            <a:xfrm>
              <a:off x="2593795" y="2752502"/>
              <a:ext cx="4595823" cy="42195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内存泄漏，与对象和平分手</a:t>
              </a:r>
              <a:endParaRPr lang="zh-CN" altLang="en-US" sz="2375" noProof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组合 4"/>
          <p:cNvGrpSpPr/>
          <p:nvPr/>
        </p:nvGrpSpPr>
        <p:grpSpPr bwMode="auto">
          <a:xfrm>
            <a:off x="2106960" y="4500685"/>
            <a:ext cx="7179245" cy="618302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2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6" name="Text Box 17"/>
            <p:cNvSpPr>
              <a:spLocks noChangeArrowheads="1"/>
            </p:cNvSpPr>
            <p:nvPr/>
          </p:nvSpPr>
          <p:spPr bwMode="auto">
            <a:xfrm>
              <a:off x="1982027" y="3609122"/>
              <a:ext cx="436331" cy="5233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 Box 8"/>
            <p:cNvSpPr/>
            <p:nvPr/>
          </p:nvSpPr>
          <p:spPr>
            <a:xfrm>
              <a:off x="2585516" y="3655572"/>
              <a:ext cx="4510223" cy="4208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内存问题常见场景</a:t>
              </a:r>
            </a:p>
          </p:txBody>
        </p:sp>
      </p:grpSp>
      <p:grpSp>
        <p:nvGrpSpPr>
          <p:cNvPr id="29" name="组合 2"/>
          <p:cNvGrpSpPr/>
          <p:nvPr/>
        </p:nvGrpSpPr>
        <p:grpSpPr bwMode="auto">
          <a:xfrm>
            <a:off x="1627097" y="425177"/>
            <a:ext cx="3653750" cy="1441071"/>
            <a:chOff x="162" y="177"/>
            <a:chExt cx="5756" cy="2090"/>
          </a:xfrm>
        </p:grpSpPr>
        <p:sp>
          <p:nvSpPr>
            <p:cNvPr id="30" name="标题 24"/>
            <p:cNvSpPr/>
            <p:nvPr/>
          </p:nvSpPr>
          <p:spPr>
            <a:xfrm>
              <a:off x="1375" y="177"/>
              <a:ext cx="4543" cy="20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606" tIns="60304" rIns="120606" bIns="60304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750" b="1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录 </a:t>
              </a:r>
              <a:r>
                <a:rPr lang="en-US" altLang="zh-CN" sz="1980" b="1" noProof="1">
                  <a:solidFill>
                    <a:schemeClr val="bg1">
                      <a:lumMod val="95000"/>
                    </a:schemeClr>
                  </a:solidFill>
                  <a:latin typeface="方正兰亭超细黑简体" panose="02000000000000000000" charset="-122"/>
                  <a:ea typeface="方正兰亭超细黑简体" panose="02000000000000000000" charset="-122"/>
                  <a:sym typeface="微软雅黑" panose="020B0503020204020204" pitchFamily="34" charset="-122"/>
                </a:rPr>
                <a:t>ONTENTS</a:t>
              </a:r>
            </a:p>
          </p:txBody>
        </p:sp>
        <p:sp>
          <p:nvSpPr>
            <p:cNvPr id="31" name="标题 24"/>
            <p:cNvSpPr>
              <a:spLocks noChangeArrowheads="1"/>
            </p:cNvSpPr>
            <p:nvPr/>
          </p:nvSpPr>
          <p:spPr bwMode="auto">
            <a:xfrm>
              <a:off x="162" y="579"/>
              <a:ext cx="1274" cy="1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0606" tIns="60304" rIns="120606" bIns="60304" anchor="ctr"/>
            <a:lstStyle/>
            <a:p>
              <a:r>
                <a:rPr lang="en-US" altLang="zh-CN" sz="89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9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random/>
      </p:transition>
    </mc:Choice>
    <mc:Fallback xmlns="">
      <p:transition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1062</Words>
  <Application>Microsoft Office PowerPoint</Application>
  <PresentationFormat>自定义</PresentationFormat>
  <Paragraphs>170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方正兰亭超细黑简体</vt:lpstr>
      <vt:lpstr>黑体</vt:lpstr>
      <vt:lpstr>思源黑体 CN Bold</vt:lpstr>
      <vt:lpstr>思源黑体 CN Medium</vt:lpstr>
      <vt:lpstr>思源黑体 CN Regular</vt:lpstr>
      <vt:lpstr>微软雅黑</vt:lpstr>
      <vt:lpstr>字魂59号-创粗黑</vt:lpstr>
      <vt:lpstr>Arial</vt:lpstr>
      <vt:lpstr>Calibri</vt:lpstr>
      <vt:lpstr>Calibri Light</vt:lpstr>
      <vt:lpstr>Verdana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86139</cp:lastModifiedBy>
  <cp:revision>646</cp:revision>
  <dcterms:created xsi:type="dcterms:W3CDTF">2014-11-04T04:04:00Z</dcterms:created>
  <dcterms:modified xsi:type="dcterms:W3CDTF">2019-08-22T14:31:46Z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