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63" r:id="rId4"/>
  </p:sldMasterIdLst>
  <p:notesMasterIdLst>
    <p:notesMasterId r:id="rId22"/>
  </p:notesMasterIdLst>
  <p:sldIdLst>
    <p:sldId id="291" r:id="rId5"/>
    <p:sldId id="595" r:id="rId6"/>
    <p:sldId id="498" r:id="rId7"/>
    <p:sldId id="617" r:id="rId8"/>
    <p:sldId id="487" r:id="rId9"/>
    <p:sldId id="550" r:id="rId10"/>
    <p:sldId id="496" r:id="rId11"/>
    <p:sldId id="479" r:id="rId12"/>
    <p:sldId id="569" r:id="rId13"/>
    <p:sldId id="489" r:id="rId14"/>
    <p:sldId id="551" r:id="rId15"/>
    <p:sldId id="570" r:id="rId16"/>
    <p:sldId id="552" r:id="rId17"/>
    <p:sldId id="553" r:id="rId18"/>
    <p:sldId id="554" r:id="rId19"/>
    <p:sldId id="555" r:id="rId20"/>
    <p:sldId id="55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A4D2"/>
    <a:srgbClr val="ECBB8A"/>
    <a:srgbClr val="DBD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1" autoAdjust="0"/>
    <p:restoredTop sz="96181" autoAdjust="0"/>
  </p:normalViewPr>
  <p:slideViewPr>
    <p:cSldViewPr snapToGrid="0" showGuides="1">
      <p:cViewPr>
        <p:scale>
          <a:sx n="100" d="100"/>
          <a:sy n="100" d="100"/>
        </p:scale>
        <p:origin x="-474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82987-151F-4F31-A028-B80A8E71D96B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81CE6-64E3-4990-A78A-CD54A960A2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20750" y="6372265"/>
            <a:ext cx="4633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20750" y="6372265"/>
            <a:ext cx="4633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82987-151F-4F31-A028-B80A8E71D96B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81CE6-64E3-4990-A78A-CD54A960A2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jpe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06590" y="5405477"/>
            <a:ext cx="3417335" cy="368300"/>
            <a:chOff x="1139058" y="5604513"/>
            <a:chExt cx="3417335" cy="368300"/>
          </a:xfrm>
        </p:grpSpPr>
        <p:grpSp>
          <p:nvGrpSpPr>
            <p:cNvPr id="24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498233" y="5604513"/>
              <a:ext cx="305816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Leo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3436170139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35162" y="1535803"/>
            <a:ext cx="7761605" cy="1835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zh-CN" altLang="en-US" sz="54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Android应用进程的管理</a:t>
            </a:r>
            <a:endParaRPr lang="zh-CN" altLang="en-US" sz="5400" b="1" dirty="0" smtClean="0">
              <a:solidFill>
                <a:srgbClr val="1475B2"/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  <a:sym typeface="+mn-ea"/>
            </a:endParaRPr>
          </a:p>
          <a:p>
            <a:pPr algn="ctr">
              <a:lnSpc>
                <a:spcPct val="105000"/>
              </a:lnSpc>
            </a:pPr>
            <a:r>
              <a:rPr lang="zh-CN" altLang="en-US" sz="54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以及保活拉活</a:t>
            </a:r>
            <a:r>
              <a:rPr lang="zh-CN" altLang="en-US" sz="54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的那些事儿</a:t>
            </a:r>
            <a:endParaRPr lang="zh-CN" altLang="en-US" sz="5400" b="1" dirty="0" smtClean="0">
              <a:solidFill>
                <a:srgbClr val="1475B2"/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4185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像素保活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(NLLPOY{_IFL`74U_6LQX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" y="3629660"/>
            <a:ext cx="5276850" cy="2495550"/>
          </a:xfrm>
          <a:prstGeom prst="rect">
            <a:avLst/>
          </a:prstGeom>
        </p:spPr>
      </p:pic>
      <p:pic>
        <p:nvPicPr>
          <p:cNvPr id="5" name="图片 4" descr="IK9GAK$7%S]ED$LF])3Z{[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920" y="1423670"/>
            <a:ext cx="5572125" cy="1485900"/>
          </a:xfrm>
          <a:prstGeom prst="rect">
            <a:avLst/>
          </a:prstGeom>
        </p:spPr>
      </p:pic>
      <p:pic>
        <p:nvPicPr>
          <p:cNvPr id="6" name="图片 5" descr="PTYAUP7M%Z9[4~JT%R$39)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710" y="3808095"/>
            <a:ext cx="5631180" cy="14547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4990" y="1423670"/>
            <a:ext cx="5205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1A4D2"/>
                </a:solidFill>
              </a:rPr>
              <a:t>原理：手机关闭屏幕时，偷偷创建一个</a:t>
            </a:r>
            <a:r>
              <a:rPr lang="en-US" altLang="zh-CN">
                <a:solidFill>
                  <a:srgbClr val="C1A4D2"/>
                </a:solidFill>
              </a:rPr>
              <a:t>Activity</a:t>
            </a:r>
            <a:r>
              <a:rPr lang="zh-CN" altLang="en-US">
                <a:solidFill>
                  <a:srgbClr val="C1A4D2"/>
                </a:solidFill>
              </a:rPr>
              <a:t>，让应用成为前台进程；打开屏幕时，关闭该</a:t>
            </a:r>
            <a:r>
              <a:rPr lang="en-US" altLang="zh-CN">
                <a:solidFill>
                  <a:srgbClr val="C1A4D2"/>
                </a:solidFill>
              </a:rPr>
              <a:t>Activity</a:t>
            </a:r>
            <a:r>
              <a:rPr lang="zh-CN" altLang="en-US">
                <a:solidFill>
                  <a:srgbClr val="C1A4D2"/>
                </a:solidFill>
              </a:rPr>
              <a:t>。</a:t>
            </a:r>
            <a:endParaRPr lang="zh-CN" altLang="en-US">
              <a:solidFill>
                <a:srgbClr val="C1A4D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4990" y="2665095"/>
            <a:ext cx="5069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C1A4D2"/>
                </a:solidFill>
              </a:rPr>
              <a:t>缺点：</a:t>
            </a:r>
            <a:r>
              <a:rPr lang="zh-CN" altLang="en-US" dirty="0" smtClean="0">
                <a:solidFill>
                  <a:srgbClr val="C1A4D2"/>
                </a:solidFill>
                <a:sym typeface="+mn-ea"/>
              </a:rPr>
              <a:t>存在一个</a:t>
            </a:r>
            <a:r>
              <a:rPr lang="en-US" altLang="zh-CN" dirty="0" smtClean="0">
                <a:solidFill>
                  <a:srgbClr val="C1A4D2"/>
                </a:solidFill>
                <a:sym typeface="+mn-ea"/>
              </a:rPr>
              <a:t>Activity</a:t>
            </a:r>
            <a:r>
              <a:rPr lang="zh-CN" altLang="en-US" dirty="0" smtClean="0">
                <a:solidFill>
                  <a:srgbClr val="C1A4D2"/>
                </a:solidFill>
                <a:sym typeface="+mn-ea"/>
              </a:rPr>
              <a:t>不够干净。同时也需要在锁屏后才能提权。</a:t>
            </a:r>
            <a:endParaRPr lang="zh-CN" altLang="en-US" dirty="0" smtClean="0">
              <a:solidFill>
                <a:srgbClr val="C1A4D2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4990" y="2665095"/>
            <a:ext cx="5070475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4185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 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保活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4615815"/>
            <a:ext cx="105987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C1A4D2"/>
                </a:solidFill>
              </a:rPr>
              <a:t>需要适配：</a:t>
            </a:r>
            <a:endParaRPr lang="zh-CN" altLang="en-US" sz="2400">
              <a:solidFill>
                <a:srgbClr val="C1A4D2"/>
              </a:solidFill>
            </a:endParaRPr>
          </a:p>
          <a:p>
            <a:r>
              <a:rPr lang="en-US" altLang="zh-CN" sz="2400">
                <a:solidFill>
                  <a:srgbClr val="C1A4D2"/>
                </a:solidFill>
              </a:rPr>
              <a:t>API &lt; 18 </a:t>
            </a:r>
            <a:r>
              <a:rPr lang="zh-CN" altLang="en-US" sz="2400">
                <a:solidFill>
                  <a:srgbClr val="C1A4D2"/>
                </a:solidFill>
              </a:rPr>
              <a:t>通知图标不会显示</a:t>
            </a:r>
            <a:endParaRPr lang="zh-CN" altLang="en-US" sz="2400">
              <a:solidFill>
                <a:srgbClr val="C1A4D2"/>
              </a:solidFill>
            </a:endParaRPr>
          </a:p>
          <a:p>
            <a:endParaRPr lang="zh-CN" altLang="en-US" sz="2400">
              <a:solidFill>
                <a:srgbClr val="C1A4D2"/>
              </a:solidFill>
            </a:endParaRPr>
          </a:p>
          <a:p>
            <a:r>
              <a:rPr lang="en-US" altLang="zh-CN" sz="2400">
                <a:solidFill>
                  <a:srgbClr val="C1A4D2"/>
                </a:solidFill>
                <a:sym typeface="+mn-ea"/>
              </a:rPr>
              <a:t>API &gt;= </a:t>
            </a:r>
            <a:r>
              <a:rPr lang="en-US" altLang="zh-CN" sz="2400">
                <a:solidFill>
                  <a:srgbClr val="C1A4D2"/>
                </a:solidFill>
              </a:rPr>
              <a:t>18 &amp;&amp; API &lt; 26  </a:t>
            </a:r>
            <a:r>
              <a:rPr lang="zh-CN" altLang="en-US" sz="2400">
                <a:solidFill>
                  <a:srgbClr val="C1A4D2"/>
                </a:solidFill>
              </a:rPr>
              <a:t>可以启动双服务，绑定同样的</a:t>
            </a:r>
            <a:r>
              <a:rPr lang="en-US" altLang="zh-CN" sz="2400">
                <a:solidFill>
                  <a:srgbClr val="C1A4D2"/>
                </a:solidFill>
              </a:rPr>
              <a:t>ID</a:t>
            </a:r>
            <a:r>
              <a:rPr lang="zh-CN" altLang="en-US" sz="2400">
                <a:solidFill>
                  <a:srgbClr val="C1A4D2"/>
                </a:solidFill>
              </a:rPr>
              <a:t>，然后</a:t>
            </a:r>
            <a:r>
              <a:rPr lang="en-US" altLang="zh-CN" sz="2400">
                <a:solidFill>
                  <a:srgbClr val="C1A4D2"/>
                </a:solidFill>
              </a:rPr>
              <a:t>stop</a:t>
            </a:r>
            <a:r>
              <a:rPr lang="zh-CN" altLang="en-US" sz="2400">
                <a:solidFill>
                  <a:srgbClr val="C1A4D2"/>
                </a:solidFill>
              </a:rPr>
              <a:t>一个服务，通知图标将不显示</a:t>
            </a:r>
            <a:r>
              <a:rPr lang="en-US" altLang="zh-CN" sz="2400">
                <a:solidFill>
                  <a:srgbClr val="C1A4D2"/>
                </a:solidFill>
              </a:rPr>
              <a:t> </a:t>
            </a:r>
            <a:endParaRPr lang="zh-CN" altLang="en-US" sz="2400">
              <a:solidFill>
                <a:srgbClr val="C1A4D2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755" y="1431925"/>
            <a:ext cx="6516370" cy="31908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4990" y="1496695"/>
            <a:ext cx="4994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rgbClr val="C1A4D2"/>
                </a:solidFill>
                <a:sym typeface="+mn-ea"/>
              </a:rPr>
              <a:t>原理：启动一个前台服务，从而拉高整个应用的优先级。</a:t>
            </a:r>
            <a:endParaRPr lang="zh-CN" altLang="en-US" sz="2400">
              <a:solidFill>
                <a:srgbClr val="C1A4D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90" y="3056255"/>
            <a:ext cx="4994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rgbClr val="C1A4D2"/>
                </a:solidFill>
                <a:sym typeface="+mn-ea"/>
              </a:rPr>
              <a:t>缺点：</a:t>
            </a:r>
            <a:r>
              <a:rPr lang="en-US" altLang="zh-CN" sz="2400">
                <a:solidFill>
                  <a:srgbClr val="C1A4D2"/>
                </a:solidFill>
                <a:sym typeface="+mn-ea"/>
              </a:rPr>
              <a:t>API &gt;=26 </a:t>
            </a:r>
            <a:r>
              <a:rPr lang="zh-CN" altLang="en-US" sz="2400">
                <a:solidFill>
                  <a:srgbClr val="C1A4D2"/>
                </a:solidFill>
                <a:sym typeface="+mn-ea"/>
              </a:rPr>
              <a:t>后暂时没有方式能够隐藏通知</a:t>
            </a:r>
            <a:endParaRPr lang="zh-CN" altLang="en-US" sz="2400">
              <a:solidFill>
                <a:srgbClr val="C1A4D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0845" y="2964180"/>
            <a:ext cx="4994910" cy="922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845" y="4622800"/>
            <a:ext cx="10521315" cy="20300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435350"/>
            <a:ext cx="2016723" cy="2527653"/>
            <a:chOff x="522514" y="3030948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30948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628716" y="4343998"/>
            <a:ext cx="220719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Activity 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像素保活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前台服务保活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246278" y="4344010"/>
            <a:ext cx="1714500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进程的优先级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系统是如何决定杀死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哪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个进程的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895349" y="35951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如何拉活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202651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如何保活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进程的一些常识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923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388193" y="4189693"/>
            <a:ext cx="1968289" cy="163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广播拉活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Sticky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拉活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账户拉活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JobScheduler 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拉活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双进程守护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4346" y="43452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4185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广播拉活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8330" y="1372870"/>
            <a:ext cx="109753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在发生特定系统事件时，系统会发出广播，通过在 AndroidManifest 中静态注册对应的广播监听器，即可在发生响应事件时拉活。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C1A4D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zh-CN" altLang="en-US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但是从</a:t>
            </a:r>
            <a:r>
              <a:rPr lang="en-US" altLang="zh-CN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android 7.0</a:t>
            </a:r>
            <a:r>
              <a:rPr lang="zh-CN" altLang="zh-CN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开始，对广播进行了限制，而且在</a:t>
            </a:r>
            <a:r>
              <a:rPr lang="en-US" altLang="zh-CN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8.0</a:t>
            </a:r>
            <a:r>
              <a:rPr lang="zh-CN" altLang="en-US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更加严格https://developer.android.google.cn/about/versions/oreo/background.html#broadcasts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C1A4D2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	</a:t>
            </a:r>
            <a:r>
              <a:rPr lang="zh-CN" altLang="en-US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可静态注册广播列表：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C1A4D2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https://developer.android.google.cn/guide/components/broadcast-exceptions.html</a:t>
            </a:r>
            <a:endParaRPr lang="zh-CN" altLang="en-US" sz="2400" b="1">
              <a:ln>
                <a:noFill/>
              </a:ln>
              <a:solidFill>
                <a:srgbClr val="C1A4D2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330" y="4775200"/>
            <a:ext cx="109747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“</a:t>
            </a:r>
            <a:r>
              <a:rPr lang="zh-CN" altLang="zh-CN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全家桶</a:t>
            </a:r>
            <a:r>
              <a:rPr lang="en-US" altLang="zh-CN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”</a:t>
            </a:r>
            <a:r>
              <a:rPr lang="zh-CN" altLang="zh-CN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拉活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rgbClr val="C1A4D2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	</a:t>
            </a:r>
            <a:r>
              <a:rPr lang="zh-CN" altLang="en-US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有多个</a:t>
            </a:r>
            <a:r>
              <a:rPr lang="en-US" altLang="zh-CN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app</a:t>
            </a:r>
            <a:r>
              <a:rPr lang="zh-CN" altLang="en-US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在用户设备上安装，只要开启其中一个就可以将其他的</a:t>
            </a:r>
            <a:r>
              <a:rPr lang="en-US" altLang="zh-CN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app</a:t>
            </a:r>
            <a:r>
              <a:rPr lang="zh-CN" altLang="en-US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也拉活。比如手机里装了手</a:t>
            </a:r>
            <a:r>
              <a:rPr lang="en-US" altLang="zh-CN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Q</a:t>
            </a:r>
            <a:r>
              <a:rPr lang="zh-CN" altLang="en-US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</a:t>
            </a:r>
            <a:r>
              <a:rPr lang="en-US" altLang="zh-CN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QQ</a:t>
            </a:r>
            <a:r>
              <a:rPr lang="zh-CN" altLang="zh-CN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空间</a:t>
            </a:r>
            <a:r>
              <a:rPr lang="zh-CN" altLang="en-US" sz="24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、兴趣部落等等，那么打开任意一个app后，其他的app也都会被唤醒。</a:t>
            </a:r>
            <a:endParaRPr lang="zh-CN" altLang="en-US" sz="2400" b="1">
              <a:ln>
                <a:noFill/>
              </a:ln>
              <a:solidFill>
                <a:srgbClr val="C1A4D2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4185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系统机制拉活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2125" y="1007745"/>
            <a:ext cx="1080579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START_STICKY：</a:t>
            </a: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C1A4D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“</a:t>
            </a:r>
            <a:r>
              <a:rPr lang="zh-CN" altLang="en-US" sz="1600">
                <a:solidFill>
                  <a:srgbClr val="C1A4D2"/>
                </a:solidFill>
                <a:sym typeface="Helvetica Neue"/>
              </a:rPr>
              <a:t>粘性</a:t>
            </a:r>
            <a:r>
              <a:rPr lang="en-US" altLang="zh-CN" sz="1600">
                <a:solidFill>
                  <a:srgbClr val="C1A4D2"/>
                </a:solidFill>
                <a:sym typeface="Helvetica Neue"/>
              </a:rPr>
              <a:t>”</a:t>
            </a:r>
            <a:r>
              <a:rPr lang="zh-CN" altLang="en-US" sz="1600">
                <a:solidFill>
                  <a:srgbClr val="C1A4D2"/>
                </a:solidFill>
                <a:ea typeface="宋体" panose="02010600030101010101" pitchFamily="2" charset="-122"/>
                <a:sym typeface="Helvetica Neue"/>
              </a:rPr>
              <a:t>。</a:t>
            </a:r>
            <a:r>
              <a:rPr lang="zh-CN" altLang="en-US" sz="16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如果service进程被kill掉，保留service的状态为开始状态，但不保留递送的intent对象。随后系统会尝试重新创建service，由于服务状态为开始状态，所以创建服务后一定会调用onStartCommand(Intent,int,int)方法。如果在此期间没有任何启动命令被传递到service，那么参数Intent将为null。</a:t>
            </a: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C1A4D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C1A4D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START_NOT_STICKY：</a:t>
            </a: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C1A4D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zh-CN" altLang="en-US" sz="16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“非粘性的”。使用这个返回值时，如果在执行完onStartCommand后，服务被异常kill掉，系统不会自动重启该服务。</a:t>
            </a: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C1A4D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C1A4D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START_REDELIVER_INTENT：</a:t>
            </a: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C1A4D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zh-CN" altLang="en-US" sz="16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重传Intent。使用这个返回值时，如果在执行完onStartCommand后，服务被异常kill掉，系统会自动重启该服务，并将Intent的值传入。</a:t>
            </a: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C1A4D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C1A4D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START_STICKY_COMPATIBILITY：</a:t>
            </a: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C1A4D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zh-CN" altLang="en-US" sz="1600" b="1">
                <a:ln>
                  <a:noFill/>
                </a:ln>
                <a:solidFill>
                  <a:srgbClr val="C1A4D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START_STICKY的兼容版本，但不保证服务被kill后一定能重启。</a:t>
            </a: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只要 </a:t>
            </a:r>
            <a:r>
              <a:rPr lang="en-US" altLang="zh-CN" sz="1600" b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targetSdkVersion </a:t>
            </a:r>
            <a:r>
              <a:rPr lang="zh-CN" altLang="zh-CN" sz="1600" b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不小于</a:t>
            </a:r>
            <a:r>
              <a:rPr lang="en-US" altLang="zh-CN" sz="1600" b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5</a:t>
            </a:r>
            <a:r>
              <a:rPr lang="zh-CN" altLang="en-US" sz="1600" b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，就默认是 </a:t>
            </a:r>
            <a:r>
              <a:rPr lang="zh-CN" altLang="en-US" sz="1600">
                <a:solidFill>
                  <a:srgbClr val="FF0000"/>
                </a:solidFill>
                <a:sym typeface="Helvetica Neue"/>
              </a:rPr>
              <a:t>START_STICKY。</a:t>
            </a:r>
            <a:endParaRPr lang="zh-CN" altLang="en-US" sz="1600">
              <a:solidFill>
                <a:srgbClr val="FF0000"/>
              </a:solidFill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但是某些</a:t>
            </a:r>
            <a:r>
              <a:rPr lang="en-US" altLang="zh-CN" sz="1600" b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ROM </a:t>
            </a:r>
            <a:r>
              <a:rPr lang="zh-CN" altLang="en-US" sz="1600" b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系统不会拉活。并且经过测试，Service 第一次被异常杀死后很快被重启，第二次会比第一次慢，第三次又会比前一次慢，一旦在短时间内 Service 被杀死</a:t>
            </a:r>
            <a:r>
              <a:rPr lang="en-US" altLang="zh-CN" sz="1600" b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4-5</a:t>
            </a:r>
            <a:r>
              <a:rPr lang="zh-CN" altLang="en-US" sz="1600" b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次，则系统不再拉起。</a:t>
            </a:r>
            <a:endParaRPr lang="zh-CN" altLang="en-US" sz="1600" b="1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4185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账户同步拉活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device-2019-04-24-0119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115" y="1271270"/>
            <a:ext cx="2835275" cy="5041900"/>
          </a:xfrm>
          <a:prstGeom prst="rect">
            <a:avLst/>
          </a:prstGeom>
        </p:spPr>
      </p:pic>
      <p:pic>
        <p:nvPicPr>
          <p:cNvPr id="6" name="图片 5" descr="device-2019-04-24-0120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910" y="1271270"/>
            <a:ext cx="2707005" cy="4813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4185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账户同步拉活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账户拉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5" y="1612900"/>
            <a:ext cx="10608310" cy="24822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4710" y="4659630"/>
            <a:ext cx="64020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C1A4D2"/>
                </a:solidFill>
              </a:rPr>
              <a:t>优点：系统唤醒，比较稳定</a:t>
            </a:r>
            <a:endParaRPr lang="zh-CN" altLang="en-US" sz="2400">
              <a:solidFill>
                <a:srgbClr val="C1A4D2"/>
              </a:solidFill>
            </a:endParaRPr>
          </a:p>
          <a:p>
            <a:endParaRPr lang="zh-CN" altLang="en-US" sz="2400">
              <a:solidFill>
                <a:srgbClr val="C1A4D2"/>
              </a:solidFill>
            </a:endParaRPr>
          </a:p>
          <a:p>
            <a:r>
              <a:rPr lang="zh-CN" altLang="en-US" sz="2400">
                <a:solidFill>
                  <a:srgbClr val="C1A4D2"/>
                </a:solidFill>
              </a:rPr>
              <a:t>缺点：时间不能把控</a:t>
            </a:r>
            <a:endParaRPr lang="zh-CN" altLang="en-US" sz="2400">
              <a:solidFill>
                <a:srgbClr val="C1A4D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4185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JobScheduler 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拉活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1501775"/>
            <a:ext cx="102133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JobScheduler</a:t>
            </a:r>
            <a:r>
              <a:rPr lang="zh-CN" altLang="en-US" sz="2400" b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允许在特定状态与特定时间间隔周期执行任务。可以利用它的这个特点完成保活的功能</a:t>
            </a:r>
            <a:r>
              <a:rPr lang="en-US" altLang="zh-CN" sz="2400" b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,</a:t>
            </a:r>
            <a:r>
              <a:rPr lang="zh-CN" altLang="zh-CN" sz="2400" b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效果即开启一个定时器，与普通定时器不同的是其调度由系统完成。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	</a:t>
            </a:r>
            <a:r>
              <a:rPr lang="zh-CN" altLang="en-US" sz="2400" b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同样在某些</a:t>
            </a:r>
            <a:r>
              <a:rPr lang="en-US" altLang="zh-CN" sz="2400" b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ROM</a:t>
            </a:r>
            <a:r>
              <a:rPr lang="zh-CN" altLang="en-US" sz="2400" b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可能并不能达到需要的效果</a:t>
            </a:r>
            <a:endParaRPr lang="zh-CN" altLang="en-US" sz="2400">
              <a:solidFill>
                <a:srgbClr val="C1A4D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修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4785" y="1255395"/>
            <a:ext cx="3177540" cy="476694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704965" y="1853565"/>
            <a:ext cx="218440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-Leo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495924" y="2581274"/>
            <a:ext cx="4886325" cy="3305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项目研发经验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年创业经验，担任创业公司技术总监，公司曾获得腾讯战略投资。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精通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架构，性能优化，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混合开发等技术。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网易云课堂特约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技术讲师。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讲课认真负责。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435350"/>
            <a:ext cx="2016723" cy="2527653"/>
            <a:chOff x="522514" y="3030948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30948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628716" y="4343998"/>
            <a:ext cx="220719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Activity 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像素保活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前台服务保活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246278" y="4344010"/>
            <a:ext cx="1714500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进程的优先级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系统是如何决定杀死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哪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个进程的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895349" y="35951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如何拉活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202651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如何保活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进程的一些常识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0637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388193" y="4189693"/>
            <a:ext cx="1968289" cy="163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广播拉活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Sticky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拉活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账户拉活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JobScheduler 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拉活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双进程守护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4346" y="43452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710" y="1738630"/>
            <a:ext cx="10515600" cy="3749040"/>
          </a:xfrm>
        </p:spPr>
        <p:txBody>
          <a:bodyPr/>
          <a:lstStyle/>
          <a:p>
            <a:r>
              <a:rPr lang="zh-CN" altLang="en-US">
                <a:solidFill>
                  <a:srgbClr val="C1A4D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系统出于体验和性能上的考虑，app在退到后台时系统并不会真正的kill掉这个进程，而是将其缓存起来。</a:t>
            </a:r>
            <a:endParaRPr lang="zh-CN" altLang="en-US">
              <a:solidFill>
                <a:srgbClr val="C1A4D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rgbClr val="C1A4D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rgbClr val="C1A4D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打开的应用越多，后台缓存的进程也越多。</a:t>
            </a:r>
            <a:endParaRPr lang="zh-CN" altLang="en-US">
              <a:solidFill>
                <a:srgbClr val="C1A4D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rgbClr val="C1A4D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rgbClr val="C1A4D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在系统内存不足的情况下，系统开始依据自身的一套进程回收机制来判断要kill掉哪些进程，以腾出内存来供给需要的app, 这套杀进程回收内存的机制就叫 Low Memory Killer。</a:t>
            </a:r>
            <a:endParaRPr lang="zh-CN" altLang="en-US">
              <a:solidFill>
                <a:srgbClr val="C1A4D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Memory Killer</a:t>
            </a:r>
            <a:endParaRPr 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进程的优先级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进程优先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" y="1174750"/>
            <a:ext cx="7141210" cy="52920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0360" y="1644650"/>
            <a:ext cx="49637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rgbClr val="C1A4D2"/>
                </a:solidFill>
                <a:sym typeface="+mn-ea"/>
              </a:rPr>
              <a:t>官网说明</a:t>
            </a:r>
            <a:endParaRPr lang="zh-CN" altLang="en-US" sz="2400">
              <a:solidFill>
                <a:srgbClr val="C1A4D2"/>
              </a:solidFill>
              <a:sym typeface="+mn-ea"/>
            </a:endParaRPr>
          </a:p>
          <a:p>
            <a:pPr algn="l"/>
            <a:r>
              <a:rPr lang="zh-CN" altLang="en-US" sz="2400">
                <a:solidFill>
                  <a:srgbClr val="C1A4D2"/>
                </a:solidFill>
                <a:sym typeface="+mn-ea"/>
              </a:rPr>
              <a:t>https://developer.android.google.cn/guide/components/processes-and-threads.html?hl=zh-cn</a:t>
            </a:r>
            <a:endParaRPr lang="zh-CN" altLang="en-US" sz="2400">
              <a:solidFill>
                <a:srgbClr val="C1A4D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何时杀死进程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内存阈值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70" y="2852420"/>
            <a:ext cx="10411460" cy="2279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4710" y="1511300"/>
            <a:ext cx="10771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 smtClean="0">
                <a:solidFill>
                  <a:srgbClr val="C1A4D2"/>
                </a:solidFill>
                <a:latin typeface="Verdana" panose="020B0604030504040204" charset="0"/>
                <a:sym typeface="+mn-ea"/>
              </a:rPr>
              <a:t>内存</a:t>
            </a:r>
            <a:r>
              <a:rPr lang="zh-CN" altLang="en-US" sz="2400" dirty="0">
                <a:solidFill>
                  <a:srgbClr val="C1A4D2"/>
                </a:solidFill>
                <a:latin typeface="Verdana" panose="020B0604030504040204" charset="0"/>
                <a:sym typeface="+mn-ea"/>
              </a:rPr>
              <a:t>阈值在不同的手机上不一样，一旦低于该值</a:t>
            </a:r>
            <a:r>
              <a:rPr lang="en-US" altLang="zh-CN" sz="2400" dirty="0">
                <a:solidFill>
                  <a:srgbClr val="C1A4D2"/>
                </a:solidFill>
                <a:latin typeface="Verdana" panose="020B0604030504040204" charset="0"/>
                <a:sym typeface="+mn-ea"/>
              </a:rPr>
              <a:t>,Android</a:t>
            </a:r>
            <a:r>
              <a:rPr lang="zh-CN" altLang="en-US" sz="2400" dirty="0">
                <a:solidFill>
                  <a:srgbClr val="C1A4D2"/>
                </a:solidFill>
                <a:latin typeface="Verdana" panose="020B0604030504040204" charset="0"/>
                <a:sym typeface="+mn-ea"/>
              </a:rPr>
              <a:t>便会杀死对应优先级的进程，例如，当可用内存小于</a:t>
            </a:r>
            <a:r>
              <a:rPr lang="en-US" altLang="zh-CN" sz="2400" dirty="0">
                <a:solidFill>
                  <a:srgbClr val="C1A4D2"/>
                </a:solidFill>
                <a:latin typeface="Verdana" panose="020B0604030504040204" charset="0"/>
                <a:sym typeface="+mn-ea"/>
              </a:rPr>
              <a:t>315</a:t>
            </a:r>
            <a:r>
              <a:rPr lang="en-US" altLang="zh-CN" sz="2400" dirty="0" smtClean="0">
                <a:solidFill>
                  <a:srgbClr val="C1A4D2"/>
                </a:solidFill>
                <a:latin typeface="Verdana" panose="020B0604030504040204" charset="0"/>
                <a:sym typeface="+mn-ea"/>
              </a:rPr>
              <a:t>MB(80640)</a:t>
            </a:r>
            <a:r>
              <a:rPr lang="zh-CN" altLang="en-US" sz="2400" dirty="0" smtClean="0">
                <a:solidFill>
                  <a:srgbClr val="C1A4D2"/>
                </a:solidFill>
                <a:latin typeface="Verdana" panose="020B0604030504040204" charset="0"/>
                <a:sym typeface="+mn-ea"/>
              </a:rPr>
              <a:t>，就杀死空进程。</a:t>
            </a:r>
            <a:endParaRPr lang="zh-CN" altLang="en-US" sz="2400" dirty="0">
              <a:solidFill>
                <a:srgbClr val="C1A4D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270" y="5299075"/>
            <a:ext cx="1929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阈值的单位是</a:t>
            </a:r>
            <a:r>
              <a:rPr lang="en-US" altLang="zh-CN"/>
              <a:t>4KB</a:t>
            </a:r>
            <a:endParaRPr lang="en-US" altLang="zh-CN"/>
          </a:p>
        </p:txBody>
      </p:sp>
      <p:pic>
        <p:nvPicPr>
          <p:cNvPr id="8" name="图片 7" descr="分层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085" y="5465445"/>
            <a:ext cx="439420" cy="955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如何判断进程的优先级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oom_ad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15" y="191770"/>
            <a:ext cx="5439410" cy="6475095"/>
          </a:xfrm>
          <a:prstGeom prst="rect">
            <a:avLst/>
          </a:prstGeom>
        </p:spPr>
      </p:pic>
      <p:pic>
        <p:nvPicPr>
          <p:cNvPr id="6" name="图片 5" descr="proc_oom_ad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05" y="3600450"/>
            <a:ext cx="5869305" cy="16941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4990" y="1612900"/>
            <a:ext cx="50514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rgbClr val="C1A4D2"/>
                </a:solidFill>
              </a:rPr>
              <a:t>通过</a:t>
            </a:r>
            <a:r>
              <a:rPr lang="en-US" altLang="zh-CN" sz="2400">
                <a:solidFill>
                  <a:srgbClr val="C1A4D2"/>
                </a:solidFill>
              </a:rPr>
              <a:t>oom_adj </a:t>
            </a:r>
            <a:r>
              <a:rPr lang="zh-CN" altLang="en-US" sz="2400">
                <a:solidFill>
                  <a:srgbClr val="C1A4D2"/>
                </a:solidFill>
              </a:rPr>
              <a:t>值，判断进程的优先级</a:t>
            </a:r>
            <a:endParaRPr lang="zh-CN" altLang="en-US" sz="2400">
              <a:solidFill>
                <a:srgbClr val="C1A4D2"/>
              </a:solidFill>
            </a:endParaRPr>
          </a:p>
          <a:p>
            <a:r>
              <a:rPr lang="zh-CN" altLang="en-US" sz="2400">
                <a:solidFill>
                  <a:srgbClr val="C1A4D2"/>
                </a:solidFill>
              </a:rPr>
              <a:t>不同手机的</a:t>
            </a:r>
            <a:r>
              <a:rPr lang="en-US" altLang="zh-CN" sz="2400">
                <a:solidFill>
                  <a:srgbClr val="C1A4D2"/>
                </a:solidFill>
              </a:rPr>
              <a:t>oom_adj </a:t>
            </a:r>
            <a:r>
              <a:rPr lang="zh-CN" altLang="en-US" sz="2400">
                <a:solidFill>
                  <a:srgbClr val="C1A4D2"/>
                </a:solidFill>
              </a:rPr>
              <a:t>值 可能不一样</a:t>
            </a:r>
            <a:endParaRPr lang="zh-CN" altLang="en-US" sz="2400">
              <a:solidFill>
                <a:srgbClr val="C1A4D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75205"/>
            <a:ext cx="10515600" cy="3749040"/>
          </a:xfrm>
        </p:spPr>
        <p:txBody>
          <a:bodyPr/>
          <a:lstStyle/>
          <a:p>
            <a:r>
              <a:rPr lang="zh-CN" altLang="en-US">
                <a:solidFill>
                  <a:srgbClr val="C1A4D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updateOomAdjLocked：更新adj，当目标进程为空，或者被杀则返回false；否则返回true;</a:t>
            </a:r>
            <a:endParaRPr lang="zh-CN" altLang="en-US">
              <a:solidFill>
                <a:srgbClr val="C1A4D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rgbClr val="C1A4D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rgbClr val="C1A4D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computeOomAdjLocked：计算adj，返回计算后RawAdj值;</a:t>
            </a:r>
            <a:endParaRPr lang="zh-CN" altLang="en-US">
              <a:solidFill>
                <a:srgbClr val="C1A4D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rgbClr val="C1A4D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rgbClr val="C1A4D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applyOomAdjLocked：使用</a:t>
            </a:r>
            <a:r>
              <a:rPr lang="zh-CN" altLang="en-US">
                <a:solidFill>
                  <a:srgbClr val="C1A4D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adj，当需要杀掉目标进程则返回false；否则返回true。</a:t>
            </a:r>
            <a:endParaRPr lang="zh-CN" altLang="en-US">
              <a:solidFill>
                <a:srgbClr val="C1A4D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 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4710" y="1380490"/>
            <a:ext cx="44100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rgbClr val="C1A4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ActivityManagerService.java</a:t>
            </a:r>
            <a:endParaRPr lang="en-US" altLang="zh-CN" sz="2800">
              <a:solidFill>
                <a:srgbClr val="C1A4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435350"/>
            <a:ext cx="2016723" cy="2527653"/>
            <a:chOff x="522514" y="3030948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30948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628716" y="4343998"/>
            <a:ext cx="220719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Activity 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像素保活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前台服务保活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246278" y="4344010"/>
            <a:ext cx="1714500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进程的优先级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系统是如何决定杀死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哪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个进程的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895349" y="35951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如何拉活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202651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如何保活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进程的一些常识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715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388193" y="4189693"/>
            <a:ext cx="1968289" cy="163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广播拉活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Sticky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拉活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账户拉活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JobScheduler 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拉活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双进程守护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4346" y="43452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2490</Words>
  <Application>WPS 演示</Application>
  <PresentationFormat>自定义</PresentationFormat>
  <Paragraphs>207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Calibri</vt:lpstr>
      <vt:lpstr>思源黑体 CN Heavy</vt:lpstr>
      <vt:lpstr>黑体</vt:lpstr>
      <vt:lpstr>Times New Roman</vt:lpstr>
      <vt:lpstr>Clear Sans Light</vt:lpstr>
      <vt:lpstr>Yu Gothic UI Light</vt:lpstr>
      <vt:lpstr>Impact</vt:lpstr>
      <vt:lpstr>Verdana</vt:lpstr>
      <vt:lpstr>Arial Unicode MS</vt:lpstr>
      <vt:lpstr>等线</vt:lpstr>
      <vt:lpstr>Helvetica Neue</vt:lpstr>
      <vt:lpstr>Source Sans Pro</vt:lpstr>
      <vt:lpstr>Roboto Condensed</vt:lpstr>
      <vt:lpstr>等线 Light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Administrator</cp:lastModifiedBy>
  <cp:revision>438</cp:revision>
  <dcterms:created xsi:type="dcterms:W3CDTF">2016-08-30T15:34:00Z</dcterms:created>
  <dcterms:modified xsi:type="dcterms:W3CDTF">2019-07-18T06:47:13Z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