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63" r:id="rId4"/>
  </p:sldMasterIdLst>
  <p:notesMasterIdLst>
    <p:notesMasterId r:id="rId19"/>
  </p:notesMasterIdLst>
  <p:sldIdLst>
    <p:sldId id="291" r:id="rId5"/>
    <p:sldId id="675" r:id="rId6"/>
    <p:sldId id="498" r:id="rId7"/>
    <p:sldId id="586" r:id="rId8"/>
    <p:sldId id="656" r:id="rId9"/>
    <p:sldId id="639" r:id="rId10"/>
    <p:sldId id="657" r:id="rId11"/>
    <p:sldId id="642" r:id="rId12"/>
    <p:sldId id="502" r:id="rId13"/>
    <p:sldId id="640" r:id="rId14"/>
    <p:sldId id="658" r:id="rId15"/>
    <p:sldId id="489" r:id="rId16"/>
    <p:sldId id="641" r:id="rId17"/>
    <p:sldId id="53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mon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01" autoAdjust="0"/>
    <p:restoredTop sz="96181" autoAdjust="0"/>
  </p:normalViewPr>
  <p:slideViewPr>
    <p:cSldViewPr snapToGrid="0" showGuides="1">
      <p:cViewPr>
        <p:scale>
          <a:sx n="100" d="100"/>
          <a:sy n="100" d="100"/>
        </p:scale>
        <p:origin x="-474" y="-258"/>
      </p:cViewPr>
      <p:guideLst>
        <p:guide orient="horz" pos="224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notesViewPr>
    <p:cSldViewPr snapToGrid="0">
      <p:cViewPr varScale="1">
        <p:scale>
          <a:sx n="53" d="100"/>
          <a:sy n="53" d="100"/>
        </p:scale>
        <p:origin x="264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82987-151F-4F31-A028-B80A8E71D96B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381CE6-64E3-4990-A78A-CD54A960A21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220750" y="6372265"/>
            <a:ext cx="46332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220750" y="6372265"/>
            <a:ext cx="46332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82987-151F-4F31-A028-B80A8E71D96B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381CE6-64E3-4990-A78A-CD54A960A21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9" Type="http://schemas.openxmlformats.org/officeDocument/2006/relationships/slideLayout" Target="../slideLayouts/slideLayout13.xml"/><Relationship Id="rId18" Type="http://schemas.openxmlformats.org/officeDocument/2006/relationships/tags" Target="../tags/tag70.xml"/><Relationship Id="rId17" Type="http://schemas.openxmlformats.org/officeDocument/2006/relationships/tags" Target="../tags/tag69.xml"/><Relationship Id="rId16" Type="http://schemas.openxmlformats.org/officeDocument/2006/relationships/tags" Target="../tags/tag68.xml"/><Relationship Id="rId15" Type="http://schemas.openxmlformats.org/officeDocument/2006/relationships/tags" Target="../tags/tag67.xml"/><Relationship Id="rId14" Type="http://schemas.openxmlformats.org/officeDocument/2006/relationships/tags" Target="../tags/tag66.xml"/><Relationship Id="rId13" Type="http://schemas.openxmlformats.org/officeDocument/2006/relationships/tags" Target="../tags/tag65.xml"/><Relationship Id="rId12" Type="http://schemas.openxmlformats.org/officeDocument/2006/relationships/tags" Target="../tags/tag64.xml"/><Relationship Id="rId11" Type="http://schemas.openxmlformats.org/officeDocument/2006/relationships/tags" Target="../tags/tag63.xml"/><Relationship Id="rId10" Type="http://schemas.openxmlformats.org/officeDocument/2006/relationships/tags" Target="../tags/tag62.xml"/><Relationship Id="rId1" Type="http://schemas.openxmlformats.org/officeDocument/2006/relationships/tags" Target="../tags/tag53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6.png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tags" Target="../tags/tag82.xml"/><Relationship Id="rId7" Type="http://schemas.openxmlformats.org/officeDocument/2006/relationships/tags" Target="../tags/tag81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9" Type="http://schemas.openxmlformats.org/officeDocument/2006/relationships/slideLayout" Target="../slideLayouts/slideLayout13.xml"/><Relationship Id="rId18" Type="http://schemas.openxmlformats.org/officeDocument/2006/relationships/tags" Target="../tags/tag92.xml"/><Relationship Id="rId17" Type="http://schemas.openxmlformats.org/officeDocument/2006/relationships/tags" Target="../tags/tag91.xml"/><Relationship Id="rId16" Type="http://schemas.openxmlformats.org/officeDocument/2006/relationships/tags" Target="../tags/tag90.xml"/><Relationship Id="rId15" Type="http://schemas.openxmlformats.org/officeDocument/2006/relationships/tags" Target="../tags/tag89.xml"/><Relationship Id="rId14" Type="http://schemas.openxmlformats.org/officeDocument/2006/relationships/tags" Target="../tags/tag88.xml"/><Relationship Id="rId13" Type="http://schemas.openxmlformats.org/officeDocument/2006/relationships/tags" Target="../tags/tag87.xml"/><Relationship Id="rId12" Type="http://schemas.openxmlformats.org/officeDocument/2006/relationships/tags" Target="../tags/tag86.xml"/><Relationship Id="rId11" Type="http://schemas.openxmlformats.org/officeDocument/2006/relationships/tags" Target="../tags/tag85.xml"/><Relationship Id="rId10" Type="http://schemas.openxmlformats.org/officeDocument/2006/relationships/tags" Target="../tags/tag84.xml"/><Relationship Id="rId1" Type="http://schemas.openxmlformats.org/officeDocument/2006/relationships/tags" Target="../tags/tag75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94.xml"/><Relationship Id="rId1" Type="http://schemas.openxmlformats.org/officeDocument/2006/relationships/tags" Target="../tags/tag9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.jpeg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9" Type="http://schemas.openxmlformats.org/officeDocument/2006/relationships/slideLayout" Target="../slideLayouts/slideLayout13.xml"/><Relationship Id="rId18" Type="http://schemas.openxmlformats.org/officeDocument/2006/relationships/tags" Target="../tags/tag24.xml"/><Relationship Id="rId17" Type="http://schemas.openxmlformats.org/officeDocument/2006/relationships/tags" Target="../tags/tag23.xml"/><Relationship Id="rId16" Type="http://schemas.openxmlformats.org/officeDocument/2006/relationships/tags" Target="../tags/tag22.xml"/><Relationship Id="rId15" Type="http://schemas.openxmlformats.org/officeDocument/2006/relationships/tags" Target="../tags/tag21.xml"/><Relationship Id="rId14" Type="http://schemas.openxmlformats.org/officeDocument/2006/relationships/tags" Target="../tags/tag20.xml"/><Relationship Id="rId13" Type="http://schemas.openxmlformats.org/officeDocument/2006/relationships/tags" Target="../tags/tag19.xml"/><Relationship Id="rId12" Type="http://schemas.openxmlformats.org/officeDocument/2006/relationships/tags" Target="../tags/tag18.xml"/><Relationship Id="rId11" Type="http://schemas.openxmlformats.org/officeDocument/2006/relationships/tags" Target="../tags/tag17.xml"/><Relationship Id="rId10" Type="http://schemas.openxmlformats.org/officeDocument/2006/relationships/tags" Target="../tags/tag16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9" Type="http://schemas.openxmlformats.org/officeDocument/2006/relationships/slideLayout" Target="../slideLayouts/slideLayout13.xml"/><Relationship Id="rId18" Type="http://schemas.openxmlformats.org/officeDocument/2006/relationships/tags" Target="../tags/tag46.xml"/><Relationship Id="rId17" Type="http://schemas.openxmlformats.org/officeDocument/2006/relationships/tags" Target="../tags/tag45.xml"/><Relationship Id="rId16" Type="http://schemas.openxmlformats.org/officeDocument/2006/relationships/tags" Target="../tags/tag44.xml"/><Relationship Id="rId15" Type="http://schemas.openxmlformats.org/officeDocument/2006/relationships/tags" Target="../tags/tag43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tags" Target="../tags/tag29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200"/>
            <a:r>
              <a:rPr lang="en-US" altLang="zh-CN" sz="1335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THANK </a:t>
            </a:r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406590" y="5654397"/>
            <a:ext cx="3417335" cy="368300"/>
            <a:chOff x="1139058" y="5604513"/>
            <a:chExt cx="3417335" cy="368300"/>
          </a:xfrm>
        </p:grpSpPr>
        <p:grpSp>
          <p:nvGrpSpPr>
            <p:cNvPr id="24" name="PA_组合 23"/>
            <p:cNvGrpSpPr/>
            <p:nvPr>
              <p:custDataLst>
                <p:tags r:id="rId2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200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200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200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498233" y="5604513"/>
              <a:ext cx="305816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defTabSz="1219200"/>
              <a:r>
                <a:rPr lang="zh-CN" altLang="en-US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主讲老师</a:t>
              </a:r>
              <a:r>
                <a:rPr lang="en-US" altLang="zh-CN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Leo</a:t>
              </a:r>
              <a:r>
                <a:rPr lang="zh-CN" altLang="en-US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3358434706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PA_组合 20"/>
          <p:cNvGrpSpPr/>
          <p:nvPr>
            <p:custDataLst>
              <p:tags r:id="rId4"/>
            </p:custDataLst>
          </p:nvPr>
        </p:nvGrpSpPr>
        <p:grpSpPr>
          <a:xfrm>
            <a:off x="0" y="39287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14" y="152110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47687" y="1535803"/>
            <a:ext cx="10536555" cy="1835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5000"/>
              </a:lnSpc>
            </a:pPr>
            <a:r>
              <a:rPr lang="zh-CN" altLang="en-US" sz="5400" b="1" dirty="0" smtClean="0">
                <a:solidFill>
                  <a:srgbClr val="1475B2"/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603050405020304" pitchFamily="18" charset="0"/>
                <a:sym typeface="+mn-ea"/>
              </a:rPr>
              <a:t>RecyclerView性能为什么这么好？</a:t>
            </a:r>
            <a:endParaRPr lang="zh-CN" altLang="en-US" sz="5400" b="1" dirty="0" smtClean="0">
              <a:solidFill>
                <a:srgbClr val="1475B2"/>
              </a:solidFill>
              <a:latin typeface="思源黑体 CN Heavy" panose="020B0A00000000000000" charset="-122"/>
              <a:ea typeface="思源黑体 CN Heavy" panose="020B0A00000000000000" charset="-122"/>
              <a:cs typeface="Times New Roman" panose="02020603050405020304" pitchFamily="18" charset="0"/>
              <a:sym typeface="+mn-ea"/>
            </a:endParaRPr>
          </a:p>
          <a:p>
            <a:pPr algn="ctr">
              <a:lnSpc>
                <a:spcPct val="105000"/>
              </a:lnSpc>
            </a:pPr>
            <a:r>
              <a:rPr lang="zh-CN" altLang="en-US" sz="5400" b="1" dirty="0" smtClean="0">
                <a:solidFill>
                  <a:srgbClr val="1475B2"/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603050405020304" pitchFamily="18" charset="0"/>
                <a:sym typeface="+mn-ea"/>
              </a:rPr>
              <a:t>深度解析它的缓存机制</a:t>
            </a:r>
            <a:endParaRPr lang="zh-CN" altLang="en-US" sz="5400" b="1" dirty="0" smtClean="0">
              <a:solidFill>
                <a:srgbClr val="1475B2"/>
              </a:solidFill>
              <a:latin typeface="思源黑体 CN Heavy" panose="020B0A00000000000000" charset="-122"/>
              <a:ea typeface="思源黑体 CN Heavy" panose="020B0A00000000000000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91795" y="342900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388072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628716" y="4343998"/>
            <a:ext cx="2207199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源码分析</a:t>
            </a:r>
            <a:r>
              <a:rPr lang="en-US" altLang="zh-CN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</a:t>
            </a:r>
            <a:endParaRPr lang="en-US" altLang="zh-CN" sz="1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331368" y="4344010"/>
            <a:ext cx="1544320" cy="10185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回收复用的好处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使用中常见的问题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734694" y="3494166"/>
            <a:ext cx="132334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RecyclerView</a:t>
            </a:r>
            <a:endParaRPr lang="zh-CN" altLang="en-US" sz="16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/>
            <a:r>
              <a:rPr lang="zh-CN" altLang="en-US" sz="16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回收机制</a:t>
            </a:r>
            <a:endParaRPr lang="zh-CN" altLang="en-US" sz="16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4071206" y="3494156"/>
            <a:ext cx="132334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RecyclerView</a:t>
            </a:r>
            <a:endParaRPr lang="zh-CN" altLang="en-US" sz="16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/>
            <a:r>
              <a:rPr lang="zh-CN" altLang="en-US" sz="16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复用机制</a:t>
            </a:r>
            <a:endParaRPr lang="zh-CN" altLang="en-US" sz="16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133475" y="3488690"/>
            <a:ext cx="194056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/>
            <a:r>
              <a:rPr lang="zh-CN" altLang="en-US" sz="16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RecyclerView</a:t>
            </a:r>
            <a:endParaRPr lang="zh-CN" altLang="en-US" sz="16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/>
            <a:r>
              <a:rPr lang="zh-CN" altLang="en-US" sz="16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缓存机制的</a:t>
            </a:r>
            <a:r>
              <a:rPr lang="zh-CN" altLang="en-US" sz="16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优缺点</a:t>
            </a:r>
            <a:endParaRPr lang="zh-CN" altLang="en-US" sz="16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30187" y="2617365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12323" y="4343998"/>
            <a:ext cx="1968289" cy="40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源码分析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2039" y="3434710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94346" y="43452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b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2" grpId="0" bldLvl="0" animBg="1"/>
      <p:bldP spid="73" grpId="0" bldLvl="0" animBg="1"/>
      <p:bldP spid="60" grpId="0"/>
      <p:bldP spid="61" grpId="0"/>
      <p:bldP spid="64" grpId="0"/>
      <p:bldP spid="65" grpId="0"/>
      <p:bldP spid="66" grpId="0"/>
      <p:bldP spid="40" grpId="0"/>
      <p:bldP spid="43" grpId="0" bldLvl="0" animBg="1"/>
      <p:bldP spid="51" grpId="0" animBg="1" autoUpdateAnimBg="0"/>
      <p:bldP spid="5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464185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回收机制</a:t>
            </a:r>
            <a:endParaRPr lang="zh-CN" altLang="en-US"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R66UI_V(2HZAO]C$EL$XJS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220" y="495300"/>
            <a:ext cx="2990850" cy="5867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464185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回收机制</a:t>
            </a:r>
            <a:endParaRPr lang="zh-CN" altLang="en-US"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H]QP)IY7Z3A~(L@@_Y6{5D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10" y="1899920"/>
            <a:ext cx="10058400" cy="3256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91795" y="342900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388072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628716" y="4343998"/>
            <a:ext cx="2207199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源码分析</a:t>
            </a:r>
            <a:r>
              <a:rPr lang="en-US" altLang="zh-CN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</a:t>
            </a:r>
            <a:endParaRPr lang="en-US" altLang="zh-CN" sz="1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331368" y="4344010"/>
            <a:ext cx="1544320" cy="10185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回收复用的好处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使用中常见的问题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734694" y="3494166"/>
            <a:ext cx="132334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RecyclerView</a:t>
            </a:r>
            <a:endParaRPr lang="zh-CN" altLang="en-US" sz="16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/>
            <a:r>
              <a:rPr lang="zh-CN" altLang="en-US" sz="16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回收机制</a:t>
            </a:r>
            <a:endParaRPr lang="zh-CN" altLang="en-US" sz="16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4071206" y="3494156"/>
            <a:ext cx="132334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RecyclerView</a:t>
            </a:r>
            <a:endParaRPr lang="zh-CN" altLang="en-US" sz="16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/>
            <a:r>
              <a:rPr lang="zh-CN" altLang="en-US" sz="16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复用机制</a:t>
            </a:r>
            <a:endParaRPr lang="zh-CN" altLang="en-US" sz="16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133475" y="3488690"/>
            <a:ext cx="194056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/>
            <a:r>
              <a:rPr lang="zh-CN" altLang="en-US" sz="16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RecyclerView</a:t>
            </a:r>
            <a:endParaRPr lang="zh-CN" altLang="en-US" sz="16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/>
            <a:r>
              <a:rPr lang="zh-CN" altLang="en-US" sz="16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缓存机制的</a:t>
            </a:r>
            <a:r>
              <a:rPr lang="zh-CN" altLang="en-US" sz="16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优缺点</a:t>
            </a:r>
            <a:endParaRPr lang="zh-CN" altLang="en-US" sz="16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138157" y="2623080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12323" y="4343998"/>
            <a:ext cx="1968289" cy="40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源码分析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2039" y="3434710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94346" y="43452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b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2" grpId="0" bldLvl="0" animBg="1"/>
      <p:bldP spid="73" grpId="0" bldLvl="0" animBg="1"/>
      <p:bldP spid="60" grpId="0"/>
      <p:bldP spid="61" grpId="0"/>
      <p:bldP spid="64" grpId="0"/>
      <p:bldP spid="65" grpId="0"/>
      <p:bldP spid="66" grpId="0"/>
      <p:bldP spid="40" grpId="0"/>
      <p:bldP spid="43" grpId="0" bldLvl="0" animBg="1"/>
      <p:bldP spid="51" grpId="0" animBg="1" autoUpdateAnimBg="0"/>
      <p:bldP spid="5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课程总结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454150" y="2044700"/>
            <a:ext cx="5974080" cy="22453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514350" indent="-514350" algn="l">
              <a:buFont typeface="Wingdings" panose="05000000000000000000" charset="0"/>
              <a:buChar char="n"/>
            </a:pPr>
            <a:r>
              <a:rPr lang="zh-CN" altLang="en-US" sz="2800"/>
              <a:t>回收什么？复用什么？</a:t>
            </a:r>
            <a:endParaRPr lang="zh-CN" altLang="en-US" sz="2800"/>
          </a:p>
          <a:p>
            <a:pPr algn="l"/>
            <a:endParaRPr lang="zh-CN" altLang="en-US" sz="2800"/>
          </a:p>
          <a:p>
            <a:pPr marL="457200" indent="-457200" algn="l">
              <a:buFont typeface="Wingdings" panose="05000000000000000000" charset="0"/>
              <a:buChar char="n"/>
            </a:pPr>
            <a:r>
              <a:rPr lang="zh-CN" altLang="en-US" sz="2800"/>
              <a:t>回收到哪里去？从哪里获得复用？</a:t>
            </a:r>
            <a:endParaRPr lang="zh-CN" altLang="en-US" sz="2800"/>
          </a:p>
          <a:p>
            <a:pPr algn="l"/>
            <a:endParaRPr lang="zh-CN" altLang="en-US" sz="2800"/>
          </a:p>
          <a:p>
            <a:pPr marL="457200" indent="-457200" algn="l">
              <a:buFont typeface="Wingdings" panose="05000000000000000000" charset="0"/>
              <a:buChar char="n"/>
            </a:pPr>
            <a:r>
              <a:rPr lang="zh-CN" altLang="en-US" sz="2800"/>
              <a:t>什么时候回收？什么时候复用？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讲师简介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2" name="图片 1" descr="修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54785" y="1255395"/>
            <a:ext cx="3177540" cy="476694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6704965" y="1853565"/>
            <a:ext cx="2184400" cy="4508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享学课堂 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-Leo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495924" y="2581274"/>
            <a:ext cx="4886325" cy="33051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8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项目研发经验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3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年创业经验，担任创业公司技术总监，公司曾获得腾讯战略投资。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精通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架构，性能优化，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flutter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混合开发等技术。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网易云课堂特约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技术讲师。</a:t>
            </a:r>
            <a:endParaRPr lang="zh-CN" altLang="en-US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讲课认真负责。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91795" y="342900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388072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628716" y="4343998"/>
            <a:ext cx="2207199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源码分析</a:t>
            </a:r>
            <a:r>
              <a:rPr lang="en-US" altLang="zh-CN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</a:t>
            </a:r>
            <a:endParaRPr lang="en-US" altLang="zh-CN" sz="1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331368" y="4344010"/>
            <a:ext cx="1544320" cy="10185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回收复用的好处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使用中常见的问题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734694" y="3494166"/>
            <a:ext cx="132334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RecyclerView</a:t>
            </a:r>
            <a:endParaRPr lang="zh-CN" altLang="en-US" sz="16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/>
            <a:r>
              <a:rPr lang="zh-CN" altLang="en-US" sz="16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回收机制</a:t>
            </a:r>
            <a:endParaRPr lang="zh-CN" altLang="en-US" sz="16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4071206" y="3494156"/>
            <a:ext cx="132334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RecyclerView</a:t>
            </a:r>
            <a:endParaRPr lang="zh-CN" altLang="en-US" sz="16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/>
            <a:r>
              <a:rPr lang="zh-CN" altLang="en-US" sz="16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复用机制</a:t>
            </a:r>
            <a:endParaRPr lang="zh-CN" altLang="en-US" sz="16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133475" y="3488690"/>
            <a:ext cx="194056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/>
            <a:r>
              <a:rPr lang="zh-CN" altLang="en-US" sz="16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RecyclerView</a:t>
            </a:r>
            <a:endParaRPr lang="zh-CN" altLang="en-US" sz="16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/>
            <a:r>
              <a:rPr lang="zh-CN" altLang="en-US" sz="16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缓存机制的</a:t>
            </a:r>
            <a:r>
              <a:rPr lang="zh-CN" altLang="en-US" sz="16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优缺点</a:t>
            </a:r>
            <a:endParaRPr lang="zh-CN" altLang="en-US" sz="16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0637" y="2623080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12323" y="4343998"/>
            <a:ext cx="1968289" cy="40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源码分析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2039" y="3434710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94346" y="43452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b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2" grpId="0" bldLvl="0" animBg="1"/>
      <p:bldP spid="73" grpId="0" bldLvl="0" animBg="1"/>
      <p:bldP spid="60" grpId="0"/>
      <p:bldP spid="61" grpId="0"/>
      <p:bldP spid="64" grpId="0"/>
      <p:bldP spid="65" grpId="0"/>
      <p:bldP spid="66" grpId="0"/>
      <p:bldP spid="40" grpId="0"/>
      <p:bldP spid="43" grpId="0" bldLvl="0" animBg="1"/>
      <p:bldP spid="51" grpId="0" animBg="1" autoUpdateAnimBg="0"/>
      <p:bldP spid="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缓存机制的优缺点</a:t>
            </a:r>
            <a:endParaRPr lang="zh-CN" altLang="en-US"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754505" y="2355850"/>
          <a:ext cx="8533130" cy="180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6311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优点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缺点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645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为表项视图绑定数据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复用错乱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6127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创建表项视图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有可能导致ANR</a:t>
                      </a: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缓存机制</a:t>
            </a:r>
            <a:endParaRPr lang="zh-CN" altLang="en-US"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54150" y="2044700"/>
            <a:ext cx="5974080" cy="22453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457200" indent="-457200" algn="l">
              <a:buFont typeface="Wingdings" panose="05000000000000000000" charset="0"/>
              <a:buChar char="n"/>
            </a:pPr>
            <a:r>
              <a:rPr lang="zh-CN" altLang="en-US" sz="2800"/>
              <a:t>回收什么？复用什么？</a:t>
            </a:r>
            <a:endParaRPr lang="zh-CN" altLang="en-US" sz="2800"/>
          </a:p>
          <a:p>
            <a:pPr algn="l"/>
            <a:endParaRPr lang="zh-CN" altLang="en-US" sz="2800"/>
          </a:p>
          <a:p>
            <a:pPr marL="457200" indent="-457200" algn="l">
              <a:buFont typeface="Wingdings" panose="05000000000000000000" charset="0"/>
              <a:buChar char="n"/>
            </a:pPr>
            <a:r>
              <a:rPr lang="zh-CN" altLang="en-US" sz="2800"/>
              <a:t>回收到哪里去？从哪里获得复用？</a:t>
            </a:r>
            <a:endParaRPr lang="zh-CN" altLang="en-US" sz="2800"/>
          </a:p>
          <a:p>
            <a:pPr algn="l"/>
            <a:endParaRPr lang="zh-CN" altLang="en-US" sz="2800"/>
          </a:p>
          <a:p>
            <a:pPr marL="457200" indent="-457200" algn="l">
              <a:buFont typeface="Wingdings" panose="05000000000000000000" charset="0"/>
              <a:buChar char="n"/>
            </a:pPr>
            <a:r>
              <a:rPr lang="zh-CN" altLang="en-US" sz="2800"/>
              <a:t>什么时候回收？什么时候复用？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91795" y="342900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388072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628716" y="4343998"/>
            <a:ext cx="2207199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源码分析</a:t>
            </a:r>
            <a:r>
              <a:rPr lang="en-US" altLang="zh-CN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</a:t>
            </a:r>
            <a:endParaRPr lang="en-US" altLang="zh-CN" sz="1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331368" y="4344010"/>
            <a:ext cx="1544320" cy="10185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回收复用的好处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使用中常见的问题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734694" y="3494166"/>
            <a:ext cx="132334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RecyclerView</a:t>
            </a:r>
            <a:endParaRPr lang="zh-CN" altLang="en-US" sz="16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/>
            <a:r>
              <a:rPr lang="zh-CN" altLang="en-US" sz="16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回收机制</a:t>
            </a:r>
            <a:endParaRPr lang="zh-CN" altLang="en-US" sz="16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4071206" y="3494156"/>
            <a:ext cx="132334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RecyclerView</a:t>
            </a:r>
            <a:endParaRPr lang="zh-CN" altLang="en-US" sz="16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/>
            <a:r>
              <a:rPr lang="zh-CN" altLang="en-US" sz="16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复用机制</a:t>
            </a:r>
            <a:endParaRPr lang="zh-CN" altLang="en-US" sz="16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133475" y="3488690"/>
            <a:ext cx="194056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/>
            <a:r>
              <a:rPr lang="zh-CN" altLang="en-US" sz="16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RecyclerView</a:t>
            </a:r>
            <a:endParaRPr lang="zh-CN" altLang="en-US" sz="16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/>
            <a:r>
              <a:rPr lang="zh-CN" altLang="en-US" sz="16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缓存机制的</a:t>
            </a:r>
            <a:r>
              <a:rPr lang="zh-CN" altLang="en-US" sz="16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优缺点</a:t>
            </a:r>
            <a:endParaRPr lang="zh-CN" altLang="en-US" sz="16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37152" y="2617365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12323" y="4343998"/>
            <a:ext cx="1968289" cy="40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源码分析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2039" y="3434710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94346" y="43452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b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2" grpId="0" bldLvl="0" animBg="1"/>
      <p:bldP spid="73" grpId="0" bldLvl="0" animBg="1"/>
      <p:bldP spid="60" grpId="0"/>
      <p:bldP spid="61" grpId="0"/>
      <p:bldP spid="64" grpId="0"/>
      <p:bldP spid="65" grpId="0"/>
      <p:bldP spid="66" grpId="0"/>
      <p:bldP spid="40" grpId="0"/>
      <p:bldP spid="43" grpId="0" bldLvl="0" animBg="1"/>
      <p:bldP spid="51" grpId="0" animBg="1" autoUpdateAnimBg="0"/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复用机制</a:t>
            </a:r>
            <a:endParaRPr lang="zh-CN" altLang="en-US"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{3QS96E}3)S(PZF[H551LA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630" y="1520190"/>
            <a:ext cx="6682105" cy="4033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复用机制</a:t>
            </a:r>
            <a:endParaRPr lang="zh-CN" altLang="en-US"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~8{)UE0W)AM@ZOPWP3QH3G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415" y="1078230"/>
            <a:ext cx="5805170" cy="5229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复用机制</a:t>
            </a:r>
            <a:endParaRPr lang="zh-CN" altLang="en-US"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54150" y="1659890"/>
            <a:ext cx="823976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/>
              <a:t>四</a:t>
            </a:r>
            <a:r>
              <a:rPr lang="zh-CN" altLang="en-US" sz="2800"/>
              <a:t>级缓存：</a:t>
            </a:r>
            <a:endParaRPr lang="zh-CN" altLang="en-US" sz="2800"/>
          </a:p>
          <a:p>
            <a:pPr marL="342900" indent="-342900" algn="l">
              <a:buAutoNum type="arabicPeriod"/>
            </a:pPr>
            <a:r>
              <a:rPr lang="zh-CN" altLang="en-US" sz="2800">
                <a:sym typeface="+mn-ea"/>
              </a:rPr>
              <a:t>mChangeScrap</a:t>
            </a:r>
            <a:r>
              <a:rPr lang="zh-CN" altLang="en-US" sz="2800"/>
              <a:t>与 mAttachedScrap</a:t>
            </a:r>
            <a:endParaRPr lang="zh-CN" altLang="en-US" sz="2800"/>
          </a:p>
          <a:p>
            <a:pPr marL="342900" indent="-342900" algn="l">
              <a:buAutoNum type="arabicPeriod"/>
            </a:pPr>
            <a:endParaRPr lang="zh-CN" altLang="en-US" sz="2800"/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2800"/>
              <a:t>mCachedViews</a:t>
            </a:r>
            <a:endParaRPr lang="zh-CN" altLang="en-US" sz="2800"/>
          </a:p>
          <a:p>
            <a:pPr marL="342900" indent="-342900" algn="l">
              <a:buFont typeface="+mj-lt"/>
              <a:buAutoNum type="arabicPeriod"/>
            </a:pPr>
            <a:endParaRPr lang="zh-CN" altLang="en-US" sz="2800"/>
          </a:p>
          <a:p>
            <a:pPr marL="342900" indent="-342900" algn="l">
              <a:buAutoNum type="arabicPeriod"/>
            </a:pPr>
            <a:r>
              <a:rPr lang="zh-CN" altLang="en-US" sz="2800"/>
              <a:t>mViewCacheExtension</a:t>
            </a:r>
            <a:endParaRPr lang="zh-CN" altLang="en-US" sz="2800"/>
          </a:p>
          <a:p>
            <a:pPr marL="342900" indent="-342900" algn="l">
              <a:buAutoNum type="arabicPeriod"/>
            </a:pPr>
            <a:endParaRPr lang="zh-CN" altLang="en-US" sz="2800"/>
          </a:p>
          <a:p>
            <a:pPr marL="342900" indent="-342900" algn="l">
              <a:buAutoNum type="arabicPeriod"/>
            </a:pPr>
            <a:r>
              <a:rPr lang="zh-CN" altLang="en-US" sz="2800"/>
              <a:t>RecycledViewPool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PA" val="v4.1.3"/>
</p:tagLst>
</file>

<file path=ppt/tags/tag28.xml><?xml version="1.0" encoding="utf-8"?>
<p:tagLst xmlns:p="http://schemas.openxmlformats.org/presentationml/2006/main">
  <p:tag name="PA" val="v4.1.3"/>
</p:tagLst>
</file>

<file path=ppt/tags/tag29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PA" val="v4.1.3"/>
</p:tagLst>
</file>

<file path=ppt/tags/tag31.xml><?xml version="1.0" encoding="utf-8"?>
<p:tagLst xmlns:p="http://schemas.openxmlformats.org/presentationml/2006/main">
  <p:tag name="PA" val="v4.1.3"/>
</p:tagLst>
</file>

<file path=ppt/tags/tag32.xml><?xml version="1.0" encoding="utf-8"?>
<p:tagLst xmlns:p="http://schemas.openxmlformats.org/presentationml/2006/main">
  <p:tag name="PA" val="v4.1.3"/>
</p:tagLst>
</file>

<file path=ppt/tags/tag33.xml><?xml version="1.0" encoding="utf-8"?>
<p:tagLst xmlns:p="http://schemas.openxmlformats.org/presentationml/2006/main">
  <p:tag name="PA" val="v4.1.3"/>
</p:tagLst>
</file>

<file path=ppt/tags/tag34.xml><?xml version="1.0" encoding="utf-8"?>
<p:tagLst xmlns:p="http://schemas.openxmlformats.org/presentationml/2006/main">
  <p:tag name="PA" val="v4.1.3"/>
</p:tagLst>
</file>

<file path=ppt/tags/tag35.xml><?xml version="1.0" encoding="utf-8"?>
<p:tagLst xmlns:p="http://schemas.openxmlformats.org/presentationml/2006/main">
  <p:tag name="PA" val="v4.1.3"/>
</p:tagLst>
</file>

<file path=ppt/tags/tag36.xml><?xml version="1.0" encoding="utf-8"?>
<p:tagLst xmlns:p="http://schemas.openxmlformats.org/presentationml/2006/main">
  <p:tag name="PA" val="v4.1.3"/>
</p:tagLst>
</file>

<file path=ppt/tags/tag37.xml><?xml version="1.0" encoding="utf-8"?>
<p:tagLst xmlns:p="http://schemas.openxmlformats.org/presentationml/2006/main">
  <p:tag name="PA" val="v4.1.3"/>
</p:tagLst>
</file>

<file path=ppt/tags/tag38.xml><?xml version="1.0" encoding="utf-8"?>
<p:tagLst xmlns:p="http://schemas.openxmlformats.org/presentationml/2006/main">
  <p:tag name="PA" val="v4.1.3"/>
</p:tagLst>
</file>

<file path=ppt/tags/tag39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40.xml><?xml version="1.0" encoding="utf-8"?>
<p:tagLst xmlns:p="http://schemas.openxmlformats.org/presentationml/2006/main">
  <p:tag name="PA" val="v4.1.3"/>
</p:tagLst>
</file>

<file path=ppt/tags/tag41.xml><?xml version="1.0" encoding="utf-8"?>
<p:tagLst xmlns:p="http://schemas.openxmlformats.org/presentationml/2006/main">
  <p:tag name="PA" val="v4.1.3"/>
</p:tagLst>
</file>

<file path=ppt/tags/tag42.xml><?xml version="1.0" encoding="utf-8"?>
<p:tagLst xmlns:p="http://schemas.openxmlformats.org/presentationml/2006/main">
  <p:tag name="PA" val="v4.1.3"/>
</p:tagLst>
</file>

<file path=ppt/tags/tag43.xml><?xml version="1.0" encoding="utf-8"?>
<p:tagLst xmlns:p="http://schemas.openxmlformats.org/presentationml/2006/main">
  <p:tag name="PA" val="v4.1.3"/>
</p:tagLst>
</file>

<file path=ppt/tags/tag44.xml><?xml version="1.0" encoding="utf-8"?>
<p:tagLst xmlns:p="http://schemas.openxmlformats.org/presentationml/2006/main">
  <p:tag name="PA" val="v4.1.3"/>
</p:tagLst>
</file>

<file path=ppt/tags/tag45.xml><?xml version="1.0" encoding="utf-8"?>
<p:tagLst xmlns:p="http://schemas.openxmlformats.org/presentationml/2006/main">
  <p:tag name="PA" val="v4.1.3"/>
</p:tagLst>
</file>

<file path=ppt/tags/tag46.xml><?xml version="1.0" encoding="utf-8"?>
<p:tagLst xmlns:p="http://schemas.openxmlformats.org/presentationml/2006/main">
  <p:tag name="PA" val="v4.1.3"/>
</p:tagLst>
</file>

<file path=ppt/tags/tag47.xml><?xml version="1.0" encoding="utf-8"?>
<p:tagLst xmlns:p="http://schemas.openxmlformats.org/presentationml/2006/main">
  <p:tag name="PA" val="v4.1.3"/>
</p:tagLst>
</file>

<file path=ppt/tags/tag48.xml><?xml version="1.0" encoding="utf-8"?>
<p:tagLst xmlns:p="http://schemas.openxmlformats.org/presentationml/2006/main">
  <p:tag name="PA" val="v4.1.3"/>
</p:tagLst>
</file>

<file path=ppt/tags/tag49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50.xml><?xml version="1.0" encoding="utf-8"?>
<p:tagLst xmlns:p="http://schemas.openxmlformats.org/presentationml/2006/main">
  <p:tag name="PA" val="v4.1.3"/>
</p:tagLst>
</file>

<file path=ppt/tags/tag51.xml><?xml version="1.0" encoding="utf-8"?>
<p:tagLst xmlns:p="http://schemas.openxmlformats.org/presentationml/2006/main">
  <p:tag name="PA" val="v4.1.3"/>
</p:tagLst>
</file>

<file path=ppt/tags/tag52.xml><?xml version="1.0" encoding="utf-8"?>
<p:tagLst xmlns:p="http://schemas.openxmlformats.org/presentationml/2006/main">
  <p:tag name="PA" val="v4.1.3"/>
</p:tagLst>
</file>

<file path=ppt/tags/tag53.xml><?xml version="1.0" encoding="utf-8"?>
<p:tagLst xmlns:p="http://schemas.openxmlformats.org/presentationml/2006/main">
  <p:tag name="PA" val="v4.1.3"/>
</p:tagLst>
</file>

<file path=ppt/tags/tag54.xml><?xml version="1.0" encoding="utf-8"?>
<p:tagLst xmlns:p="http://schemas.openxmlformats.org/presentationml/2006/main">
  <p:tag name="PA" val="v4.1.3"/>
</p:tagLst>
</file>

<file path=ppt/tags/tag55.xml><?xml version="1.0" encoding="utf-8"?>
<p:tagLst xmlns:p="http://schemas.openxmlformats.org/presentationml/2006/main">
  <p:tag name="PA" val="v4.1.3"/>
</p:tagLst>
</file>

<file path=ppt/tags/tag56.xml><?xml version="1.0" encoding="utf-8"?>
<p:tagLst xmlns:p="http://schemas.openxmlformats.org/presentationml/2006/main">
  <p:tag name="PA" val="v4.1.3"/>
</p:tagLst>
</file>

<file path=ppt/tags/tag57.xml><?xml version="1.0" encoding="utf-8"?>
<p:tagLst xmlns:p="http://schemas.openxmlformats.org/presentationml/2006/main">
  <p:tag name="PA" val="v4.1.3"/>
</p:tagLst>
</file>

<file path=ppt/tags/tag58.xml><?xml version="1.0" encoding="utf-8"?>
<p:tagLst xmlns:p="http://schemas.openxmlformats.org/presentationml/2006/main">
  <p:tag name="PA" val="v4.1.3"/>
</p:tagLst>
</file>

<file path=ppt/tags/tag59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60.xml><?xml version="1.0" encoding="utf-8"?>
<p:tagLst xmlns:p="http://schemas.openxmlformats.org/presentationml/2006/main">
  <p:tag name="PA" val="v4.1.3"/>
</p:tagLst>
</file>

<file path=ppt/tags/tag61.xml><?xml version="1.0" encoding="utf-8"?>
<p:tagLst xmlns:p="http://schemas.openxmlformats.org/presentationml/2006/main">
  <p:tag name="PA" val="v4.1.3"/>
</p:tagLst>
</file>

<file path=ppt/tags/tag62.xml><?xml version="1.0" encoding="utf-8"?>
<p:tagLst xmlns:p="http://schemas.openxmlformats.org/presentationml/2006/main">
  <p:tag name="PA" val="v4.1.3"/>
</p:tagLst>
</file>

<file path=ppt/tags/tag63.xml><?xml version="1.0" encoding="utf-8"?>
<p:tagLst xmlns:p="http://schemas.openxmlformats.org/presentationml/2006/main">
  <p:tag name="PA" val="v4.1.3"/>
</p:tagLst>
</file>

<file path=ppt/tags/tag64.xml><?xml version="1.0" encoding="utf-8"?>
<p:tagLst xmlns:p="http://schemas.openxmlformats.org/presentationml/2006/main">
  <p:tag name="PA" val="v4.1.3"/>
</p:tagLst>
</file>

<file path=ppt/tags/tag65.xml><?xml version="1.0" encoding="utf-8"?>
<p:tagLst xmlns:p="http://schemas.openxmlformats.org/presentationml/2006/main">
  <p:tag name="PA" val="v4.1.3"/>
</p:tagLst>
</file>

<file path=ppt/tags/tag66.xml><?xml version="1.0" encoding="utf-8"?>
<p:tagLst xmlns:p="http://schemas.openxmlformats.org/presentationml/2006/main">
  <p:tag name="PA" val="v4.1.3"/>
</p:tagLst>
</file>

<file path=ppt/tags/tag67.xml><?xml version="1.0" encoding="utf-8"?>
<p:tagLst xmlns:p="http://schemas.openxmlformats.org/presentationml/2006/main">
  <p:tag name="PA" val="v4.1.3"/>
</p:tagLst>
</file>

<file path=ppt/tags/tag68.xml><?xml version="1.0" encoding="utf-8"?>
<p:tagLst xmlns:p="http://schemas.openxmlformats.org/presentationml/2006/main">
  <p:tag name="PA" val="v4.1.3"/>
</p:tagLst>
</file>

<file path=ppt/tags/tag69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70.xml><?xml version="1.0" encoding="utf-8"?>
<p:tagLst xmlns:p="http://schemas.openxmlformats.org/presentationml/2006/main">
  <p:tag name="PA" val="v4.1.3"/>
</p:tagLst>
</file>

<file path=ppt/tags/tag71.xml><?xml version="1.0" encoding="utf-8"?>
<p:tagLst xmlns:p="http://schemas.openxmlformats.org/presentationml/2006/main">
  <p:tag name="PA" val="v4.1.3"/>
</p:tagLst>
</file>

<file path=ppt/tags/tag72.xml><?xml version="1.0" encoding="utf-8"?>
<p:tagLst xmlns:p="http://schemas.openxmlformats.org/presentationml/2006/main">
  <p:tag name="PA" val="v4.1.3"/>
</p:tagLst>
</file>

<file path=ppt/tags/tag73.xml><?xml version="1.0" encoding="utf-8"?>
<p:tagLst xmlns:p="http://schemas.openxmlformats.org/presentationml/2006/main">
  <p:tag name="PA" val="v4.1.3"/>
</p:tagLst>
</file>

<file path=ppt/tags/tag74.xml><?xml version="1.0" encoding="utf-8"?>
<p:tagLst xmlns:p="http://schemas.openxmlformats.org/presentationml/2006/main">
  <p:tag name="PA" val="v4.1.3"/>
</p:tagLst>
</file>

<file path=ppt/tags/tag75.xml><?xml version="1.0" encoding="utf-8"?>
<p:tagLst xmlns:p="http://schemas.openxmlformats.org/presentationml/2006/main">
  <p:tag name="PA" val="v4.1.3"/>
</p:tagLst>
</file>

<file path=ppt/tags/tag76.xml><?xml version="1.0" encoding="utf-8"?>
<p:tagLst xmlns:p="http://schemas.openxmlformats.org/presentationml/2006/main">
  <p:tag name="PA" val="v4.1.3"/>
</p:tagLst>
</file>

<file path=ppt/tags/tag77.xml><?xml version="1.0" encoding="utf-8"?>
<p:tagLst xmlns:p="http://schemas.openxmlformats.org/presentationml/2006/main">
  <p:tag name="PA" val="v4.1.3"/>
</p:tagLst>
</file>

<file path=ppt/tags/tag78.xml><?xml version="1.0" encoding="utf-8"?>
<p:tagLst xmlns:p="http://schemas.openxmlformats.org/presentationml/2006/main">
  <p:tag name="PA" val="v4.1.3"/>
</p:tagLst>
</file>

<file path=ppt/tags/tag79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80.xml><?xml version="1.0" encoding="utf-8"?>
<p:tagLst xmlns:p="http://schemas.openxmlformats.org/presentationml/2006/main">
  <p:tag name="PA" val="v4.1.3"/>
</p:tagLst>
</file>

<file path=ppt/tags/tag81.xml><?xml version="1.0" encoding="utf-8"?>
<p:tagLst xmlns:p="http://schemas.openxmlformats.org/presentationml/2006/main">
  <p:tag name="PA" val="v4.1.3"/>
</p:tagLst>
</file>

<file path=ppt/tags/tag82.xml><?xml version="1.0" encoding="utf-8"?>
<p:tagLst xmlns:p="http://schemas.openxmlformats.org/presentationml/2006/main">
  <p:tag name="PA" val="v4.1.3"/>
</p:tagLst>
</file>

<file path=ppt/tags/tag83.xml><?xml version="1.0" encoding="utf-8"?>
<p:tagLst xmlns:p="http://schemas.openxmlformats.org/presentationml/2006/main">
  <p:tag name="PA" val="v4.1.3"/>
</p:tagLst>
</file>

<file path=ppt/tags/tag84.xml><?xml version="1.0" encoding="utf-8"?>
<p:tagLst xmlns:p="http://schemas.openxmlformats.org/presentationml/2006/main">
  <p:tag name="PA" val="v4.1.3"/>
</p:tagLst>
</file>

<file path=ppt/tags/tag85.xml><?xml version="1.0" encoding="utf-8"?>
<p:tagLst xmlns:p="http://schemas.openxmlformats.org/presentationml/2006/main">
  <p:tag name="PA" val="v4.1.3"/>
</p:tagLst>
</file>

<file path=ppt/tags/tag86.xml><?xml version="1.0" encoding="utf-8"?>
<p:tagLst xmlns:p="http://schemas.openxmlformats.org/presentationml/2006/main">
  <p:tag name="PA" val="v4.1.3"/>
</p:tagLst>
</file>

<file path=ppt/tags/tag87.xml><?xml version="1.0" encoding="utf-8"?>
<p:tagLst xmlns:p="http://schemas.openxmlformats.org/presentationml/2006/main">
  <p:tag name="PA" val="v4.1.3"/>
</p:tagLst>
</file>

<file path=ppt/tags/tag88.xml><?xml version="1.0" encoding="utf-8"?>
<p:tagLst xmlns:p="http://schemas.openxmlformats.org/presentationml/2006/main">
  <p:tag name="PA" val="v4.1.3"/>
</p:tagLst>
</file>

<file path=ppt/tags/tag89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ags/tag90.xml><?xml version="1.0" encoding="utf-8"?>
<p:tagLst xmlns:p="http://schemas.openxmlformats.org/presentationml/2006/main">
  <p:tag name="PA" val="v4.1.3"/>
</p:tagLst>
</file>

<file path=ppt/tags/tag91.xml><?xml version="1.0" encoding="utf-8"?>
<p:tagLst xmlns:p="http://schemas.openxmlformats.org/presentationml/2006/main">
  <p:tag name="PA" val="v4.1.3"/>
</p:tagLst>
</file>

<file path=ppt/tags/tag92.xml><?xml version="1.0" encoding="utf-8"?>
<p:tagLst xmlns:p="http://schemas.openxmlformats.org/presentationml/2006/main">
  <p:tag name="PA" val="v4.1.3"/>
</p:tagLst>
</file>

<file path=ppt/tags/tag93.xml><?xml version="1.0" encoding="utf-8"?>
<p:tagLst xmlns:p="http://schemas.openxmlformats.org/presentationml/2006/main">
  <p:tag name="PA" val="v4.1.3"/>
</p:tagLst>
</file>

<file path=ppt/tags/tag94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wrap="none" lIns="91440" tIns="45720" rIns="91440" bIns="45720">
        <a:spAutoFit/>
      </a:bodyPr>
      <a:lstStyle>
        <a:defPPr algn="ctr">
          <a:defRPr sz="5400" b="1" cap="none" spc="0" smtClean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wrap="none" lIns="91440" tIns="45720" rIns="91440" bIns="45720">
        <a:spAutoFit/>
      </a:bodyPr>
      <a:lstStyle>
        <a:defPPr algn="ctr">
          <a:defRPr sz="5400" b="1" cap="none" spc="0" smtClean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827</Words>
  <Application>WPS 演示</Application>
  <PresentationFormat>自定义</PresentationFormat>
  <Paragraphs>166</Paragraphs>
  <Slides>14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Calibri</vt:lpstr>
      <vt:lpstr>思源黑体 CN Heavy</vt:lpstr>
      <vt:lpstr>黑体</vt:lpstr>
      <vt:lpstr>Times New Roman</vt:lpstr>
      <vt:lpstr>Clear Sans Light</vt:lpstr>
      <vt:lpstr>Yu Gothic UI Light</vt:lpstr>
      <vt:lpstr>Impact</vt:lpstr>
      <vt:lpstr>Wingdings</vt:lpstr>
      <vt:lpstr>Arial Unicode MS</vt:lpstr>
      <vt:lpstr>等线</vt:lpstr>
      <vt:lpstr>Source Sans Pro</vt:lpstr>
      <vt:lpstr>Roboto Condensed</vt:lpstr>
      <vt:lpstr>等线 Light</vt:lpstr>
      <vt:lpstr>Office 主题​​</vt:lpstr>
      <vt:lpstr>1_Office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Administrator</cp:lastModifiedBy>
  <cp:revision>420</cp:revision>
  <dcterms:created xsi:type="dcterms:W3CDTF">2016-08-30T15:34:00Z</dcterms:created>
  <dcterms:modified xsi:type="dcterms:W3CDTF">2019-06-16T11:50:42Z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