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1" autoAdjust="0"/>
    <p:restoredTop sz="94660"/>
  </p:normalViewPr>
  <p:slideViewPr>
    <p:cSldViewPr snapToGrid="0">
      <p:cViewPr varScale="1">
        <p:scale>
          <a:sx n="85" d="100"/>
          <a:sy n="85" d="100"/>
        </p:scale>
        <p:origin x="8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AE83-4A7D-41EC-946D-919E3C80DA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B6D73-582E-4C1A-B3C5-59F205740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2C300D-066A-4785-A9AA-449DFC0AF81F}"/>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AFA6B68B-638F-4618-9BBE-53975D767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0AA00-34CA-491F-AFAF-C371D8F35306}"/>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390395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B91D-3BAD-4EA2-83D8-DCDDD8EE2F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39C5EC-A66E-4891-88D4-76CCEACC1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F6D63-73ED-48B7-A4E4-E34F9904D851}"/>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59FB92D6-50E2-4E5B-B47C-13D0BA5E6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871D1-F90B-4319-92AC-37C0F694AB43}"/>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173037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67C8D-75FA-4750-BE99-B742C204F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9C996-FBE2-4DF1-93A0-90EA7EB60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2C78D-DFC8-4938-A926-4077C240B367}"/>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0A5D8F6B-E689-4D08-8472-B1CAF47C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F0408-4841-4D8D-8761-C951F07DFB68}"/>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116034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02F4-62B1-479E-AB80-7431EEB51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836E2-4468-4040-B9B8-36BB0BB506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9B2CC-A353-4CB1-B444-F347A9C60E76}"/>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198C29CE-C114-4F36-B3D1-8D1AD2500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FB02-05B1-424E-8FE9-8797B953FD03}"/>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303731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73F6-FD81-4299-B2BA-86F136184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67DCE-32BB-4275-80CC-9518F1E24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17256-3F35-4A58-BC4E-A2875327C8C5}"/>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F0CB0EFA-D7C6-4150-92BE-4AA2BF760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8C999-2B44-4793-87CB-C061FB47B5AD}"/>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24443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FEEE-DD6C-4DEF-9B87-35DE74485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CDA5B-A952-4AF9-824F-6956AB4AF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2513B-9812-4512-8B3D-E25B7B917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A822F-A203-473B-A940-57B914812935}"/>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6" name="Footer Placeholder 5">
            <a:extLst>
              <a:ext uri="{FF2B5EF4-FFF2-40B4-BE49-F238E27FC236}">
                <a16:creationId xmlns:a16="http://schemas.microsoft.com/office/drawing/2014/main" id="{E00B9655-E1A0-4E3A-AFCD-A848078FD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32262-E6CA-4F98-B955-AA2BD6B1BA4C}"/>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282351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F08-3297-4CD4-9BA9-3A60170641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4E5AE-1A62-45EB-92BC-6D57EB83A5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5EA0C-3609-4C8A-BC51-29559C8A8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4C0F4-CA29-4F76-BD01-92F492494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E03D32-99E8-4C53-A61F-BEC7F3085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2B5EEA-3A46-4B92-B48E-F2DCA4C27878}"/>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8" name="Footer Placeholder 7">
            <a:extLst>
              <a:ext uri="{FF2B5EF4-FFF2-40B4-BE49-F238E27FC236}">
                <a16:creationId xmlns:a16="http://schemas.microsoft.com/office/drawing/2014/main" id="{55DA632E-C21A-4560-878C-3E0DB3666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EAE60-C742-4C0F-A953-9885EC8526EF}"/>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313147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B5E2-0949-4735-BEA1-F16DB1FA96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2CF98-1106-4A00-9000-3F311CE7EE5C}"/>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4" name="Footer Placeholder 3">
            <a:extLst>
              <a:ext uri="{FF2B5EF4-FFF2-40B4-BE49-F238E27FC236}">
                <a16:creationId xmlns:a16="http://schemas.microsoft.com/office/drawing/2014/main" id="{98FAC4A8-77C3-44FF-AD12-FC1452B9A8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2CA554-5242-478A-B2E2-4FE78732E53A}"/>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52010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3959-4134-421F-B23E-F4ECD10D02A7}"/>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3" name="Footer Placeholder 2">
            <a:extLst>
              <a:ext uri="{FF2B5EF4-FFF2-40B4-BE49-F238E27FC236}">
                <a16:creationId xmlns:a16="http://schemas.microsoft.com/office/drawing/2014/main" id="{DD235693-5515-4411-B98C-0E1158684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461F1-E1CF-451B-8E71-D06F0A147472}"/>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64077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4809-B35D-49E3-BC3E-8CEE10B52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63922-71CF-41B7-8419-0B7B8B887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73B83F-55AC-4314-966B-B732EDE33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74617-1009-473A-8903-E69979872435}"/>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6" name="Footer Placeholder 5">
            <a:extLst>
              <a:ext uri="{FF2B5EF4-FFF2-40B4-BE49-F238E27FC236}">
                <a16:creationId xmlns:a16="http://schemas.microsoft.com/office/drawing/2014/main" id="{C3FF26CB-76BE-4301-87B0-7C02AB564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447F0-038F-4E27-AFCC-9BACA8B70572}"/>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117830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0034-1B18-4911-B3B3-A985CDDE3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EC8E4B-026B-41F9-9F17-E7EA97F2D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1C451-C996-4515-94CA-D7EC4D88C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CA8CF-681E-4999-9BA0-FC8AF08F2921}"/>
              </a:ext>
            </a:extLst>
          </p:cNvPr>
          <p:cNvSpPr>
            <a:spLocks noGrp="1"/>
          </p:cNvSpPr>
          <p:nvPr>
            <p:ph type="dt" sz="half" idx="10"/>
          </p:nvPr>
        </p:nvSpPr>
        <p:spPr/>
        <p:txBody>
          <a:bodyPr/>
          <a:lstStyle/>
          <a:p>
            <a:fld id="{F2088D1C-C16D-4F4A-8AD9-931A90670FEE}" type="datetimeFigureOut">
              <a:rPr lang="en-US" smtClean="0"/>
              <a:t>9/28/2019</a:t>
            </a:fld>
            <a:endParaRPr lang="en-US"/>
          </a:p>
        </p:txBody>
      </p:sp>
      <p:sp>
        <p:nvSpPr>
          <p:cNvPr id="6" name="Footer Placeholder 5">
            <a:extLst>
              <a:ext uri="{FF2B5EF4-FFF2-40B4-BE49-F238E27FC236}">
                <a16:creationId xmlns:a16="http://schemas.microsoft.com/office/drawing/2014/main" id="{E6A370E5-BF4B-46B4-BD16-A5060434B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D5143-CC6F-4B57-A165-0AC415DF46E8}"/>
              </a:ext>
            </a:extLst>
          </p:cNvPr>
          <p:cNvSpPr>
            <a:spLocks noGrp="1"/>
          </p:cNvSpPr>
          <p:nvPr>
            <p:ph type="sldNum" sz="quarter" idx="12"/>
          </p:nvPr>
        </p:nvSpPr>
        <p:spPr/>
        <p:txBody>
          <a:bodyPr/>
          <a:lstStyle/>
          <a:p>
            <a:fld id="{3E2EB237-0554-46C7-9668-7E6D7732C435}" type="slidenum">
              <a:rPr lang="en-US" smtClean="0"/>
              <a:t>‹#›</a:t>
            </a:fld>
            <a:endParaRPr lang="en-US"/>
          </a:p>
        </p:txBody>
      </p:sp>
    </p:spTree>
    <p:extLst>
      <p:ext uri="{BB962C8B-B14F-4D97-AF65-F5344CB8AC3E}">
        <p14:creationId xmlns:p14="http://schemas.microsoft.com/office/powerpoint/2010/main" val="322962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B7F02-DB25-4DCA-83AA-8FC714C7B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03C1D-007B-44C2-9DDD-185A27610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463E4-72A5-41F9-8773-E13C88A7E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88D1C-C16D-4F4A-8AD9-931A90670FEE}" type="datetimeFigureOut">
              <a:rPr lang="en-US" smtClean="0"/>
              <a:t>9/28/2019</a:t>
            </a:fld>
            <a:endParaRPr lang="en-US"/>
          </a:p>
        </p:txBody>
      </p:sp>
      <p:sp>
        <p:nvSpPr>
          <p:cNvPr id="5" name="Footer Placeholder 4">
            <a:extLst>
              <a:ext uri="{FF2B5EF4-FFF2-40B4-BE49-F238E27FC236}">
                <a16:creationId xmlns:a16="http://schemas.microsoft.com/office/drawing/2014/main" id="{47889364-944D-4B70-AC95-F44A64D4D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6C247-D475-472F-BBED-B67492CB8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EB237-0554-46C7-9668-7E6D7732C435}" type="slidenum">
              <a:rPr lang="en-US" smtClean="0"/>
              <a:t>‹#›</a:t>
            </a:fld>
            <a:endParaRPr lang="en-US"/>
          </a:p>
        </p:txBody>
      </p:sp>
    </p:spTree>
    <p:extLst>
      <p:ext uri="{BB962C8B-B14F-4D97-AF65-F5344CB8AC3E}">
        <p14:creationId xmlns:p14="http://schemas.microsoft.com/office/powerpoint/2010/main" val="422719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0B61FB9-4B85-476B-A26F-CD5439E3A83A}"/>
              </a:ext>
            </a:extLst>
          </p:cNvPr>
          <p:cNvSpPr>
            <a:spLocks noGrp="1"/>
          </p:cNvSpPr>
          <p:nvPr>
            <p:ph type="title"/>
          </p:nvPr>
        </p:nvSpPr>
        <p:spPr>
          <a:xfrm>
            <a:off x="788466" y="780655"/>
            <a:ext cx="3751662" cy="3261168"/>
          </a:xfrm>
        </p:spPr>
        <p:txBody>
          <a:bodyPr vert="horz" lIns="91440" tIns="45720" rIns="91440" bIns="45720" rtlCol="0" anchor="ctr">
            <a:normAutofit/>
          </a:bodyPr>
          <a:lstStyle/>
          <a:p>
            <a:r>
              <a:rPr lang="en-US" kern="1200" dirty="0">
                <a:solidFill>
                  <a:srgbClr val="FFFFFF"/>
                </a:solidFill>
                <a:latin typeface="+mj-lt"/>
                <a:ea typeface="+mj-ea"/>
                <a:cs typeface="+mj-cs"/>
              </a:rPr>
              <a:t>Welcome to the CMS App Analytics Dashboard</a:t>
            </a:r>
          </a:p>
        </p:txBody>
      </p:sp>
      <p:sp>
        <p:nvSpPr>
          <p:cNvPr id="21" name="Rectangle 1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FEC9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1A9AB6D3-7C7A-41DC-B230-1459E1CE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20" y="4559372"/>
            <a:ext cx="6675119" cy="1792903"/>
          </a:xfrm>
          <a:prstGeom prst="rect">
            <a:avLst/>
          </a:prstGeom>
        </p:spPr>
      </p:pic>
      <p:sp>
        <p:nvSpPr>
          <p:cNvPr id="20" name="Rectangle 1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08AEAA-7AA7-4FEA-B56A-6589AD4316AF}"/>
              </a:ext>
            </a:extLst>
          </p:cNvPr>
          <p:cNvSpPr txBox="1"/>
          <p:nvPr/>
        </p:nvSpPr>
        <p:spPr>
          <a:xfrm>
            <a:off x="7761639" y="900442"/>
            <a:ext cx="3514088" cy="5048417"/>
          </a:xfrm>
          <a:prstGeom prst="rect">
            <a:avLst/>
          </a:prstGeom>
        </p:spPr>
        <p:txBody>
          <a:bodyPr vert="horz" lIns="91440" tIns="45720" rIns="91440" bIns="45720" rtlCol="0" anchor="ctr">
            <a:normAutofit/>
          </a:bodyPr>
          <a:lstStyle/>
          <a:p>
            <a:pPr>
              <a:lnSpc>
                <a:spcPct val="90000"/>
              </a:lnSpc>
            </a:pPr>
            <a:r>
              <a:rPr lang="en-US" sz="1500" dirty="0"/>
              <a:t>After checking the user agreement on the Welcome page, you can interact with all the data from the CMS App!</a:t>
            </a:r>
          </a:p>
          <a:p>
            <a:pPr indent="-228600">
              <a:lnSpc>
                <a:spcPct val="90000"/>
              </a:lnSpc>
              <a:buFont typeface="Arial" panose="020B0604020202020204" pitchFamily="34" charset="0"/>
              <a:buChar char="•"/>
            </a:pPr>
            <a:endParaRPr lang="en-US" sz="1500" dirty="0"/>
          </a:p>
          <a:p>
            <a:pPr>
              <a:lnSpc>
                <a:spcPct val="90000"/>
              </a:lnSpc>
              <a:spcAft>
                <a:spcPts val="600"/>
              </a:spcAft>
            </a:pPr>
            <a:r>
              <a:rPr lang="en-US" sz="1500" dirty="0"/>
              <a:t>There are four main panels for data analysis and visualization:</a:t>
            </a:r>
          </a:p>
          <a:p>
            <a:pPr marL="742950" lvl="1" indent="-228600">
              <a:lnSpc>
                <a:spcPct val="90000"/>
              </a:lnSpc>
              <a:spcAft>
                <a:spcPts val="600"/>
              </a:spcAft>
              <a:buFont typeface="Arial" panose="020B0604020202020204" pitchFamily="34" charset="0"/>
              <a:buChar char="•"/>
            </a:pPr>
            <a:r>
              <a:rPr lang="en-US" sz="1500" dirty="0"/>
              <a:t>Quick Statistics: presents important statistics at a glance;</a:t>
            </a:r>
          </a:p>
          <a:p>
            <a:pPr marL="742950" lvl="1" indent="-228600">
              <a:lnSpc>
                <a:spcPct val="90000"/>
              </a:lnSpc>
              <a:spcAft>
                <a:spcPts val="600"/>
              </a:spcAft>
              <a:buFont typeface="Arial" panose="020B0604020202020204" pitchFamily="34" charset="0"/>
              <a:buChar char="•"/>
            </a:pPr>
            <a:r>
              <a:rPr lang="en-US" sz="1500" dirty="0"/>
              <a:t>Data Explorer: allows the user to interact with the data to find the submissions from a specific timeframe, location, and type;</a:t>
            </a:r>
          </a:p>
          <a:p>
            <a:pPr marL="742950" lvl="1" indent="-228600">
              <a:lnSpc>
                <a:spcPct val="90000"/>
              </a:lnSpc>
              <a:spcAft>
                <a:spcPts val="600"/>
              </a:spcAft>
              <a:buFont typeface="Arial" panose="020B0604020202020204" pitchFamily="34" charset="0"/>
              <a:buChar char="•"/>
            </a:pPr>
            <a:r>
              <a:rPr lang="en-US" sz="1500" dirty="0"/>
              <a:t>Submissions Map: offers another way to visualize the submissions data using geospatial technologies;</a:t>
            </a:r>
          </a:p>
          <a:p>
            <a:pPr marL="742950" lvl="1" indent="-228600">
              <a:lnSpc>
                <a:spcPct val="90000"/>
              </a:lnSpc>
              <a:spcAft>
                <a:spcPts val="600"/>
              </a:spcAft>
              <a:buFont typeface="Arial" panose="020B0604020202020204" pitchFamily="34" charset="0"/>
              <a:buChar char="•"/>
            </a:pPr>
            <a:r>
              <a:rPr lang="en-US" sz="1500" dirty="0"/>
              <a:t>Raw Data: allows the user to download the anonymous submissions data used in the dashboard.</a:t>
            </a:r>
          </a:p>
        </p:txBody>
      </p:sp>
    </p:spTree>
    <p:extLst>
      <p:ext uri="{BB962C8B-B14F-4D97-AF65-F5344CB8AC3E}">
        <p14:creationId xmlns:p14="http://schemas.microsoft.com/office/powerpoint/2010/main" val="136736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D8A4-F445-454D-BFAA-835348BE3E0D}"/>
              </a:ext>
            </a:extLst>
          </p:cNvPr>
          <p:cNvSpPr>
            <a:spLocks noGrp="1"/>
          </p:cNvSpPr>
          <p:nvPr>
            <p:ph type="title"/>
          </p:nvPr>
        </p:nvSpPr>
        <p:spPr>
          <a:xfrm>
            <a:off x="838200" y="182981"/>
            <a:ext cx="10515600" cy="842786"/>
          </a:xfrm>
        </p:spPr>
        <p:txBody>
          <a:bodyPr/>
          <a:lstStyle/>
          <a:p>
            <a:pPr algn="ctr"/>
            <a:r>
              <a:rPr lang="en-US" u="sng" dirty="0"/>
              <a:t>Quick Statistics</a:t>
            </a:r>
          </a:p>
        </p:txBody>
      </p:sp>
      <p:pic>
        <p:nvPicPr>
          <p:cNvPr id="3" name="Picture 2">
            <a:extLst>
              <a:ext uri="{FF2B5EF4-FFF2-40B4-BE49-F238E27FC236}">
                <a16:creationId xmlns:a16="http://schemas.microsoft.com/office/drawing/2014/main" id="{E589A6F3-7FDE-446B-8A26-BE82A74306B9}"/>
              </a:ext>
            </a:extLst>
          </p:cNvPr>
          <p:cNvPicPr>
            <a:picLocks noChangeAspect="1"/>
          </p:cNvPicPr>
          <p:nvPr/>
        </p:nvPicPr>
        <p:blipFill rotWithShape="1">
          <a:blip r:embed="rId2"/>
          <a:srcRect t="11852" b="13333"/>
          <a:stretch/>
        </p:blipFill>
        <p:spPr>
          <a:xfrm>
            <a:off x="989189" y="1025768"/>
            <a:ext cx="10213622" cy="4607460"/>
          </a:xfrm>
          <a:prstGeom prst="rect">
            <a:avLst/>
          </a:prstGeom>
          <a:ln>
            <a:solidFill>
              <a:schemeClr val="tx1"/>
            </a:solidFill>
          </a:ln>
        </p:spPr>
      </p:pic>
      <p:sp>
        <p:nvSpPr>
          <p:cNvPr id="4" name="TextBox 3">
            <a:extLst>
              <a:ext uri="{FF2B5EF4-FFF2-40B4-BE49-F238E27FC236}">
                <a16:creationId xmlns:a16="http://schemas.microsoft.com/office/drawing/2014/main" id="{C12D2263-D5D2-448D-802B-806F7CCFBA86}"/>
              </a:ext>
            </a:extLst>
          </p:cNvPr>
          <p:cNvSpPr txBox="1"/>
          <p:nvPr/>
        </p:nvSpPr>
        <p:spPr>
          <a:xfrm>
            <a:off x="203200" y="5751689"/>
            <a:ext cx="11785600" cy="923330"/>
          </a:xfrm>
          <a:prstGeom prst="rect">
            <a:avLst/>
          </a:prstGeom>
          <a:noFill/>
        </p:spPr>
        <p:txBody>
          <a:bodyPr wrap="square" rtlCol="0">
            <a:spAutoFit/>
          </a:bodyPr>
          <a:lstStyle/>
          <a:p>
            <a:pPr algn="just"/>
            <a:r>
              <a:rPr lang="en-US" dirty="0"/>
              <a:t>This page shows important statistics at a glance. In the right-hand sidebar (which can be opened by clicking on the “</a:t>
            </a:r>
            <a:r>
              <a:rPr lang="en-US" dirty="0" err="1"/>
              <a:t>i</a:t>
            </a:r>
            <a:r>
              <a:rPr lang="en-US" dirty="0"/>
              <a:t>” icon in the top-right of the screen), the user can query the data by date and choose whether to include best practice and Adopt-a-School activities.</a:t>
            </a:r>
          </a:p>
        </p:txBody>
      </p:sp>
    </p:spTree>
    <p:extLst>
      <p:ext uri="{BB962C8B-B14F-4D97-AF65-F5344CB8AC3E}">
        <p14:creationId xmlns:p14="http://schemas.microsoft.com/office/powerpoint/2010/main" val="41649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D8A4-F445-454D-BFAA-835348BE3E0D}"/>
              </a:ext>
            </a:extLst>
          </p:cNvPr>
          <p:cNvSpPr>
            <a:spLocks noGrp="1"/>
          </p:cNvSpPr>
          <p:nvPr>
            <p:ph type="title"/>
          </p:nvPr>
        </p:nvSpPr>
        <p:spPr>
          <a:xfrm>
            <a:off x="838198" y="139349"/>
            <a:ext cx="10515600" cy="842786"/>
          </a:xfrm>
        </p:spPr>
        <p:txBody>
          <a:bodyPr/>
          <a:lstStyle/>
          <a:p>
            <a:pPr algn="ctr"/>
            <a:r>
              <a:rPr lang="en-US" u="sng" dirty="0"/>
              <a:t>Data Explorer</a:t>
            </a:r>
          </a:p>
        </p:txBody>
      </p:sp>
      <p:sp>
        <p:nvSpPr>
          <p:cNvPr id="4" name="TextBox 3">
            <a:extLst>
              <a:ext uri="{FF2B5EF4-FFF2-40B4-BE49-F238E27FC236}">
                <a16:creationId xmlns:a16="http://schemas.microsoft.com/office/drawing/2014/main" id="{C12D2263-D5D2-448D-802B-806F7CCFBA86}"/>
              </a:ext>
            </a:extLst>
          </p:cNvPr>
          <p:cNvSpPr txBox="1"/>
          <p:nvPr/>
        </p:nvSpPr>
        <p:spPr>
          <a:xfrm>
            <a:off x="265286" y="5795321"/>
            <a:ext cx="11661423" cy="923330"/>
          </a:xfrm>
          <a:prstGeom prst="rect">
            <a:avLst/>
          </a:prstGeom>
          <a:noFill/>
        </p:spPr>
        <p:txBody>
          <a:bodyPr wrap="square" rtlCol="0">
            <a:spAutoFit/>
          </a:bodyPr>
          <a:lstStyle/>
          <a:p>
            <a:pPr algn="just"/>
            <a:r>
              <a:rPr lang="en-US" dirty="0"/>
              <a:t>This page allows users to interact with the submissions data more freely, including more queries by location (region, division, school) and type (category, item). The pie chart and timeline update automatically with the queries. The right-hand sidebar is set to be open on this page.</a:t>
            </a:r>
          </a:p>
        </p:txBody>
      </p:sp>
      <p:pic>
        <p:nvPicPr>
          <p:cNvPr id="5" name="Picture 4">
            <a:extLst>
              <a:ext uri="{FF2B5EF4-FFF2-40B4-BE49-F238E27FC236}">
                <a16:creationId xmlns:a16="http://schemas.microsoft.com/office/drawing/2014/main" id="{2EBBA10A-3299-4DA0-96B5-07DA3794DA19}"/>
              </a:ext>
            </a:extLst>
          </p:cNvPr>
          <p:cNvPicPr>
            <a:picLocks noChangeAspect="1"/>
          </p:cNvPicPr>
          <p:nvPr/>
        </p:nvPicPr>
        <p:blipFill rotWithShape="1">
          <a:blip r:embed="rId2"/>
          <a:srcRect t="11722" r="1042" b="4714"/>
          <a:stretch/>
        </p:blipFill>
        <p:spPr>
          <a:xfrm>
            <a:off x="838197" y="948908"/>
            <a:ext cx="10515600" cy="4846413"/>
          </a:xfrm>
          <a:prstGeom prst="rect">
            <a:avLst/>
          </a:prstGeom>
          <a:ln>
            <a:solidFill>
              <a:schemeClr val="tx1"/>
            </a:solidFill>
          </a:ln>
        </p:spPr>
      </p:pic>
    </p:spTree>
    <p:extLst>
      <p:ext uri="{BB962C8B-B14F-4D97-AF65-F5344CB8AC3E}">
        <p14:creationId xmlns:p14="http://schemas.microsoft.com/office/powerpoint/2010/main" val="72895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D8A4-F445-454D-BFAA-835348BE3E0D}"/>
              </a:ext>
            </a:extLst>
          </p:cNvPr>
          <p:cNvSpPr>
            <a:spLocks noGrp="1"/>
          </p:cNvSpPr>
          <p:nvPr>
            <p:ph type="title"/>
          </p:nvPr>
        </p:nvSpPr>
        <p:spPr>
          <a:xfrm>
            <a:off x="838200" y="105481"/>
            <a:ext cx="10515600" cy="842786"/>
          </a:xfrm>
        </p:spPr>
        <p:txBody>
          <a:bodyPr/>
          <a:lstStyle/>
          <a:p>
            <a:pPr algn="ctr"/>
            <a:r>
              <a:rPr lang="en-US" u="sng" dirty="0"/>
              <a:t>Submissions Map</a:t>
            </a:r>
          </a:p>
        </p:txBody>
      </p:sp>
      <p:sp>
        <p:nvSpPr>
          <p:cNvPr id="4" name="TextBox 3">
            <a:extLst>
              <a:ext uri="{FF2B5EF4-FFF2-40B4-BE49-F238E27FC236}">
                <a16:creationId xmlns:a16="http://schemas.microsoft.com/office/drawing/2014/main" id="{C12D2263-D5D2-448D-802B-806F7CCFBA86}"/>
              </a:ext>
            </a:extLst>
          </p:cNvPr>
          <p:cNvSpPr txBox="1"/>
          <p:nvPr/>
        </p:nvSpPr>
        <p:spPr>
          <a:xfrm>
            <a:off x="152400" y="5552190"/>
            <a:ext cx="11887200" cy="1200329"/>
          </a:xfrm>
          <a:prstGeom prst="rect">
            <a:avLst/>
          </a:prstGeom>
          <a:noFill/>
        </p:spPr>
        <p:txBody>
          <a:bodyPr wrap="square" rtlCol="0">
            <a:spAutoFit/>
          </a:bodyPr>
          <a:lstStyle/>
          <a:p>
            <a:pPr algn="just"/>
            <a:r>
              <a:rPr lang="en-US" dirty="0"/>
              <a:t>This page maps the queried submissions data at the regional, divisional, and school-level (see the corresponding buttons). There is also an option to map the corresponding School Neediness Index values for schools. Users can use the drop-down menu on the left to zoom into a specific location once a map has been displayed by clicking on a button. Each time the user’s query is changed, they should re-click the correct map button.</a:t>
            </a:r>
          </a:p>
        </p:txBody>
      </p:sp>
      <p:pic>
        <p:nvPicPr>
          <p:cNvPr id="3" name="Picture 2">
            <a:extLst>
              <a:ext uri="{FF2B5EF4-FFF2-40B4-BE49-F238E27FC236}">
                <a16:creationId xmlns:a16="http://schemas.microsoft.com/office/drawing/2014/main" id="{3C8B8A05-32D7-4F2B-8923-8651EFCA56F7}"/>
              </a:ext>
            </a:extLst>
          </p:cNvPr>
          <p:cNvPicPr>
            <a:picLocks noChangeAspect="1"/>
          </p:cNvPicPr>
          <p:nvPr/>
        </p:nvPicPr>
        <p:blipFill rotWithShape="1">
          <a:blip r:embed="rId2"/>
          <a:srcRect t="11296" b="5324"/>
          <a:stretch/>
        </p:blipFill>
        <p:spPr>
          <a:xfrm>
            <a:off x="1071268" y="948267"/>
            <a:ext cx="10049464" cy="4494679"/>
          </a:xfrm>
          <a:prstGeom prst="rect">
            <a:avLst/>
          </a:prstGeom>
          <a:ln>
            <a:solidFill>
              <a:schemeClr val="tx1"/>
            </a:solidFill>
          </a:ln>
        </p:spPr>
      </p:pic>
    </p:spTree>
    <p:extLst>
      <p:ext uri="{BB962C8B-B14F-4D97-AF65-F5344CB8AC3E}">
        <p14:creationId xmlns:p14="http://schemas.microsoft.com/office/powerpoint/2010/main" val="385068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D8A4-F445-454D-BFAA-835348BE3E0D}"/>
              </a:ext>
            </a:extLst>
          </p:cNvPr>
          <p:cNvSpPr>
            <a:spLocks noGrp="1"/>
          </p:cNvSpPr>
          <p:nvPr>
            <p:ph type="title"/>
          </p:nvPr>
        </p:nvSpPr>
        <p:spPr>
          <a:xfrm>
            <a:off x="838200" y="120983"/>
            <a:ext cx="10515600" cy="842786"/>
          </a:xfrm>
        </p:spPr>
        <p:txBody>
          <a:bodyPr/>
          <a:lstStyle/>
          <a:p>
            <a:pPr algn="ctr"/>
            <a:r>
              <a:rPr lang="en-US" u="sng" dirty="0"/>
              <a:t>Raw Data</a:t>
            </a:r>
          </a:p>
        </p:txBody>
      </p:sp>
      <p:sp>
        <p:nvSpPr>
          <p:cNvPr id="4" name="TextBox 3">
            <a:extLst>
              <a:ext uri="{FF2B5EF4-FFF2-40B4-BE49-F238E27FC236}">
                <a16:creationId xmlns:a16="http://schemas.microsoft.com/office/drawing/2014/main" id="{C12D2263-D5D2-448D-802B-806F7CCFBA86}"/>
              </a:ext>
            </a:extLst>
          </p:cNvPr>
          <p:cNvSpPr txBox="1"/>
          <p:nvPr/>
        </p:nvSpPr>
        <p:spPr>
          <a:xfrm>
            <a:off x="197554" y="6090686"/>
            <a:ext cx="11796889" cy="646331"/>
          </a:xfrm>
          <a:prstGeom prst="rect">
            <a:avLst/>
          </a:prstGeom>
          <a:noFill/>
        </p:spPr>
        <p:txBody>
          <a:bodyPr wrap="square" rtlCol="0">
            <a:spAutoFit/>
          </a:bodyPr>
          <a:lstStyle/>
          <a:p>
            <a:pPr algn="just"/>
            <a:r>
              <a:rPr lang="en-US" dirty="0"/>
              <a:t>This page displays the queried submissions data. The same selectors are available on the right-hand side. On the left, the user can download the data (still password-protected at this point).</a:t>
            </a:r>
          </a:p>
        </p:txBody>
      </p:sp>
      <p:pic>
        <p:nvPicPr>
          <p:cNvPr id="5" name="Picture 4">
            <a:extLst>
              <a:ext uri="{FF2B5EF4-FFF2-40B4-BE49-F238E27FC236}">
                <a16:creationId xmlns:a16="http://schemas.microsoft.com/office/drawing/2014/main" id="{D200FE65-9983-475D-804E-BC798D51F2ED}"/>
              </a:ext>
            </a:extLst>
          </p:cNvPr>
          <p:cNvPicPr>
            <a:picLocks noChangeAspect="1"/>
          </p:cNvPicPr>
          <p:nvPr/>
        </p:nvPicPr>
        <p:blipFill rotWithShape="1">
          <a:blip r:embed="rId2"/>
          <a:srcRect t="11667" r="1042" b="5125"/>
          <a:stretch/>
        </p:blipFill>
        <p:spPr>
          <a:xfrm>
            <a:off x="987171" y="963769"/>
            <a:ext cx="10217654" cy="4832681"/>
          </a:xfrm>
          <a:prstGeom prst="rect">
            <a:avLst/>
          </a:prstGeom>
          <a:ln>
            <a:solidFill>
              <a:schemeClr val="tx1"/>
            </a:solidFill>
          </a:ln>
        </p:spPr>
      </p:pic>
    </p:spTree>
    <p:extLst>
      <p:ext uri="{BB962C8B-B14F-4D97-AF65-F5344CB8AC3E}">
        <p14:creationId xmlns:p14="http://schemas.microsoft.com/office/powerpoint/2010/main" val="183786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D8A4-F445-454D-BFAA-835348BE3E0D}"/>
              </a:ext>
            </a:extLst>
          </p:cNvPr>
          <p:cNvSpPr>
            <a:spLocks noGrp="1"/>
          </p:cNvSpPr>
          <p:nvPr>
            <p:ph type="title"/>
          </p:nvPr>
        </p:nvSpPr>
        <p:spPr>
          <a:xfrm>
            <a:off x="838199" y="81382"/>
            <a:ext cx="10515600" cy="842786"/>
          </a:xfrm>
        </p:spPr>
        <p:txBody>
          <a:bodyPr>
            <a:noAutofit/>
          </a:bodyPr>
          <a:lstStyle/>
          <a:p>
            <a:pPr algn="ctr"/>
            <a:r>
              <a:rPr lang="en-US" sz="3200" u="sng" dirty="0"/>
              <a:t>Download the CMS App and Find us on Social Media!</a:t>
            </a:r>
          </a:p>
        </p:txBody>
      </p:sp>
      <p:sp>
        <p:nvSpPr>
          <p:cNvPr id="4" name="TextBox 3">
            <a:extLst>
              <a:ext uri="{FF2B5EF4-FFF2-40B4-BE49-F238E27FC236}">
                <a16:creationId xmlns:a16="http://schemas.microsoft.com/office/drawing/2014/main" id="{C12D2263-D5D2-448D-802B-806F7CCFBA86}"/>
              </a:ext>
            </a:extLst>
          </p:cNvPr>
          <p:cNvSpPr txBox="1"/>
          <p:nvPr/>
        </p:nvSpPr>
        <p:spPr>
          <a:xfrm>
            <a:off x="225778" y="5853288"/>
            <a:ext cx="11740444" cy="923330"/>
          </a:xfrm>
          <a:prstGeom prst="rect">
            <a:avLst/>
          </a:prstGeom>
          <a:noFill/>
        </p:spPr>
        <p:txBody>
          <a:bodyPr wrap="square" rtlCol="0">
            <a:spAutoFit/>
          </a:bodyPr>
          <a:lstStyle/>
          <a:p>
            <a:pPr algn="just"/>
            <a:r>
              <a:rPr lang="en-US" dirty="0"/>
              <a:t>On any page, the bottom icon in the left tab expands to a drop-down menu of links to download our app and our social media websites. The user can also view our sponsors, funders, and collaborators by clicking the second icon (three people) in the right sidebar menu.</a:t>
            </a:r>
          </a:p>
        </p:txBody>
      </p:sp>
      <p:pic>
        <p:nvPicPr>
          <p:cNvPr id="6" name="Picture 5">
            <a:extLst>
              <a:ext uri="{FF2B5EF4-FFF2-40B4-BE49-F238E27FC236}">
                <a16:creationId xmlns:a16="http://schemas.microsoft.com/office/drawing/2014/main" id="{0303902E-ED26-4712-B05D-710816C24190}"/>
              </a:ext>
            </a:extLst>
          </p:cNvPr>
          <p:cNvPicPr>
            <a:picLocks noChangeAspect="1"/>
          </p:cNvPicPr>
          <p:nvPr/>
        </p:nvPicPr>
        <p:blipFill rotWithShape="1">
          <a:blip r:embed="rId2"/>
          <a:srcRect t="11667" b="5324"/>
          <a:stretch/>
        </p:blipFill>
        <p:spPr>
          <a:xfrm>
            <a:off x="1100665" y="985714"/>
            <a:ext cx="9990667" cy="4664913"/>
          </a:xfrm>
          <a:prstGeom prst="rect">
            <a:avLst/>
          </a:prstGeom>
          <a:ln>
            <a:solidFill>
              <a:schemeClr val="tx1"/>
            </a:solidFill>
          </a:ln>
        </p:spPr>
      </p:pic>
    </p:spTree>
    <p:extLst>
      <p:ext uri="{BB962C8B-B14F-4D97-AF65-F5344CB8AC3E}">
        <p14:creationId xmlns:p14="http://schemas.microsoft.com/office/powerpoint/2010/main" val="320526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403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the CMS App Analytics Dashboard</vt:lpstr>
      <vt:lpstr>Quick Statistics</vt:lpstr>
      <vt:lpstr>Data Explorer</vt:lpstr>
      <vt:lpstr>Submissions Map</vt:lpstr>
      <vt:lpstr>Raw Data</vt:lpstr>
      <vt:lpstr>Download the CMS App and Find us on Social 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for the CMS App Analytics Dashboard</dc:title>
  <dc:creator>Matthew Crittenden</dc:creator>
  <cp:lastModifiedBy>Matthew Crittenden</cp:lastModifiedBy>
  <cp:revision>3</cp:revision>
  <dcterms:created xsi:type="dcterms:W3CDTF">2019-09-28T21:22:43Z</dcterms:created>
  <dcterms:modified xsi:type="dcterms:W3CDTF">2019-09-29T01:21:56Z</dcterms:modified>
</cp:coreProperties>
</file>