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B0E2B2-4B31-4652-96E2-9C31F3044F34}"/>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1D33A59B-603F-40DB-B94A-0672C7F01F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76D7DF0A-3C68-440A-AEC9-F7DA56AF6BDA}"/>
              </a:ext>
            </a:extLst>
          </p:cNvPr>
          <p:cNvSpPr>
            <a:spLocks noGrp="1"/>
          </p:cNvSpPr>
          <p:nvPr>
            <p:ph type="dt" sz="half" idx="10"/>
          </p:nvPr>
        </p:nvSpPr>
        <p:spPr/>
        <p:txBody>
          <a:bodyPr/>
          <a:lstStyle/>
          <a:p>
            <a:fld id="{7863CB61-A231-457E-946E-E851FAB0016F}" type="datetimeFigureOut">
              <a:rPr lang="it-IT" smtClean="0"/>
              <a:t>13/02/2022</a:t>
            </a:fld>
            <a:endParaRPr lang="it-IT"/>
          </a:p>
        </p:txBody>
      </p:sp>
      <p:sp>
        <p:nvSpPr>
          <p:cNvPr id="5" name="Segnaposto piè di pagina 4">
            <a:extLst>
              <a:ext uri="{FF2B5EF4-FFF2-40B4-BE49-F238E27FC236}">
                <a16:creationId xmlns:a16="http://schemas.microsoft.com/office/drawing/2014/main" id="{784B8FC9-4338-496E-9E44-8BA598D9017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C02B3D3-666D-4C23-B948-B8C9D6AA878E}"/>
              </a:ext>
            </a:extLst>
          </p:cNvPr>
          <p:cNvSpPr>
            <a:spLocks noGrp="1"/>
          </p:cNvSpPr>
          <p:nvPr>
            <p:ph type="sldNum" sz="quarter" idx="12"/>
          </p:nvPr>
        </p:nvSpPr>
        <p:spPr/>
        <p:txBody>
          <a:bodyPr/>
          <a:lstStyle/>
          <a:p>
            <a:fld id="{6A5E15AF-C744-4472-AFFF-E75C5132BAE9}" type="slidenum">
              <a:rPr lang="it-IT" smtClean="0"/>
              <a:t>‹N›</a:t>
            </a:fld>
            <a:endParaRPr lang="it-IT"/>
          </a:p>
        </p:txBody>
      </p:sp>
    </p:spTree>
    <p:extLst>
      <p:ext uri="{BB962C8B-B14F-4D97-AF65-F5344CB8AC3E}">
        <p14:creationId xmlns:p14="http://schemas.microsoft.com/office/powerpoint/2010/main" val="4154849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964DE2-9192-49A9-96EB-F68568BED3C6}"/>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B6EE91D-496F-494D-8B68-2AB9DBFDE114}"/>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79F70C9-8CA5-4192-843E-DFAB478280B8}"/>
              </a:ext>
            </a:extLst>
          </p:cNvPr>
          <p:cNvSpPr>
            <a:spLocks noGrp="1"/>
          </p:cNvSpPr>
          <p:nvPr>
            <p:ph type="dt" sz="half" idx="10"/>
          </p:nvPr>
        </p:nvSpPr>
        <p:spPr/>
        <p:txBody>
          <a:bodyPr/>
          <a:lstStyle/>
          <a:p>
            <a:fld id="{7863CB61-A231-457E-946E-E851FAB0016F}" type="datetimeFigureOut">
              <a:rPr lang="it-IT" smtClean="0"/>
              <a:t>13/02/2022</a:t>
            </a:fld>
            <a:endParaRPr lang="it-IT"/>
          </a:p>
        </p:txBody>
      </p:sp>
      <p:sp>
        <p:nvSpPr>
          <p:cNvPr id="5" name="Segnaposto piè di pagina 4">
            <a:extLst>
              <a:ext uri="{FF2B5EF4-FFF2-40B4-BE49-F238E27FC236}">
                <a16:creationId xmlns:a16="http://schemas.microsoft.com/office/drawing/2014/main" id="{18453D22-172D-4A4B-AE78-733E957AD46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37D3B6B-D2BF-4ACB-AA48-3D9E083FBA67}"/>
              </a:ext>
            </a:extLst>
          </p:cNvPr>
          <p:cNvSpPr>
            <a:spLocks noGrp="1"/>
          </p:cNvSpPr>
          <p:nvPr>
            <p:ph type="sldNum" sz="quarter" idx="12"/>
          </p:nvPr>
        </p:nvSpPr>
        <p:spPr/>
        <p:txBody>
          <a:bodyPr/>
          <a:lstStyle/>
          <a:p>
            <a:fld id="{6A5E15AF-C744-4472-AFFF-E75C5132BAE9}" type="slidenum">
              <a:rPr lang="it-IT" smtClean="0"/>
              <a:t>‹N›</a:t>
            </a:fld>
            <a:endParaRPr lang="it-IT"/>
          </a:p>
        </p:txBody>
      </p:sp>
    </p:spTree>
    <p:extLst>
      <p:ext uri="{BB962C8B-B14F-4D97-AF65-F5344CB8AC3E}">
        <p14:creationId xmlns:p14="http://schemas.microsoft.com/office/powerpoint/2010/main" val="2021507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2EBC4CB7-6A9E-4295-9266-2620D75F3879}"/>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BAD1319-F728-4041-9A37-B6244F8B3494}"/>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AC1601C-1BFC-4F36-B8E2-DF87B0B60AED}"/>
              </a:ext>
            </a:extLst>
          </p:cNvPr>
          <p:cNvSpPr>
            <a:spLocks noGrp="1"/>
          </p:cNvSpPr>
          <p:nvPr>
            <p:ph type="dt" sz="half" idx="10"/>
          </p:nvPr>
        </p:nvSpPr>
        <p:spPr/>
        <p:txBody>
          <a:bodyPr/>
          <a:lstStyle/>
          <a:p>
            <a:fld id="{7863CB61-A231-457E-946E-E851FAB0016F}" type="datetimeFigureOut">
              <a:rPr lang="it-IT" smtClean="0"/>
              <a:t>13/02/2022</a:t>
            </a:fld>
            <a:endParaRPr lang="it-IT"/>
          </a:p>
        </p:txBody>
      </p:sp>
      <p:sp>
        <p:nvSpPr>
          <p:cNvPr id="5" name="Segnaposto piè di pagina 4">
            <a:extLst>
              <a:ext uri="{FF2B5EF4-FFF2-40B4-BE49-F238E27FC236}">
                <a16:creationId xmlns:a16="http://schemas.microsoft.com/office/drawing/2014/main" id="{F7BB308B-0DCD-45F0-9B38-57C702FCDB8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C052D75-CA6D-4DBD-B3CC-0E2AE0D26490}"/>
              </a:ext>
            </a:extLst>
          </p:cNvPr>
          <p:cNvSpPr>
            <a:spLocks noGrp="1"/>
          </p:cNvSpPr>
          <p:nvPr>
            <p:ph type="sldNum" sz="quarter" idx="12"/>
          </p:nvPr>
        </p:nvSpPr>
        <p:spPr/>
        <p:txBody>
          <a:bodyPr/>
          <a:lstStyle/>
          <a:p>
            <a:fld id="{6A5E15AF-C744-4472-AFFF-E75C5132BAE9}" type="slidenum">
              <a:rPr lang="it-IT" smtClean="0"/>
              <a:t>‹N›</a:t>
            </a:fld>
            <a:endParaRPr lang="it-IT"/>
          </a:p>
        </p:txBody>
      </p:sp>
    </p:spTree>
    <p:extLst>
      <p:ext uri="{BB962C8B-B14F-4D97-AF65-F5344CB8AC3E}">
        <p14:creationId xmlns:p14="http://schemas.microsoft.com/office/powerpoint/2010/main" val="2956136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F4EB44-913B-43CD-A225-A2B5E7B56EC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B957E8B-4A1A-42E0-8928-7AEAE706284F}"/>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CDD08D7-AA42-4C61-AD7F-A836604DD801}"/>
              </a:ext>
            </a:extLst>
          </p:cNvPr>
          <p:cNvSpPr>
            <a:spLocks noGrp="1"/>
          </p:cNvSpPr>
          <p:nvPr>
            <p:ph type="dt" sz="half" idx="10"/>
          </p:nvPr>
        </p:nvSpPr>
        <p:spPr/>
        <p:txBody>
          <a:bodyPr/>
          <a:lstStyle/>
          <a:p>
            <a:fld id="{7863CB61-A231-457E-946E-E851FAB0016F}" type="datetimeFigureOut">
              <a:rPr lang="it-IT" smtClean="0"/>
              <a:t>13/02/2022</a:t>
            </a:fld>
            <a:endParaRPr lang="it-IT"/>
          </a:p>
        </p:txBody>
      </p:sp>
      <p:sp>
        <p:nvSpPr>
          <p:cNvPr id="5" name="Segnaposto piè di pagina 4">
            <a:extLst>
              <a:ext uri="{FF2B5EF4-FFF2-40B4-BE49-F238E27FC236}">
                <a16:creationId xmlns:a16="http://schemas.microsoft.com/office/drawing/2014/main" id="{7EE2AA24-386E-4311-BC2C-160279E9C6F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520B5F8-D62B-415C-8B82-555793BCC1D0}"/>
              </a:ext>
            </a:extLst>
          </p:cNvPr>
          <p:cNvSpPr>
            <a:spLocks noGrp="1"/>
          </p:cNvSpPr>
          <p:nvPr>
            <p:ph type="sldNum" sz="quarter" idx="12"/>
          </p:nvPr>
        </p:nvSpPr>
        <p:spPr/>
        <p:txBody>
          <a:bodyPr/>
          <a:lstStyle/>
          <a:p>
            <a:fld id="{6A5E15AF-C744-4472-AFFF-E75C5132BAE9}" type="slidenum">
              <a:rPr lang="it-IT" smtClean="0"/>
              <a:t>‹N›</a:t>
            </a:fld>
            <a:endParaRPr lang="it-IT"/>
          </a:p>
        </p:txBody>
      </p:sp>
    </p:spTree>
    <p:extLst>
      <p:ext uri="{BB962C8B-B14F-4D97-AF65-F5344CB8AC3E}">
        <p14:creationId xmlns:p14="http://schemas.microsoft.com/office/powerpoint/2010/main" val="2021835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AD82D5-2757-4440-BE66-8827C242C3B3}"/>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A81F8B17-8568-446A-9AC2-3B7204DE56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A21CECCD-405D-43C1-8D05-129291990B7F}"/>
              </a:ext>
            </a:extLst>
          </p:cNvPr>
          <p:cNvSpPr>
            <a:spLocks noGrp="1"/>
          </p:cNvSpPr>
          <p:nvPr>
            <p:ph type="dt" sz="half" idx="10"/>
          </p:nvPr>
        </p:nvSpPr>
        <p:spPr/>
        <p:txBody>
          <a:bodyPr/>
          <a:lstStyle/>
          <a:p>
            <a:fld id="{7863CB61-A231-457E-946E-E851FAB0016F}" type="datetimeFigureOut">
              <a:rPr lang="it-IT" smtClean="0"/>
              <a:t>13/02/2022</a:t>
            </a:fld>
            <a:endParaRPr lang="it-IT"/>
          </a:p>
        </p:txBody>
      </p:sp>
      <p:sp>
        <p:nvSpPr>
          <p:cNvPr id="5" name="Segnaposto piè di pagina 4">
            <a:extLst>
              <a:ext uri="{FF2B5EF4-FFF2-40B4-BE49-F238E27FC236}">
                <a16:creationId xmlns:a16="http://schemas.microsoft.com/office/drawing/2014/main" id="{1DEA1DF4-1402-4239-B805-39D2F6143B7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F98D516-CBA9-4597-B50E-C47B7FD2734A}"/>
              </a:ext>
            </a:extLst>
          </p:cNvPr>
          <p:cNvSpPr>
            <a:spLocks noGrp="1"/>
          </p:cNvSpPr>
          <p:nvPr>
            <p:ph type="sldNum" sz="quarter" idx="12"/>
          </p:nvPr>
        </p:nvSpPr>
        <p:spPr/>
        <p:txBody>
          <a:bodyPr/>
          <a:lstStyle/>
          <a:p>
            <a:fld id="{6A5E15AF-C744-4472-AFFF-E75C5132BAE9}" type="slidenum">
              <a:rPr lang="it-IT" smtClean="0"/>
              <a:t>‹N›</a:t>
            </a:fld>
            <a:endParaRPr lang="it-IT"/>
          </a:p>
        </p:txBody>
      </p:sp>
    </p:spTree>
    <p:extLst>
      <p:ext uri="{BB962C8B-B14F-4D97-AF65-F5344CB8AC3E}">
        <p14:creationId xmlns:p14="http://schemas.microsoft.com/office/powerpoint/2010/main" val="604976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1D781C-C7D3-49F0-BAB1-31F8A2DB7068}"/>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E16B829-41A2-43F6-AB34-E3848F7A4A7A}"/>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182D4356-5D37-4576-A827-8C584897F269}"/>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5668BEE0-4A47-4FF7-9D75-A306BDBAECFA}"/>
              </a:ext>
            </a:extLst>
          </p:cNvPr>
          <p:cNvSpPr>
            <a:spLocks noGrp="1"/>
          </p:cNvSpPr>
          <p:nvPr>
            <p:ph type="dt" sz="half" idx="10"/>
          </p:nvPr>
        </p:nvSpPr>
        <p:spPr/>
        <p:txBody>
          <a:bodyPr/>
          <a:lstStyle/>
          <a:p>
            <a:fld id="{7863CB61-A231-457E-946E-E851FAB0016F}" type="datetimeFigureOut">
              <a:rPr lang="it-IT" smtClean="0"/>
              <a:t>13/02/2022</a:t>
            </a:fld>
            <a:endParaRPr lang="it-IT"/>
          </a:p>
        </p:txBody>
      </p:sp>
      <p:sp>
        <p:nvSpPr>
          <p:cNvPr id="6" name="Segnaposto piè di pagina 5">
            <a:extLst>
              <a:ext uri="{FF2B5EF4-FFF2-40B4-BE49-F238E27FC236}">
                <a16:creationId xmlns:a16="http://schemas.microsoft.com/office/drawing/2014/main" id="{DDACEF56-E884-46BE-949B-762EC95BCCF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28D3D50-5B42-498E-BA17-1D802EDADF3C}"/>
              </a:ext>
            </a:extLst>
          </p:cNvPr>
          <p:cNvSpPr>
            <a:spLocks noGrp="1"/>
          </p:cNvSpPr>
          <p:nvPr>
            <p:ph type="sldNum" sz="quarter" idx="12"/>
          </p:nvPr>
        </p:nvSpPr>
        <p:spPr/>
        <p:txBody>
          <a:bodyPr/>
          <a:lstStyle/>
          <a:p>
            <a:fld id="{6A5E15AF-C744-4472-AFFF-E75C5132BAE9}" type="slidenum">
              <a:rPr lang="it-IT" smtClean="0"/>
              <a:t>‹N›</a:t>
            </a:fld>
            <a:endParaRPr lang="it-IT"/>
          </a:p>
        </p:txBody>
      </p:sp>
    </p:spTree>
    <p:extLst>
      <p:ext uri="{BB962C8B-B14F-4D97-AF65-F5344CB8AC3E}">
        <p14:creationId xmlns:p14="http://schemas.microsoft.com/office/powerpoint/2010/main" val="3534281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37EC63-CF58-45EE-90C1-740124B03333}"/>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6825508-5643-46C2-8237-E57C071890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4E8B4800-5058-43D1-A3AA-70EBD9462319}"/>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4EBD5BF1-50A8-4530-A3ED-C4EA623D60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8C4B49F5-09D5-495F-A4C5-C94220EEB1A0}"/>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0C4E66C7-D600-49B8-A189-D57EA5E75EED}"/>
              </a:ext>
            </a:extLst>
          </p:cNvPr>
          <p:cNvSpPr>
            <a:spLocks noGrp="1"/>
          </p:cNvSpPr>
          <p:nvPr>
            <p:ph type="dt" sz="half" idx="10"/>
          </p:nvPr>
        </p:nvSpPr>
        <p:spPr/>
        <p:txBody>
          <a:bodyPr/>
          <a:lstStyle/>
          <a:p>
            <a:fld id="{7863CB61-A231-457E-946E-E851FAB0016F}" type="datetimeFigureOut">
              <a:rPr lang="it-IT" smtClean="0"/>
              <a:t>13/02/2022</a:t>
            </a:fld>
            <a:endParaRPr lang="it-IT"/>
          </a:p>
        </p:txBody>
      </p:sp>
      <p:sp>
        <p:nvSpPr>
          <p:cNvPr id="8" name="Segnaposto piè di pagina 7">
            <a:extLst>
              <a:ext uri="{FF2B5EF4-FFF2-40B4-BE49-F238E27FC236}">
                <a16:creationId xmlns:a16="http://schemas.microsoft.com/office/drawing/2014/main" id="{D121F4E3-142E-45D6-B44D-64DE2481711C}"/>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290E093D-3DD2-4ABC-AA19-480112C7AFE6}"/>
              </a:ext>
            </a:extLst>
          </p:cNvPr>
          <p:cNvSpPr>
            <a:spLocks noGrp="1"/>
          </p:cNvSpPr>
          <p:nvPr>
            <p:ph type="sldNum" sz="quarter" idx="12"/>
          </p:nvPr>
        </p:nvSpPr>
        <p:spPr/>
        <p:txBody>
          <a:bodyPr/>
          <a:lstStyle/>
          <a:p>
            <a:fld id="{6A5E15AF-C744-4472-AFFF-E75C5132BAE9}" type="slidenum">
              <a:rPr lang="it-IT" smtClean="0"/>
              <a:t>‹N›</a:t>
            </a:fld>
            <a:endParaRPr lang="it-IT"/>
          </a:p>
        </p:txBody>
      </p:sp>
    </p:spTree>
    <p:extLst>
      <p:ext uri="{BB962C8B-B14F-4D97-AF65-F5344CB8AC3E}">
        <p14:creationId xmlns:p14="http://schemas.microsoft.com/office/powerpoint/2010/main" val="113123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37F882-BFFF-4B15-A2DE-D2E9C394C0A7}"/>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BF9C2977-D817-4524-B814-BC241EBBFAC0}"/>
              </a:ext>
            </a:extLst>
          </p:cNvPr>
          <p:cNvSpPr>
            <a:spLocks noGrp="1"/>
          </p:cNvSpPr>
          <p:nvPr>
            <p:ph type="dt" sz="half" idx="10"/>
          </p:nvPr>
        </p:nvSpPr>
        <p:spPr/>
        <p:txBody>
          <a:bodyPr/>
          <a:lstStyle/>
          <a:p>
            <a:fld id="{7863CB61-A231-457E-946E-E851FAB0016F}" type="datetimeFigureOut">
              <a:rPr lang="it-IT" smtClean="0"/>
              <a:t>13/02/2022</a:t>
            </a:fld>
            <a:endParaRPr lang="it-IT"/>
          </a:p>
        </p:txBody>
      </p:sp>
      <p:sp>
        <p:nvSpPr>
          <p:cNvPr id="4" name="Segnaposto piè di pagina 3">
            <a:extLst>
              <a:ext uri="{FF2B5EF4-FFF2-40B4-BE49-F238E27FC236}">
                <a16:creationId xmlns:a16="http://schemas.microsoft.com/office/drawing/2014/main" id="{A2733802-2B29-4488-A50A-A2B8851F2A5E}"/>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70CBBDF1-9C5F-4FE8-BC25-856C44B61D1D}"/>
              </a:ext>
            </a:extLst>
          </p:cNvPr>
          <p:cNvSpPr>
            <a:spLocks noGrp="1"/>
          </p:cNvSpPr>
          <p:nvPr>
            <p:ph type="sldNum" sz="quarter" idx="12"/>
          </p:nvPr>
        </p:nvSpPr>
        <p:spPr/>
        <p:txBody>
          <a:bodyPr/>
          <a:lstStyle/>
          <a:p>
            <a:fld id="{6A5E15AF-C744-4472-AFFF-E75C5132BAE9}" type="slidenum">
              <a:rPr lang="it-IT" smtClean="0"/>
              <a:t>‹N›</a:t>
            </a:fld>
            <a:endParaRPr lang="it-IT"/>
          </a:p>
        </p:txBody>
      </p:sp>
    </p:spTree>
    <p:extLst>
      <p:ext uri="{BB962C8B-B14F-4D97-AF65-F5344CB8AC3E}">
        <p14:creationId xmlns:p14="http://schemas.microsoft.com/office/powerpoint/2010/main" val="2557038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82E869C6-1EC2-4070-A8BE-9E47EB79939B}"/>
              </a:ext>
            </a:extLst>
          </p:cNvPr>
          <p:cNvSpPr>
            <a:spLocks noGrp="1"/>
          </p:cNvSpPr>
          <p:nvPr>
            <p:ph type="dt" sz="half" idx="10"/>
          </p:nvPr>
        </p:nvSpPr>
        <p:spPr/>
        <p:txBody>
          <a:bodyPr/>
          <a:lstStyle/>
          <a:p>
            <a:fld id="{7863CB61-A231-457E-946E-E851FAB0016F}" type="datetimeFigureOut">
              <a:rPr lang="it-IT" smtClean="0"/>
              <a:t>13/02/2022</a:t>
            </a:fld>
            <a:endParaRPr lang="it-IT"/>
          </a:p>
        </p:txBody>
      </p:sp>
      <p:sp>
        <p:nvSpPr>
          <p:cNvPr id="3" name="Segnaposto piè di pagina 2">
            <a:extLst>
              <a:ext uri="{FF2B5EF4-FFF2-40B4-BE49-F238E27FC236}">
                <a16:creationId xmlns:a16="http://schemas.microsoft.com/office/drawing/2014/main" id="{83846B66-92C2-4A9F-B3C4-55E80C3CF9F0}"/>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DAF18BA6-E81D-466B-8C39-11EB8248F529}"/>
              </a:ext>
            </a:extLst>
          </p:cNvPr>
          <p:cNvSpPr>
            <a:spLocks noGrp="1"/>
          </p:cNvSpPr>
          <p:nvPr>
            <p:ph type="sldNum" sz="quarter" idx="12"/>
          </p:nvPr>
        </p:nvSpPr>
        <p:spPr/>
        <p:txBody>
          <a:bodyPr/>
          <a:lstStyle/>
          <a:p>
            <a:fld id="{6A5E15AF-C744-4472-AFFF-E75C5132BAE9}" type="slidenum">
              <a:rPr lang="it-IT" smtClean="0"/>
              <a:t>‹N›</a:t>
            </a:fld>
            <a:endParaRPr lang="it-IT"/>
          </a:p>
        </p:txBody>
      </p:sp>
    </p:spTree>
    <p:extLst>
      <p:ext uri="{BB962C8B-B14F-4D97-AF65-F5344CB8AC3E}">
        <p14:creationId xmlns:p14="http://schemas.microsoft.com/office/powerpoint/2010/main" val="48870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5992AC-4FD7-48C5-8A4A-599DE619244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6EC0C70-59D1-4A30-98C3-C2BD755588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EF2EC013-4977-4621-B847-706430C568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52D6A3F-477D-40D0-8082-CE115F60953B}"/>
              </a:ext>
            </a:extLst>
          </p:cNvPr>
          <p:cNvSpPr>
            <a:spLocks noGrp="1"/>
          </p:cNvSpPr>
          <p:nvPr>
            <p:ph type="dt" sz="half" idx="10"/>
          </p:nvPr>
        </p:nvSpPr>
        <p:spPr/>
        <p:txBody>
          <a:bodyPr/>
          <a:lstStyle/>
          <a:p>
            <a:fld id="{7863CB61-A231-457E-946E-E851FAB0016F}" type="datetimeFigureOut">
              <a:rPr lang="it-IT" smtClean="0"/>
              <a:t>13/02/2022</a:t>
            </a:fld>
            <a:endParaRPr lang="it-IT"/>
          </a:p>
        </p:txBody>
      </p:sp>
      <p:sp>
        <p:nvSpPr>
          <p:cNvPr id="6" name="Segnaposto piè di pagina 5">
            <a:extLst>
              <a:ext uri="{FF2B5EF4-FFF2-40B4-BE49-F238E27FC236}">
                <a16:creationId xmlns:a16="http://schemas.microsoft.com/office/drawing/2014/main" id="{3078AA04-2195-4773-9790-96129B9E816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8B49B57-28FD-4D25-B17F-53169DBBFC45}"/>
              </a:ext>
            </a:extLst>
          </p:cNvPr>
          <p:cNvSpPr>
            <a:spLocks noGrp="1"/>
          </p:cNvSpPr>
          <p:nvPr>
            <p:ph type="sldNum" sz="quarter" idx="12"/>
          </p:nvPr>
        </p:nvSpPr>
        <p:spPr/>
        <p:txBody>
          <a:bodyPr/>
          <a:lstStyle/>
          <a:p>
            <a:fld id="{6A5E15AF-C744-4472-AFFF-E75C5132BAE9}" type="slidenum">
              <a:rPr lang="it-IT" smtClean="0"/>
              <a:t>‹N›</a:t>
            </a:fld>
            <a:endParaRPr lang="it-IT"/>
          </a:p>
        </p:txBody>
      </p:sp>
    </p:spTree>
    <p:extLst>
      <p:ext uri="{BB962C8B-B14F-4D97-AF65-F5344CB8AC3E}">
        <p14:creationId xmlns:p14="http://schemas.microsoft.com/office/powerpoint/2010/main" val="2884732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3F99C0-DFAA-4E65-9C15-E1B7D713AF5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6A433B22-33FC-4178-B101-C5EFA977DE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ADA7B3E6-1861-43A9-8F24-D570495387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3CCF42D-3271-4844-BCED-90C020D54768}"/>
              </a:ext>
            </a:extLst>
          </p:cNvPr>
          <p:cNvSpPr>
            <a:spLocks noGrp="1"/>
          </p:cNvSpPr>
          <p:nvPr>
            <p:ph type="dt" sz="half" idx="10"/>
          </p:nvPr>
        </p:nvSpPr>
        <p:spPr/>
        <p:txBody>
          <a:bodyPr/>
          <a:lstStyle/>
          <a:p>
            <a:fld id="{7863CB61-A231-457E-946E-E851FAB0016F}" type="datetimeFigureOut">
              <a:rPr lang="it-IT" smtClean="0"/>
              <a:t>13/02/2022</a:t>
            </a:fld>
            <a:endParaRPr lang="it-IT"/>
          </a:p>
        </p:txBody>
      </p:sp>
      <p:sp>
        <p:nvSpPr>
          <p:cNvPr id="6" name="Segnaposto piè di pagina 5">
            <a:extLst>
              <a:ext uri="{FF2B5EF4-FFF2-40B4-BE49-F238E27FC236}">
                <a16:creationId xmlns:a16="http://schemas.microsoft.com/office/drawing/2014/main" id="{0200ACFB-65CA-4E8C-93B5-8DD464F8F5B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0FFA409-B37E-4B08-8C81-E14698AB2A60}"/>
              </a:ext>
            </a:extLst>
          </p:cNvPr>
          <p:cNvSpPr>
            <a:spLocks noGrp="1"/>
          </p:cNvSpPr>
          <p:nvPr>
            <p:ph type="sldNum" sz="quarter" idx="12"/>
          </p:nvPr>
        </p:nvSpPr>
        <p:spPr/>
        <p:txBody>
          <a:bodyPr/>
          <a:lstStyle/>
          <a:p>
            <a:fld id="{6A5E15AF-C744-4472-AFFF-E75C5132BAE9}" type="slidenum">
              <a:rPr lang="it-IT" smtClean="0"/>
              <a:t>‹N›</a:t>
            </a:fld>
            <a:endParaRPr lang="it-IT"/>
          </a:p>
        </p:txBody>
      </p:sp>
    </p:spTree>
    <p:extLst>
      <p:ext uri="{BB962C8B-B14F-4D97-AF65-F5344CB8AC3E}">
        <p14:creationId xmlns:p14="http://schemas.microsoft.com/office/powerpoint/2010/main" val="2274558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8389BD6-36C7-4D09-AEE2-D9B399FD1B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FC5D1DB3-FE4B-4C69-AB8F-012F1884A7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B1C9B0A-2532-47E4-B4BB-830E9B966C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63CB61-A231-457E-946E-E851FAB0016F}" type="datetimeFigureOut">
              <a:rPr lang="it-IT" smtClean="0"/>
              <a:t>13/02/2022</a:t>
            </a:fld>
            <a:endParaRPr lang="it-IT"/>
          </a:p>
        </p:txBody>
      </p:sp>
      <p:sp>
        <p:nvSpPr>
          <p:cNvPr id="5" name="Segnaposto piè di pagina 4">
            <a:extLst>
              <a:ext uri="{FF2B5EF4-FFF2-40B4-BE49-F238E27FC236}">
                <a16:creationId xmlns:a16="http://schemas.microsoft.com/office/drawing/2014/main" id="{9BE6A9FB-2DDD-40A5-91C5-02E4A775B3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05AA8FEA-E031-4E62-A3E4-C1EEB34A7A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5E15AF-C744-4472-AFFF-E75C5132BAE9}" type="slidenum">
              <a:rPr lang="it-IT" smtClean="0"/>
              <a:t>‹N›</a:t>
            </a:fld>
            <a:endParaRPr lang="it-IT"/>
          </a:p>
        </p:txBody>
      </p:sp>
    </p:spTree>
    <p:extLst>
      <p:ext uri="{BB962C8B-B14F-4D97-AF65-F5344CB8AC3E}">
        <p14:creationId xmlns:p14="http://schemas.microsoft.com/office/powerpoint/2010/main" val="1442447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checksound/SimulatoreMacchinaVonNeuman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2C4157D3-5CE5-4252-950E-DD1D598820B8}"/>
              </a:ext>
            </a:extLst>
          </p:cNvPr>
          <p:cNvSpPr txBox="1"/>
          <p:nvPr/>
        </p:nvSpPr>
        <p:spPr>
          <a:xfrm>
            <a:off x="2120348" y="636104"/>
            <a:ext cx="5598007" cy="707886"/>
          </a:xfrm>
          <a:prstGeom prst="rect">
            <a:avLst/>
          </a:prstGeom>
          <a:noFill/>
        </p:spPr>
        <p:txBody>
          <a:bodyPr wrap="none" rtlCol="0">
            <a:spAutoFit/>
          </a:bodyPr>
          <a:lstStyle/>
          <a:p>
            <a:r>
              <a:rPr lang="it-IT" sz="4000" dirty="0"/>
              <a:t>Architettura del computer</a:t>
            </a:r>
          </a:p>
        </p:txBody>
      </p:sp>
      <p:sp>
        <p:nvSpPr>
          <p:cNvPr id="5" name="CasellaDiTesto 4">
            <a:extLst>
              <a:ext uri="{FF2B5EF4-FFF2-40B4-BE49-F238E27FC236}">
                <a16:creationId xmlns:a16="http://schemas.microsoft.com/office/drawing/2014/main" id="{C2F323C4-25E1-413D-B805-C1C701CEBD8B}"/>
              </a:ext>
            </a:extLst>
          </p:cNvPr>
          <p:cNvSpPr txBox="1"/>
          <p:nvPr/>
        </p:nvSpPr>
        <p:spPr>
          <a:xfrm>
            <a:off x="809470" y="1343990"/>
            <a:ext cx="10573059" cy="5632311"/>
          </a:xfrm>
          <a:prstGeom prst="rect">
            <a:avLst/>
          </a:prstGeom>
          <a:noFill/>
        </p:spPr>
        <p:txBody>
          <a:bodyPr wrap="square" rtlCol="0">
            <a:spAutoFit/>
          </a:bodyPr>
          <a:lstStyle/>
          <a:p>
            <a:r>
              <a:rPr lang="it-IT" sz="2000" dirty="0">
                <a:effectLst/>
              </a:rPr>
              <a:t>L’</a:t>
            </a:r>
            <a:r>
              <a:rPr lang="it-IT" sz="2000" b="1" dirty="0">
                <a:effectLst/>
              </a:rPr>
              <a:t>architettura del computer</a:t>
            </a:r>
            <a:r>
              <a:rPr lang="it-IT" sz="2000" dirty="0">
                <a:effectLst/>
              </a:rPr>
              <a:t> di von Neumann prevede due componenti fondamentali tra loro interconnesse:</a:t>
            </a:r>
          </a:p>
          <a:p>
            <a:pPr marL="285750" indent="-285750">
              <a:buFont typeface="Arial" panose="020B0604020202020204" pitchFamily="34" charset="0"/>
              <a:buChar char="•"/>
            </a:pPr>
            <a:r>
              <a:rPr lang="it-IT" sz="2000" dirty="0">
                <a:effectLst/>
              </a:rPr>
              <a:t>l’</a:t>
            </a:r>
            <a:r>
              <a:rPr lang="it-IT" sz="2000" b="1" dirty="0">
                <a:effectLst/>
              </a:rPr>
              <a:t>unità centrale di elaborazione</a:t>
            </a:r>
            <a:r>
              <a:rPr lang="it-IT" sz="2000" dirty="0">
                <a:effectLst/>
              </a:rPr>
              <a:t> denominata </a:t>
            </a:r>
            <a:r>
              <a:rPr lang="it-IT" sz="2000" b="1" dirty="0">
                <a:effectLst/>
              </a:rPr>
              <a:t>CPU</a:t>
            </a:r>
            <a:r>
              <a:rPr lang="it-IT" sz="2000" dirty="0">
                <a:effectLst/>
              </a:rPr>
              <a:t> (Central Processing Unit);</a:t>
            </a:r>
          </a:p>
          <a:p>
            <a:pPr marL="285750" indent="-285750">
              <a:buFont typeface="Arial" panose="020B0604020202020204" pitchFamily="34" charset="0"/>
              <a:buChar char="•"/>
            </a:pPr>
            <a:r>
              <a:rPr lang="it-IT" sz="2000" dirty="0">
                <a:effectLst/>
              </a:rPr>
              <a:t>la cosiddetta </a:t>
            </a:r>
            <a:r>
              <a:rPr lang="it-IT" sz="2000" b="1" dirty="0">
                <a:effectLst/>
              </a:rPr>
              <a:t>memoria ad accesso casuale</a:t>
            </a:r>
            <a:r>
              <a:rPr lang="it-IT" sz="2000" dirty="0">
                <a:effectLst/>
              </a:rPr>
              <a:t>. (</a:t>
            </a:r>
            <a:r>
              <a:rPr lang="it-IT" sz="2000" b="1" dirty="0">
                <a:effectLst/>
              </a:rPr>
              <a:t>RAM</a:t>
            </a:r>
            <a:r>
              <a:rPr lang="it-IT" sz="2000" dirty="0">
                <a:effectLst/>
              </a:rPr>
              <a:t>, Random Access Memory);</a:t>
            </a:r>
          </a:p>
          <a:p>
            <a:endParaRPr lang="it-IT" sz="2000" dirty="0"/>
          </a:p>
          <a:p>
            <a:r>
              <a:rPr lang="it-IT" sz="2000" dirty="0">
                <a:effectLst/>
              </a:rPr>
              <a:t>La </a:t>
            </a:r>
            <a:r>
              <a:rPr lang="it-IT" sz="2000" b="1" dirty="0">
                <a:effectLst/>
              </a:rPr>
              <a:t>CPU</a:t>
            </a:r>
            <a:r>
              <a:rPr lang="it-IT" sz="2000" dirty="0">
                <a:effectLst/>
              </a:rPr>
              <a:t> è a sua volta composta:</a:t>
            </a:r>
          </a:p>
          <a:p>
            <a:pPr marL="285750" indent="-285750">
              <a:buFont typeface="Arial" panose="020B0604020202020204" pitchFamily="34" charset="0"/>
              <a:buChar char="•"/>
            </a:pPr>
            <a:r>
              <a:rPr lang="it-IT" sz="2000" dirty="0">
                <a:effectLst/>
              </a:rPr>
              <a:t>dall’</a:t>
            </a:r>
            <a:r>
              <a:rPr lang="it-IT" sz="2000" b="1" dirty="0">
                <a:effectLst/>
              </a:rPr>
              <a:t>unità di controllo</a:t>
            </a:r>
            <a:r>
              <a:rPr lang="it-IT" sz="2000" dirty="0">
                <a:effectLst/>
              </a:rPr>
              <a:t> (</a:t>
            </a:r>
            <a:r>
              <a:rPr lang="it-IT" sz="2000" b="1" dirty="0">
                <a:effectLst/>
              </a:rPr>
              <a:t>CU</a:t>
            </a:r>
            <a:r>
              <a:rPr lang="it-IT" sz="2000" dirty="0">
                <a:effectLst/>
              </a:rPr>
              <a:t>, </a:t>
            </a:r>
            <a:r>
              <a:rPr lang="it-IT" sz="2000" i="1" dirty="0">
                <a:effectLst/>
              </a:rPr>
              <a:t>Control Unit</a:t>
            </a:r>
            <a:r>
              <a:rPr lang="it-IT" sz="2000" dirty="0">
                <a:effectLst/>
              </a:rPr>
              <a:t>), che sovrintende al funzionamento della macchina (in particolare al controllo della sequenza delle istruzioni da eseguire);</a:t>
            </a:r>
          </a:p>
          <a:p>
            <a:pPr marL="285750" indent="-285750">
              <a:buFont typeface="Arial" panose="020B0604020202020204" pitchFamily="34" charset="0"/>
              <a:buChar char="•"/>
            </a:pPr>
            <a:r>
              <a:rPr lang="it-IT" sz="2000" dirty="0">
                <a:effectLst/>
              </a:rPr>
              <a:t>dall’</a:t>
            </a:r>
            <a:r>
              <a:rPr lang="it-IT" sz="2000" b="1" dirty="0">
                <a:effectLst/>
              </a:rPr>
              <a:t>unità aritmetico-logica</a:t>
            </a:r>
            <a:r>
              <a:rPr lang="it-IT" sz="2000" dirty="0">
                <a:effectLst/>
              </a:rPr>
              <a:t> (</a:t>
            </a:r>
            <a:r>
              <a:rPr lang="it-IT" sz="2000" b="1" dirty="0">
                <a:effectLst/>
              </a:rPr>
              <a:t>ALU</a:t>
            </a:r>
            <a:r>
              <a:rPr lang="it-IT" sz="2000" dirty="0">
                <a:effectLst/>
              </a:rPr>
              <a:t>, </a:t>
            </a:r>
            <a:r>
              <a:rPr lang="it-IT" sz="2000" i="1" dirty="0" err="1">
                <a:effectLst/>
              </a:rPr>
              <a:t>Arithmetic-Logic</a:t>
            </a:r>
            <a:r>
              <a:rPr lang="it-IT" sz="2000" i="1" dirty="0">
                <a:effectLst/>
              </a:rPr>
              <a:t> Unit</a:t>
            </a:r>
            <a:r>
              <a:rPr lang="it-IT" sz="2000" dirty="0">
                <a:effectLst/>
              </a:rPr>
              <a:t>), all’interno della quale si svolgono le operazioni specificate dalle istruzioni. </a:t>
            </a:r>
          </a:p>
          <a:p>
            <a:endParaRPr lang="it-IT" sz="2000" dirty="0">
              <a:effectLst/>
            </a:endParaRPr>
          </a:p>
          <a:p>
            <a:r>
              <a:rPr lang="it-IT" sz="2000" dirty="0">
                <a:effectLst/>
              </a:rPr>
              <a:t>La memoria </a:t>
            </a:r>
            <a:r>
              <a:rPr lang="it-IT" sz="2000" b="1" dirty="0">
                <a:effectLst/>
              </a:rPr>
              <a:t>RAM</a:t>
            </a:r>
            <a:r>
              <a:rPr lang="it-IT" sz="2000" dirty="0">
                <a:effectLst/>
              </a:rPr>
              <a:t> è organizzata come una sequenza di locazioni – identificate da </a:t>
            </a:r>
            <a:r>
              <a:rPr lang="it-IT" sz="2000" b="1" dirty="0">
                <a:effectLst/>
              </a:rPr>
              <a:t>indirizzi</a:t>
            </a:r>
            <a:r>
              <a:rPr lang="it-IT" sz="2000" dirty="0">
                <a:effectLst/>
              </a:rPr>
              <a:t> consecutivi – ciascuna delle quali può contenere un numero intero che codifica un dato o un’istruzione. </a:t>
            </a:r>
          </a:p>
          <a:p>
            <a:endParaRPr lang="it-IT" sz="2000" dirty="0">
              <a:effectLst/>
            </a:endParaRPr>
          </a:p>
          <a:p>
            <a:r>
              <a:rPr lang="it-IT" sz="2000" dirty="0">
                <a:effectLst/>
              </a:rPr>
              <a:t>La struttura di interconnessione tra CPU e RAM è costituita da un </a:t>
            </a:r>
            <a:r>
              <a:rPr lang="it-IT" sz="2000" i="1" dirty="0">
                <a:effectLst/>
              </a:rPr>
              <a:t>bus</a:t>
            </a:r>
            <a:r>
              <a:rPr lang="it-IT" sz="2000" dirty="0">
                <a:effectLst/>
              </a:rPr>
              <a:t> unidirezionale per gli indirizzi e da un </a:t>
            </a:r>
            <a:r>
              <a:rPr lang="it-IT" sz="2000" i="1" dirty="0">
                <a:effectLst/>
              </a:rPr>
              <a:t>bus</a:t>
            </a:r>
            <a:r>
              <a:rPr lang="it-IT" sz="2000" dirty="0">
                <a:effectLst/>
              </a:rPr>
              <a:t> bidirezionale per i dati e le istruzioni</a:t>
            </a:r>
          </a:p>
          <a:p>
            <a:endParaRPr lang="it-IT" sz="2000" dirty="0">
              <a:effectLst/>
            </a:endParaRPr>
          </a:p>
          <a:p>
            <a:endParaRPr lang="it-IT" sz="2000" dirty="0"/>
          </a:p>
        </p:txBody>
      </p:sp>
    </p:spTree>
    <p:extLst>
      <p:ext uri="{BB962C8B-B14F-4D97-AF65-F5344CB8AC3E}">
        <p14:creationId xmlns:p14="http://schemas.microsoft.com/office/powerpoint/2010/main" val="375063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16E944A-B84E-40BA-8B24-11C681F64C91}"/>
              </a:ext>
            </a:extLst>
          </p:cNvPr>
          <p:cNvSpPr>
            <a:spLocks noGrp="1"/>
          </p:cNvSpPr>
          <p:nvPr>
            <p:ph idx="1"/>
          </p:nvPr>
        </p:nvSpPr>
        <p:spPr>
          <a:xfrm>
            <a:off x="520148" y="447399"/>
            <a:ext cx="10515600" cy="5582340"/>
          </a:xfrm>
        </p:spPr>
        <p:txBody>
          <a:bodyPr/>
          <a:lstStyle/>
          <a:p>
            <a:pPr marL="0" indent="0">
              <a:buNone/>
            </a:pPr>
            <a:r>
              <a:rPr lang="it-IT" dirty="0"/>
              <a:t>OPERAZIONI ESEGUITE DALLA ALU: ADDIZIONE</a:t>
            </a:r>
          </a:p>
          <a:p>
            <a:pPr marL="0" indent="0">
              <a:buNone/>
            </a:pPr>
            <a:endParaRPr lang="it-IT" dirty="0"/>
          </a:p>
          <a:p>
            <a:pPr marL="0" indent="0">
              <a:buNone/>
            </a:pPr>
            <a:endParaRPr lang="it-IT" dirty="0"/>
          </a:p>
        </p:txBody>
      </p:sp>
      <p:graphicFrame>
        <p:nvGraphicFramePr>
          <p:cNvPr id="4" name="Tabella 4">
            <a:extLst>
              <a:ext uri="{FF2B5EF4-FFF2-40B4-BE49-F238E27FC236}">
                <a16:creationId xmlns:a16="http://schemas.microsoft.com/office/drawing/2014/main" id="{D89C8717-8ABF-4CD5-9C07-FDE62261A96E}"/>
              </a:ext>
            </a:extLst>
          </p:cNvPr>
          <p:cNvGraphicFramePr>
            <a:graphicFrameLocks noGrp="1"/>
          </p:cNvGraphicFramePr>
          <p:nvPr>
            <p:extLst>
              <p:ext uri="{D42A27DB-BD31-4B8C-83A1-F6EECF244321}">
                <p14:modId xmlns:p14="http://schemas.microsoft.com/office/powerpoint/2010/main" val="1417820074"/>
              </p:ext>
            </p:extLst>
          </p:nvPr>
        </p:nvGraphicFramePr>
        <p:xfrm>
          <a:off x="520148" y="1289510"/>
          <a:ext cx="10174355" cy="4114800"/>
        </p:xfrm>
        <a:graphic>
          <a:graphicData uri="http://schemas.openxmlformats.org/drawingml/2006/table">
            <a:tbl>
              <a:tblPr firstRow="1" bandRow="1">
                <a:tableStyleId>{5C22544A-7EE6-4342-B048-85BDC9FD1C3A}</a:tableStyleId>
              </a:tblPr>
              <a:tblGrid>
                <a:gridCol w="3015716">
                  <a:extLst>
                    <a:ext uri="{9D8B030D-6E8A-4147-A177-3AD203B41FA5}">
                      <a16:colId xmlns:a16="http://schemas.microsoft.com/office/drawing/2014/main" val="2851374330"/>
                    </a:ext>
                  </a:extLst>
                </a:gridCol>
                <a:gridCol w="3015716">
                  <a:extLst>
                    <a:ext uri="{9D8B030D-6E8A-4147-A177-3AD203B41FA5}">
                      <a16:colId xmlns:a16="http://schemas.microsoft.com/office/drawing/2014/main" val="2680275336"/>
                    </a:ext>
                  </a:extLst>
                </a:gridCol>
                <a:gridCol w="4142923">
                  <a:extLst>
                    <a:ext uri="{9D8B030D-6E8A-4147-A177-3AD203B41FA5}">
                      <a16:colId xmlns:a16="http://schemas.microsoft.com/office/drawing/2014/main" val="346809947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ISTRUZIONE</a:t>
                      </a:r>
                    </a:p>
                    <a:p>
                      <a:endParaRPr lang="it-IT"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DESCRIZIONE ANALITICA</a:t>
                      </a:r>
                    </a:p>
                    <a:p>
                      <a:endParaRPr lang="it-IT"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DESCRIZIONE SINTETICA</a:t>
                      </a:r>
                    </a:p>
                    <a:p>
                      <a:endParaRPr lang="it-IT" dirty="0"/>
                    </a:p>
                  </a:txBody>
                  <a:tcPr/>
                </a:tc>
                <a:extLst>
                  <a:ext uri="{0D108BD9-81ED-4DB2-BD59-A6C34878D82A}">
                    <a16:rowId xmlns:a16="http://schemas.microsoft.com/office/drawing/2014/main" val="3122685684"/>
                  </a:ext>
                </a:extLst>
              </a:tr>
              <a:tr h="370840">
                <a:tc>
                  <a:txBody>
                    <a:bodyPr/>
                    <a:lstStyle/>
                    <a:p>
                      <a:pPr marL="0" algn="ctr" defTabSz="914400" rtl="0" eaLnBrk="1" latinLnBrk="0" hangingPunct="1"/>
                      <a:r>
                        <a:rPr lang="it-IT" sz="2800" kern="1200" dirty="0">
                          <a:solidFill>
                            <a:schemeClr val="dk1"/>
                          </a:solidFill>
                          <a:effectLst/>
                          <a:latin typeface="Arial Narrow" panose="020B0606020202030204" pitchFamily="34" charset="0"/>
                          <a:ea typeface="+mn-ea"/>
                          <a:cs typeface="+mn-cs"/>
                        </a:rPr>
                        <a:t>ADD </a:t>
                      </a:r>
                      <a:r>
                        <a:rPr lang="it-IT" sz="2800" kern="1200" dirty="0" err="1">
                          <a:solidFill>
                            <a:schemeClr val="dk1"/>
                          </a:solidFill>
                          <a:effectLst/>
                          <a:latin typeface="Arial Narrow" panose="020B0606020202030204" pitchFamily="34" charset="0"/>
                          <a:ea typeface="+mn-ea"/>
                          <a:cs typeface="+mn-cs"/>
                        </a:rPr>
                        <a:t>ind</a:t>
                      </a:r>
                      <a:endParaRPr lang="it-IT" sz="2800" kern="1200" dirty="0">
                        <a:solidFill>
                          <a:schemeClr val="dk1"/>
                        </a:solidFill>
                        <a:effectLst/>
                        <a:latin typeface="Arial Narrow" panose="020B0606020202030204" pitchFamily="34" charset="0"/>
                        <a:ea typeface="+mn-ea"/>
                        <a:cs typeface="+mn-cs"/>
                      </a:endParaRPr>
                    </a:p>
                  </a:txBody>
                  <a:tcPr/>
                </a:tc>
                <a:tc>
                  <a:txBody>
                    <a:bodyPr/>
                    <a:lstStyle/>
                    <a:p>
                      <a:r>
                        <a:rPr lang="it-IT" dirty="0"/>
                        <a:t>Addiziona il valore contenuto nel registro accumulatore e il valore contenuto nella locazione di memoria di indirizzo </a:t>
                      </a:r>
                      <a:r>
                        <a:rPr lang="it-IT" b="1" dirty="0" err="1">
                          <a:solidFill>
                            <a:srgbClr val="FF0000"/>
                          </a:solidFill>
                        </a:rPr>
                        <a:t>ind</a:t>
                      </a:r>
                      <a:r>
                        <a:rPr lang="it-IT" dirty="0"/>
                        <a:t> calcolando la somma nel registro accumulatore</a:t>
                      </a:r>
                    </a:p>
                  </a:txBody>
                  <a:tcPr/>
                </a:tc>
                <a:tc>
                  <a:txBody>
                    <a:bodyPr/>
                    <a:lstStyle/>
                    <a:p>
                      <a:pPr marL="0" algn="ctr" defTabSz="914400" rtl="0" eaLnBrk="1" latinLnBrk="0" hangingPunct="1"/>
                      <a:r>
                        <a:rPr lang="it-IT" sz="2800" kern="1200" dirty="0">
                          <a:solidFill>
                            <a:schemeClr val="dk1"/>
                          </a:solidFill>
                          <a:effectLst/>
                          <a:latin typeface="Arial Narrow" panose="020B0606020202030204" pitchFamily="34" charset="0"/>
                          <a:ea typeface="+mn-ea"/>
                          <a:cs typeface="+mn-cs"/>
                        </a:rPr>
                        <a:t>A &lt;-- A + RAM[</a:t>
                      </a:r>
                      <a:r>
                        <a:rPr lang="it-IT" sz="2800" kern="1200" dirty="0" err="1">
                          <a:solidFill>
                            <a:schemeClr val="dk1"/>
                          </a:solidFill>
                          <a:effectLst/>
                          <a:latin typeface="Arial Narrow" panose="020B0606020202030204" pitchFamily="34" charset="0"/>
                          <a:ea typeface="+mn-ea"/>
                          <a:cs typeface="+mn-cs"/>
                        </a:rPr>
                        <a:t>ind</a:t>
                      </a:r>
                      <a:r>
                        <a:rPr lang="it-IT" sz="2800" kern="1200" dirty="0">
                          <a:solidFill>
                            <a:schemeClr val="dk1"/>
                          </a:solidFill>
                          <a:effectLst/>
                          <a:latin typeface="Arial Narrow" panose="020B0606020202030204" pitchFamily="34" charset="0"/>
                          <a:ea typeface="+mn-ea"/>
                          <a:cs typeface="+mn-cs"/>
                        </a:rPr>
                        <a:t>]</a:t>
                      </a:r>
                    </a:p>
                  </a:txBody>
                  <a:tcPr/>
                </a:tc>
                <a:extLst>
                  <a:ext uri="{0D108BD9-81ED-4DB2-BD59-A6C34878D82A}">
                    <a16:rowId xmlns:a16="http://schemas.microsoft.com/office/drawing/2014/main" val="1007307448"/>
                  </a:ext>
                </a:extLst>
              </a:tr>
              <a:tr h="370840">
                <a:tc>
                  <a:txBody>
                    <a:bodyPr/>
                    <a:lstStyle/>
                    <a:p>
                      <a:pPr marL="0" algn="ctr" defTabSz="914400" rtl="0" eaLnBrk="1" latinLnBrk="0" hangingPunct="1"/>
                      <a:r>
                        <a:rPr lang="it-IT" sz="2800" kern="1200" dirty="0">
                          <a:solidFill>
                            <a:schemeClr val="dk1"/>
                          </a:solidFill>
                          <a:effectLst/>
                          <a:latin typeface="Arial Narrow" panose="020B0606020202030204" pitchFamily="34" charset="0"/>
                          <a:ea typeface="+mn-ea"/>
                          <a:cs typeface="+mn-cs"/>
                        </a:rPr>
                        <a:t>ADD #num</a:t>
                      </a:r>
                    </a:p>
                  </a:txBody>
                  <a:tcPr/>
                </a:tc>
                <a:tc>
                  <a:txBody>
                    <a:bodyPr/>
                    <a:lstStyle/>
                    <a:p>
                      <a:r>
                        <a:rPr lang="it-IT" dirty="0">
                          <a:effectLst/>
                        </a:rPr>
                        <a:t>Addiziona il valore contenuto nel registro accumulatore e il numero specificato calcolando la somma nel registro accumulatore</a:t>
                      </a:r>
                      <a:endParaRPr lang="it-IT" dirty="0"/>
                    </a:p>
                  </a:txBody>
                  <a:tcPr/>
                </a:tc>
                <a:tc>
                  <a:txBody>
                    <a:bodyPr/>
                    <a:lstStyle/>
                    <a:p>
                      <a:pPr marL="0" algn="ctr" defTabSz="914400" rtl="0" eaLnBrk="1" latinLnBrk="0" hangingPunct="1"/>
                      <a:r>
                        <a:rPr lang="it-IT" sz="2800" kern="1200" dirty="0">
                          <a:solidFill>
                            <a:schemeClr val="dk1"/>
                          </a:solidFill>
                          <a:effectLst/>
                          <a:latin typeface="Arial Narrow" panose="020B0606020202030204" pitchFamily="34" charset="0"/>
                          <a:ea typeface="+mn-ea"/>
                          <a:cs typeface="+mn-cs"/>
                        </a:rPr>
                        <a:t>A &lt;-- A + </a:t>
                      </a:r>
                      <a:r>
                        <a:rPr lang="it-IT" sz="2800" kern="1200" dirty="0" err="1">
                          <a:solidFill>
                            <a:schemeClr val="dk1"/>
                          </a:solidFill>
                          <a:effectLst/>
                          <a:latin typeface="Arial Narrow" panose="020B0606020202030204" pitchFamily="34" charset="0"/>
                          <a:ea typeface="+mn-ea"/>
                          <a:cs typeface="+mn-cs"/>
                        </a:rPr>
                        <a:t>num</a:t>
                      </a:r>
                      <a:endParaRPr lang="it-IT" sz="2800" kern="1200" dirty="0">
                        <a:solidFill>
                          <a:schemeClr val="dk1"/>
                        </a:solidFill>
                        <a:effectLst/>
                        <a:latin typeface="Arial Narrow" panose="020B0606020202030204" pitchFamily="34" charset="0"/>
                        <a:ea typeface="+mn-ea"/>
                        <a:cs typeface="+mn-cs"/>
                      </a:endParaRPr>
                    </a:p>
                  </a:txBody>
                  <a:tcPr/>
                </a:tc>
                <a:extLst>
                  <a:ext uri="{0D108BD9-81ED-4DB2-BD59-A6C34878D82A}">
                    <a16:rowId xmlns:a16="http://schemas.microsoft.com/office/drawing/2014/main" val="2077453038"/>
                  </a:ext>
                </a:extLst>
              </a:tr>
            </a:tbl>
          </a:graphicData>
        </a:graphic>
      </p:graphicFrame>
    </p:spTree>
    <p:extLst>
      <p:ext uri="{BB962C8B-B14F-4D97-AF65-F5344CB8AC3E}">
        <p14:creationId xmlns:p14="http://schemas.microsoft.com/office/powerpoint/2010/main" val="516527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ella 8">
            <a:extLst>
              <a:ext uri="{FF2B5EF4-FFF2-40B4-BE49-F238E27FC236}">
                <a16:creationId xmlns:a16="http://schemas.microsoft.com/office/drawing/2014/main" id="{FA839D70-A9FC-42FE-9C6A-F9C6BE37C517}"/>
              </a:ext>
            </a:extLst>
          </p:cNvPr>
          <p:cNvGraphicFramePr>
            <a:graphicFrameLocks noGrp="1"/>
          </p:cNvGraphicFramePr>
          <p:nvPr>
            <p:ph idx="1"/>
            <p:extLst>
              <p:ext uri="{D42A27DB-BD31-4B8C-83A1-F6EECF244321}">
                <p14:modId xmlns:p14="http://schemas.microsoft.com/office/powerpoint/2010/main" val="1794224806"/>
              </p:ext>
            </p:extLst>
          </p:nvPr>
        </p:nvGraphicFramePr>
        <p:xfrm>
          <a:off x="838200" y="1825625"/>
          <a:ext cx="10515597" cy="357124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56673648"/>
                    </a:ext>
                  </a:extLst>
                </a:gridCol>
                <a:gridCol w="3505199">
                  <a:extLst>
                    <a:ext uri="{9D8B030D-6E8A-4147-A177-3AD203B41FA5}">
                      <a16:colId xmlns:a16="http://schemas.microsoft.com/office/drawing/2014/main" val="1532566028"/>
                    </a:ext>
                  </a:extLst>
                </a:gridCol>
                <a:gridCol w="3505199">
                  <a:extLst>
                    <a:ext uri="{9D8B030D-6E8A-4147-A177-3AD203B41FA5}">
                      <a16:colId xmlns:a16="http://schemas.microsoft.com/office/drawing/2014/main" val="322149034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ISTRUZIONE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DESCRIZIONE ANALITICA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DESCRIZIONE SINTETICA</a:t>
                      </a:r>
                    </a:p>
                  </a:txBody>
                  <a:tcPr/>
                </a:tc>
                <a:extLst>
                  <a:ext uri="{0D108BD9-81ED-4DB2-BD59-A6C34878D82A}">
                    <a16:rowId xmlns:a16="http://schemas.microsoft.com/office/drawing/2014/main" val="1029300596"/>
                  </a:ext>
                </a:extLst>
              </a:tr>
              <a:tr h="370840">
                <a:tc>
                  <a:txBody>
                    <a:bodyPr/>
                    <a:lstStyle/>
                    <a:p>
                      <a:pPr marL="0" algn="ctr" defTabSz="914400" rtl="0" eaLnBrk="1" latinLnBrk="0" hangingPunct="1"/>
                      <a:r>
                        <a:rPr lang="it-IT" sz="2800" kern="1200" dirty="0">
                          <a:solidFill>
                            <a:schemeClr val="dk1"/>
                          </a:solidFill>
                          <a:effectLst/>
                          <a:latin typeface="Arial Narrow" panose="020B0606020202030204" pitchFamily="34" charset="0"/>
                          <a:ea typeface="+mn-ea"/>
                          <a:cs typeface="+mn-cs"/>
                        </a:rPr>
                        <a:t>SUB </a:t>
                      </a:r>
                      <a:r>
                        <a:rPr lang="it-IT" sz="2800" kern="1200" dirty="0" err="1">
                          <a:solidFill>
                            <a:schemeClr val="dk1"/>
                          </a:solidFill>
                          <a:effectLst/>
                          <a:latin typeface="Arial Narrow" panose="020B0606020202030204" pitchFamily="34" charset="0"/>
                          <a:ea typeface="+mn-ea"/>
                          <a:cs typeface="+mn-cs"/>
                        </a:rPr>
                        <a:t>ind</a:t>
                      </a:r>
                      <a:endParaRPr lang="it-IT" sz="2800" kern="1200" dirty="0">
                        <a:solidFill>
                          <a:schemeClr val="dk1"/>
                        </a:solidFill>
                        <a:effectLst/>
                        <a:latin typeface="Arial Narrow" panose="020B0606020202030204" pitchFamily="34" charset="0"/>
                        <a:ea typeface="+mn-ea"/>
                        <a:cs typeface="+mn-cs"/>
                      </a:endParaRPr>
                    </a:p>
                  </a:txBody>
                  <a:tcPr/>
                </a:tc>
                <a:tc>
                  <a:txBody>
                    <a:bodyPr/>
                    <a:lstStyle/>
                    <a:p>
                      <a:r>
                        <a:rPr lang="it-IT" dirty="0"/>
                        <a:t>Sottrae il valore contenuto nella locazione di memoria di indirizzo </a:t>
                      </a:r>
                      <a:r>
                        <a:rPr lang="it-IT" b="1" dirty="0" err="1">
                          <a:solidFill>
                            <a:srgbClr val="FF0000"/>
                          </a:solidFill>
                        </a:rPr>
                        <a:t>ind</a:t>
                      </a:r>
                      <a:r>
                        <a:rPr lang="it-IT" dirty="0"/>
                        <a:t> dal valore contenuto nel registro accumulatore calcolando la differenza nel registro accumulatore</a:t>
                      </a:r>
                    </a:p>
                  </a:txBody>
                  <a:tcPr/>
                </a:tc>
                <a:tc>
                  <a:txBody>
                    <a:bodyPr/>
                    <a:lstStyle/>
                    <a:p>
                      <a:pPr marL="0" algn="ctr" defTabSz="914400" rtl="0" eaLnBrk="1" latinLnBrk="0" hangingPunct="1"/>
                      <a:r>
                        <a:rPr lang="it-IT" sz="2800" kern="1200" dirty="0">
                          <a:solidFill>
                            <a:schemeClr val="dk1"/>
                          </a:solidFill>
                          <a:effectLst/>
                          <a:latin typeface="Arial Narrow" panose="020B0606020202030204" pitchFamily="34" charset="0"/>
                          <a:ea typeface="+mn-ea"/>
                          <a:cs typeface="+mn-cs"/>
                        </a:rPr>
                        <a:t>A &lt;-- A - RAM[</a:t>
                      </a:r>
                      <a:r>
                        <a:rPr lang="it-IT" sz="2800" kern="1200" dirty="0" err="1">
                          <a:solidFill>
                            <a:schemeClr val="dk1"/>
                          </a:solidFill>
                          <a:effectLst/>
                          <a:latin typeface="Arial Narrow" panose="020B0606020202030204" pitchFamily="34" charset="0"/>
                          <a:ea typeface="+mn-ea"/>
                          <a:cs typeface="+mn-cs"/>
                        </a:rPr>
                        <a:t>ind</a:t>
                      </a:r>
                      <a:r>
                        <a:rPr lang="it-IT" sz="2800" kern="1200" dirty="0">
                          <a:solidFill>
                            <a:schemeClr val="dk1"/>
                          </a:solidFill>
                          <a:effectLst/>
                          <a:latin typeface="Arial Narrow" panose="020B0606020202030204" pitchFamily="34" charset="0"/>
                          <a:ea typeface="+mn-ea"/>
                          <a:cs typeface="+mn-cs"/>
                        </a:rPr>
                        <a:t>]</a:t>
                      </a:r>
                    </a:p>
                  </a:txBody>
                  <a:tcPr/>
                </a:tc>
                <a:extLst>
                  <a:ext uri="{0D108BD9-81ED-4DB2-BD59-A6C34878D82A}">
                    <a16:rowId xmlns:a16="http://schemas.microsoft.com/office/drawing/2014/main" val="2895283708"/>
                  </a:ext>
                </a:extLst>
              </a:tr>
              <a:tr h="370840">
                <a:tc>
                  <a:txBody>
                    <a:bodyPr/>
                    <a:lstStyle/>
                    <a:p>
                      <a:pPr marL="0" algn="ctr" defTabSz="914400" rtl="0" eaLnBrk="1" latinLnBrk="0" hangingPunct="1"/>
                      <a:r>
                        <a:rPr lang="it-IT" sz="2800" kern="1200" dirty="0">
                          <a:solidFill>
                            <a:schemeClr val="dk1"/>
                          </a:solidFill>
                          <a:effectLst/>
                          <a:latin typeface="Arial Narrow" panose="020B0606020202030204" pitchFamily="34" charset="0"/>
                          <a:ea typeface="+mn-ea"/>
                          <a:cs typeface="+mn-cs"/>
                        </a:rPr>
                        <a:t>SUB #num</a:t>
                      </a:r>
                    </a:p>
                  </a:txBody>
                  <a:tcPr/>
                </a:tc>
                <a:tc>
                  <a:txBody>
                    <a:bodyPr/>
                    <a:lstStyle/>
                    <a:p>
                      <a:r>
                        <a:rPr lang="it-IT" dirty="0">
                          <a:effectLst/>
                        </a:rPr>
                        <a:t>Sottrae il numero specificato dal valore contenuto nel registro accumulatore calcolando la differenza nel registro accumulatore</a:t>
                      </a:r>
                      <a:endParaRPr lang="it-IT" dirty="0"/>
                    </a:p>
                  </a:txBody>
                  <a:tcPr/>
                </a:tc>
                <a:tc>
                  <a:txBody>
                    <a:bodyPr/>
                    <a:lstStyle/>
                    <a:p>
                      <a:pPr marL="0" algn="ctr" defTabSz="914400" rtl="0" eaLnBrk="1" latinLnBrk="0" hangingPunct="1"/>
                      <a:r>
                        <a:rPr lang="it-IT" sz="2800" kern="1200" dirty="0">
                          <a:solidFill>
                            <a:schemeClr val="dk1"/>
                          </a:solidFill>
                          <a:effectLst/>
                          <a:latin typeface="Arial Narrow" panose="020B0606020202030204" pitchFamily="34" charset="0"/>
                          <a:ea typeface="+mn-ea"/>
                          <a:cs typeface="+mn-cs"/>
                        </a:rPr>
                        <a:t>A &lt;-- A - </a:t>
                      </a:r>
                      <a:r>
                        <a:rPr lang="it-IT" sz="2800" kern="1200" dirty="0" err="1">
                          <a:solidFill>
                            <a:schemeClr val="dk1"/>
                          </a:solidFill>
                          <a:effectLst/>
                          <a:latin typeface="Arial Narrow" panose="020B0606020202030204" pitchFamily="34" charset="0"/>
                          <a:ea typeface="+mn-ea"/>
                          <a:cs typeface="+mn-cs"/>
                        </a:rPr>
                        <a:t>num</a:t>
                      </a:r>
                      <a:endParaRPr lang="it-IT" sz="2800" kern="1200" dirty="0">
                        <a:solidFill>
                          <a:schemeClr val="dk1"/>
                        </a:solidFill>
                        <a:effectLst/>
                        <a:latin typeface="Arial Narrow" panose="020B0606020202030204" pitchFamily="34" charset="0"/>
                        <a:ea typeface="+mn-ea"/>
                        <a:cs typeface="+mn-cs"/>
                      </a:endParaRPr>
                    </a:p>
                  </a:txBody>
                  <a:tcPr/>
                </a:tc>
                <a:extLst>
                  <a:ext uri="{0D108BD9-81ED-4DB2-BD59-A6C34878D82A}">
                    <a16:rowId xmlns:a16="http://schemas.microsoft.com/office/drawing/2014/main" val="2212849337"/>
                  </a:ext>
                </a:extLst>
              </a:tr>
            </a:tbl>
          </a:graphicData>
        </a:graphic>
      </p:graphicFrame>
      <p:sp>
        <p:nvSpPr>
          <p:cNvPr id="9" name="CasellaDiTesto 8">
            <a:extLst>
              <a:ext uri="{FF2B5EF4-FFF2-40B4-BE49-F238E27FC236}">
                <a16:creationId xmlns:a16="http://schemas.microsoft.com/office/drawing/2014/main" id="{A1B0ABBA-7B27-4497-B3C8-1DC175095A11}"/>
              </a:ext>
            </a:extLst>
          </p:cNvPr>
          <p:cNvSpPr txBox="1"/>
          <p:nvPr/>
        </p:nvSpPr>
        <p:spPr>
          <a:xfrm>
            <a:off x="742122" y="887895"/>
            <a:ext cx="7400039" cy="800219"/>
          </a:xfrm>
          <a:prstGeom prst="rect">
            <a:avLst/>
          </a:prstGeom>
          <a:noFill/>
        </p:spPr>
        <p:txBody>
          <a:bodyPr wrap="none" rtlCol="0">
            <a:spAutoFit/>
          </a:bodyPr>
          <a:lstStyle/>
          <a:p>
            <a:r>
              <a:rPr lang="it-IT" sz="2800" dirty="0"/>
              <a:t>OPERAZIONI ESEGUITE DALLA ALU: SOTTRAZIONE</a:t>
            </a:r>
          </a:p>
          <a:p>
            <a:endParaRPr lang="it-IT" dirty="0"/>
          </a:p>
        </p:txBody>
      </p:sp>
    </p:spTree>
    <p:extLst>
      <p:ext uri="{BB962C8B-B14F-4D97-AF65-F5344CB8AC3E}">
        <p14:creationId xmlns:p14="http://schemas.microsoft.com/office/powerpoint/2010/main" val="3058392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ella 8">
            <a:extLst>
              <a:ext uri="{FF2B5EF4-FFF2-40B4-BE49-F238E27FC236}">
                <a16:creationId xmlns:a16="http://schemas.microsoft.com/office/drawing/2014/main" id="{89138F85-DDC8-48EC-B8C4-DC10E71ECF47}"/>
              </a:ext>
            </a:extLst>
          </p:cNvPr>
          <p:cNvGraphicFramePr>
            <a:graphicFrameLocks noGrp="1"/>
          </p:cNvGraphicFramePr>
          <p:nvPr>
            <p:ph idx="1"/>
            <p:extLst>
              <p:ext uri="{D42A27DB-BD31-4B8C-83A1-F6EECF244321}">
                <p14:modId xmlns:p14="http://schemas.microsoft.com/office/powerpoint/2010/main" val="3220444048"/>
              </p:ext>
            </p:extLst>
          </p:nvPr>
        </p:nvGraphicFramePr>
        <p:xfrm>
          <a:off x="861391" y="1825625"/>
          <a:ext cx="10492406" cy="3296920"/>
        </p:xfrm>
        <a:graphic>
          <a:graphicData uri="http://schemas.openxmlformats.org/drawingml/2006/table">
            <a:tbl>
              <a:tblPr firstRow="1" bandRow="1">
                <a:tableStyleId>{5C22544A-7EE6-4342-B048-85BDC9FD1C3A}</a:tableStyleId>
              </a:tblPr>
              <a:tblGrid>
                <a:gridCol w="3482008">
                  <a:extLst>
                    <a:ext uri="{9D8B030D-6E8A-4147-A177-3AD203B41FA5}">
                      <a16:colId xmlns:a16="http://schemas.microsoft.com/office/drawing/2014/main" val="1354416961"/>
                    </a:ext>
                  </a:extLst>
                </a:gridCol>
                <a:gridCol w="3505199">
                  <a:extLst>
                    <a:ext uri="{9D8B030D-6E8A-4147-A177-3AD203B41FA5}">
                      <a16:colId xmlns:a16="http://schemas.microsoft.com/office/drawing/2014/main" val="3014370331"/>
                    </a:ext>
                  </a:extLst>
                </a:gridCol>
                <a:gridCol w="3505199">
                  <a:extLst>
                    <a:ext uri="{9D8B030D-6E8A-4147-A177-3AD203B41FA5}">
                      <a16:colId xmlns:a16="http://schemas.microsoft.com/office/drawing/2014/main" val="78350801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ISTRUZIONE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DESCRIZIONE ANALITICA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DESCRIZIONE SINTETICA</a:t>
                      </a:r>
                    </a:p>
                  </a:txBody>
                  <a:tcPr/>
                </a:tc>
                <a:extLst>
                  <a:ext uri="{0D108BD9-81ED-4DB2-BD59-A6C34878D82A}">
                    <a16:rowId xmlns:a16="http://schemas.microsoft.com/office/drawing/2014/main" val="245807161"/>
                  </a:ext>
                </a:extLst>
              </a:tr>
              <a:tr h="370840">
                <a:tc>
                  <a:txBody>
                    <a:bodyPr/>
                    <a:lstStyle/>
                    <a:p>
                      <a:pPr marL="0" algn="ctr" defTabSz="914400" rtl="0" eaLnBrk="1" latinLnBrk="0" hangingPunct="1"/>
                      <a:r>
                        <a:rPr lang="it-IT" sz="2800" kern="1200" dirty="0">
                          <a:solidFill>
                            <a:schemeClr val="dk1"/>
                          </a:solidFill>
                          <a:effectLst/>
                          <a:latin typeface="Arial Narrow" panose="020B0606020202030204" pitchFamily="34" charset="0"/>
                          <a:ea typeface="+mn-ea"/>
                          <a:cs typeface="+mn-cs"/>
                        </a:rPr>
                        <a:t>MUL </a:t>
                      </a:r>
                      <a:r>
                        <a:rPr lang="it-IT" sz="2800" kern="1200" dirty="0" err="1">
                          <a:solidFill>
                            <a:schemeClr val="dk1"/>
                          </a:solidFill>
                          <a:effectLst/>
                          <a:latin typeface="Arial Narrow" panose="020B0606020202030204" pitchFamily="34" charset="0"/>
                          <a:ea typeface="+mn-ea"/>
                          <a:cs typeface="+mn-cs"/>
                        </a:rPr>
                        <a:t>ind</a:t>
                      </a:r>
                      <a:endParaRPr lang="it-IT" sz="2800" kern="1200" dirty="0">
                        <a:solidFill>
                          <a:schemeClr val="dk1"/>
                        </a:solidFill>
                        <a:effectLst/>
                        <a:latin typeface="Arial Narrow" panose="020B0606020202030204" pitchFamily="34" charset="0"/>
                        <a:ea typeface="+mn-ea"/>
                        <a:cs typeface="+mn-cs"/>
                      </a:endParaRPr>
                    </a:p>
                  </a:txBody>
                  <a:tcPr/>
                </a:tc>
                <a:tc>
                  <a:txBody>
                    <a:bodyPr/>
                    <a:lstStyle/>
                    <a:p>
                      <a:r>
                        <a:rPr lang="it-IT" dirty="0"/>
                        <a:t>Moltiplica il valore contenuto nel registro accumulatore con il valore contenuto nella locazione di memoria di indirizzo </a:t>
                      </a:r>
                      <a:r>
                        <a:rPr lang="it-IT" b="1" dirty="0" err="1">
                          <a:solidFill>
                            <a:srgbClr val="FF0000"/>
                          </a:solidFill>
                        </a:rPr>
                        <a:t>ind</a:t>
                      </a:r>
                      <a:r>
                        <a:rPr lang="it-IT" dirty="0"/>
                        <a:t> calcolando il prodotto nel registro accumulatore</a:t>
                      </a:r>
                    </a:p>
                  </a:txBody>
                  <a:tcPr/>
                </a:tc>
                <a:tc>
                  <a:txBody>
                    <a:bodyPr/>
                    <a:lstStyle/>
                    <a:p>
                      <a:pPr marL="0" algn="ctr" defTabSz="914400" rtl="0" eaLnBrk="1" latinLnBrk="0" hangingPunct="1"/>
                      <a:r>
                        <a:rPr lang="it-IT" sz="2800" kern="1200" dirty="0">
                          <a:solidFill>
                            <a:schemeClr val="dk1"/>
                          </a:solidFill>
                          <a:effectLst/>
                          <a:latin typeface="Arial Narrow" panose="020B0606020202030204" pitchFamily="34" charset="0"/>
                          <a:ea typeface="+mn-ea"/>
                          <a:cs typeface="+mn-cs"/>
                        </a:rPr>
                        <a:t>A &lt;-- A * RAM[</a:t>
                      </a:r>
                      <a:r>
                        <a:rPr lang="it-IT" sz="2800" kern="1200" dirty="0" err="1">
                          <a:solidFill>
                            <a:schemeClr val="dk1"/>
                          </a:solidFill>
                          <a:effectLst/>
                          <a:latin typeface="Arial Narrow" panose="020B0606020202030204" pitchFamily="34" charset="0"/>
                          <a:ea typeface="+mn-ea"/>
                          <a:cs typeface="+mn-cs"/>
                        </a:rPr>
                        <a:t>ind</a:t>
                      </a:r>
                      <a:r>
                        <a:rPr lang="it-IT" sz="2800" kern="1200" dirty="0">
                          <a:solidFill>
                            <a:schemeClr val="dk1"/>
                          </a:solidFill>
                          <a:effectLst/>
                          <a:latin typeface="Arial Narrow" panose="020B0606020202030204" pitchFamily="34" charset="0"/>
                          <a:ea typeface="+mn-ea"/>
                          <a:cs typeface="+mn-cs"/>
                        </a:rPr>
                        <a:t>]</a:t>
                      </a:r>
                    </a:p>
                  </a:txBody>
                  <a:tcPr/>
                </a:tc>
                <a:extLst>
                  <a:ext uri="{0D108BD9-81ED-4DB2-BD59-A6C34878D82A}">
                    <a16:rowId xmlns:a16="http://schemas.microsoft.com/office/drawing/2014/main" val="3024052850"/>
                  </a:ext>
                </a:extLst>
              </a:tr>
              <a:tr h="370840">
                <a:tc>
                  <a:txBody>
                    <a:bodyPr/>
                    <a:lstStyle/>
                    <a:p>
                      <a:pPr marL="0" algn="ctr" defTabSz="914400" rtl="0" eaLnBrk="1" latinLnBrk="0" hangingPunct="1"/>
                      <a:r>
                        <a:rPr lang="it-IT" sz="2800" kern="1200" dirty="0">
                          <a:solidFill>
                            <a:schemeClr val="dk1"/>
                          </a:solidFill>
                          <a:effectLst/>
                          <a:latin typeface="Arial Narrow" panose="020B0606020202030204" pitchFamily="34" charset="0"/>
                          <a:ea typeface="+mn-ea"/>
                          <a:cs typeface="+mn-cs"/>
                        </a:rPr>
                        <a:t>MUL #num</a:t>
                      </a:r>
                    </a:p>
                  </a:txBody>
                  <a:tcPr/>
                </a:tc>
                <a:tc>
                  <a:txBody>
                    <a:bodyPr/>
                    <a:lstStyle/>
                    <a:p>
                      <a:r>
                        <a:rPr lang="it-IT" dirty="0">
                          <a:effectLst/>
                        </a:rPr>
                        <a:t>Moltiplica il valore contenuto nel registro accumulatore con il numero specificato calcolando il prodotto nel registro accumulatore</a:t>
                      </a:r>
                      <a:endParaRPr lang="it-IT" dirty="0"/>
                    </a:p>
                  </a:txBody>
                  <a:tcPr/>
                </a:tc>
                <a:tc>
                  <a:txBody>
                    <a:bodyPr/>
                    <a:lstStyle/>
                    <a:p>
                      <a:pPr marL="0" algn="ctr" defTabSz="914400" rtl="0" eaLnBrk="1" latinLnBrk="0" hangingPunct="1"/>
                      <a:r>
                        <a:rPr lang="it-IT" sz="2800" kern="1200" dirty="0">
                          <a:solidFill>
                            <a:schemeClr val="dk1"/>
                          </a:solidFill>
                          <a:effectLst/>
                          <a:latin typeface="Arial Narrow" panose="020B0606020202030204" pitchFamily="34" charset="0"/>
                          <a:ea typeface="+mn-ea"/>
                          <a:cs typeface="+mn-cs"/>
                        </a:rPr>
                        <a:t>A &lt;-- A * </a:t>
                      </a:r>
                      <a:r>
                        <a:rPr lang="it-IT" sz="2800" kern="1200" dirty="0" err="1">
                          <a:solidFill>
                            <a:schemeClr val="dk1"/>
                          </a:solidFill>
                          <a:effectLst/>
                          <a:latin typeface="Arial Narrow" panose="020B0606020202030204" pitchFamily="34" charset="0"/>
                          <a:ea typeface="+mn-ea"/>
                          <a:cs typeface="+mn-cs"/>
                        </a:rPr>
                        <a:t>num</a:t>
                      </a:r>
                      <a:endParaRPr lang="it-IT" sz="2800" kern="1200" dirty="0">
                        <a:solidFill>
                          <a:schemeClr val="dk1"/>
                        </a:solidFill>
                        <a:effectLst/>
                        <a:latin typeface="Arial Narrow" panose="020B0606020202030204" pitchFamily="34" charset="0"/>
                        <a:ea typeface="+mn-ea"/>
                        <a:cs typeface="+mn-cs"/>
                      </a:endParaRPr>
                    </a:p>
                  </a:txBody>
                  <a:tcPr/>
                </a:tc>
                <a:extLst>
                  <a:ext uri="{0D108BD9-81ED-4DB2-BD59-A6C34878D82A}">
                    <a16:rowId xmlns:a16="http://schemas.microsoft.com/office/drawing/2014/main" val="1277417938"/>
                  </a:ext>
                </a:extLst>
              </a:tr>
            </a:tbl>
          </a:graphicData>
        </a:graphic>
      </p:graphicFrame>
      <p:sp>
        <p:nvSpPr>
          <p:cNvPr id="9" name="CasellaDiTesto 8">
            <a:extLst>
              <a:ext uri="{FF2B5EF4-FFF2-40B4-BE49-F238E27FC236}">
                <a16:creationId xmlns:a16="http://schemas.microsoft.com/office/drawing/2014/main" id="{4D592358-F2F6-478D-AE6D-E70444576B36}"/>
              </a:ext>
            </a:extLst>
          </p:cNvPr>
          <p:cNvSpPr txBox="1"/>
          <p:nvPr/>
        </p:nvSpPr>
        <p:spPr>
          <a:xfrm>
            <a:off x="838200" y="887895"/>
            <a:ext cx="7979557" cy="800219"/>
          </a:xfrm>
          <a:prstGeom prst="rect">
            <a:avLst/>
          </a:prstGeom>
          <a:noFill/>
        </p:spPr>
        <p:txBody>
          <a:bodyPr wrap="none" rtlCol="0">
            <a:spAutoFit/>
          </a:bodyPr>
          <a:lstStyle/>
          <a:p>
            <a:r>
              <a:rPr lang="it-IT" sz="2800" dirty="0"/>
              <a:t>OPERAZIONI</a:t>
            </a:r>
            <a:r>
              <a:rPr lang="it-IT" dirty="0"/>
              <a:t> </a:t>
            </a:r>
            <a:r>
              <a:rPr lang="it-IT" sz="2800" dirty="0"/>
              <a:t>ESEGUITE DALLA ALU: MOLTIPLICAZIONE</a:t>
            </a:r>
          </a:p>
          <a:p>
            <a:endParaRPr lang="it-IT" dirty="0"/>
          </a:p>
        </p:txBody>
      </p:sp>
    </p:spTree>
    <p:extLst>
      <p:ext uri="{BB962C8B-B14F-4D97-AF65-F5344CB8AC3E}">
        <p14:creationId xmlns:p14="http://schemas.microsoft.com/office/powerpoint/2010/main" val="369829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a 4">
            <a:extLst>
              <a:ext uri="{FF2B5EF4-FFF2-40B4-BE49-F238E27FC236}">
                <a16:creationId xmlns:a16="http://schemas.microsoft.com/office/drawing/2014/main" id="{A3B2166A-FA25-4F63-90AD-81E265440382}"/>
              </a:ext>
            </a:extLst>
          </p:cNvPr>
          <p:cNvGraphicFramePr>
            <a:graphicFrameLocks noGrp="1"/>
          </p:cNvGraphicFramePr>
          <p:nvPr>
            <p:ph idx="1"/>
            <p:extLst>
              <p:ext uri="{D42A27DB-BD31-4B8C-83A1-F6EECF244321}">
                <p14:modId xmlns:p14="http://schemas.microsoft.com/office/powerpoint/2010/main" val="501732222"/>
              </p:ext>
            </p:extLst>
          </p:nvPr>
        </p:nvGraphicFramePr>
        <p:xfrm>
          <a:off x="742121" y="1825625"/>
          <a:ext cx="10479154" cy="4119880"/>
        </p:xfrm>
        <a:graphic>
          <a:graphicData uri="http://schemas.openxmlformats.org/drawingml/2006/table">
            <a:tbl>
              <a:tblPr firstRow="1" bandRow="1">
                <a:tableStyleId>{5C22544A-7EE6-4342-B048-85BDC9FD1C3A}</a:tableStyleId>
              </a:tblPr>
              <a:tblGrid>
                <a:gridCol w="2213114">
                  <a:extLst>
                    <a:ext uri="{9D8B030D-6E8A-4147-A177-3AD203B41FA5}">
                      <a16:colId xmlns:a16="http://schemas.microsoft.com/office/drawing/2014/main" val="1544119308"/>
                    </a:ext>
                  </a:extLst>
                </a:gridCol>
                <a:gridCol w="5314122">
                  <a:extLst>
                    <a:ext uri="{9D8B030D-6E8A-4147-A177-3AD203B41FA5}">
                      <a16:colId xmlns:a16="http://schemas.microsoft.com/office/drawing/2014/main" val="242181964"/>
                    </a:ext>
                  </a:extLst>
                </a:gridCol>
                <a:gridCol w="2951918">
                  <a:extLst>
                    <a:ext uri="{9D8B030D-6E8A-4147-A177-3AD203B41FA5}">
                      <a16:colId xmlns:a16="http://schemas.microsoft.com/office/drawing/2014/main" val="2040586927"/>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ISTRUZIONE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DESCRIZIONE ANALITICA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DESCRIZIONE SINTETICA</a:t>
                      </a:r>
                    </a:p>
                  </a:txBody>
                  <a:tcPr/>
                </a:tc>
                <a:extLst>
                  <a:ext uri="{0D108BD9-81ED-4DB2-BD59-A6C34878D82A}">
                    <a16:rowId xmlns:a16="http://schemas.microsoft.com/office/drawing/2014/main" val="2484950859"/>
                  </a:ext>
                </a:extLst>
              </a:tr>
              <a:tr h="370840">
                <a:tc>
                  <a:txBody>
                    <a:bodyPr/>
                    <a:lstStyle/>
                    <a:p>
                      <a:pPr marL="0" algn="ctr" defTabSz="914400" rtl="0" eaLnBrk="1" latinLnBrk="0" hangingPunct="1"/>
                      <a:r>
                        <a:rPr lang="it-IT" sz="2800" kern="1200" dirty="0">
                          <a:solidFill>
                            <a:schemeClr val="dk1"/>
                          </a:solidFill>
                          <a:effectLst/>
                          <a:latin typeface="Arial Narrow" panose="020B0606020202030204" pitchFamily="34" charset="0"/>
                          <a:ea typeface="+mn-ea"/>
                          <a:cs typeface="+mn-cs"/>
                        </a:rPr>
                        <a:t>DIV </a:t>
                      </a:r>
                      <a:r>
                        <a:rPr lang="it-IT" sz="2800" kern="1200" dirty="0" err="1">
                          <a:solidFill>
                            <a:schemeClr val="dk1"/>
                          </a:solidFill>
                          <a:effectLst/>
                          <a:latin typeface="Arial Narrow" panose="020B0606020202030204" pitchFamily="34" charset="0"/>
                          <a:ea typeface="+mn-ea"/>
                          <a:cs typeface="+mn-cs"/>
                        </a:rPr>
                        <a:t>ind</a:t>
                      </a:r>
                      <a:endParaRPr lang="it-IT" sz="2800" kern="1200" dirty="0">
                        <a:solidFill>
                          <a:schemeClr val="dk1"/>
                        </a:solidFill>
                        <a:effectLst/>
                        <a:latin typeface="Arial Narrow" panose="020B0606020202030204" pitchFamily="34" charset="0"/>
                        <a:ea typeface="+mn-ea"/>
                        <a:cs typeface="+mn-cs"/>
                      </a:endParaRPr>
                    </a:p>
                  </a:txBody>
                  <a:tcPr/>
                </a:tc>
                <a:tc>
                  <a:txBody>
                    <a:bodyPr/>
                    <a:lstStyle/>
                    <a:p>
                      <a:r>
                        <a:rPr lang="it-IT" dirty="0"/>
                        <a:t>Divide il valore contenuto nel registro accumulatore per il valore contenuto nella locazione di memoria di indirizzo </a:t>
                      </a:r>
                      <a:r>
                        <a:rPr lang="it-IT" b="1" dirty="0" err="1">
                          <a:solidFill>
                            <a:srgbClr val="FF0000"/>
                          </a:solidFill>
                        </a:rPr>
                        <a:t>ind</a:t>
                      </a:r>
                      <a:r>
                        <a:rPr lang="it-IT" dirty="0"/>
                        <a:t> calcolando il quoziente nel registro accumulatore (il quoziente è un numero intero anche se il valore contenuto in A non è divisibile per il valore contenuto nella memoria in questo caso viene trascurato il "resto")</a:t>
                      </a:r>
                    </a:p>
                  </a:txBody>
                  <a:tcPr/>
                </a:tc>
                <a:tc>
                  <a:txBody>
                    <a:bodyPr/>
                    <a:lstStyle/>
                    <a:p>
                      <a:pPr marL="0" algn="ctr" defTabSz="914400" rtl="0" eaLnBrk="1" latinLnBrk="0" hangingPunct="1"/>
                      <a:r>
                        <a:rPr lang="it-IT" sz="2800" kern="1200" dirty="0">
                          <a:solidFill>
                            <a:schemeClr val="dk1"/>
                          </a:solidFill>
                          <a:effectLst/>
                          <a:latin typeface="Arial Narrow" panose="020B0606020202030204" pitchFamily="34" charset="0"/>
                          <a:ea typeface="+mn-ea"/>
                          <a:cs typeface="+mn-cs"/>
                        </a:rPr>
                        <a:t>A &lt;-- A / RAM[</a:t>
                      </a:r>
                      <a:r>
                        <a:rPr lang="it-IT" sz="2800" kern="1200" dirty="0" err="1">
                          <a:solidFill>
                            <a:schemeClr val="dk1"/>
                          </a:solidFill>
                          <a:effectLst/>
                          <a:latin typeface="Arial Narrow" panose="020B0606020202030204" pitchFamily="34" charset="0"/>
                          <a:ea typeface="+mn-ea"/>
                          <a:cs typeface="+mn-cs"/>
                        </a:rPr>
                        <a:t>ind</a:t>
                      </a:r>
                      <a:r>
                        <a:rPr lang="it-IT" sz="2800" kern="1200" dirty="0">
                          <a:solidFill>
                            <a:schemeClr val="dk1"/>
                          </a:solidFill>
                          <a:effectLst/>
                          <a:latin typeface="Arial Narrow" panose="020B0606020202030204" pitchFamily="34" charset="0"/>
                          <a:ea typeface="+mn-ea"/>
                          <a:cs typeface="+mn-cs"/>
                        </a:rPr>
                        <a:t>]</a:t>
                      </a:r>
                    </a:p>
                  </a:txBody>
                  <a:tcPr/>
                </a:tc>
                <a:extLst>
                  <a:ext uri="{0D108BD9-81ED-4DB2-BD59-A6C34878D82A}">
                    <a16:rowId xmlns:a16="http://schemas.microsoft.com/office/drawing/2014/main" val="3265027477"/>
                  </a:ext>
                </a:extLst>
              </a:tr>
              <a:tr h="370840">
                <a:tc>
                  <a:txBody>
                    <a:bodyPr/>
                    <a:lstStyle/>
                    <a:p>
                      <a:pPr marL="0" algn="ctr" defTabSz="914400" rtl="0" eaLnBrk="1" latinLnBrk="0" hangingPunct="1"/>
                      <a:r>
                        <a:rPr lang="it-IT" sz="2800" kern="1200" dirty="0">
                          <a:solidFill>
                            <a:schemeClr val="dk1"/>
                          </a:solidFill>
                          <a:effectLst/>
                          <a:latin typeface="Arial Narrow" panose="020B0606020202030204" pitchFamily="34" charset="0"/>
                          <a:ea typeface="+mn-ea"/>
                          <a:cs typeface="+mn-cs"/>
                        </a:rPr>
                        <a:t>DIV #num</a:t>
                      </a:r>
                    </a:p>
                  </a:txBody>
                  <a:tcPr/>
                </a:tc>
                <a:tc>
                  <a:txBody>
                    <a:bodyPr/>
                    <a:lstStyle/>
                    <a:p>
                      <a:r>
                        <a:rPr lang="it-IT" dirty="0">
                          <a:effectLst/>
                        </a:rPr>
                        <a:t>Divide il valore contenuto nel registro accumulatore per il numero specificato calcolando il quoziente nel registro accumulatore (il quoziente è un numero intero anche se il valore contenuto in A non è divisibile per il numero specificato: in questo caso viene tralasciato il "resto")</a:t>
                      </a:r>
                      <a:endParaRPr lang="it-IT" dirty="0"/>
                    </a:p>
                  </a:txBody>
                  <a:tcPr/>
                </a:tc>
                <a:tc>
                  <a:txBody>
                    <a:bodyPr/>
                    <a:lstStyle/>
                    <a:p>
                      <a:pPr marL="0" algn="ctr" defTabSz="914400" rtl="0" eaLnBrk="1" latinLnBrk="0" hangingPunct="1"/>
                      <a:r>
                        <a:rPr lang="it-IT" sz="2800" kern="1200" dirty="0">
                          <a:solidFill>
                            <a:schemeClr val="dk1"/>
                          </a:solidFill>
                          <a:effectLst/>
                          <a:latin typeface="Arial Narrow" panose="020B0606020202030204" pitchFamily="34" charset="0"/>
                          <a:ea typeface="+mn-ea"/>
                          <a:cs typeface="+mn-cs"/>
                        </a:rPr>
                        <a:t>A &lt;-- A / </a:t>
                      </a:r>
                      <a:r>
                        <a:rPr lang="it-IT" sz="2800" kern="1200" dirty="0" err="1">
                          <a:solidFill>
                            <a:schemeClr val="dk1"/>
                          </a:solidFill>
                          <a:effectLst/>
                          <a:latin typeface="Arial Narrow" panose="020B0606020202030204" pitchFamily="34" charset="0"/>
                          <a:ea typeface="+mn-ea"/>
                          <a:cs typeface="+mn-cs"/>
                        </a:rPr>
                        <a:t>num</a:t>
                      </a:r>
                      <a:endParaRPr lang="it-IT" sz="2800" kern="1200" dirty="0">
                        <a:solidFill>
                          <a:schemeClr val="dk1"/>
                        </a:solidFill>
                        <a:effectLst/>
                        <a:latin typeface="Arial Narrow" panose="020B0606020202030204" pitchFamily="34" charset="0"/>
                        <a:ea typeface="+mn-ea"/>
                        <a:cs typeface="+mn-cs"/>
                      </a:endParaRPr>
                    </a:p>
                  </a:txBody>
                  <a:tcPr/>
                </a:tc>
                <a:extLst>
                  <a:ext uri="{0D108BD9-81ED-4DB2-BD59-A6C34878D82A}">
                    <a16:rowId xmlns:a16="http://schemas.microsoft.com/office/drawing/2014/main" val="2798020128"/>
                  </a:ext>
                </a:extLst>
              </a:tr>
            </a:tbl>
          </a:graphicData>
        </a:graphic>
      </p:graphicFrame>
      <p:sp>
        <p:nvSpPr>
          <p:cNvPr id="5" name="CasellaDiTesto 4">
            <a:extLst>
              <a:ext uri="{FF2B5EF4-FFF2-40B4-BE49-F238E27FC236}">
                <a16:creationId xmlns:a16="http://schemas.microsoft.com/office/drawing/2014/main" id="{317CD2EA-683B-448F-9B98-6C4BAC48A3B7}"/>
              </a:ext>
            </a:extLst>
          </p:cNvPr>
          <p:cNvSpPr txBox="1"/>
          <p:nvPr/>
        </p:nvSpPr>
        <p:spPr>
          <a:xfrm>
            <a:off x="742121" y="1025406"/>
            <a:ext cx="6850080" cy="800219"/>
          </a:xfrm>
          <a:prstGeom prst="rect">
            <a:avLst/>
          </a:prstGeom>
          <a:noFill/>
        </p:spPr>
        <p:txBody>
          <a:bodyPr wrap="none" rtlCol="0">
            <a:spAutoFit/>
          </a:bodyPr>
          <a:lstStyle/>
          <a:p>
            <a:r>
              <a:rPr lang="it-IT" sz="2800" dirty="0"/>
              <a:t>OPERAZIONI ESEGUITE DALLA ALU: DIVISIONE</a:t>
            </a:r>
          </a:p>
          <a:p>
            <a:endParaRPr lang="it-IT" dirty="0"/>
          </a:p>
        </p:txBody>
      </p:sp>
    </p:spTree>
    <p:extLst>
      <p:ext uri="{BB962C8B-B14F-4D97-AF65-F5344CB8AC3E}">
        <p14:creationId xmlns:p14="http://schemas.microsoft.com/office/powerpoint/2010/main" val="357344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13CFA55-EBF8-43D5-B117-DDE8D87AAD06}"/>
              </a:ext>
            </a:extLst>
          </p:cNvPr>
          <p:cNvSpPr>
            <a:spLocks noGrp="1"/>
          </p:cNvSpPr>
          <p:nvPr>
            <p:ph idx="1"/>
          </p:nvPr>
        </p:nvSpPr>
        <p:spPr>
          <a:xfrm>
            <a:off x="182218" y="324615"/>
            <a:ext cx="11194774" cy="5381833"/>
          </a:xfrm>
        </p:spPr>
        <p:txBody>
          <a:bodyPr/>
          <a:lstStyle/>
          <a:p>
            <a:pPr marL="0" indent="0">
              <a:buNone/>
            </a:pPr>
            <a:r>
              <a:rPr lang="it-IT" dirty="0"/>
              <a:t>ISTRUZIONI DI SALTO e ALT</a:t>
            </a:r>
          </a:p>
          <a:p>
            <a:pPr marL="0" indent="0">
              <a:buNone/>
            </a:pPr>
            <a:endParaRPr lang="it-IT" dirty="0"/>
          </a:p>
        </p:txBody>
      </p:sp>
      <p:graphicFrame>
        <p:nvGraphicFramePr>
          <p:cNvPr id="4" name="Tabella 4">
            <a:extLst>
              <a:ext uri="{FF2B5EF4-FFF2-40B4-BE49-F238E27FC236}">
                <a16:creationId xmlns:a16="http://schemas.microsoft.com/office/drawing/2014/main" id="{0E3D9577-16A2-4C82-A970-FD3666E85876}"/>
              </a:ext>
            </a:extLst>
          </p:cNvPr>
          <p:cNvGraphicFramePr>
            <a:graphicFrameLocks noGrp="1"/>
          </p:cNvGraphicFramePr>
          <p:nvPr>
            <p:extLst>
              <p:ext uri="{D42A27DB-BD31-4B8C-83A1-F6EECF244321}">
                <p14:modId xmlns:p14="http://schemas.microsoft.com/office/powerpoint/2010/main" val="575751602"/>
              </p:ext>
            </p:extLst>
          </p:nvPr>
        </p:nvGraphicFramePr>
        <p:xfrm>
          <a:off x="304799" y="832173"/>
          <a:ext cx="11357113" cy="5814719"/>
        </p:xfrm>
        <a:graphic>
          <a:graphicData uri="http://schemas.openxmlformats.org/drawingml/2006/table">
            <a:tbl>
              <a:tblPr firstRow="1" bandRow="1">
                <a:tableStyleId>{5C22544A-7EE6-4342-B048-85BDC9FD1C3A}</a:tableStyleId>
              </a:tblPr>
              <a:tblGrid>
                <a:gridCol w="1603867">
                  <a:extLst>
                    <a:ext uri="{9D8B030D-6E8A-4147-A177-3AD203B41FA5}">
                      <a16:colId xmlns:a16="http://schemas.microsoft.com/office/drawing/2014/main" val="2660249584"/>
                    </a:ext>
                  </a:extLst>
                </a:gridCol>
                <a:gridCol w="5967542">
                  <a:extLst>
                    <a:ext uri="{9D8B030D-6E8A-4147-A177-3AD203B41FA5}">
                      <a16:colId xmlns:a16="http://schemas.microsoft.com/office/drawing/2014/main" val="2773992601"/>
                    </a:ext>
                  </a:extLst>
                </a:gridCol>
                <a:gridCol w="3785704">
                  <a:extLst>
                    <a:ext uri="{9D8B030D-6E8A-4147-A177-3AD203B41FA5}">
                      <a16:colId xmlns:a16="http://schemas.microsoft.com/office/drawing/2014/main" val="1416100611"/>
                    </a:ext>
                  </a:extLst>
                </a:gridCol>
              </a:tblGrid>
              <a:tr h="796400">
                <a:tc>
                  <a:txBody>
                    <a:bodyPr/>
                    <a:lstStyle/>
                    <a:p>
                      <a:r>
                        <a:rPr lang="it-IT" dirty="0"/>
                        <a:t>ISTRUZIONE</a:t>
                      </a:r>
                    </a:p>
                  </a:txBody>
                  <a:tcPr/>
                </a:tc>
                <a:tc>
                  <a:txBody>
                    <a:bodyPr/>
                    <a:lstStyle/>
                    <a:p>
                      <a:r>
                        <a:rPr lang="it-IT" dirty="0"/>
                        <a:t>DESCRIZIONE ANALITICA</a:t>
                      </a:r>
                    </a:p>
                  </a:txBody>
                  <a:tcPr/>
                </a:tc>
                <a:tc>
                  <a:txBody>
                    <a:bodyPr/>
                    <a:lstStyle/>
                    <a:p>
                      <a:r>
                        <a:rPr lang="it-IT" dirty="0"/>
                        <a:t>DESCRIZIONE SINTETICA</a:t>
                      </a:r>
                    </a:p>
                  </a:txBody>
                  <a:tcPr/>
                </a:tc>
                <a:extLst>
                  <a:ext uri="{0D108BD9-81ED-4DB2-BD59-A6C34878D82A}">
                    <a16:rowId xmlns:a16="http://schemas.microsoft.com/office/drawing/2014/main" val="3610678812"/>
                  </a:ext>
                </a:extLst>
              </a:tr>
              <a:tr h="1820342">
                <a:tc>
                  <a:txBody>
                    <a:bodyPr/>
                    <a:lstStyle/>
                    <a:p>
                      <a:pPr marL="0" algn="ctr" defTabSz="914400" rtl="0" eaLnBrk="1" latinLnBrk="0" hangingPunct="1"/>
                      <a:r>
                        <a:rPr lang="it-IT" sz="2800" kern="1200" dirty="0">
                          <a:solidFill>
                            <a:schemeClr val="dk1"/>
                          </a:solidFill>
                          <a:effectLst/>
                          <a:latin typeface="Arial Narrow" panose="020B0606020202030204" pitchFamily="34" charset="0"/>
                          <a:ea typeface="+mn-ea"/>
                          <a:cs typeface="+mn-cs"/>
                        </a:rPr>
                        <a:t>JMP </a:t>
                      </a:r>
                      <a:r>
                        <a:rPr lang="it-IT" sz="2800" kern="1200" dirty="0" err="1">
                          <a:solidFill>
                            <a:schemeClr val="dk1"/>
                          </a:solidFill>
                          <a:effectLst/>
                          <a:latin typeface="Arial Narrow" panose="020B0606020202030204" pitchFamily="34" charset="0"/>
                          <a:ea typeface="+mn-ea"/>
                          <a:cs typeface="+mn-cs"/>
                        </a:rPr>
                        <a:t>ind</a:t>
                      </a:r>
                      <a:endParaRPr lang="it-IT" sz="2800" kern="1200" dirty="0">
                        <a:solidFill>
                          <a:schemeClr val="dk1"/>
                        </a:solidFill>
                        <a:effectLst/>
                        <a:latin typeface="Arial Narrow" panose="020B0606020202030204" pitchFamily="34" charset="0"/>
                        <a:ea typeface="+mn-ea"/>
                        <a:cs typeface="+mn-cs"/>
                      </a:endParaRPr>
                    </a:p>
                  </a:txBody>
                  <a:tcPr/>
                </a:tc>
                <a:tc>
                  <a:txBody>
                    <a:bodyPr/>
                    <a:lstStyle/>
                    <a:p>
                      <a:r>
                        <a:rPr lang="it-IT" dirty="0"/>
                        <a:t>Inserisce il valore </a:t>
                      </a:r>
                      <a:r>
                        <a:rPr lang="it-IT" b="1" dirty="0" err="1">
                          <a:solidFill>
                            <a:srgbClr val="FF0000"/>
                          </a:solidFill>
                        </a:rPr>
                        <a:t>ind</a:t>
                      </a:r>
                      <a:r>
                        <a:rPr lang="it-IT" dirty="0"/>
                        <a:t> nel registro PC (la prossima istruzione eseguita sarà l'istruzione contenuta nella locazione di memoria avente indirizzo </a:t>
                      </a:r>
                      <a:r>
                        <a:rPr lang="it-IT" b="1" dirty="0" err="1">
                          <a:solidFill>
                            <a:srgbClr val="FF0000"/>
                          </a:solidFill>
                        </a:rPr>
                        <a:t>ind</a:t>
                      </a:r>
                      <a:r>
                        <a:rPr lang="it-IT" dirty="0"/>
                        <a:t>, anziché l'istruzione contenuta nella posizione di memoria successiva a quella contenente questa istruzione)</a:t>
                      </a:r>
                    </a:p>
                  </a:txBody>
                  <a:tcPr/>
                </a:tc>
                <a:tc>
                  <a:txBody>
                    <a:bodyPr/>
                    <a:lstStyle/>
                    <a:p>
                      <a:pPr marL="0" algn="ctr" defTabSz="914400" rtl="0" eaLnBrk="1" latinLnBrk="0" hangingPunct="1"/>
                      <a:r>
                        <a:rPr lang="it-IT" sz="2800" kern="1200" dirty="0">
                          <a:solidFill>
                            <a:schemeClr val="dk1"/>
                          </a:solidFill>
                          <a:effectLst/>
                          <a:latin typeface="Arial Narrow" panose="020B0606020202030204" pitchFamily="34" charset="0"/>
                          <a:ea typeface="+mn-ea"/>
                          <a:cs typeface="+mn-cs"/>
                        </a:rPr>
                        <a:t>PC </a:t>
                      </a:r>
                      <a:r>
                        <a:rPr lang="it-IT" sz="2800" kern="1200" dirty="0">
                          <a:solidFill>
                            <a:schemeClr val="dk1"/>
                          </a:solidFill>
                          <a:effectLst/>
                          <a:latin typeface="Arial Narrow" panose="020B0606020202030204" pitchFamily="34" charset="0"/>
                          <a:ea typeface="+mn-ea"/>
                          <a:cs typeface="+mn-cs"/>
                          <a:sym typeface="Wingdings" panose="05000000000000000000" pitchFamily="2" charset="2"/>
                        </a:rPr>
                        <a:t> </a:t>
                      </a:r>
                      <a:r>
                        <a:rPr lang="it-IT" sz="2800" kern="1200" dirty="0" err="1">
                          <a:solidFill>
                            <a:schemeClr val="dk1"/>
                          </a:solidFill>
                          <a:effectLst/>
                          <a:latin typeface="Arial Narrow" panose="020B0606020202030204" pitchFamily="34" charset="0"/>
                          <a:ea typeface="+mn-ea"/>
                          <a:cs typeface="+mn-cs"/>
                          <a:sym typeface="Wingdings" panose="05000000000000000000" pitchFamily="2" charset="2"/>
                        </a:rPr>
                        <a:t>ind</a:t>
                      </a:r>
                      <a:endParaRPr lang="it-IT" sz="2800" kern="1200" dirty="0">
                        <a:solidFill>
                          <a:schemeClr val="dk1"/>
                        </a:solidFill>
                        <a:effectLst/>
                        <a:latin typeface="Arial Narrow" panose="020B0606020202030204" pitchFamily="34" charset="0"/>
                        <a:ea typeface="+mn-ea"/>
                        <a:cs typeface="+mn-cs"/>
                      </a:endParaRPr>
                    </a:p>
                  </a:txBody>
                  <a:tcPr/>
                </a:tc>
                <a:extLst>
                  <a:ext uri="{0D108BD9-81ED-4DB2-BD59-A6C34878D82A}">
                    <a16:rowId xmlns:a16="http://schemas.microsoft.com/office/drawing/2014/main" val="2474319361"/>
                  </a:ext>
                </a:extLst>
              </a:tr>
              <a:tr h="2161657">
                <a:tc>
                  <a:txBody>
                    <a:bodyPr/>
                    <a:lstStyle/>
                    <a:p>
                      <a:pPr marL="0" algn="ctr" defTabSz="914400" rtl="0" eaLnBrk="1" latinLnBrk="0" hangingPunct="1"/>
                      <a:r>
                        <a:rPr lang="it-IT" sz="2800" kern="1200" dirty="0">
                          <a:solidFill>
                            <a:schemeClr val="dk1"/>
                          </a:solidFill>
                          <a:effectLst/>
                          <a:latin typeface="Arial Narrow" panose="020B0606020202030204" pitchFamily="34" charset="0"/>
                          <a:ea typeface="+mn-ea"/>
                          <a:cs typeface="+mn-cs"/>
                        </a:rPr>
                        <a:t>JMZ </a:t>
                      </a:r>
                      <a:r>
                        <a:rPr lang="it-IT" sz="2800" kern="1200" dirty="0" err="1">
                          <a:solidFill>
                            <a:schemeClr val="dk1"/>
                          </a:solidFill>
                          <a:effectLst/>
                          <a:latin typeface="Arial Narrow" panose="020B0606020202030204" pitchFamily="34" charset="0"/>
                          <a:ea typeface="+mn-ea"/>
                          <a:cs typeface="+mn-cs"/>
                        </a:rPr>
                        <a:t>ind</a:t>
                      </a:r>
                      <a:endParaRPr lang="it-IT" sz="2800" kern="1200" dirty="0">
                        <a:solidFill>
                          <a:schemeClr val="dk1"/>
                        </a:solidFill>
                        <a:effectLst/>
                        <a:latin typeface="Arial Narrow" panose="020B0606020202030204" pitchFamily="34" charset="0"/>
                        <a:ea typeface="+mn-ea"/>
                        <a:cs typeface="+mn-cs"/>
                      </a:endParaRPr>
                    </a:p>
                  </a:txBody>
                  <a:tcPr/>
                </a:tc>
                <a:tc>
                  <a:txBody>
                    <a:bodyPr/>
                    <a:lstStyle/>
                    <a:p>
                      <a:r>
                        <a:rPr lang="it-IT" dirty="0"/>
                        <a:t>Inserisce il valore </a:t>
                      </a:r>
                      <a:r>
                        <a:rPr lang="it-IT" b="1" dirty="0" err="1">
                          <a:solidFill>
                            <a:srgbClr val="FF0000"/>
                          </a:solidFill>
                        </a:rPr>
                        <a:t>ind</a:t>
                      </a:r>
                      <a:r>
                        <a:rPr lang="it-IT" dirty="0"/>
                        <a:t> nel registro PC se il contenuto del registro accumulatore è </a:t>
                      </a:r>
                      <a:r>
                        <a:rPr lang="it-IT" b="1" dirty="0"/>
                        <a:t>zero</a:t>
                      </a:r>
                      <a:r>
                        <a:rPr lang="it-IT" dirty="0"/>
                        <a:t> (in questo caso la prossima istruzione eseguita sarà l'istruzione contenuta nella locazione di memoria avente indirizzo </a:t>
                      </a:r>
                      <a:r>
                        <a:rPr lang="it-IT" b="1" dirty="0" err="1">
                          <a:solidFill>
                            <a:srgbClr val="FF0000"/>
                          </a:solidFill>
                        </a:rPr>
                        <a:t>ind</a:t>
                      </a:r>
                      <a:r>
                        <a:rPr lang="it-IT" dirty="0"/>
                        <a:t>, altrimenti sarà l'istruzione contenuta nella locazione di memoria successiva a quella contenente questa istruzione</a:t>
                      </a:r>
                    </a:p>
                  </a:txBody>
                  <a:tcPr/>
                </a:tc>
                <a:tc>
                  <a:txBody>
                    <a:bodyPr/>
                    <a:lstStyle/>
                    <a:p>
                      <a:pPr marL="0" algn="ctr" defTabSz="914400" rtl="0" eaLnBrk="1" latinLnBrk="0" hangingPunct="1"/>
                      <a:r>
                        <a:rPr lang="it-IT" sz="2800" kern="1200" dirty="0">
                          <a:solidFill>
                            <a:schemeClr val="dk1"/>
                          </a:solidFill>
                          <a:effectLst/>
                          <a:latin typeface="Arial Narrow" panose="020B0606020202030204" pitchFamily="34" charset="0"/>
                          <a:ea typeface="+mn-ea"/>
                          <a:cs typeface="+mn-cs"/>
                        </a:rPr>
                        <a:t>Se A è zero </a:t>
                      </a:r>
                    </a:p>
                    <a:p>
                      <a:pPr marL="0" algn="ctr" defTabSz="914400" rtl="0" eaLnBrk="1" latinLnBrk="0" hangingPunct="1"/>
                      <a:r>
                        <a:rPr lang="it-IT" sz="2800" kern="1200" dirty="0">
                          <a:solidFill>
                            <a:schemeClr val="dk1"/>
                          </a:solidFill>
                          <a:effectLst/>
                          <a:latin typeface="Arial Narrow" panose="020B0606020202030204" pitchFamily="34" charset="0"/>
                          <a:ea typeface="+mn-ea"/>
                          <a:cs typeface="+mn-cs"/>
                        </a:rPr>
                        <a:t>allora PC </a:t>
                      </a:r>
                      <a:r>
                        <a:rPr lang="it-IT" sz="2800" kern="1200" dirty="0">
                          <a:solidFill>
                            <a:schemeClr val="dk1"/>
                          </a:solidFill>
                          <a:effectLst/>
                          <a:latin typeface="Arial Narrow" panose="020B0606020202030204" pitchFamily="34" charset="0"/>
                          <a:ea typeface="+mn-ea"/>
                          <a:cs typeface="+mn-cs"/>
                          <a:sym typeface="Wingdings" panose="05000000000000000000" pitchFamily="2" charset="2"/>
                        </a:rPr>
                        <a:t></a:t>
                      </a:r>
                      <a:r>
                        <a:rPr lang="it-IT" sz="2800" kern="1200" dirty="0">
                          <a:solidFill>
                            <a:schemeClr val="dk1"/>
                          </a:solidFill>
                          <a:effectLst/>
                          <a:latin typeface="Arial Narrow" panose="020B0606020202030204" pitchFamily="34" charset="0"/>
                          <a:ea typeface="+mn-ea"/>
                          <a:cs typeface="+mn-cs"/>
                        </a:rPr>
                        <a:t> </a:t>
                      </a:r>
                      <a:r>
                        <a:rPr lang="it-IT" sz="2800" kern="1200" dirty="0" err="1">
                          <a:solidFill>
                            <a:schemeClr val="dk1"/>
                          </a:solidFill>
                          <a:effectLst/>
                          <a:latin typeface="Arial Narrow" panose="020B0606020202030204" pitchFamily="34" charset="0"/>
                          <a:ea typeface="+mn-ea"/>
                          <a:cs typeface="+mn-cs"/>
                        </a:rPr>
                        <a:t>ind</a:t>
                      </a:r>
                      <a:endParaRPr lang="it-IT" sz="2800" kern="1200" dirty="0">
                        <a:solidFill>
                          <a:schemeClr val="dk1"/>
                        </a:solidFill>
                        <a:effectLst/>
                        <a:latin typeface="Arial Narrow" panose="020B0606020202030204" pitchFamily="34" charset="0"/>
                        <a:ea typeface="+mn-ea"/>
                        <a:cs typeface="+mn-cs"/>
                      </a:endParaRPr>
                    </a:p>
                  </a:txBody>
                  <a:tcPr/>
                </a:tc>
                <a:extLst>
                  <a:ext uri="{0D108BD9-81ED-4DB2-BD59-A6C34878D82A}">
                    <a16:rowId xmlns:a16="http://schemas.microsoft.com/office/drawing/2014/main" val="3233124899"/>
                  </a:ext>
                </a:extLst>
              </a:tr>
              <a:tr h="461407">
                <a:tc>
                  <a:txBody>
                    <a:bodyPr/>
                    <a:lstStyle/>
                    <a:p>
                      <a:pPr marL="0" algn="ctr" defTabSz="914400" rtl="0" eaLnBrk="1" latinLnBrk="0" hangingPunct="1"/>
                      <a:r>
                        <a:rPr lang="it-IT" sz="2800" kern="1200" dirty="0">
                          <a:solidFill>
                            <a:schemeClr val="dk1"/>
                          </a:solidFill>
                          <a:effectLst/>
                          <a:latin typeface="Arial Narrow" panose="020B0606020202030204" pitchFamily="34" charset="0"/>
                          <a:ea typeface="+mn-ea"/>
                          <a:cs typeface="+mn-cs"/>
                        </a:rPr>
                        <a:t>NOP</a:t>
                      </a:r>
                    </a:p>
                  </a:txBody>
                  <a:tcPr/>
                </a:tc>
                <a:tc>
                  <a:txBody>
                    <a:bodyPr/>
                    <a:lstStyle/>
                    <a:p>
                      <a:r>
                        <a:rPr lang="it-IT" dirty="0">
                          <a:effectLst/>
                        </a:rPr>
                        <a:t>Operazione nulla</a:t>
                      </a:r>
                      <a:endParaRPr lang="it-IT" dirty="0"/>
                    </a:p>
                  </a:txBody>
                  <a:tcPr/>
                </a:tc>
                <a:tc>
                  <a:txBody>
                    <a:bodyPr/>
                    <a:lstStyle/>
                    <a:p>
                      <a:endParaRPr lang="it-IT"/>
                    </a:p>
                  </a:txBody>
                  <a:tcPr/>
                </a:tc>
                <a:extLst>
                  <a:ext uri="{0D108BD9-81ED-4DB2-BD59-A6C34878D82A}">
                    <a16:rowId xmlns:a16="http://schemas.microsoft.com/office/drawing/2014/main" val="2539984644"/>
                  </a:ext>
                </a:extLst>
              </a:tr>
              <a:tr h="461407">
                <a:tc>
                  <a:txBody>
                    <a:bodyPr/>
                    <a:lstStyle/>
                    <a:p>
                      <a:pPr marL="0" algn="ctr" defTabSz="914400" rtl="0" eaLnBrk="1" latinLnBrk="0" hangingPunct="1"/>
                      <a:r>
                        <a:rPr lang="it-IT" sz="2800" kern="1200" dirty="0">
                          <a:solidFill>
                            <a:schemeClr val="dk1"/>
                          </a:solidFill>
                          <a:effectLst/>
                          <a:latin typeface="Arial Narrow" panose="020B0606020202030204" pitchFamily="34" charset="0"/>
                          <a:ea typeface="+mn-ea"/>
                          <a:cs typeface="+mn-cs"/>
                        </a:rPr>
                        <a:t>HLT</a:t>
                      </a:r>
                    </a:p>
                  </a:txBody>
                  <a:tcPr/>
                </a:tc>
                <a:tc>
                  <a:txBody>
                    <a:bodyPr/>
                    <a:lstStyle/>
                    <a:p>
                      <a:r>
                        <a:rPr lang="it-IT" dirty="0">
                          <a:effectLst/>
                        </a:rPr>
                        <a:t>Interrompe il ciclo di funzionamento della macchina</a:t>
                      </a:r>
                      <a:endParaRPr lang="it-IT" dirty="0"/>
                    </a:p>
                  </a:txBody>
                  <a:tcPr/>
                </a:tc>
                <a:tc>
                  <a:txBody>
                    <a:bodyPr/>
                    <a:lstStyle/>
                    <a:p>
                      <a:endParaRPr lang="it-IT" dirty="0"/>
                    </a:p>
                  </a:txBody>
                  <a:tcPr/>
                </a:tc>
                <a:extLst>
                  <a:ext uri="{0D108BD9-81ED-4DB2-BD59-A6C34878D82A}">
                    <a16:rowId xmlns:a16="http://schemas.microsoft.com/office/drawing/2014/main" val="1296373749"/>
                  </a:ext>
                </a:extLst>
              </a:tr>
            </a:tbl>
          </a:graphicData>
        </a:graphic>
      </p:graphicFrame>
    </p:spTree>
    <p:extLst>
      <p:ext uri="{BB962C8B-B14F-4D97-AF65-F5344CB8AC3E}">
        <p14:creationId xmlns:p14="http://schemas.microsoft.com/office/powerpoint/2010/main" val="2950030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a 4">
            <a:extLst>
              <a:ext uri="{FF2B5EF4-FFF2-40B4-BE49-F238E27FC236}">
                <a16:creationId xmlns:a16="http://schemas.microsoft.com/office/drawing/2014/main" id="{763C2B2D-95E2-4C9B-82FF-E41E90F9A8E7}"/>
              </a:ext>
            </a:extLst>
          </p:cNvPr>
          <p:cNvGraphicFramePr>
            <a:graphicFrameLocks noGrp="1"/>
          </p:cNvGraphicFramePr>
          <p:nvPr>
            <p:ph idx="1"/>
            <p:extLst>
              <p:ext uri="{D42A27DB-BD31-4B8C-83A1-F6EECF244321}">
                <p14:modId xmlns:p14="http://schemas.microsoft.com/office/powerpoint/2010/main" val="1930195038"/>
              </p:ext>
            </p:extLst>
          </p:nvPr>
        </p:nvGraphicFramePr>
        <p:xfrm>
          <a:off x="7853861" y="1954973"/>
          <a:ext cx="2315816" cy="2560320"/>
        </p:xfrm>
        <a:graphic>
          <a:graphicData uri="http://schemas.openxmlformats.org/drawingml/2006/table">
            <a:tbl>
              <a:tblPr firstRow="1" bandRow="1">
                <a:tableStyleId>{5940675A-B579-460E-94D1-54222C63F5DA}</a:tableStyleId>
              </a:tblPr>
              <a:tblGrid>
                <a:gridCol w="2315816">
                  <a:extLst>
                    <a:ext uri="{9D8B030D-6E8A-4147-A177-3AD203B41FA5}">
                      <a16:colId xmlns:a16="http://schemas.microsoft.com/office/drawing/2014/main" val="3800792256"/>
                    </a:ext>
                  </a:extLst>
                </a:gridCol>
              </a:tblGrid>
              <a:tr h="344874">
                <a:tc>
                  <a:txBody>
                    <a:bodyPr/>
                    <a:lstStyle/>
                    <a:p>
                      <a:r>
                        <a:rPr lang="it-IT" dirty="0"/>
                        <a:t>LOD 100</a:t>
                      </a:r>
                    </a:p>
                  </a:txBody>
                  <a:tcPr/>
                </a:tc>
                <a:extLst>
                  <a:ext uri="{0D108BD9-81ED-4DB2-BD59-A6C34878D82A}">
                    <a16:rowId xmlns:a16="http://schemas.microsoft.com/office/drawing/2014/main" val="3529868270"/>
                  </a:ext>
                </a:extLst>
              </a:tr>
              <a:tr h="344874">
                <a:tc>
                  <a:txBody>
                    <a:bodyPr/>
                    <a:lstStyle/>
                    <a:p>
                      <a:r>
                        <a:rPr lang="it-IT" dirty="0"/>
                        <a:t>ADD #1</a:t>
                      </a:r>
                    </a:p>
                  </a:txBody>
                  <a:tcPr/>
                </a:tc>
                <a:extLst>
                  <a:ext uri="{0D108BD9-81ED-4DB2-BD59-A6C34878D82A}">
                    <a16:rowId xmlns:a16="http://schemas.microsoft.com/office/drawing/2014/main" val="2613716786"/>
                  </a:ext>
                </a:extLst>
              </a:tr>
              <a:tr h="344874">
                <a:tc>
                  <a:txBody>
                    <a:bodyPr/>
                    <a:lstStyle/>
                    <a:p>
                      <a:r>
                        <a:rPr lang="it-IT" dirty="0"/>
                        <a:t>MUL 100</a:t>
                      </a:r>
                    </a:p>
                  </a:txBody>
                  <a:tcPr/>
                </a:tc>
                <a:extLst>
                  <a:ext uri="{0D108BD9-81ED-4DB2-BD59-A6C34878D82A}">
                    <a16:rowId xmlns:a16="http://schemas.microsoft.com/office/drawing/2014/main" val="4183161140"/>
                  </a:ext>
                </a:extLst>
              </a:tr>
              <a:tr h="344874">
                <a:tc>
                  <a:txBody>
                    <a:bodyPr/>
                    <a:lstStyle/>
                    <a:p>
                      <a:r>
                        <a:rPr lang="it-IT" dirty="0"/>
                        <a:t>STO 101</a:t>
                      </a:r>
                    </a:p>
                  </a:txBody>
                  <a:tcPr/>
                </a:tc>
                <a:extLst>
                  <a:ext uri="{0D108BD9-81ED-4DB2-BD59-A6C34878D82A}">
                    <a16:rowId xmlns:a16="http://schemas.microsoft.com/office/drawing/2014/main" val="2073525918"/>
                  </a:ext>
                </a:extLst>
              </a:tr>
              <a:tr h="344874">
                <a:tc>
                  <a:txBody>
                    <a:bodyPr/>
                    <a:lstStyle/>
                    <a:p>
                      <a:r>
                        <a:rPr lang="it-IT" dirty="0">
                          <a:effectLst/>
                        </a:rPr>
                        <a:t>HLT</a:t>
                      </a:r>
                      <a:endParaRPr lang="it-IT" dirty="0"/>
                    </a:p>
                  </a:txBody>
                  <a:tcPr/>
                </a:tc>
                <a:extLst>
                  <a:ext uri="{0D108BD9-81ED-4DB2-BD59-A6C34878D82A}">
                    <a16:rowId xmlns:a16="http://schemas.microsoft.com/office/drawing/2014/main" val="3304821421"/>
                  </a:ext>
                </a:extLst>
              </a:tr>
              <a:tr h="344874">
                <a:tc>
                  <a:txBody>
                    <a:bodyPr/>
                    <a:lstStyle/>
                    <a:p>
                      <a:endParaRPr lang="it-IT" dirty="0"/>
                    </a:p>
                  </a:txBody>
                  <a:tcPr/>
                </a:tc>
                <a:extLst>
                  <a:ext uri="{0D108BD9-81ED-4DB2-BD59-A6C34878D82A}">
                    <a16:rowId xmlns:a16="http://schemas.microsoft.com/office/drawing/2014/main" val="1570300975"/>
                  </a:ext>
                </a:extLst>
              </a:tr>
              <a:tr h="344874">
                <a:tc>
                  <a:txBody>
                    <a:bodyPr/>
                    <a:lstStyle/>
                    <a:p>
                      <a:endParaRPr lang="it-IT" dirty="0"/>
                    </a:p>
                  </a:txBody>
                  <a:tcPr/>
                </a:tc>
                <a:extLst>
                  <a:ext uri="{0D108BD9-81ED-4DB2-BD59-A6C34878D82A}">
                    <a16:rowId xmlns:a16="http://schemas.microsoft.com/office/drawing/2014/main" val="3935224734"/>
                  </a:ext>
                </a:extLst>
              </a:tr>
            </a:tbl>
          </a:graphicData>
        </a:graphic>
      </p:graphicFrame>
      <p:sp>
        <p:nvSpPr>
          <p:cNvPr id="7" name="CasellaDiTesto 6">
            <a:extLst>
              <a:ext uri="{FF2B5EF4-FFF2-40B4-BE49-F238E27FC236}">
                <a16:creationId xmlns:a16="http://schemas.microsoft.com/office/drawing/2014/main" id="{CF67D885-F444-4CCF-9628-2312108CDF34}"/>
              </a:ext>
            </a:extLst>
          </p:cNvPr>
          <p:cNvSpPr txBox="1"/>
          <p:nvPr/>
        </p:nvSpPr>
        <p:spPr>
          <a:xfrm>
            <a:off x="569843" y="463826"/>
            <a:ext cx="10177670" cy="923330"/>
          </a:xfrm>
          <a:prstGeom prst="rect">
            <a:avLst/>
          </a:prstGeom>
          <a:noFill/>
        </p:spPr>
        <p:txBody>
          <a:bodyPr wrap="square" rtlCol="0">
            <a:spAutoFit/>
          </a:bodyPr>
          <a:lstStyle/>
          <a:p>
            <a:r>
              <a:rPr lang="it-IT" dirty="0"/>
              <a:t>Il seguente programma – memorizzato nella RAM a partire dall’indirizzo 0 – </a:t>
            </a:r>
          </a:p>
          <a:p>
            <a:r>
              <a:rPr lang="it-IT" dirty="0"/>
              <a:t>effettua il prodotto del numero N</a:t>
            </a:r>
            <a:r>
              <a:rPr lang="it-IT" b="1" dirty="0"/>
              <a:t> </a:t>
            </a:r>
            <a:r>
              <a:rPr lang="it-IT" dirty="0"/>
              <a:t>inizialmente contenuto nella locazione di indirizzo 100, dato di input,</a:t>
            </a:r>
          </a:p>
          <a:p>
            <a:r>
              <a:rPr lang="it-IT" dirty="0"/>
              <a:t> con il suo successore N + 1 e memorizza il risultato nella locazione di indirizzo 101 (output)</a:t>
            </a:r>
          </a:p>
        </p:txBody>
      </p:sp>
      <p:sp>
        <p:nvSpPr>
          <p:cNvPr id="2" name="Rettangolo 1">
            <a:extLst>
              <a:ext uri="{FF2B5EF4-FFF2-40B4-BE49-F238E27FC236}">
                <a16:creationId xmlns:a16="http://schemas.microsoft.com/office/drawing/2014/main" id="{19FC7669-FAA5-42EA-986C-5F0598EBDC38}"/>
              </a:ext>
            </a:extLst>
          </p:cNvPr>
          <p:cNvSpPr/>
          <p:nvPr/>
        </p:nvSpPr>
        <p:spPr>
          <a:xfrm>
            <a:off x="1033670" y="2107095"/>
            <a:ext cx="4505739" cy="39420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Rettangolo 2">
            <a:extLst>
              <a:ext uri="{FF2B5EF4-FFF2-40B4-BE49-F238E27FC236}">
                <a16:creationId xmlns:a16="http://schemas.microsoft.com/office/drawing/2014/main" id="{81EB0FE4-CF2B-49A1-87F4-A17E25579302}"/>
              </a:ext>
            </a:extLst>
          </p:cNvPr>
          <p:cNvSpPr/>
          <p:nvPr/>
        </p:nvSpPr>
        <p:spPr>
          <a:xfrm>
            <a:off x="4079629" y="4969564"/>
            <a:ext cx="1111347" cy="7315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CasellaDiTesto 4">
            <a:extLst>
              <a:ext uri="{FF2B5EF4-FFF2-40B4-BE49-F238E27FC236}">
                <a16:creationId xmlns:a16="http://schemas.microsoft.com/office/drawing/2014/main" id="{0EAA9848-6AB5-4DD9-B594-A2A2CEA152BC}"/>
              </a:ext>
            </a:extLst>
          </p:cNvPr>
          <p:cNvSpPr txBox="1"/>
          <p:nvPr/>
        </p:nvSpPr>
        <p:spPr>
          <a:xfrm>
            <a:off x="2342291" y="5150658"/>
            <a:ext cx="1888495" cy="369332"/>
          </a:xfrm>
          <a:prstGeom prst="rect">
            <a:avLst/>
          </a:prstGeom>
          <a:noFill/>
        </p:spPr>
        <p:txBody>
          <a:bodyPr wrap="square" rtlCol="0">
            <a:spAutoFit/>
          </a:bodyPr>
          <a:lstStyle/>
          <a:p>
            <a:r>
              <a:rPr lang="it-IT" dirty="0"/>
              <a:t>Program counter</a:t>
            </a:r>
          </a:p>
        </p:txBody>
      </p:sp>
      <p:sp>
        <p:nvSpPr>
          <p:cNvPr id="8" name="Rettangolo 7">
            <a:extLst>
              <a:ext uri="{FF2B5EF4-FFF2-40B4-BE49-F238E27FC236}">
                <a16:creationId xmlns:a16="http://schemas.microsoft.com/office/drawing/2014/main" id="{D02F595F-AAF0-4FD2-9347-7E09D93076B6}"/>
              </a:ext>
            </a:extLst>
          </p:cNvPr>
          <p:cNvSpPr/>
          <p:nvPr/>
        </p:nvSpPr>
        <p:spPr>
          <a:xfrm>
            <a:off x="4079630" y="2458226"/>
            <a:ext cx="1111347" cy="7315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03F262B5-1289-4159-B3E5-2AD8F488A5BC}"/>
              </a:ext>
            </a:extLst>
          </p:cNvPr>
          <p:cNvSpPr txBox="1"/>
          <p:nvPr/>
        </p:nvSpPr>
        <p:spPr>
          <a:xfrm>
            <a:off x="2342291" y="2623418"/>
            <a:ext cx="1763047" cy="369332"/>
          </a:xfrm>
          <a:prstGeom prst="rect">
            <a:avLst/>
          </a:prstGeom>
          <a:noFill/>
        </p:spPr>
        <p:txBody>
          <a:bodyPr wrap="none" rtlCol="0">
            <a:spAutoFit/>
          </a:bodyPr>
          <a:lstStyle/>
          <a:p>
            <a:r>
              <a:rPr lang="it-IT" dirty="0"/>
              <a:t>ACCUMULATORE</a:t>
            </a:r>
          </a:p>
        </p:txBody>
      </p:sp>
      <p:sp>
        <p:nvSpPr>
          <p:cNvPr id="9" name="Rettangolo 8">
            <a:extLst>
              <a:ext uri="{FF2B5EF4-FFF2-40B4-BE49-F238E27FC236}">
                <a16:creationId xmlns:a16="http://schemas.microsoft.com/office/drawing/2014/main" id="{00B3EE1E-0FC7-44DE-AE52-D1256B19A2B9}"/>
              </a:ext>
            </a:extLst>
          </p:cNvPr>
          <p:cNvSpPr/>
          <p:nvPr/>
        </p:nvSpPr>
        <p:spPr>
          <a:xfrm>
            <a:off x="2715066" y="3865602"/>
            <a:ext cx="2475910" cy="7315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DCB75E14-2F54-4E06-8A6F-42EDC36E25D2}"/>
              </a:ext>
            </a:extLst>
          </p:cNvPr>
          <p:cNvSpPr txBox="1"/>
          <p:nvPr/>
        </p:nvSpPr>
        <p:spPr>
          <a:xfrm>
            <a:off x="1167945" y="3923746"/>
            <a:ext cx="1412846" cy="646331"/>
          </a:xfrm>
          <a:prstGeom prst="rect">
            <a:avLst/>
          </a:prstGeom>
          <a:noFill/>
        </p:spPr>
        <p:txBody>
          <a:bodyPr wrap="square" rtlCol="0">
            <a:spAutoFit/>
          </a:bodyPr>
          <a:lstStyle/>
          <a:p>
            <a:r>
              <a:rPr lang="it-IT" dirty="0" err="1"/>
              <a:t>Instruction</a:t>
            </a:r>
            <a:r>
              <a:rPr lang="it-IT" dirty="0"/>
              <a:t> </a:t>
            </a:r>
            <a:r>
              <a:rPr lang="it-IT" dirty="0" err="1"/>
              <a:t>register</a:t>
            </a:r>
            <a:endParaRPr lang="it-IT" dirty="0"/>
          </a:p>
        </p:txBody>
      </p:sp>
      <p:sp>
        <p:nvSpPr>
          <p:cNvPr id="11" name="CasellaDiTesto 10">
            <a:extLst>
              <a:ext uri="{FF2B5EF4-FFF2-40B4-BE49-F238E27FC236}">
                <a16:creationId xmlns:a16="http://schemas.microsoft.com/office/drawing/2014/main" id="{21D30031-2DDD-412B-A0A3-10E1969722C3}"/>
              </a:ext>
            </a:extLst>
          </p:cNvPr>
          <p:cNvSpPr txBox="1"/>
          <p:nvPr/>
        </p:nvSpPr>
        <p:spPr>
          <a:xfrm>
            <a:off x="2378420" y="1627339"/>
            <a:ext cx="2018694" cy="461665"/>
          </a:xfrm>
          <a:prstGeom prst="rect">
            <a:avLst/>
          </a:prstGeom>
          <a:noFill/>
        </p:spPr>
        <p:txBody>
          <a:bodyPr wrap="square" rtlCol="0">
            <a:spAutoFit/>
          </a:bodyPr>
          <a:lstStyle/>
          <a:p>
            <a:r>
              <a:rPr lang="it-IT" sz="2400" b="1" dirty="0"/>
              <a:t>CPU</a:t>
            </a:r>
          </a:p>
        </p:txBody>
      </p:sp>
      <p:graphicFrame>
        <p:nvGraphicFramePr>
          <p:cNvPr id="12" name="Tabella 12">
            <a:extLst>
              <a:ext uri="{FF2B5EF4-FFF2-40B4-BE49-F238E27FC236}">
                <a16:creationId xmlns:a16="http://schemas.microsoft.com/office/drawing/2014/main" id="{D9986415-AB4F-4A84-BC91-CDB5FB9647BF}"/>
              </a:ext>
            </a:extLst>
          </p:cNvPr>
          <p:cNvGraphicFramePr>
            <a:graphicFrameLocks noGrp="1"/>
          </p:cNvGraphicFramePr>
          <p:nvPr>
            <p:extLst>
              <p:ext uri="{D42A27DB-BD31-4B8C-83A1-F6EECF244321}">
                <p14:modId xmlns:p14="http://schemas.microsoft.com/office/powerpoint/2010/main" val="817216281"/>
              </p:ext>
            </p:extLst>
          </p:nvPr>
        </p:nvGraphicFramePr>
        <p:xfrm>
          <a:off x="7853861" y="5213962"/>
          <a:ext cx="2315817" cy="1527257"/>
        </p:xfrm>
        <a:graphic>
          <a:graphicData uri="http://schemas.openxmlformats.org/drawingml/2006/table">
            <a:tbl>
              <a:tblPr firstRow="1" bandRow="1">
                <a:tableStyleId>{5940675A-B579-460E-94D1-54222C63F5DA}</a:tableStyleId>
              </a:tblPr>
              <a:tblGrid>
                <a:gridCol w="2315817">
                  <a:extLst>
                    <a:ext uri="{9D8B030D-6E8A-4147-A177-3AD203B41FA5}">
                      <a16:colId xmlns:a16="http://schemas.microsoft.com/office/drawing/2014/main" val="2596224510"/>
                    </a:ext>
                  </a:extLst>
                </a:gridCol>
              </a:tblGrid>
              <a:tr h="370840">
                <a:tc>
                  <a:txBody>
                    <a:bodyPr/>
                    <a:lstStyle/>
                    <a:p>
                      <a:endParaRPr lang="it-IT"/>
                    </a:p>
                  </a:txBody>
                  <a:tcPr/>
                </a:tc>
                <a:extLst>
                  <a:ext uri="{0D108BD9-81ED-4DB2-BD59-A6C34878D82A}">
                    <a16:rowId xmlns:a16="http://schemas.microsoft.com/office/drawing/2014/main" val="1682717041"/>
                  </a:ext>
                </a:extLst>
              </a:tr>
              <a:tr h="414737">
                <a:tc>
                  <a:txBody>
                    <a:bodyPr/>
                    <a:lstStyle/>
                    <a:p>
                      <a:r>
                        <a:rPr lang="it-IT" dirty="0"/>
                        <a:t>9</a:t>
                      </a:r>
                    </a:p>
                  </a:txBody>
                  <a:tcPr/>
                </a:tc>
                <a:extLst>
                  <a:ext uri="{0D108BD9-81ED-4DB2-BD59-A6C34878D82A}">
                    <a16:rowId xmlns:a16="http://schemas.microsoft.com/office/drawing/2014/main" val="2981272036"/>
                  </a:ext>
                </a:extLst>
              </a:tr>
              <a:tr h="370840">
                <a:tc>
                  <a:txBody>
                    <a:bodyPr/>
                    <a:lstStyle/>
                    <a:p>
                      <a:endParaRPr lang="it-IT"/>
                    </a:p>
                  </a:txBody>
                  <a:tcPr/>
                </a:tc>
                <a:extLst>
                  <a:ext uri="{0D108BD9-81ED-4DB2-BD59-A6C34878D82A}">
                    <a16:rowId xmlns:a16="http://schemas.microsoft.com/office/drawing/2014/main" val="4168982012"/>
                  </a:ext>
                </a:extLst>
              </a:tr>
              <a:tr h="370840">
                <a:tc>
                  <a:txBody>
                    <a:bodyPr/>
                    <a:lstStyle/>
                    <a:p>
                      <a:endParaRPr lang="it-IT" dirty="0"/>
                    </a:p>
                  </a:txBody>
                  <a:tcPr/>
                </a:tc>
                <a:extLst>
                  <a:ext uri="{0D108BD9-81ED-4DB2-BD59-A6C34878D82A}">
                    <a16:rowId xmlns:a16="http://schemas.microsoft.com/office/drawing/2014/main" val="226927998"/>
                  </a:ext>
                </a:extLst>
              </a:tr>
            </a:tbl>
          </a:graphicData>
        </a:graphic>
      </p:graphicFrame>
      <p:cxnSp>
        <p:nvCxnSpPr>
          <p:cNvPr id="14" name="Connettore diritto 13">
            <a:extLst>
              <a:ext uri="{FF2B5EF4-FFF2-40B4-BE49-F238E27FC236}">
                <a16:creationId xmlns:a16="http://schemas.microsoft.com/office/drawing/2014/main" id="{D2F4A4A4-CFC0-4B34-AE3A-72CBA798637C}"/>
              </a:ext>
            </a:extLst>
          </p:cNvPr>
          <p:cNvCxnSpPr/>
          <p:nvPr/>
        </p:nvCxnSpPr>
        <p:spPr>
          <a:xfrm>
            <a:off x="7853861" y="4515293"/>
            <a:ext cx="0" cy="698669"/>
          </a:xfrm>
          <a:prstGeom prst="line">
            <a:avLst/>
          </a:prstGeom>
          <a:ln w="19050">
            <a:solidFill>
              <a:schemeClr val="accent1"/>
            </a:solidFill>
            <a:prstDash val="lgDash"/>
          </a:ln>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C5B96BBA-BD42-41EE-8604-C5375B6A56CA}"/>
              </a:ext>
            </a:extLst>
          </p:cNvPr>
          <p:cNvCxnSpPr/>
          <p:nvPr/>
        </p:nvCxnSpPr>
        <p:spPr>
          <a:xfrm>
            <a:off x="10157353" y="4515293"/>
            <a:ext cx="0" cy="698669"/>
          </a:xfrm>
          <a:prstGeom prst="line">
            <a:avLst/>
          </a:prstGeom>
          <a:ln w="19050">
            <a:solidFill>
              <a:schemeClr val="accent1"/>
            </a:solidFill>
            <a:prstDash val="lgDash"/>
          </a:ln>
        </p:spPr>
        <p:style>
          <a:lnRef idx="1">
            <a:schemeClr val="accent1"/>
          </a:lnRef>
          <a:fillRef idx="0">
            <a:schemeClr val="accent1"/>
          </a:fillRef>
          <a:effectRef idx="0">
            <a:schemeClr val="accent1"/>
          </a:effectRef>
          <a:fontRef idx="minor">
            <a:schemeClr val="tx1"/>
          </a:fontRef>
        </p:style>
      </p:cxnSp>
      <p:sp>
        <p:nvSpPr>
          <p:cNvPr id="16" name="CasellaDiTesto 15">
            <a:extLst>
              <a:ext uri="{FF2B5EF4-FFF2-40B4-BE49-F238E27FC236}">
                <a16:creationId xmlns:a16="http://schemas.microsoft.com/office/drawing/2014/main" id="{4F4053B6-ACAA-4ADE-AC15-58ACBBD13B36}"/>
              </a:ext>
            </a:extLst>
          </p:cNvPr>
          <p:cNvSpPr txBox="1"/>
          <p:nvPr/>
        </p:nvSpPr>
        <p:spPr>
          <a:xfrm>
            <a:off x="10438228" y="1954973"/>
            <a:ext cx="1237957" cy="369332"/>
          </a:xfrm>
          <a:prstGeom prst="rect">
            <a:avLst/>
          </a:prstGeom>
          <a:noFill/>
        </p:spPr>
        <p:txBody>
          <a:bodyPr wrap="square" rtlCol="0">
            <a:spAutoFit/>
          </a:bodyPr>
          <a:lstStyle/>
          <a:p>
            <a:r>
              <a:rPr lang="it-IT" dirty="0"/>
              <a:t>Indirizzo 0</a:t>
            </a:r>
          </a:p>
        </p:txBody>
      </p:sp>
      <p:sp>
        <p:nvSpPr>
          <p:cNvPr id="17" name="CasellaDiTesto 16">
            <a:extLst>
              <a:ext uri="{FF2B5EF4-FFF2-40B4-BE49-F238E27FC236}">
                <a16:creationId xmlns:a16="http://schemas.microsoft.com/office/drawing/2014/main" id="{2836276C-9423-4DE8-8841-1725C5CC1F58}"/>
              </a:ext>
            </a:extLst>
          </p:cNvPr>
          <p:cNvSpPr txBox="1"/>
          <p:nvPr/>
        </p:nvSpPr>
        <p:spPr>
          <a:xfrm>
            <a:off x="10438227" y="2331291"/>
            <a:ext cx="1237957" cy="369332"/>
          </a:xfrm>
          <a:prstGeom prst="rect">
            <a:avLst/>
          </a:prstGeom>
          <a:noFill/>
        </p:spPr>
        <p:txBody>
          <a:bodyPr wrap="square" rtlCol="0">
            <a:spAutoFit/>
          </a:bodyPr>
          <a:lstStyle/>
          <a:p>
            <a:r>
              <a:rPr lang="it-IT" dirty="0"/>
              <a:t>Indirizzo 1</a:t>
            </a:r>
          </a:p>
        </p:txBody>
      </p:sp>
      <p:sp>
        <p:nvSpPr>
          <p:cNvPr id="18" name="CasellaDiTesto 17">
            <a:extLst>
              <a:ext uri="{FF2B5EF4-FFF2-40B4-BE49-F238E27FC236}">
                <a16:creationId xmlns:a16="http://schemas.microsoft.com/office/drawing/2014/main" id="{96F2553D-BC09-4A89-82BB-8B51CBA5E9E6}"/>
              </a:ext>
            </a:extLst>
          </p:cNvPr>
          <p:cNvSpPr txBox="1"/>
          <p:nvPr/>
        </p:nvSpPr>
        <p:spPr>
          <a:xfrm>
            <a:off x="10438227" y="2700623"/>
            <a:ext cx="1237957" cy="369332"/>
          </a:xfrm>
          <a:prstGeom prst="rect">
            <a:avLst/>
          </a:prstGeom>
          <a:noFill/>
        </p:spPr>
        <p:txBody>
          <a:bodyPr wrap="square" rtlCol="0">
            <a:spAutoFit/>
          </a:bodyPr>
          <a:lstStyle/>
          <a:p>
            <a:r>
              <a:rPr lang="it-IT" dirty="0"/>
              <a:t>Indirizzo 2</a:t>
            </a:r>
          </a:p>
        </p:txBody>
      </p:sp>
      <p:sp>
        <p:nvSpPr>
          <p:cNvPr id="19" name="CasellaDiTesto 18">
            <a:extLst>
              <a:ext uri="{FF2B5EF4-FFF2-40B4-BE49-F238E27FC236}">
                <a16:creationId xmlns:a16="http://schemas.microsoft.com/office/drawing/2014/main" id="{4F632514-C6B2-4AF4-B48D-BFC33611B95A}"/>
              </a:ext>
            </a:extLst>
          </p:cNvPr>
          <p:cNvSpPr txBox="1"/>
          <p:nvPr/>
        </p:nvSpPr>
        <p:spPr>
          <a:xfrm>
            <a:off x="10438226" y="3050467"/>
            <a:ext cx="1237957" cy="369332"/>
          </a:xfrm>
          <a:prstGeom prst="rect">
            <a:avLst/>
          </a:prstGeom>
          <a:noFill/>
        </p:spPr>
        <p:txBody>
          <a:bodyPr wrap="square" rtlCol="0">
            <a:spAutoFit/>
          </a:bodyPr>
          <a:lstStyle/>
          <a:p>
            <a:r>
              <a:rPr lang="it-IT" dirty="0"/>
              <a:t>Indirizzo 3</a:t>
            </a:r>
          </a:p>
        </p:txBody>
      </p:sp>
      <p:sp>
        <p:nvSpPr>
          <p:cNvPr id="20" name="CasellaDiTesto 19">
            <a:extLst>
              <a:ext uri="{FF2B5EF4-FFF2-40B4-BE49-F238E27FC236}">
                <a16:creationId xmlns:a16="http://schemas.microsoft.com/office/drawing/2014/main" id="{49C407D9-B7C0-4FDB-93FA-37E5EBC463F3}"/>
              </a:ext>
            </a:extLst>
          </p:cNvPr>
          <p:cNvSpPr txBox="1"/>
          <p:nvPr/>
        </p:nvSpPr>
        <p:spPr>
          <a:xfrm>
            <a:off x="10438225" y="3426785"/>
            <a:ext cx="1237957" cy="369332"/>
          </a:xfrm>
          <a:prstGeom prst="rect">
            <a:avLst/>
          </a:prstGeom>
          <a:noFill/>
        </p:spPr>
        <p:txBody>
          <a:bodyPr wrap="square" rtlCol="0">
            <a:spAutoFit/>
          </a:bodyPr>
          <a:lstStyle/>
          <a:p>
            <a:r>
              <a:rPr lang="it-IT" dirty="0"/>
              <a:t>Indirizzo 4</a:t>
            </a:r>
          </a:p>
        </p:txBody>
      </p:sp>
      <p:sp>
        <p:nvSpPr>
          <p:cNvPr id="21" name="CasellaDiTesto 20">
            <a:extLst>
              <a:ext uri="{FF2B5EF4-FFF2-40B4-BE49-F238E27FC236}">
                <a16:creationId xmlns:a16="http://schemas.microsoft.com/office/drawing/2014/main" id="{B5691C11-06AE-47FD-BFEF-45BE7AE3FA49}"/>
              </a:ext>
            </a:extLst>
          </p:cNvPr>
          <p:cNvSpPr txBox="1"/>
          <p:nvPr/>
        </p:nvSpPr>
        <p:spPr>
          <a:xfrm>
            <a:off x="10438225" y="5213962"/>
            <a:ext cx="1491178" cy="369332"/>
          </a:xfrm>
          <a:prstGeom prst="rect">
            <a:avLst/>
          </a:prstGeom>
          <a:noFill/>
        </p:spPr>
        <p:txBody>
          <a:bodyPr wrap="square" rtlCol="0">
            <a:spAutoFit/>
          </a:bodyPr>
          <a:lstStyle/>
          <a:p>
            <a:r>
              <a:rPr lang="it-IT" dirty="0"/>
              <a:t>Indirizzo 99</a:t>
            </a:r>
          </a:p>
        </p:txBody>
      </p:sp>
      <p:sp>
        <p:nvSpPr>
          <p:cNvPr id="22" name="CasellaDiTesto 21">
            <a:extLst>
              <a:ext uri="{FF2B5EF4-FFF2-40B4-BE49-F238E27FC236}">
                <a16:creationId xmlns:a16="http://schemas.microsoft.com/office/drawing/2014/main" id="{B86AB3AE-5D1B-4423-8E5F-FA41ECC69B38}"/>
              </a:ext>
            </a:extLst>
          </p:cNvPr>
          <p:cNvSpPr txBox="1"/>
          <p:nvPr/>
        </p:nvSpPr>
        <p:spPr>
          <a:xfrm>
            <a:off x="10438225" y="5603933"/>
            <a:ext cx="1491178" cy="369332"/>
          </a:xfrm>
          <a:prstGeom prst="rect">
            <a:avLst/>
          </a:prstGeom>
          <a:noFill/>
        </p:spPr>
        <p:txBody>
          <a:bodyPr wrap="square" rtlCol="0">
            <a:spAutoFit/>
          </a:bodyPr>
          <a:lstStyle/>
          <a:p>
            <a:r>
              <a:rPr lang="it-IT" dirty="0"/>
              <a:t>Indirizzo 100</a:t>
            </a:r>
          </a:p>
        </p:txBody>
      </p:sp>
      <p:sp>
        <p:nvSpPr>
          <p:cNvPr id="23" name="CasellaDiTesto 22">
            <a:extLst>
              <a:ext uri="{FF2B5EF4-FFF2-40B4-BE49-F238E27FC236}">
                <a16:creationId xmlns:a16="http://schemas.microsoft.com/office/drawing/2014/main" id="{ECBEB43A-ED59-4031-A488-54228B36BCFC}"/>
              </a:ext>
            </a:extLst>
          </p:cNvPr>
          <p:cNvSpPr txBox="1"/>
          <p:nvPr/>
        </p:nvSpPr>
        <p:spPr>
          <a:xfrm>
            <a:off x="10438225" y="5993904"/>
            <a:ext cx="1491178" cy="369332"/>
          </a:xfrm>
          <a:prstGeom prst="rect">
            <a:avLst/>
          </a:prstGeom>
          <a:noFill/>
        </p:spPr>
        <p:txBody>
          <a:bodyPr wrap="square" rtlCol="0">
            <a:spAutoFit/>
          </a:bodyPr>
          <a:lstStyle/>
          <a:p>
            <a:r>
              <a:rPr lang="it-IT" dirty="0"/>
              <a:t>Indirizzo 101</a:t>
            </a:r>
          </a:p>
        </p:txBody>
      </p:sp>
      <p:sp>
        <p:nvSpPr>
          <p:cNvPr id="24" name="CasellaDiTesto 23">
            <a:extLst>
              <a:ext uri="{FF2B5EF4-FFF2-40B4-BE49-F238E27FC236}">
                <a16:creationId xmlns:a16="http://schemas.microsoft.com/office/drawing/2014/main" id="{57503B73-86AA-45D3-8BA6-17F736F74F7C}"/>
              </a:ext>
            </a:extLst>
          </p:cNvPr>
          <p:cNvSpPr txBox="1"/>
          <p:nvPr/>
        </p:nvSpPr>
        <p:spPr>
          <a:xfrm>
            <a:off x="10438225" y="6383875"/>
            <a:ext cx="1491178" cy="369332"/>
          </a:xfrm>
          <a:prstGeom prst="rect">
            <a:avLst/>
          </a:prstGeom>
          <a:noFill/>
        </p:spPr>
        <p:txBody>
          <a:bodyPr wrap="square" rtlCol="0">
            <a:spAutoFit/>
          </a:bodyPr>
          <a:lstStyle/>
          <a:p>
            <a:r>
              <a:rPr lang="it-IT" dirty="0"/>
              <a:t>Indirizzo 102</a:t>
            </a:r>
          </a:p>
        </p:txBody>
      </p:sp>
      <p:cxnSp>
        <p:nvCxnSpPr>
          <p:cNvPr id="28" name="Connettore 2 27">
            <a:extLst>
              <a:ext uri="{FF2B5EF4-FFF2-40B4-BE49-F238E27FC236}">
                <a16:creationId xmlns:a16="http://schemas.microsoft.com/office/drawing/2014/main" id="{13345481-0F22-4BBA-A39C-E232394C6F94}"/>
              </a:ext>
            </a:extLst>
          </p:cNvPr>
          <p:cNvCxnSpPr>
            <a:cxnSpLocks/>
          </p:cNvCxnSpPr>
          <p:nvPr/>
        </p:nvCxnSpPr>
        <p:spPr>
          <a:xfrm flipH="1">
            <a:off x="6981664" y="2139639"/>
            <a:ext cx="872197" cy="0"/>
          </a:xfrm>
          <a:prstGeom prst="straightConnector1">
            <a:avLst/>
          </a:prstGeom>
          <a:ln w="34925">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CasellaDiTesto 30">
            <a:extLst>
              <a:ext uri="{FF2B5EF4-FFF2-40B4-BE49-F238E27FC236}">
                <a16:creationId xmlns:a16="http://schemas.microsoft.com/office/drawing/2014/main" id="{72612439-03B9-4F52-98EC-FC80F8352AEE}"/>
              </a:ext>
            </a:extLst>
          </p:cNvPr>
          <p:cNvSpPr txBox="1"/>
          <p:nvPr/>
        </p:nvSpPr>
        <p:spPr>
          <a:xfrm>
            <a:off x="4372013" y="5150658"/>
            <a:ext cx="382867" cy="369332"/>
          </a:xfrm>
          <a:prstGeom prst="rect">
            <a:avLst/>
          </a:prstGeom>
          <a:noFill/>
        </p:spPr>
        <p:txBody>
          <a:bodyPr wrap="square" rtlCol="0">
            <a:spAutoFit/>
          </a:bodyPr>
          <a:lstStyle/>
          <a:p>
            <a:r>
              <a:rPr lang="it-IT" dirty="0"/>
              <a:t>0</a:t>
            </a:r>
          </a:p>
        </p:txBody>
      </p:sp>
      <p:sp>
        <p:nvSpPr>
          <p:cNvPr id="32" name="CasellaDiTesto 31">
            <a:extLst>
              <a:ext uri="{FF2B5EF4-FFF2-40B4-BE49-F238E27FC236}">
                <a16:creationId xmlns:a16="http://schemas.microsoft.com/office/drawing/2014/main" id="{22040D2B-3ABE-4B68-A11B-A723BC48B530}"/>
              </a:ext>
            </a:extLst>
          </p:cNvPr>
          <p:cNvSpPr txBox="1"/>
          <p:nvPr/>
        </p:nvSpPr>
        <p:spPr>
          <a:xfrm>
            <a:off x="8517355" y="1512461"/>
            <a:ext cx="1491175" cy="461665"/>
          </a:xfrm>
          <a:prstGeom prst="rect">
            <a:avLst/>
          </a:prstGeom>
          <a:noFill/>
        </p:spPr>
        <p:txBody>
          <a:bodyPr wrap="square" rtlCol="0">
            <a:spAutoFit/>
          </a:bodyPr>
          <a:lstStyle/>
          <a:p>
            <a:r>
              <a:rPr lang="it-IT" sz="2400" b="1" dirty="0"/>
              <a:t>RAM</a:t>
            </a:r>
          </a:p>
        </p:txBody>
      </p:sp>
    </p:spTree>
    <p:extLst>
      <p:ext uri="{BB962C8B-B14F-4D97-AF65-F5344CB8AC3E}">
        <p14:creationId xmlns:p14="http://schemas.microsoft.com/office/powerpoint/2010/main" val="1067558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19B2A54C-5C41-4D14-9605-20508C73323D}"/>
              </a:ext>
            </a:extLst>
          </p:cNvPr>
          <p:cNvSpPr>
            <a:spLocks noGrp="1"/>
          </p:cNvSpPr>
          <p:nvPr>
            <p:ph idx="1"/>
          </p:nvPr>
        </p:nvSpPr>
        <p:spPr>
          <a:xfrm>
            <a:off x="838200" y="344556"/>
            <a:ext cx="10515600" cy="6241773"/>
          </a:xfrm>
        </p:spPr>
        <p:txBody>
          <a:bodyPr>
            <a:normAutofit fontScale="92500" lnSpcReduction="10000"/>
          </a:bodyPr>
          <a:lstStyle/>
          <a:p>
            <a:pPr marL="0" indent="0">
              <a:buNone/>
            </a:pPr>
            <a:r>
              <a:rPr lang="it-IT" sz="2400" dirty="0"/>
              <a:t>Il programma d’esempio viene eseguito dalla CPU eseguendo l’istruzione all’indirizzo codificato nel </a:t>
            </a:r>
            <a:r>
              <a:rPr lang="it-IT" sz="2400" i="1" dirty="0" err="1"/>
              <a:t>program</a:t>
            </a:r>
            <a:r>
              <a:rPr lang="it-IT" sz="2400" i="1" dirty="0"/>
              <a:t> counter </a:t>
            </a:r>
            <a:r>
              <a:rPr lang="it-IT" sz="2400" dirty="0"/>
              <a:t>(PC). L’istruzione viene caricata (</a:t>
            </a:r>
            <a:r>
              <a:rPr lang="it-IT" sz="2400" i="1" dirty="0"/>
              <a:t>fase di fetch</a:t>
            </a:r>
            <a:r>
              <a:rPr lang="it-IT" sz="2400" dirty="0"/>
              <a:t>), incrementato il valore del </a:t>
            </a:r>
            <a:r>
              <a:rPr lang="it-IT" sz="2400" i="1" dirty="0" err="1"/>
              <a:t>program</a:t>
            </a:r>
            <a:r>
              <a:rPr lang="it-IT" sz="2400" i="1" dirty="0"/>
              <a:t> counter</a:t>
            </a:r>
            <a:r>
              <a:rPr lang="it-IT" sz="2400" dirty="0"/>
              <a:t>, e poi eseguita (</a:t>
            </a:r>
            <a:r>
              <a:rPr lang="it-IT" sz="2400" i="1" dirty="0"/>
              <a:t>fase di </a:t>
            </a:r>
            <a:r>
              <a:rPr lang="it-IT" sz="2400" i="1" dirty="0" err="1"/>
              <a:t>execute</a:t>
            </a:r>
            <a:r>
              <a:rPr lang="it-IT" sz="2400" dirty="0"/>
              <a:t>). Questo ciclo si ripete fino a che non viene letta l’operazione di HLT (alt!). Quindi la CPU è in grado di eseguire l’insieme di istruzioni, scritte in linguaggio macchina, che compongono un programma.</a:t>
            </a:r>
          </a:p>
          <a:p>
            <a:pPr marL="0" indent="0">
              <a:buNone/>
            </a:pPr>
            <a:endParaRPr lang="it-IT" sz="2400" dirty="0"/>
          </a:p>
          <a:p>
            <a:pPr marL="0" indent="0">
              <a:buNone/>
            </a:pPr>
            <a:r>
              <a:rPr lang="it-IT" sz="2400" dirty="0"/>
              <a:t>All’indirizzo, </a:t>
            </a:r>
            <a:r>
              <a:rPr lang="it-IT" sz="2400" dirty="0">
                <a:hlinkClick r:id="rId2"/>
              </a:rPr>
              <a:t>https://github.com/checksound/SimulatoreMacchinaVonNeumann</a:t>
            </a:r>
            <a:r>
              <a:rPr lang="it-IT" sz="2400" dirty="0"/>
              <a:t>, un simulatore di computer in grado di eseguire semplici programmi, utilizzando le semplici istruzioni del linguaggio macchina precedentemente illustrato.</a:t>
            </a:r>
          </a:p>
          <a:p>
            <a:pPr marL="0" indent="0">
              <a:buNone/>
            </a:pPr>
            <a:endParaRPr lang="it-IT" sz="2400" dirty="0"/>
          </a:p>
          <a:p>
            <a:pPr marL="0" indent="0">
              <a:buNone/>
            </a:pPr>
            <a:r>
              <a:rPr lang="it-IT" sz="2400" dirty="0"/>
              <a:t>Questo non è diverso da quello che accade quando cliccate (mandate in esecuzione un programma), ad esempio </a:t>
            </a:r>
            <a:r>
              <a:rPr lang="it-IT" sz="2400" i="1" dirty="0"/>
              <a:t>Microsoft World</a:t>
            </a:r>
            <a:r>
              <a:rPr lang="it-IT" sz="2400" dirty="0"/>
              <a:t>: Il </a:t>
            </a:r>
            <a:r>
              <a:rPr lang="it-IT" sz="2400" b="1" dirty="0"/>
              <a:t>sistema operativo </a:t>
            </a:r>
            <a:r>
              <a:rPr lang="it-IT" sz="2400" dirty="0"/>
              <a:t>(Window, Linux , iOS ….) carica in memoria l’eseguibile del programma, prelevandolo dalla memoria secondaria. Da questo punto in poi, il programma viene eseguito dalla CPU secondo lo schema </a:t>
            </a:r>
            <a:r>
              <a:rPr lang="it-IT" sz="2400" b="1" i="1" dirty="0"/>
              <a:t>fetch-</a:t>
            </a:r>
            <a:r>
              <a:rPr lang="it-IT" sz="2400" b="1" i="1" dirty="0" err="1"/>
              <a:t>execute</a:t>
            </a:r>
            <a:r>
              <a:rPr lang="it-IT" sz="2400" dirty="0"/>
              <a:t>. </a:t>
            </a:r>
          </a:p>
          <a:p>
            <a:pPr marL="0" indent="0">
              <a:buNone/>
            </a:pPr>
            <a:endParaRPr lang="it-IT" sz="2400" dirty="0"/>
          </a:p>
          <a:p>
            <a:pPr marL="0" indent="0">
              <a:buNone/>
            </a:pPr>
            <a:r>
              <a:rPr lang="it-IT" sz="2400" dirty="0"/>
              <a:t>Abbiamo ora introdotto un nuovo attore, il S.0., </a:t>
            </a:r>
            <a:r>
              <a:rPr lang="it-IT" sz="2400" b="1" dirty="0"/>
              <a:t>sistema operativo</a:t>
            </a:r>
            <a:r>
              <a:rPr lang="it-IT" sz="2400" dirty="0"/>
              <a:t>, anche lui un programma e quindi eseguito dalla CPU, ma un programma speciale perché permette agli altri programmi istallati di essere caricati in memoria principale prelevandoli dalla memoria secondaria (disco fisso) e quindi di essere eseguiti.</a:t>
            </a:r>
          </a:p>
          <a:p>
            <a:pPr marL="0" indent="0">
              <a:buNone/>
            </a:pPr>
            <a:endParaRPr lang="it-IT" dirty="0"/>
          </a:p>
          <a:p>
            <a:pPr marL="0" indent="0">
              <a:buNone/>
            </a:pPr>
            <a:endParaRPr lang="it-IT" dirty="0"/>
          </a:p>
          <a:p>
            <a:pPr marL="0" indent="0">
              <a:buNone/>
            </a:pPr>
            <a:endParaRPr lang="it-IT" dirty="0"/>
          </a:p>
          <a:p>
            <a:pPr marL="0" indent="0">
              <a:buNone/>
            </a:pPr>
            <a:endParaRPr lang="it-IT" dirty="0"/>
          </a:p>
        </p:txBody>
      </p:sp>
    </p:spTree>
    <p:extLst>
      <p:ext uri="{BB962C8B-B14F-4D97-AF65-F5344CB8AC3E}">
        <p14:creationId xmlns:p14="http://schemas.microsoft.com/office/powerpoint/2010/main" val="1683576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FDB3D301-0DF7-413E-BF15-6C3E945CBF5D}"/>
              </a:ext>
            </a:extLst>
          </p:cNvPr>
          <p:cNvSpPr>
            <a:spLocks noGrp="1"/>
          </p:cNvSpPr>
          <p:nvPr>
            <p:ph idx="1"/>
          </p:nvPr>
        </p:nvSpPr>
        <p:spPr>
          <a:xfrm>
            <a:off x="745435" y="434146"/>
            <a:ext cx="10515600" cy="6099176"/>
          </a:xfrm>
        </p:spPr>
        <p:txBody>
          <a:bodyPr>
            <a:normAutofit/>
          </a:bodyPr>
          <a:lstStyle/>
          <a:p>
            <a:pPr marL="0" indent="0">
              <a:buNone/>
            </a:pPr>
            <a:r>
              <a:rPr lang="it-IT" sz="2200" dirty="0"/>
              <a:t>Abbiamo detto che il </a:t>
            </a:r>
            <a:r>
              <a:rPr lang="it-IT" sz="2200" b="1" dirty="0"/>
              <a:t>sistema operativo </a:t>
            </a:r>
            <a:r>
              <a:rPr lang="it-IT" sz="2200" dirty="0"/>
              <a:t>è un programma, anche se speciale, e che quindi anche lui per poter essere eseguito dalla CPU deve essere caricato in memoria principale (RAM). Ma se il sistema operativo si occupa di caricare i programmi da eseguire in memoria, chi si occupa di caricare il sistema operativo in memoria?</a:t>
            </a:r>
          </a:p>
          <a:p>
            <a:pPr marL="0" indent="0">
              <a:buNone/>
            </a:pPr>
            <a:endParaRPr lang="it-IT" sz="2200" dirty="0"/>
          </a:p>
          <a:p>
            <a:pPr marL="0" indent="0">
              <a:buNone/>
            </a:pPr>
            <a:r>
              <a:rPr lang="it-IT" sz="2200" dirty="0"/>
              <a:t>Fase di </a:t>
            </a:r>
            <a:r>
              <a:rPr lang="it-IT" sz="2200" b="1" i="1" dirty="0"/>
              <a:t>bootstrap</a:t>
            </a:r>
            <a:r>
              <a:rPr lang="it-IT" sz="2200" dirty="0"/>
              <a:t> viene chiamata la procedura automatica all’avvio del computer in cui viene caricato in memoria il sistema operativo per poter essere eseguito. </a:t>
            </a:r>
          </a:p>
          <a:p>
            <a:pPr marL="0" indent="0">
              <a:buNone/>
            </a:pPr>
            <a:endParaRPr lang="it-IT" sz="2200" dirty="0"/>
          </a:p>
          <a:p>
            <a:pPr marL="0" indent="0">
              <a:buNone/>
            </a:pPr>
            <a:r>
              <a:rPr lang="it-IT" sz="2200" dirty="0"/>
              <a:t>A questo punto il sistema operativo è ‘padrone’ del computer è può caricare in memoria gli altri programmi su richiesta dell’utente</a:t>
            </a:r>
          </a:p>
        </p:txBody>
      </p:sp>
    </p:spTree>
    <p:extLst>
      <p:ext uri="{BB962C8B-B14F-4D97-AF65-F5344CB8AC3E}">
        <p14:creationId xmlns:p14="http://schemas.microsoft.com/office/powerpoint/2010/main" val="108945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032204E0-1568-4E3E-AF94-033B6418239A}"/>
              </a:ext>
            </a:extLst>
          </p:cNvPr>
          <p:cNvSpPr txBox="1"/>
          <p:nvPr/>
        </p:nvSpPr>
        <p:spPr>
          <a:xfrm>
            <a:off x="180117" y="4825770"/>
            <a:ext cx="11831765" cy="1477328"/>
          </a:xfrm>
          <a:prstGeom prst="rect">
            <a:avLst/>
          </a:prstGeom>
          <a:noFill/>
        </p:spPr>
        <p:txBody>
          <a:bodyPr wrap="none" rtlCol="0">
            <a:spAutoFit/>
          </a:bodyPr>
          <a:lstStyle/>
          <a:p>
            <a:r>
              <a:rPr lang="it-IT" b="1" dirty="0">
                <a:effectLst/>
              </a:rPr>
              <a:t>L’unità di controllo </a:t>
            </a:r>
            <a:r>
              <a:rPr lang="it-IT" dirty="0">
                <a:effectLst/>
              </a:rPr>
              <a:t>può richiedere alla memoria </a:t>
            </a:r>
            <a:r>
              <a:rPr lang="it-IT" b="1" dirty="0">
                <a:effectLst/>
              </a:rPr>
              <a:t>operazioni di lettura </a:t>
            </a:r>
            <a:r>
              <a:rPr lang="it-IT" dirty="0">
                <a:effectLst/>
              </a:rPr>
              <a:t>(trasferimento di dati o istruzioni dalla RAM alla CPU) o </a:t>
            </a:r>
          </a:p>
          <a:p>
            <a:r>
              <a:rPr lang="it-IT" dirty="0">
                <a:effectLst/>
              </a:rPr>
              <a:t>di </a:t>
            </a:r>
            <a:r>
              <a:rPr lang="it-IT" b="1" dirty="0">
                <a:effectLst/>
              </a:rPr>
              <a:t>scrittura</a:t>
            </a:r>
            <a:r>
              <a:rPr lang="it-IT" dirty="0">
                <a:effectLst/>
              </a:rPr>
              <a:t> (trasferimento di dati dalla CPU alla RAM). </a:t>
            </a:r>
          </a:p>
          <a:p>
            <a:endParaRPr lang="it-IT" dirty="0">
              <a:effectLst/>
            </a:endParaRPr>
          </a:p>
          <a:p>
            <a:r>
              <a:rPr lang="it-IT" dirty="0">
                <a:effectLst/>
              </a:rPr>
              <a:t>L’operazione richiesta coinvolge la locazione di memoria indirizzata dal numero inviato alla RAM mediante il bus indirizzi, </a:t>
            </a:r>
          </a:p>
          <a:p>
            <a:r>
              <a:rPr lang="it-IT" dirty="0">
                <a:effectLst/>
              </a:rPr>
              <a:t>mentre i dati (o le istruzioni) transitano da un’unità all’altra attraverso il bus dati/istruzioni.</a:t>
            </a:r>
            <a:endParaRPr lang="it-IT" dirty="0"/>
          </a:p>
        </p:txBody>
      </p:sp>
      <p:pic>
        <p:nvPicPr>
          <p:cNvPr id="6" name="Immagine 5">
            <a:extLst>
              <a:ext uri="{FF2B5EF4-FFF2-40B4-BE49-F238E27FC236}">
                <a16:creationId xmlns:a16="http://schemas.microsoft.com/office/drawing/2014/main" id="{6FCA22C0-F346-4CC9-92FE-223B692509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795" y="741412"/>
            <a:ext cx="10574813" cy="3684814"/>
          </a:xfrm>
          <a:prstGeom prst="rect">
            <a:avLst/>
          </a:prstGeom>
        </p:spPr>
      </p:pic>
    </p:spTree>
    <p:extLst>
      <p:ext uri="{BB962C8B-B14F-4D97-AF65-F5344CB8AC3E}">
        <p14:creationId xmlns:p14="http://schemas.microsoft.com/office/powerpoint/2010/main" val="1520197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1FA158C-81C3-414E-B21C-FB249FC502DB}"/>
              </a:ext>
            </a:extLst>
          </p:cNvPr>
          <p:cNvSpPr>
            <a:spLocks noGrp="1"/>
          </p:cNvSpPr>
          <p:nvPr>
            <p:ph idx="1"/>
          </p:nvPr>
        </p:nvSpPr>
        <p:spPr>
          <a:xfrm>
            <a:off x="838200" y="1825625"/>
            <a:ext cx="10515600" cy="3727036"/>
          </a:xfrm>
        </p:spPr>
        <p:txBody>
          <a:bodyPr/>
          <a:lstStyle/>
          <a:p>
            <a:pPr marL="0" indent="0">
              <a:buNone/>
            </a:pPr>
            <a:r>
              <a:rPr lang="it-IT" b="1" dirty="0"/>
              <a:t>OSSERVAZIONE</a:t>
            </a:r>
            <a:r>
              <a:rPr lang="it-IT" dirty="0"/>
              <a:t> L’idea fondamentale che sta alla base della macchina ideata da von Neumann più di mezzo secolo fa e su cui ancora oggi è fondata l’architettura dei computer è la </a:t>
            </a:r>
            <a:r>
              <a:rPr lang="it-IT" u="sng" dirty="0"/>
              <a:t>coesistenza in un’unica unità di memoria sia dei dati da utilizzare per il calcolo, sia dei risultati intermedi e finali prodotti dall’esecuzione del calcolo, sia delle istruzioni che specificano i calcoli da effettuare sui dati memorizzati</a:t>
            </a:r>
            <a:r>
              <a:rPr lang="it-IT" dirty="0"/>
              <a:t>. </a:t>
            </a:r>
          </a:p>
          <a:p>
            <a:pPr marL="0" indent="0">
              <a:buNone/>
            </a:pPr>
            <a:r>
              <a:rPr lang="it-IT" dirty="0"/>
              <a:t>Tutte queste «informazioni» sono memorizzate nella memoria della macchina in formato numerico.</a:t>
            </a:r>
          </a:p>
        </p:txBody>
      </p:sp>
    </p:spTree>
    <p:extLst>
      <p:ext uri="{BB962C8B-B14F-4D97-AF65-F5344CB8AC3E}">
        <p14:creationId xmlns:p14="http://schemas.microsoft.com/office/powerpoint/2010/main" val="44026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129A184-767C-4B86-AA01-6DD257CE81FD}"/>
              </a:ext>
            </a:extLst>
          </p:cNvPr>
          <p:cNvSpPr>
            <a:spLocks noGrp="1" noChangeArrowheads="1"/>
          </p:cNvSpPr>
          <p:nvPr>
            <p:ph idx="1"/>
          </p:nvPr>
        </p:nvSpPr>
        <p:spPr bwMode="auto">
          <a:xfrm>
            <a:off x="917713" y="3179808"/>
            <a:ext cx="10850217" cy="2292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chemeClr val="tx1"/>
                </a:solidFill>
                <a:effectLst/>
                <a:latin typeface="Arial" panose="020B0604020202020204" pitchFamily="34" charset="0"/>
              </a:rPr>
              <a:t>L’unità ALU comprende normalmente un registro, denominato </a:t>
            </a:r>
            <a:r>
              <a:rPr kumimoji="0" lang="it-IT" altLang="it-IT" sz="1800" b="1" i="0" u="none" strike="noStrike" cap="none" normalizeH="0" baseline="0" dirty="0">
                <a:ln>
                  <a:noFill/>
                </a:ln>
                <a:solidFill>
                  <a:schemeClr val="tx1"/>
                </a:solidFill>
                <a:effectLst/>
                <a:latin typeface="Arial" panose="020B0604020202020204" pitchFamily="34" charset="0"/>
              </a:rPr>
              <a:t>accumulatore</a:t>
            </a:r>
            <a:r>
              <a:rPr kumimoji="0" lang="it-IT" altLang="it-IT" sz="1800" b="0" i="0" u="none" strike="noStrike" cap="none" normalizeH="0" baseline="0" dirty="0">
                <a:ln>
                  <a:noFill/>
                </a:ln>
                <a:solidFill>
                  <a:schemeClr val="tx1"/>
                </a:solidFill>
                <a:effectLst/>
                <a:latin typeface="Arial" panose="020B0604020202020204" pitchFamily="34" charset="0"/>
              </a:rPr>
              <a:t>, per la </a:t>
            </a:r>
            <a:r>
              <a:rPr kumimoji="0" lang="it-IT" altLang="it-IT" sz="1800" b="0" i="0" u="sng" strike="noStrike" cap="none" normalizeH="0" baseline="0" dirty="0">
                <a:ln>
                  <a:noFill/>
                </a:ln>
                <a:solidFill>
                  <a:schemeClr val="tx1"/>
                </a:solidFill>
                <a:effectLst/>
                <a:latin typeface="Arial" panose="020B0604020202020204" pitchFamily="34" charset="0"/>
              </a:rPr>
              <a:t>memorizzazione temporanea del risultato di operazioni aritmetiche</a:t>
            </a:r>
            <a:r>
              <a:rPr kumimoji="0" lang="it-IT" altLang="it-IT" sz="1800" b="0" i="0" u="none" strike="noStrike" cap="none" normalizeH="0" baseline="0" dirty="0">
                <a:ln>
                  <a:noFill/>
                </a:ln>
                <a:solidFill>
                  <a:schemeClr val="tx1"/>
                </a:solidFill>
                <a:effectLst/>
                <a:latin typeface="Arial" panose="020B0604020202020204" pitchFamily="34" charset="0"/>
              </a:rPr>
              <a:t> effettuate tra il contenuto numerico dello stesso accumulatore e quello di una specifica locazione di memoria individuata da un indirizzo, in simboli: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400" b="0" i="0" u="none" strike="noStrike" cap="none" normalizeH="0" baseline="0" dirty="0">
                <a:ln>
                  <a:noFill/>
                </a:ln>
                <a:solidFill>
                  <a:schemeClr val="tx1"/>
                </a:solidFill>
                <a:effectLst/>
                <a:latin typeface="Arial Unicode MS"/>
              </a:rPr>
              <a:t>A ← A ⛛ RAM[</a:t>
            </a:r>
            <a:r>
              <a:rPr kumimoji="0" lang="it-IT" altLang="it-IT" sz="2400" b="0" i="0" u="none" strike="noStrike" cap="none" normalizeH="0" baseline="0" dirty="0" err="1">
                <a:ln>
                  <a:noFill/>
                </a:ln>
                <a:solidFill>
                  <a:schemeClr val="tx1"/>
                </a:solidFill>
                <a:effectLst/>
                <a:latin typeface="Arial Unicode MS"/>
              </a:rPr>
              <a:t>ind</a:t>
            </a:r>
            <a:r>
              <a:rPr kumimoji="0" lang="it-IT" altLang="it-IT" sz="24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chemeClr val="tx1"/>
                </a:solidFill>
                <a:effectLst/>
                <a:latin typeface="Arial" panose="020B0604020202020204" pitchFamily="34" charset="0"/>
              </a:rPr>
              <a:t>Il simbolo ⛛ rappresenta una qualsiasi delle operazioni aritmetiche che l'unità ALU è in grado di effettuare.</a:t>
            </a:r>
          </a:p>
        </p:txBody>
      </p:sp>
      <p:sp>
        <p:nvSpPr>
          <p:cNvPr id="5" name="Rettangolo 4">
            <a:extLst>
              <a:ext uri="{FF2B5EF4-FFF2-40B4-BE49-F238E27FC236}">
                <a16:creationId xmlns:a16="http://schemas.microsoft.com/office/drawing/2014/main" id="{1B9FE0C8-36FF-4FCF-985A-17F52BBC1548}"/>
              </a:ext>
            </a:extLst>
          </p:cNvPr>
          <p:cNvSpPr/>
          <p:nvPr/>
        </p:nvSpPr>
        <p:spPr>
          <a:xfrm>
            <a:off x="2213112" y="927561"/>
            <a:ext cx="5976731" cy="16753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53B2B3C5-C5F8-4022-A0F8-238D2E621BE6}"/>
              </a:ext>
            </a:extLst>
          </p:cNvPr>
          <p:cNvSpPr txBox="1"/>
          <p:nvPr/>
        </p:nvSpPr>
        <p:spPr>
          <a:xfrm>
            <a:off x="4156213" y="219675"/>
            <a:ext cx="1224170" cy="707886"/>
          </a:xfrm>
          <a:prstGeom prst="rect">
            <a:avLst/>
          </a:prstGeom>
          <a:noFill/>
        </p:spPr>
        <p:txBody>
          <a:bodyPr wrap="square" rtlCol="0">
            <a:spAutoFit/>
          </a:bodyPr>
          <a:lstStyle/>
          <a:p>
            <a:r>
              <a:rPr lang="it-IT" sz="4000" dirty="0"/>
              <a:t>ALU</a:t>
            </a:r>
          </a:p>
        </p:txBody>
      </p:sp>
      <p:sp>
        <p:nvSpPr>
          <p:cNvPr id="7" name="Rettangolo 6">
            <a:extLst>
              <a:ext uri="{FF2B5EF4-FFF2-40B4-BE49-F238E27FC236}">
                <a16:creationId xmlns:a16="http://schemas.microsoft.com/office/drawing/2014/main" id="{7DBF0C93-DEDD-4C50-B161-F0744BAD636E}"/>
              </a:ext>
            </a:extLst>
          </p:cNvPr>
          <p:cNvSpPr/>
          <p:nvPr/>
        </p:nvSpPr>
        <p:spPr>
          <a:xfrm>
            <a:off x="5618922" y="1311965"/>
            <a:ext cx="2213113" cy="74212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 name="CasellaDiTesto 7">
            <a:extLst>
              <a:ext uri="{FF2B5EF4-FFF2-40B4-BE49-F238E27FC236}">
                <a16:creationId xmlns:a16="http://schemas.microsoft.com/office/drawing/2014/main" id="{86B695F6-54A5-42C0-80D5-6A216E57329E}"/>
              </a:ext>
            </a:extLst>
          </p:cNvPr>
          <p:cNvSpPr txBox="1"/>
          <p:nvPr/>
        </p:nvSpPr>
        <p:spPr>
          <a:xfrm>
            <a:off x="3644348" y="1447034"/>
            <a:ext cx="1842052" cy="369332"/>
          </a:xfrm>
          <a:prstGeom prst="rect">
            <a:avLst/>
          </a:prstGeom>
          <a:noFill/>
        </p:spPr>
        <p:txBody>
          <a:bodyPr wrap="square" rtlCol="0">
            <a:spAutoFit/>
          </a:bodyPr>
          <a:lstStyle/>
          <a:p>
            <a:r>
              <a:rPr lang="it-IT" dirty="0"/>
              <a:t>ACCUMULATORE</a:t>
            </a:r>
          </a:p>
        </p:txBody>
      </p:sp>
      <p:sp>
        <p:nvSpPr>
          <p:cNvPr id="9" name="CasellaDiTesto 8">
            <a:extLst>
              <a:ext uri="{FF2B5EF4-FFF2-40B4-BE49-F238E27FC236}">
                <a16:creationId xmlns:a16="http://schemas.microsoft.com/office/drawing/2014/main" id="{D6FA5EEE-79B3-4EF6-8022-C5C1C2C5DFE3}"/>
              </a:ext>
            </a:extLst>
          </p:cNvPr>
          <p:cNvSpPr txBox="1"/>
          <p:nvPr/>
        </p:nvSpPr>
        <p:spPr>
          <a:xfrm>
            <a:off x="6970644" y="1359860"/>
            <a:ext cx="569843" cy="646331"/>
          </a:xfrm>
          <a:prstGeom prst="rect">
            <a:avLst/>
          </a:prstGeom>
          <a:noFill/>
        </p:spPr>
        <p:txBody>
          <a:bodyPr wrap="square" rtlCol="0">
            <a:spAutoFit/>
          </a:bodyPr>
          <a:lstStyle/>
          <a:p>
            <a:r>
              <a:rPr lang="it-IT" sz="3600" dirty="0"/>
              <a:t>5</a:t>
            </a:r>
          </a:p>
        </p:txBody>
      </p:sp>
    </p:spTree>
    <p:extLst>
      <p:ext uri="{BB962C8B-B14F-4D97-AF65-F5344CB8AC3E}">
        <p14:creationId xmlns:p14="http://schemas.microsoft.com/office/powerpoint/2010/main" val="1916625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3063456-3320-4B5F-8F46-11C444BFFE31}"/>
              </a:ext>
            </a:extLst>
          </p:cNvPr>
          <p:cNvSpPr>
            <a:spLocks noGrp="1"/>
          </p:cNvSpPr>
          <p:nvPr>
            <p:ph idx="1"/>
          </p:nvPr>
        </p:nvSpPr>
        <p:spPr>
          <a:xfrm>
            <a:off x="838200" y="159026"/>
            <a:ext cx="11022496" cy="6427304"/>
          </a:xfrm>
        </p:spPr>
        <p:txBody>
          <a:bodyPr/>
          <a:lstStyle/>
          <a:p>
            <a:pPr marL="0" indent="0">
              <a:buNone/>
            </a:pPr>
            <a:r>
              <a:rPr lang="it-IT" dirty="0"/>
              <a:t>Esempio esecuzione di operazione di ADD:</a:t>
            </a:r>
          </a:p>
          <a:p>
            <a:pPr marL="0" indent="0">
              <a:buNone/>
            </a:pPr>
            <a:endParaRPr lang="it-IT" sz="1800" dirty="0"/>
          </a:p>
          <a:p>
            <a:pPr marL="0" indent="0">
              <a:buNone/>
            </a:pPr>
            <a:endParaRPr lang="it-IT" dirty="0"/>
          </a:p>
          <a:p>
            <a:pPr marL="0" indent="0">
              <a:buNone/>
            </a:pPr>
            <a:endParaRPr lang="it-IT" dirty="0"/>
          </a:p>
        </p:txBody>
      </p:sp>
      <p:sp>
        <p:nvSpPr>
          <p:cNvPr id="4" name="Rettangolo 3">
            <a:extLst>
              <a:ext uri="{FF2B5EF4-FFF2-40B4-BE49-F238E27FC236}">
                <a16:creationId xmlns:a16="http://schemas.microsoft.com/office/drawing/2014/main" id="{90757541-5BAC-4970-8507-172BA6A9E502}"/>
              </a:ext>
            </a:extLst>
          </p:cNvPr>
          <p:cNvSpPr/>
          <p:nvPr/>
        </p:nvSpPr>
        <p:spPr>
          <a:xfrm>
            <a:off x="1338469" y="1388923"/>
            <a:ext cx="5976731" cy="16753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CasellaDiTesto 4">
            <a:extLst>
              <a:ext uri="{FF2B5EF4-FFF2-40B4-BE49-F238E27FC236}">
                <a16:creationId xmlns:a16="http://schemas.microsoft.com/office/drawing/2014/main" id="{F1CAAB0B-0B50-4083-8470-85EB78EB210E}"/>
              </a:ext>
            </a:extLst>
          </p:cNvPr>
          <p:cNvSpPr txBox="1"/>
          <p:nvPr/>
        </p:nvSpPr>
        <p:spPr>
          <a:xfrm>
            <a:off x="3281570" y="681037"/>
            <a:ext cx="1224170" cy="707886"/>
          </a:xfrm>
          <a:prstGeom prst="rect">
            <a:avLst/>
          </a:prstGeom>
          <a:noFill/>
        </p:spPr>
        <p:txBody>
          <a:bodyPr wrap="square" rtlCol="0">
            <a:spAutoFit/>
          </a:bodyPr>
          <a:lstStyle/>
          <a:p>
            <a:r>
              <a:rPr lang="it-IT" sz="4000" dirty="0"/>
              <a:t>ALU</a:t>
            </a:r>
          </a:p>
        </p:txBody>
      </p:sp>
      <p:sp>
        <p:nvSpPr>
          <p:cNvPr id="6" name="Rettangolo 5">
            <a:extLst>
              <a:ext uri="{FF2B5EF4-FFF2-40B4-BE49-F238E27FC236}">
                <a16:creationId xmlns:a16="http://schemas.microsoft.com/office/drawing/2014/main" id="{17835F4A-20AF-4245-A03F-75E7D30B3B69}"/>
              </a:ext>
            </a:extLst>
          </p:cNvPr>
          <p:cNvSpPr/>
          <p:nvPr/>
        </p:nvSpPr>
        <p:spPr>
          <a:xfrm>
            <a:off x="4744279" y="1773327"/>
            <a:ext cx="2213113" cy="74212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 name="CasellaDiTesto 6">
            <a:extLst>
              <a:ext uri="{FF2B5EF4-FFF2-40B4-BE49-F238E27FC236}">
                <a16:creationId xmlns:a16="http://schemas.microsoft.com/office/drawing/2014/main" id="{56E0DBA0-7066-4C0D-BB01-732FD25E07D4}"/>
              </a:ext>
            </a:extLst>
          </p:cNvPr>
          <p:cNvSpPr txBox="1"/>
          <p:nvPr/>
        </p:nvSpPr>
        <p:spPr>
          <a:xfrm>
            <a:off x="2769705" y="1908396"/>
            <a:ext cx="1842052" cy="369332"/>
          </a:xfrm>
          <a:prstGeom prst="rect">
            <a:avLst/>
          </a:prstGeom>
          <a:noFill/>
        </p:spPr>
        <p:txBody>
          <a:bodyPr wrap="square" rtlCol="0">
            <a:spAutoFit/>
          </a:bodyPr>
          <a:lstStyle/>
          <a:p>
            <a:r>
              <a:rPr lang="it-IT" dirty="0"/>
              <a:t>ACCUMULATORE</a:t>
            </a:r>
          </a:p>
        </p:txBody>
      </p:sp>
      <p:sp>
        <p:nvSpPr>
          <p:cNvPr id="8" name="CasellaDiTesto 7">
            <a:extLst>
              <a:ext uri="{FF2B5EF4-FFF2-40B4-BE49-F238E27FC236}">
                <a16:creationId xmlns:a16="http://schemas.microsoft.com/office/drawing/2014/main" id="{691AAFF9-3BD7-44A7-8349-13AB139C05C0}"/>
              </a:ext>
            </a:extLst>
          </p:cNvPr>
          <p:cNvSpPr txBox="1"/>
          <p:nvPr/>
        </p:nvSpPr>
        <p:spPr>
          <a:xfrm>
            <a:off x="6096001" y="1821222"/>
            <a:ext cx="569843" cy="646331"/>
          </a:xfrm>
          <a:prstGeom prst="rect">
            <a:avLst/>
          </a:prstGeom>
          <a:noFill/>
        </p:spPr>
        <p:txBody>
          <a:bodyPr wrap="square" rtlCol="0">
            <a:spAutoFit/>
          </a:bodyPr>
          <a:lstStyle/>
          <a:p>
            <a:r>
              <a:rPr lang="it-IT" sz="3600" dirty="0"/>
              <a:t>5</a:t>
            </a:r>
          </a:p>
        </p:txBody>
      </p:sp>
      <p:sp>
        <p:nvSpPr>
          <p:cNvPr id="9" name="Freccia in giù 8">
            <a:extLst>
              <a:ext uri="{FF2B5EF4-FFF2-40B4-BE49-F238E27FC236}">
                <a16:creationId xmlns:a16="http://schemas.microsoft.com/office/drawing/2014/main" id="{DAFE43C1-933B-40C6-B5B4-307478A1FEA6}"/>
              </a:ext>
            </a:extLst>
          </p:cNvPr>
          <p:cNvSpPr/>
          <p:nvPr/>
        </p:nvSpPr>
        <p:spPr>
          <a:xfrm>
            <a:off x="3644348" y="3207026"/>
            <a:ext cx="331304" cy="7951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CasellaDiTesto 10">
            <a:extLst>
              <a:ext uri="{FF2B5EF4-FFF2-40B4-BE49-F238E27FC236}">
                <a16:creationId xmlns:a16="http://schemas.microsoft.com/office/drawing/2014/main" id="{7A5F7ECD-E9E4-4064-9016-091A538E2DE9}"/>
              </a:ext>
            </a:extLst>
          </p:cNvPr>
          <p:cNvSpPr txBox="1"/>
          <p:nvPr/>
        </p:nvSpPr>
        <p:spPr>
          <a:xfrm>
            <a:off x="4346714" y="3305385"/>
            <a:ext cx="1523999" cy="523220"/>
          </a:xfrm>
          <a:prstGeom prst="rect">
            <a:avLst/>
          </a:prstGeom>
          <a:noFill/>
        </p:spPr>
        <p:txBody>
          <a:bodyPr wrap="square" rtlCol="0">
            <a:spAutoFit/>
          </a:bodyPr>
          <a:lstStyle/>
          <a:p>
            <a:r>
              <a:rPr lang="it-IT" sz="2800" dirty="0"/>
              <a:t>ADD 100</a:t>
            </a:r>
          </a:p>
        </p:txBody>
      </p:sp>
      <p:sp>
        <p:nvSpPr>
          <p:cNvPr id="12" name="Rettangolo 11">
            <a:extLst>
              <a:ext uri="{FF2B5EF4-FFF2-40B4-BE49-F238E27FC236}">
                <a16:creationId xmlns:a16="http://schemas.microsoft.com/office/drawing/2014/main" id="{774ACC7B-98AA-4BB9-B327-D93C20B182DB}"/>
              </a:ext>
            </a:extLst>
          </p:cNvPr>
          <p:cNvSpPr/>
          <p:nvPr/>
        </p:nvSpPr>
        <p:spPr>
          <a:xfrm>
            <a:off x="1338469" y="4057176"/>
            <a:ext cx="5976731" cy="16753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12">
            <a:extLst>
              <a:ext uri="{FF2B5EF4-FFF2-40B4-BE49-F238E27FC236}">
                <a16:creationId xmlns:a16="http://schemas.microsoft.com/office/drawing/2014/main" id="{AB9B8D54-14CE-47F3-BBA9-7653E0D5ED90}"/>
              </a:ext>
            </a:extLst>
          </p:cNvPr>
          <p:cNvSpPr/>
          <p:nvPr/>
        </p:nvSpPr>
        <p:spPr>
          <a:xfrm>
            <a:off x="4744279" y="4441580"/>
            <a:ext cx="2213113" cy="74212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CasellaDiTesto 13">
            <a:extLst>
              <a:ext uri="{FF2B5EF4-FFF2-40B4-BE49-F238E27FC236}">
                <a16:creationId xmlns:a16="http://schemas.microsoft.com/office/drawing/2014/main" id="{680E9B39-1EA3-440E-B2E2-41E570EE466A}"/>
              </a:ext>
            </a:extLst>
          </p:cNvPr>
          <p:cNvSpPr txBox="1"/>
          <p:nvPr/>
        </p:nvSpPr>
        <p:spPr>
          <a:xfrm>
            <a:off x="2769705" y="4576649"/>
            <a:ext cx="1842052" cy="369332"/>
          </a:xfrm>
          <a:prstGeom prst="rect">
            <a:avLst/>
          </a:prstGeom>
          <a:noFill/>
        </p:spPr>
        <p:txBody>
          <a:bodyPr wrap="square" rtlCol="0">
            <a:spAutoFit/>
          </a:bodyPr>
          <a:lstStyle/>
          <a:p>
            <a:r>
              <a:rPr lang="it-IT" dirty="0"/>
              <a:t>ACCUMULATORE</a:t>
            </a:r>
          </a:p>
        </p:txBody>
      </p:sp>
      <p:sp>
        <p:nvSpPr>
          <p:cNvPr id="18" name="CasellaDiTesto 17">
            <a:extLst>
              <a:ext uri="{FF2B5EF4-FFF2-40B4-BE49-F238E27FC236}">
                <a16:creationId xmlns:a16="http://schemas.microsoft.com/office/drawing/2014/main" id="{BC94A328-BCCC-499B-87A6-C3C08C89DC52}"/>
              </a:ext>
            </a:extLst>
          </p:cNvPr>
          <p:cNvSpPr txBox="1"/>
          <p:nvPr/>
        </p:nvSpPr>
        <p:spPr>
          <a:xfrm>
            <a:off x="5691809" y="4488635"/>
            <a:ext cx="1126435" cy="646331"/>
          </a:xfrm>
          <a:prstGeom prst="rect">
            <a:avLst/>
          </a:prstGeom>
          <a:noFill/>
        </p:spPr>
        <p:txBody>
          <a:bodyPr wrap="square" rtlCol="0">
            <a:spAutoFit/>
          </a:bodyPr>
          <a:lstStyle/>
          <a:p>
            <a:r>
              <a:rPr lang="it-IT" sz="3600" dirty="0"/>
              <a:t>  35</a:t>
            </a:r>
          </a:p>
        </p:txBody>
      </p:sp>
      <p:graphicFrame>
        <p:nvGraphicFramePr>
          <p:cNvPr id="19" name="Tabella 19">
            <a:extLst>
              <a:ext uri="{FF2B5EF4-FFF2-40B4-BE49-F238E27FC236}">
                <a16:creationId xmlns:a16="http://schemas.microsoft.com/office/drawing/2014/main" id="{ABAF8F1E-444A-4FB9-B892-90439637B3B0}"/>
              </a:ext>
            </a:extLst>
          </p:cNvPr>
          <p:cNvGraphicFramePr>
            <a:graphicFrameLocks noGrp="1"/>
          </p:cNvGraphicFramePr>
          <p:nvPr>
            <p:extLst>
              <p:ext uri="{D42A27DB-BD31-4B8C-83A1-F6EECF244321}">
                <p14:modId xmlns:p14="http://schemas.microsoft.com/office/powerpoint/2010/main" val="1885319591"/>
              </p:ext>
            </p:extLst>
          </p:nvPr>
        </p:nvGraphicFramePr>
        <p:xfrm>
          <a:off x="8666923" y="1187305"/>
          <a:ext cx="1696280" cy="2961640"/>
        </p:xfrm>
        <a:graphic>
          <a:graphicData uri="http://schemas.openxmlformats.org/drawingml/2006/table">
            <a:tbl>
              <a:tblPr firstRow="1" bandRow="1">
                <a:tableStyleId>{5940675A-B579-460E-94D1-54222C63F5DA}</a:tableStyleId>
              </a:tblPr>
              <a:tblGrid>
                <a:gridCol w="1696280">
                  <a:extLst>
                    <a:ext uri="{9D8B030D-6E8A-4147-A177-3AD203B41FA5}">
                      <a16:colId xmlns:a16="http://schemas.microsoft.com/office/drawing/2014/main" val="3697917727"/>
                    </a:ext>
                  </a:extLst>
                </a:gridCol>
              </a:tblGrid>
              <a:tr h="0">
                <a:tc>
                  <a:txBody>
                    <a:bodyPr/>
                    <a:lstStyle/>
                    <a:p>
                      <a:endParaRPr lang="it-IT" dirty="0"/>
                    </a:p>
                  </a:txBody>
                  <a:tcPr/>
                </a:tc>
                <a:extLst>
                  <a:ext uri="{0D108BD9-81ED-4DB2-BD59-A6C34878D82A}">
                    <a16:rowId xmlns:a16="http://schemas.microsoft.com/office/drawing/2014/main" val="4226446296"/>
                  </a:ext>
                </a:extLst>
              </a:tr>
              <a:tr h="370840">
                <a:tc>
                  <a:txBody>
                    <a:bodyPr/>
                    <a:lstStyle/>
                    <a:p>
                      <a:endParaRPr lang="it-IT" dirty="0"/>
                    </a:p>
                  </a:txBody>
                  <a:tcPr/>
                </a:tc>
                <a:extLst>
                  <a:ext uri="{0D108BD9-81ED-4DB2-BD59-A6C34878D82A}">
                    <a16:rowId xmlns:a16="http://schemas.microsoft.com/office/drawing/2014/main" val="2130005998"/>
                  </a:ext>
                </a:extLst>
              </a:tr>
              <a:tr h="370840">
                <a:tc>
                  <a:txBody>
                    <a:bodyPr/>
                    <a:lstStyle/>
                    <a:p>
                      <a:r>
                        <a:rPr lang="it-IT" dirty="0"/>
                        <a:t>                    </a:t>
                      </a:r>
                      <a:r>
                        <a:rPr lang="it-IT" b="1" dirty="0"/>
                        <a:t>30</a:t>
                      </a:r>
                    </a:p>
                  </a:txBody>
                  <a:tcPr/>
                </a:tc>
                <a:extLst>
                  <a:ext uri="{0D108BD9-81ED-4DB2-BD59-A6C34878D82A}">
                    <a16:rowId xmlns:a16="http://schemas.microsoft.com/office/drawing/2014/main" val="1120978849"/>
                  </a:ext>
                </a:extLst>
              </a:tr>
              <a:tr h="370840">
                <a:tc>
                  <a:txBody>
                    <a:bodyPr/>
                    <a:lstStyle/>
                    <a:p>
                      <a:endParaRPr lang="it-IT" dirty="0"/>
                    </a:p>
                  </a:txBody>
                  <a:tcPr/>
                </a:tc>
                <a:extLst>
                  <a:ext uri="{0D108BD9-81ED-4DB2-BD59-A6C34878D82A}">
                    <a16:rowId xmlns:a16="http://schemas.microsoft.com/office/drawing/2014/main" val="932355853"/>
                  </a:ext>
                </a:extLst>
              </a:tr>
              <a:tr h="370840">
                <a:tc>
                  <a:txBody>
                    <a:bodyPr/>
                    <a:lstStyle/>
                    <a:p>
                      <a:endParaRPr lang="it-IT"/>
                    </a:p>
                  </a:txBody>
                  <a:tcPr/>
                </a:tc>
                <a:extLst>
                  <a:ext uri="{0D108BD9-81ED-4DB2-BD59-A6C34878D82A}">
                    <a16:rowId xmlns:a16="http://schemas.microsoft.com/office/drawing/2014/main" val="44844520"/>
                  </a:ext>
                </a:extLst>
              </a:tr>
              <a:tr h="370840">
                <a:tc>
                  <a:txBody>
                    <a:bodyPr/>
                    <a:lstStyle/>
                    <a:p>
                      <a:endParaRPr lang="it-IT"/>
                    </a:p>
                  </a:txBody>
                  <a:tcPr/>
                </a:tc>
                <a:extLst>
                  <a:ext uri="{0D108BD9-81ED-4DB2-BD59-A6C34878D82A}">
                    <a16:rowId xmlns:a16="http://schemas.microsoft.com/office/drawing/2014/main" val="4204963695"/>
                  </a:ext>
                </a:extLst>
              </a:tr>
              <a:tr h="370840">
                <a:tc>
                  <a:txBody>
                    <a:bodyPr/>
                    <a:lstStyle/>
                    <a:p>
                      <a:endParaRPr lang="it-IT"/>
                    </a:p>
                  </a:txBody>
                  <a:tcPr/>
                </a:tc>
                <a:extLst>
                  <a:ext uri="{0D108BD9-81ED-4DB2-BD59-A6C34878D82A}">
                    <a16:rowId xmlns:a16="http://schemas.microsoft.com/office/drawing/2014/main" val="3981883782"/>
                  </a:ext>
                </a:extLst>
              </a:tr>
              <a:tr h="370840">
                <a:tc>
                  <a:txBody>
                    <a:bodyPr/>
                    <a:lstStyle/>
                    <a:p>
                      <a:endParaRPr lang="it-IT" dirty="0"/>
                    </a:p>
                  </a:txBody>
                  <a:tcPr/>
                </a:tc>
                <a:extLst>
                  <a:ext uri="{0D108BD9-81ED-4DB2-BD59-A6C34878D82A}">
                    <a16:rowId xmlns:a16="http://schemas.microsoft.com/office/drawing/2014/main" val="1620622661"/>
                  </a:ext>
                </a:extLst>
              </a:tr>
            </a:tbl>
          </a:graphicData>
        </a:graphic>
      </p:graphicFrame>
      <p:sp>
        <p:nvSpPr>
          <p:cNvPr id="20" name="CasellaDiTesto 19">
            <a:extLst>
              <a:ext uri="{FF2B5EF4-FFF2-40B4-BE49-F238E27FC236}">
                <a16:creationId xmlns:a16="http://schemas.microsoft.com/office/drawing/2014/main" id="{447B8644-1735-49B2-A8C9-4FC9F11B070A}"/>
              </a:ext>
            </a:extLst>
          </p:cNvPr>
          <p:cNvSpPr txBox="1"/>
          <p:nvPr/>
        </p:nvSpPr>
        <p:spPr>
          <a:xfrm>
            <a:off x="9037983" y="684700"/>
            <a:ext cx="1325220" cy="523220"/>
          </a:xfrm>
          <a:prstGeom prst="rect">
            <a:avLst/>
          </a:prstGeom>
          <a:noFill/>
        </p:spPr>
        <p:txBody>
          <a:bodyPr wrap="square" rtlCol="0">
            <a:spAutoFit/>
          </a:bodyPr>
          <a:lstStyle/>
          <a:p>
            <a:r>
              <a:rPr lang="it-IT" sz="2800" dirty="0"/>
              <a:t>RAM</a:t>
            </a:r>
          </a:p>
        </p:txBody>
      </p:sp>
      <p:sp>
        <p:nvSpPr>
          <p:cNvPr id="21" name="CasellaDiTesto 20">
            <a:extLst>
              <a:ext uri="{FF2B5EF4-FFF2-40B4-BE49-F238E27FC236}">
                <a16:creationId xmlns:a16="http://schemas.microsoft.com/office/drawing/2014/main" id="{380DD465-8CBE-413A-B9E1-605246E9722B}"/>
              </a:ext>
            </a:extLst>
          </p:cNvPr>
          <p:cNvSpPr txBox="1"/>
          <p:nvPr/>
        </p:nvSpPr>
        <p:spPr>
          <a:xfrm>
            <a:off x="10482470" y="1921731"/>
            <a:ext cx="1524001" cy="369332"/>
          </a:xfrm>
          <a:prstGeom prst="rect">
            <a:avLst/>
          </a:prstGeom>
          <a:noFill/>
        </p:spPr>
        <p:txBody>
          <a:bodyPr wrap="square" rtlCol="0">
            <a:spAutoFit/>
          </a:bodyPr>
          <a:lstStyle/>
          <a:p>
            <a:r>
              <a:rPr lang="it-IT" b="1" dirty="0"/>
              <a:t>Indirizzo 100</a:t>
            </a:r>
          </a:p>
        </p:txBody>
      </p:sp>
      <p:sp>
        <p:nvSpPr>
          <p:cNvPr id="24" name="CasellaDiTesto 23">
            <a:extLst>
              <a:ext uri="{FF2B5EF4-FFF2-40B4-BE49-F238E27FC236}">
                <a16:creationId xmlns:a16="http://schemas.microsoft.com/office/drawing/2014/main" id="{914E2902-10DF-41E8-AD58-4A7AA5F92284}"/>
              </a:ext>
            </a:extLst>
          </p:cNvPr>
          <p:cNvSpPr txBox="1"/>
          <p:nvPr/>
        </p:nvSpPr>
        <p:spPr>
          <a:xfrm>
            <a:off x="10482469" y="2298793"/>
            <a:ext cx="1524001" cy="369332"/>
          </a:xfrm>
          <a:prstGeom prst="rect">
            <a:avLst/>
          </a:prstGeom>
          <a:noFill/>
        </p:spPr>
        <p:txBody>
          <a:bodyPr wrap="square" rtlCol="0">
            <a:spAutoFit/>
          </a:bodyPr>
          <a:lstStyle/>
          <a:p>
            <a:r>
              <a:rPr lang="it-IT" dirty="0"/>
              <a:t>Indirizzo 101</a:t>
            </a:r>
          </a:p>
        </p:txBody>
      </p:sp>
      <p:sp>
        <p:nvSpPr>
          <p:cNvPr id="25" name="CasellaDiTesto 24">
            <a:extLst>
              <a:ext uri="{FF2B5EF4-FFF2-40B4-BE49-F238E27FC236}">
                <a16:creationId xmlns:a16="http://schemas.microsoft.com/office/drawing/2014/main" id="{C1D64148-F7F0-4DD0-8D43-F9DA76CAC2E3}"/>
              </a:ext>
            </a:extLst>
          </p:cNvPr>
          <p:cNvSpPr txBox="1"/>
          <p:nvPr/>
        </p:nvSpPr>
        <p:spPr>
          <a:xfrm>
            <a:off x="10505660" y="1552399"/>
            <a:ext cx="1524001" cy="369332"/>
          </a:xfrm>
          <a:prstGeom prst="rect">
            <a:avLst/>
          </a:prstGeom>
          <a:noFill/>
        </p:spPr>
        <p:txBody>
          <a:bodyPr wrap="square" rtlCol="0">
            <a:spAutoFit/>
          </a:bodyPr>
          <a:lstStyle/>
          <a:p>
            <a:r>
              <a:rPr lang="it-IT" dirty="0"/>
              <a:t>Indirizzo  99</a:t>
            </a:r>
          </a:p>
        </p:txBody>
      </p:sp>
      <p:cxnSp>
        <p:nvCxnSpPr>
          <p:cNvPr id="27" name="Connettore 2 26">
            <a:extLst>
              <a:ext uri="{FF2B5EF4-FFF2-40B4-BE49-F238E27FC236}">
                <a16:creationId xmlns:a16="http://schemas.microsoft.com/office/drawing/2014/main" id="{EF377A91-43B8-42F0-BD1B-5A1BB7AE1A85}"/>
              </a:ext>
            </a:extLst>
          </p:cNvPr>
          <p:cNvCxnSpPr/>
          <p:nvPr/>
        </p:nvCxnSpPr>
        <p:spPr>
          <a:xfrm>
            <a:off x="8097078" y="2080591"/>
            <a:ext cx="47707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7007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DD0EF34B-666D-4ECE-BC5A-264383777A5A}"/>
              </a:ext>
            </a:extLst>
          </p:cNvPr>
          <p:cNvSpPr>
            <a:spLocks noGrp="1"/>
          </p:cNvSpPr>
          <p:nvPr>
            <p:ph idx="1"/>
          </p:nvPr>
        </p:nvSpPr>
        <p:spPr>
          <a:xfrm>
            <a:off x="480391" y="248615"/>
            <a:ext cx="10515600" cy="4177611"/>
          </a:xfrm>
        </p:spPr>
        <p:txBody>
          <a:bodyPr>
            <a:normAutofit lnSpcReduction="10000"/>
          </a:bodyPr>
          <a:lstStyle/>
          <a:p>
            <a:pPr marL="0" indent="0">
              <a:buNone/>
            </a:pPr>
            <a:r>
              <a:rPr lang="it-IT" dirty="0">
                <a:effectLst/>
              </a:rPr>
              <a:t>Completano l’architettura di una </a:t>
            </a:r>
            <a:r>
              <a:rPr lang="it-IT" i="1" dirty="0">
                <a:effectLst/>
              </a:rPr>
              <a:t>macchina di von Neumann </a:t>
            </a:r>
            <a:r>
              <a:rPr lang="it-IT" dirty="0">
                <a:effectLst/>
              </a:rPr>
              <a:t>due registri contenuti nell’unità di controllo: </a:t>
            </a:r>
          </a:p>
          <a:p>
            <a:pPr>
              <a:buFont typeface="Arial" panose="020B0604020202020204" pitchFamily="34" charset="0"/>
              <a:buChar char="•"/>
            </a:pPr>
            <a:r>
              <a:rPr lang="it-IT" dirty="0">
                <a:effectLst/>
              </a:rPr>
              <a:t>il </a:t>
            </a:r>
            <a:r>
              <a:rPr lang="it-IT" b="1" dirty="0">
                <a:effectLst/>
              </a:rPr>
              <a:t>registro istruzioni</a:t>
            </a:r>
            <a:r>
              <a:rPr lang="it-IT" dirty="0">
                <a:effectLst/>
              </a:rPr>
              <a:t> (</a:t>
            </a:r>
            <a:r>
              <a:rPr lang="it-IT" b="1" dirty="0">
                <a:effectLst/>
              </a:rPr>
              <a:t>IR</a:t>
            </a:r>
            <a:r>
              <a:rPr lang="it-IT" dirty="0">
                <a:effectLst/>
              </a:rPr>
              <a:t>, </a:t>
            </a:r>
            <a:r>
              <a:rPr lang="it-IT" i="1" dirty="0" err="1">
                <a:effectLst/>
              </a:rPr>
              <a:t>Instruction</a:t>
            </a:r>
            <a:r>
              <a:rPr lang="it-IT" i="1" dirty="0">
                <a:effectLst/>
              </a:rPr>
              <a:t> </a:t>
            </a:r>
            <a:r>
              <a:rPr lang="it-IT" i="1" dirty="0" err="1">
                <a:effectLst/>
              </a:rPr>
              <a:t>Register</a:t>
            </a:r>
            <a:r>
              <a:rPr lang="it-IT" dirty="0">
                <a:effectLst/>
              </a:rPr>
              <a:t>), dove un’istruzione prelevata dalla memoria viene interpretata per essere eseguita;</a:t>
            </a:r>
          </a:p>
          <a:p>
            <a:pPr>
              <a:buFont typeface="Arial" panose="020B0604020202020204" pitchFamily="34" charset="0"/>
              <a:buChar char="•"/>
            </a:pPr>
            <a:r>
              <a:rPr lang="it-IT" dirty="0">
                <a:effectLst/>
              </a:rPr>
              <a:t>il </a:t>
            </a:r>
            <a:r>
              <a:rPr lang="it-IT" b="1" dirty="0">
                <a:effectLst/>
              </a:rPr>
              <a:t>registro contatore di programma</a:t>
            </a:r>
            <a:r>
              <a:rPr lang="it-IT" dirty="0">
                <a:effectLst/>
              </a:rPr>
              <a:t> (</a:t>
            </a:r>
            <a:r>
              <a:rPr lang="it-IT" b="1" dirty="0">
                <a:effectLst/>
              </a:rPr>
              <a:t>PC</a:t>
            </a:r>
            <a:r>
              <a:rPr lang="it-IT" dirty="0">
                <a:effectLst/>
              </a:rPr>
              <a:t>, </a:t>
            </a:r>
            <a:r>
              <a:rPr lang="it-IT" i="1" dirty="0">
                <a:effectLst/>
              </a:rPr>
              <a:t>Program Counter</a:t>
            </a:r>
            <a:r>
              <a:rPr lang="it-IT" dirty="0">
                <a:effectLst/>
              </a:rPr>
              <a:t>), il cui valore individua l’indirizzo della locazione di memoria contenente la prossima istruzione da eseguire.</a:t>
            </a:r>
          </a:p>
          <a:p>
            <a:pPr marL="0" indent="0">
              <a:buNone/>
            </a:pPr>
            <a:r>
              <a:rPr lang="it-IT" dirty="0">
                <a:effectLst/>
              </a:rPr>
              <a:t>Il valore del registro </a:t>
            </a:r>
            <a:r>
              <a:rPr lang="it-IT" b="1" dirty="0">
                <a:effectLst/>
              </a:rPr>
              <a:t>PC</a:t>
            </a:r>
            <a:r>
              <a:rPr lang="it-IT" dirty="0">
                <a:effectLst/>
              </a:rPr>
              <a:t> viene automaticamente incrementato di una posizione – divenendo l’indirizzo della locazione successiva di memoria – nel corso dell’esecuzione da parte della CPU dell’istruzione stessa.</a:t>
            </a:r>
            <a:endParaRPr lang="it-IT" dirty="0"/>
          </a:p>
        </p:txBody>
      </p:sp>
      <p:sp>
        <p:nvSpPr>
          <p:cNvPr id="4" name="Rettangolo 3">
            <a:extLst>
              <a:ext uri="{FF2B5EF4-FFF2-40B4-BE49-F238E27FC236}">
                <a16:creationId xmlns:a16="http://schemas.microsoft.com/office/drawing/2014/main" id="{44471066-A52E-4668-9D8E-EF93D56B5BFA}"/>
              </a:ext>
            </a:extLst>
          </p:cNvPr>
          <p:cNvSpPr/>
          <p:nvPr/>
        </p:nvSpPr>
        <p:spPr>
          <a:xfrm>
            <a:off x="2107095" y="4572000"/>
            <a:ext cx="5976731" cy="19270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CasellaDiTesto 4">
            <a:extLst>
              <a:ext uri="{FF2B5EF4-FFF2-40B4-BE49-F238E27FC236}">
                <a16:creationId xmlns:a16="http://schemas.microsoft.com/office/drawing/2014/main" id="{80F0F7E1-9D97-4E01-92B3-003D71BA3DB6}"/>
              </a:ext>
            </a:extLst>
          </p:cNvPr>
          <p:cNvSpPr txBox="1"/>
          <p:nvPr/>
        </p:nvSpPr>
        <p:spPr>
          <a:xfrm>
            <a:off x="8342247" y="5057146"/>
            <a:ext cx="2796207" cy="707886"/>
          </a:xfrm>
          <a:prstGeom prst="rect">
            <a:avLst/>
          </a:prstGeom>
          <a:noFill/>
        </p:spPr>
        <p:txBody>
          <a:bodyPr wrap="square" rtlCol="0">
            <a:spAutoFit/>
          </a:bodyPr>
          <a:lstStyle/>
          <a:p>
            <a:r>
              <a:rPr lang="it-IT" sz="4000" dirty="0"/>
              <a:t>Control Unit</a:t>
            </a:r>
          </a:p>
        </p:txBody>
      </p:sp>
      <p:sp>
        <p:nvSpPr>
          <p:cNvPr id="6" name="Rettangolo 5">
            <a:extLst>
              <a:ext uri="{FF2B5EF4-FFF2-40B4-BE49-F238E27FC236}">
                <a16:creationId xmlns:a16="http://schemas.microsoft.com/office/drawing/2014/main" id="{27A83ECB-64C8-47CC-8078-C0482B71538A}"/>
              </a:ext>
            </a:extLst>
          </p:cNvPr>
          <p:cNvSpPr/>
          <p:nvPr/>
        </p:nvSpPr>
        <p:spPr>
          <a:xfrm>
            <a:off x="5923723" y="5902329"/>
            <a:ext cx="2027581" cy="458803"/>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 name="CasellaDiTesto 6">
            <a:extLst>
              <a:ext uri="{FF2B5EF4-FFF2-40B4-BE49-F238E27FC236}">
                <a16:creationId xmlns:a16="http://schemas.microsoft.com/office/drawing/2014/main" id="{7AD6C882-2EAD-4EBB-AC0C-6FF87AAAE9B5}"/>
              </a:ext>
            </a:extLst>
          </p:cNvPr>
          <p:cNvSpPr txBox="1"/>
          <p:nvPr/>
        </p:nvSpPr>
        <p:spPr>
          <a:xfrm>
            <a:off x="4094923" y="5943903"/>
            <a:ext cx="1828800" cy="369332"/>
          </a:xfrm>
          <a:prstGeom prst="rect">
            <a:avLst/>
          </a:prstGeom>
          <a:noFill/>
        </p:spPr>
        <p:txBody>
          <a:bodyPr wrap="square" rtlCol="0">
            <a:spAutoFit/>
          </a:bodyPr>
          <a:lstStyle/>
          <a:p>
            <a:r>
              <a:rPr lang="it-IT" dirty="0"/>
              <a:t>Program counter </a:t>
            </a:r>
          </a:p>
        </p:txBody>
      </p:sp>
      <p:sp>
        <p:nvSpPr>
          <p:cNvPr id="8" name="CasellaDiTesto 7">
            <a:extLst>
              <a:ext uri="{FF2B5EF4-FFF2-40B4-BE49-F238E27FC236}">
                <a16:creationId xmlns:a16="http://schemas.microsoft.com/office/drawing/2014/main" id="{6DC8E479-5AC7-4998-8486-432D9BB2608F}"/>
              </a:ext>
            </a:extLst>
          </p:cNvPr>
          <p:cNvSpPr txBox="1"/>
          <p:nvPr/>
        </p:nvSpPr>
        <p:spPr>
          <a:xfrm>
            <a:off x="7195930" y="5808564"/>
            <a:ext cx="569843" cy="646331"/>
          </a:xfrm>
          <a:prstGeom prst="rect">
            <a:avLst/>
          </a:prstGeom>
          <a:noFill/>
        </p:spPr>
        <p:txBody>
          <a:bodyPr wrap="square" rtlCol="0">
            <a:spAutoFit/>
          </a:bodyPr>
          <a:lstStyle/>
          <a:p>
            <a:r>
              <a:rPr lang="it-IT" sz="3600" dirty="0"/>
              <a:t>7</a:t>
            </a:r>
          </a:p>
        </p:txBody>
      </p:sp>
      <p:sp>
        <p:nvSpPr>
          <p:cNvPr id="9" name="Rettangolo 8">
            <a:extLst>
              <a:ext uri="{FF2B5EF4-FFF2-40B4-BE49-F238E27FC236}">
                <a16:creationId xmlns:a16="http://schemas.microsoft.com/office/drawing/2014/main" id="{B901217A-2194-4FC4-927B-EEEA1E3C2C75}"/>
              </a:ext>
            </a:extLst>
          </p:cNvPr>
          <p:cNvSpPr/>
          <p:nvPr/>
        </p:nvSpPr>
        <p:spPr>
          <a:xfrm>
            <a:off x="5923723" y="5181688"/>
            <a:ext cx="2027581" cy="458803"/>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CasellaDiTesto 10">
            <a:extLst>
              <a:ext uri="{FF2B5EF4-FFF2-40B4-BE49-F238E27FC236}">
                <a16:creationId xmlns:a16="http://schemas.microsoft.com/office/drawing/2014/main" id="{071B96B1-3FB9-4323-8F46-62F077DC76F7}"/>
              </a:ext>
            </a:extLst>
          </p:cNvPr>
          <p:cNvSpPr txBox="1"/>
          <p:nvPr/>
        </p:nvSpPr>
        <p:spPr>
          <a:xfrm>
            <a:off x="3922646" y="5226423"/>
            <a:ext cx="2001077" cy="369332"/>
          </a:xfrm>
          <a:prstGeom prst="rect">
            <a:avLst/>
          </a:prstGeom>
          <a:noFill/>
        </p:spPr>
        <p:txBody>
          <a:bodyPr wrap="square" rtlCol="0">
            <a:spAutoFit/>
          </a:bodyPr>
          <a:lstStyle/>
          <a:p>
            <a:r>
              <a:rPr lang="it-IT" dirty="0" err="1"/>
              <a:t>Instrucion</a:t>
            </a:r>
            <a:r>
              <a:rPr lang="it-IT" dirty="0"/>
              <a:t> </a:t>
            </a:r>
            <a:r>
              <a:rPr lang="it-IT" dirty="0" err="1"/>
              <a:t>register</a:t>
            </a:r>
            <a:endParaRPr lang="it-IT" dirty="0"/>
          </a:p>
        </p:txBody>
      </p:sp>
      <p:sp>
        <p:nvSpPr>
          <p:cNvPr id="14" name="CasellaDiTesto 13">
            <a:extLst>
              <a:ext uri="{FF2B5EF4-FFF2-40B4-BE49-F238E27FC236}">
                <a16:creationId xmlns:a16="http://schemas.microsoft.com/office/drawing/2014/main" id="{B0A61F35-9858-42C6-A328-46B2062916C4}"/>
              </a:ext>
            </a:extLst>
          </p:cNvPr>
          <p:cNvSpPr txBox="1"/>
          <p:nvPr/>
        </p:nvSpPr>
        <p:spPr>
          <a:xfrm>
            <a:off x="6096000" y="5110224"/>
            <a:ext cx="2266126" cy="646331"/>
          </a:xfrm>
          <a:prstGeom prst="rect">
            <a:avLst/>
          </a:prstGeom>
          <a:noFill/>
        </p:spPr>
        <p:txBody>
          <a:bodyPr wrap="square" rtlCol="0">
            <a:spAutoFit/>
          </a:bodyPr>
          <a:lstStyle/>
          <a:p>
            <a:r>
              <a:rPr lang="it-IT" sz="3600" dirty="0"/>
              <a:t>ADD 100</a:t>
            </a:r>
          </a:p>
        </p:txBody>
      </p:sp>
    </p:spTree>
    <p:extLst>
      <p:ext uri="{BB962C8B-B14F-4D97-AF65-F5344CB8AC3E}">
        <p14:creationId xmlns:p14="http://schemas.microsoft.com/office/powerpoint/2010/main" val="696536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23B3346-A2FA-47A7-AC8D-B8CE4A1EA4EE}"/>
              </a:ext>
            </a:extLst>
          </p:cNvPr>
          <p:cNvSpPr>
            <a:spLocks noGrp="1"/>
          </p:cNvSpPr>
          <p:nvPr>
            <p:ph idx="1"/>
          </p:nvPr>
        </p:nvSpPr>
        <p:spPr/>
        <p:txBody>
          <a:bodyPr>
            <a:normAutofit lnSpcReduction="10000"/>
          </a:bodyPr>
          <a:lstStyle/>
          <a:p>
            <a:pPr marL="0" indent="0">
              <a:buNone/>
            </a:pPr>
            <a:r>
              <a:rPr lang="it-IT" dirty="0">
                <a:effectLst/>
              </a:rPr>
              <a:t>Il funzionamento di un computer è di conseguenza definito dalla seguente sequenza di fasi di lavoro che viene continuamente ripetuta:</a:t>
            </a:r>
          </a:p>
          <a:p>
            <a:r>
              <a:rPr lang="it-IT" b="1" dirty="0">
                <a:effectLst/>
              </a:rPr>
              <a:t>FETCH</a:t>
            </a:r>
            <a:r>
              <a:rPr lang="it-IT" dirty="0">
                <a:effectLst/>
              </a:rPr>
              <a:t>: l’istruzione contenuta nella locazione di memoria indirizzata dal valore del registro </a:t>
            </a:r>
            <a:r>
              <a:rPr lang="it-IT" b="1" dirty="0">
                <a:effectLst/>
              </a:rPr>
              <a:t>PC</a:t>
            </a:r>
            <a:r>
              <a:rPr lang="it-IT" dirty="0">
                <a:effectLst/>
              </a:rPr>
              <a:t> viene letta e copiata nel registro IR dell’unità di controllo; successivamente viene incrementato il valore del PC in modo da indirizzare l’istruzione successiva da eseguire;</a:t>
            </a:r>
          </a:p>
          <a:p>
            <a:r>
              <a:rPr lang="it-IT" b="1" dirty="0">
                <a:effectLst/>
              </a:rPr>
              <a:t>EXECUTE</a:t>
            </a:r>
            <a:r>
              <a:rPr lang="it-IT" dirty="0">
                <a:effectLst/>
              </a:rPr>
              <a:t>: l’istruzione presente nell’</a:t>
            </a:r>
            <a:r>
              <a:rPr lang="it-IT" b="1" dirty="0">
                <a:effectLst/>
              </a:rPr>
              <a:t>IR</a:t>
            </a:r>
            <a:r>
              <a:rPr lang="it-IT" dirty="0">
                <a:effectLst/>
              </a:rPr>
              <a:t> viene esaminata per riconoscere l’operazione che essa codifica e quindi eseguita.</a:t>
            </a:r>
          </a:p>
          <a:p>
            <a:pPr marL="0" indent="0">
              <a:buNone/>
            </a:pPr>
            <a:r>
              <a:rPr lang="it-IT" dirty="0">
                <a:effectLst/>
              </a:rPr>
              <a:t>I termini </a:t>
            </a:r>
            <a:r>
              <a:rPr lang="it-IT" i="1" dirty="0">
                <a:effectLst/>
              </a:rPr>
              <a:t>fetch</a:t>
            </a:r>
            <a:r>
              <a:rPr lang="it-IT" dirty="0">
                <a:effectLst/>
              </a:rPr>
              <a:t> (prelevamento) ed </a:t>
            </a:r>
            <a:r>
              <a:rPr lang="it-IT" i="1" dirty="0" err="1">
                <a:effectLst/>
              </a:rPr>
              <a:t>execute</a:t>
            </a:r>
            <a:r>
              <a:rPr lang="it-IT" dirty="0">
                <a:effectLst/>
              </a:rPr>
              <a:t> (esecuzione) identificano le due fasi del ciclo di funzionamento della CPU che un computer attuale è in grado di ripetere anche alcuni miliardi di volte al secondo. </a:t>
            </a:r>
          </a:p>
          <a:p>
            <a:pPr marL="0" indent="0">
              <a:buNone/>
            </a:pPr>
            <a:endParaRPr lang="it-IT" dirty="0"/>
          </a:p>
        </p:txBody>
      </p:sp>
    </p:spTree>
    <p:extLst>
      <p:ext uri="{BB962C8B-B14F-4D97-AF65-F5344CB8AC3E}">
        <p14:creationId xmlns:p14="http://schemas.microsoft.com/office/powerpoint/2010/main" val="596398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8752DBAA-8D8E-4D91-B276-796AB33CAF1D}"/>
              </a:ext>
            </a:extLst>
          </p:cNvPr>
          <p:cNvSpPr>
            <a:spLocks noGrp="1"/>
          </p:cNvSpPr>
          <p:nvPr>
            <p:ph idx="1"/>
          </p:nvPr>
        </p:nvSpPr>
        <p:spPr>
          <a:xfrm>
            <a:off x="838200" y="477078"/>
            <a:ext cx="10515600" cy="5699885"/>
          </a:xfrm>
        </p:spPr>
        <p:txBody>
          <a:bodyPr/>
          <a:lstStyle/>
          <a:p>
            <a:pPr marL="0" indent="0">
              <a:buNone/>
            </a:pPr>
            <a:r>
              <a:rPr lang="it-IT" dirty="0"/>
              <a:t>Memorizzando ordinatamente le istruzioni che si intendono eseguire in locazioni successive della memoria RAM e stabilendo il valore iniziale del registro contatore di programma uguale all’indirizzo della prima di esse, si ottiene da parte del computer l’esecuzione automatica della sequenza di operazioni specificata dalle istruzioni. La sequenza di istruzioni da eseguire è denominata </a:t>
            </a:r>
            <a:r>
              <a:rPr lang="it-IT" b="1" dirty="0"/>
              <a:t>programma</a:t>
            </a:r>
            <a:r>
              <a:rPr lang="it-IT" dirty="0"/>
              <a:t>.</a:t>
            </a:r>
          </a:p>
          <a:p>
            <a:pPr marL="0" indent="0">
              <a:buNone/>
            </a:pPr>
            <a:endParaRPr lang="it-IT" dirty="0"/>
          </a:p>
          <a:p>
            <a:pPr marL="0" indent="0">
              <a:buNone/>
            </a:pPr>
            <a:r>
              <a:rPr lang="it-IT" dirty="0"/>
              <a:t>Vediamo ora un </a:t>
            </a:r>
            <a:r>
              <a:rPr lang="it-IT" b="1" dirty="0"/>
              <a:t>linguaggio macchina</a:t>
            </a:r>
            <a:r>
              <a:rPr lang="it-IT" dirty="0"/>
              <a:t> eseguito da una computer semplificato a scopo didattico: un solo registro accumulatore, mentre nelle CPU reali ci sono più registri che vengono utilizzati come registri accumulatori e un insieme limitato di OPERAZIONI sia ARITMETICHE che di SALTO</a:t>
            </a:r>
          </a:p>
        </p:txBody>
      </p:sp>
    </p:spTree>
    <p:extLst>
      <p:ext uri="{BB962C8B-B14F-4D97-AF65-F5344CB8AC3E}">
        <p14:creationId xmlns:p14="http://schemas.microsoft.com/office/powerpoint/2010/main" val="2786398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6667184C-7DAE-4B22-9F06-518244EB3EEA}"/>
              </a:ext>
            </a:extLst>
          </p:cNvPr>
          <p:cNvSpPr>
            <a:spLocks noGrp="1"/>
          </p:cNvSpPr>
          <p:nvPr>
            <p:ph idx="1"/>
          </p:nvPr>
        </p:nvSpPr>
        <p:spPr>
          <a:xfrm>
            <a:off x="838200" y="371061"/>
            <a:ext cx="10515600" cy="5805902"/>
          </a:xfrm>
        </p:spPr>
        <p:txBody>
          <a:bodyPr>
            <a:normAutofit/>
          </a:bodyPr>
          <a:lstStyle/>
          <a:p>
            <a:pPr marL="0" indent="0">
              <a:buNone/>
            </a:pPr>
            <a:r>
              <a:rPr lang="it-IT" sz="3200" dirty="0"/>
              <a:t>OPERAZIONI di LETTURA e SCRITTURA tra ACCUMULATORE e MEMORIA PRINCIPALE</a:t>
            </a:r>
          </a:p>
          <a:p>
            <a:pPr marL="0" indent="0">
              <a:buNone/>
            </a:pPr>
            <a:endParaRPr lang="it-IT" sz="3200" dirty="0"/>
          </a:p>
          <a:p>
            <a:pPr marL="0" indent="0">
              <a:buNone/>
            </a:pPr>
            <a:endParaRPr lang="it-IT" sz="3200" dirty="0"/>
          </a:p>
        </p:txBody>
      </p:sp>
      <p:graphicFrame>
        <p:nvGraphicFramePr>
          <p:cNvPr id="5" name="Tabella 5">
            <a:extLst>
              <a:ext uri="{FF2B5EF4-FFF2-40B4-BE49-F238E27FC236}">
                <a16:creationId xmlns:a16="http://schemas.microsoft.com/office/drawing/2014/main" id="{115C485A-1FAC-4B30-8AB5-6F87272D8A9B}"/>
              </a:ext>
            </a:extLst>
          </p:cNvPr>
          <p:cNvGraphicFramePr>
            <a:graphicFrameLocks noGrp="1"/>
          </p:cNvGraphicFramePr>
          <p:nvPr>
            <p:extLst>
              <p:ext uri="{D42A27DB-BD31-4B8C-83A1-F6EECF244321}">
                <p14:modId xmlns:p14="http://schemas.microsoft.com/office/powerpoint/2010/main" val="3251749127"/>
              </p:ext>
            </p:extLst>
          </p:nvPr>
        </p:nvGraphicFramePr>
        <p:xfrm>
          <a:off x="838200" y="1567804"/>
          <a:ext cx="10515600" cy="3713813"/>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570625346"/>
                    </a:ext>
                  </a:extLst>
                </a:gridCol>
                <a:gridCol w="3505200">
                  <a:extLst>
                    <a:ext uri="{9D8B030D-6E8A-4147-A177-3AD203B41FA5}">
                      <a16:colId xmlns:a16="http://schemas.microsoft.com/office/drawing/2014/main" val="1285100402"/>
                    </a:ext>
                  </a:extLst>
                </a:gridCol>
                <a:gridCol w="3505200">
                  <a:extLst>
                    <a:ext uri="{9D8B030D-6E8A-4147-A177-3AD203B41FA5}">
                      <a16:colId xmlns:a16="http://schemas.microsoft.com/office/drawing/2014/main" val="269916030"/>
                    </a:ext>
                  </a:extLst>
                </a:gridCol>
              </a:tblGrid>
              <a:tr h="632057">
                <a:tc>
                  <a:txBody>
                    <a:bodyPr/>
                    <a:lstStyle/>
                    <a:p>
                      <a:r>
                        <a:rPr lang="it-IT" dirty="0"/>
                        <a:t>ISTRUZIONE</a:t>
                      </a:r>
                    </a:p>
                  </a:txBody>
                  <a:tcPr/>
                </a:tc>
                <a:tc>
                  <a:txBody>
                    <a:bodyPr/>
                    <a:lstStyle/>
                    <a:p>
                      <a:r>
                        <a:rPr lang="it-IT" dirty="0"/>
                        <a:t>DESCRIZIONE ANALITICA</a:t>
                      </a:r>
                    </a:p>
                  </a:txBody>
                  <a:tcPr/>
                </a:tc>
                <a:tc>
                  <a:txBody>
                    <a:bodyPr/>
                    <a:lstStyle/>
                    <a:p>
                      <a:r>
                        <a:rPr lang="it-IT" dirty="0"/>
                        <a:t>DESCRIZIONE SINTETICA</a:t>
                      </a:r>
                    </a:p>
                  </a:txBody>
                  <a:tcPr/>
                </a:tc>
                <a:extLst>
                  <a:ext uri="{0D108BD9-81ED-4DB2-BD59-A6C34878D82A}">
                    <a16:rowId xmlns:a16="http://schemas.microsoft.com/office/drawing/2014/main" val="2815868729"/>
                  </a:ext>
                </a:extLst>
              </a:tr>
              <a:tr h="946518">
                <a:tc>
                  <a:txBody>
                    <a:bodyPr/>
                    <a:lstStyle/>
                    <a:p>
                      <a:pPr algn="ctr"/>
                      <a:r>
                        <a:rPr lang="it-IT" sz="2800" dirty="0">
                          <a:effectLst/>
                          <a:latin typeface="Arial Narrow" panose="020B0606020202030204" pitchFamily="34" charset="0"/>
                        </a:rPr>
                        <a:t>LOD </a:t>
                      </a:r>
                      <a:r>
                        <a:rPr lang="it-IT" sz="2800" dirty="0" err="1">
                          <a:effectLst/>
                          <a:latin typeface="Arial Narrow" panose="020B0606020202030204" pitchFamily="34" charset="0"/>
                        </a:rPr>
                        <a:t>ind</a:t>
                      </a:r>
                      <a:endParaRPr lang="it-IT" sz="2800" dirty="0">
                        <a:latin typeface="Arial Narrow" panose="020B0606020202030204" pitchFamily="34" charset="0"/>
                      </a:endParaRPr>
                    </a:p>
                  </a:txBody>
                  <a:tcPr/>
                </a:tc>
                <a:tc>
                  <a:txBody>
                    <a:bodyPr/>
                    <a:lstStyle/>
                    <a:p>
                      <a:r>
                        <a:rPr lang="it-IT" dirty="0"/>
                        <a:t>Carica il valore contenuto nella locazione di memoria di indirizzo </a:t>
                      </a:r>
                      <a:r>
                        <a:rPr lang="it-IT" b="1" dirty="0" err="1">
                          <a:solidFill>
                            <a:srgbClr val="FF0000"/>
                          </a:solidFill>
                          <a:latin typeface="Arial Unicode MS"/>
                        </a:rPr>
                        <a:t>ind</a:t>
                      </a:r>
                      <a:r>
                        <a:rPr lang="it-IT" dirty="0"/>
                        <a:t> nel registro accumulatore</a:t>
                      </a:r>
                    </a:p>
                  </a:txBody>
                  <a:tcPr/>
                </a:tc>
                <a:tc>
                  <a:txBody>
                    <a:bodyPr/>
                    <a:lstStyle/>
                    <a:p>
                      <a:pPr marL="0" algn="ctr" defTabSz="914400" rtl="0" eaLnBrk="1" latinLnBrk="0" hangingPunct="1"/>
                      <a:r>
                        <a:rPr lang="it-IT" sz="2800" kern="1200" dirty="0">
                          <a:solidFill>
                            <a:schemeClr val="dk1"/>
                          </a:solidFill>
                          <a:effectLst/>
                          <a:latin typeface="Arial Narrow" panose="020B0606020202030204" pitchFamily="34" charset="0"/>
                          <a:ea typeface="+mn-ea"/>
                          <a:cs typeface="+mn-cs"/>
                        </a:rPr>
                        <a:t>A &lt;-- RAM[</a:t>
                      </a:r>
                      <a:r>
                        <a:rPr lang="it-IT" sz="2800" kern="1200" dirty="0" err="1">
                          <a:solidFill>
                            <a:schemeClr val="dk1"/>
                          </a:solidFill>
                          <a:effectLst/>
                          <a:latin typeface="Arial Narrow" panose="020B0606020202030204" pitchFamily="34" charset="0"/>
                          <a:ea typeface="+mn-ea"/>
                          <a:cs typeface="+mn-cs"/>
                        </a:rPr>
                        <a:t>ind</a:t>
                      </a:r>
                      <a:r>
                        <a:rPr lang="it-IT" sz="2800" kern="1200" dirty="0">
                          <a:solidFill>
                            <a:schemeClr val="dk1"/>
                          </a:solidFill>
                          <a:effectLst/>
                          <a:latin typeface="Arial Narrow" panose="020B0606020202030204" pitchFamily="34" charset="0"/>
                          <a:ea typeface="+mn-ea"/>
                          <a:cs typeface="+mn-cs"/>
                        </a:rPr>
                        <a:t>]</a:t>
                      </a:r>
                    </a:p>
                  </a:txBody>
                  <a:tcPr/>
                </a:tc>
                <a:extLst>
                  <a:ext uri="{0D108BD9-81ED-4DB2-BD59-A6C34878D82A}">
                    <a16:rowId xmlns:a16="http://schemas.microsoft.com/office/drawing/2014/main" val="3695804442"/>
                  </a:ext>
                </a:extLst>
              </a:tr>
              <a:tr h="946518">
                <a:tc>
                  <a:txBody>
                    <a:bodyPr/>
                    <a:lstStyle/>
                    <a:p>
                      <a:pPr marL="0" algn="ctr" defTabSz="914400" rtl="0" eaLnBrk="1" latinLnBrk="0" hangingPunct="1"/>
                      <a:r>
                        <a:rPr lang="it-IT" sz="2800" kern="1200" dirty="0">
                          <a:solidFill>
                            <a:schemeClr val="dk1"/>
                          </a:solidFill>
                          <a:effectLst/>
                          <a:latin typeface="Arial Narrow" panose="020B0606020202030204" pitchFamily="34" charset="0"/>
                          <a:ea typeface="+mn-ea"/>
                          <a:cs typeface="+mn-cs"/>
                        </a:rPr>
                        <a:t>LOD #num</a:t>
                      </a:r>
                    </a:p>
                  </a:txBody>
                  <a:tcPr/>
                </a:tc>
                <a:tc>
                  <a:txBody>
                    <a:bodyPr/>
                    <a:lstStyle/>
                    <a:p>
                      <a:r>
                        <a:rPr lang="it-IT" dirty="0">
                          <a:effectLst/>
                        </a:rPr>
                        <a:t>Carica direttamente il numero specificato nel registro accumulatore</a:t>
                      </a:r>
                      <a:endParaRPr lang="it-IT" dirty="0"/>
                    </a:p>
                  </a:txBody>
                  <a:tcPr/>
                </a:tc>
                <a:tc>
                  <a:txBody>
                    <a:bodyPr/>
                    <a:lstStyle/>
                    <a:p>
                      <a:pPr marL="0" algn="ctr" defTabSz="914400" rtl="0" eaLnBrk="1" latinLnBrk="0" hangingPunct="1"/>
                      <a:r>
                        <a:rPr lang="it-IT" sz="2800" kern="1200" dirty="0">
                          <a:solidFill>
                            <a:schemeClr val="dk1"/>
                          </a:solidFill>
                          <a:effectLst/>
                          <a:latin typeface="Arial Narrow" panose="020B0606020202030204" pitchFamily="34" charset="0"/>
                          <a:ea typeface="+mn-ea"/>
                          <a:cs typeface="+mn-cs"/>
                        </a:rPr>
                        <a:t>A &lt;-- </a:t>
                      </a:r>
                      <a:r>
                        <a:rPr lang="it-IT" sz="2800" kern="1200" dirty="0" err="1">
                          <a:solidFill>
                            <a:schemeClr val="dk1"/>
                          </a:solidFill>
                          <a:effectLst/>
                          <a:latin typeface="Arial Narrow" panose="020B0606020202030204" pitchFamily="34" charset="0"/>
                          <a:ea typeface="+mn-ea"/>
                          <a:cs typeface="+mn-cs"/>
                        </a:rPr>
                        <a:t>num</a:t>
                      </a:r>
                      <a:endParaRPr lang="it-IT" sz="2800" kern="1200" dirty="0">
                        <a:solidFill>
                          <a:schemeClr val="dk1"/>
                        </a:solidFill>
                        <a:effectLst/>
                        <a:latin typeface="Arial Narrow" panose="020B0606020202030204" pitchFamily="34" charset="0"/>
                        <a:ea typeface="+mn-ea"/>
                        <a:cs typeface="+mn-cs"/>
                      </a:endParaRPr>
                    </a:p>
                  </a:txBody>
                  <a:tcPr/>
                </a:tc>
                <a:extLst>
                  <a:ext uri="{0D108BD9-81ED-4DB2-BD59-A6C34878D82A}">
                    <a16:rowId xmlns:a16="http://schemas.microsoft.com/office/drawing/2014/main" val="1400342420"/>
                  </a:ext>
                </a:extLst>
              </a:tr>
              <a:tr h="946518">
                <a:tc>
                  <a:txBody>
                    <a:bodyPr/>
                    <a:lstStyle/>
                    <a:p>
                      <a:pPr marL="0" algn="ctr" defTabSz="914400" rtl="0" eaLnBrk="1" latinLnBrk="0" hangingPunct="1"/>
                      <a:r>
                        <a:rPr lang="it-IT" sz="2800" kern="1200" dirty="0">
                          <a:solidFill>
                            <a:schemeClr val="dk1"/>
                          </a:solidFill>
                          <a:effectLst/>
                          <a:latin typeface="Arial Narrow" panose="020B0606020202030204" pitchFamily="34" charset="0"/>
                          <a:ea typeface="+mn-ea"/>
                          <a:cs typeface="+mn-cs"/>
                        </a:rPr>
                        <a:t>STO </a:t>
                      </a:r>
                      <a:r>
                        <a:rPr lang="it-IT" sz="2800" kern="1200" dirty="0" err="1">
                          <a:solidFill>
                            <a:schemeClr val="dk1"/>
                          </a:solidFill>
                          <a:effectLst/>
                          <a:latin typeface="Arial Narrow" panose="020B0606020202030204" pitchFamily="34" charset="0"/>
                          <a:ea typeface="+mn-ea"/>
                          <a:cs typeface="+mn-cs"/>
                        </a:rPr>
                        <a:t>ind</a:t>
                      </a:r>
                      <a:endParaRPr lang="it-IT" sz="2800" kern="1200" dirty="0">
                        <a:solidFill>
                          <a:schemeClr val="dk1"/>
                        </a:solidFill>
                        <a:effectLst/>
                        <a:latin typeface="Arial Narrow" panose="020B0606020202030204" pitchFamily="34" charset="0"/>
                        <a:ea typeface="+mn-ea"/>
                        <a:cs typeface="+mn-cs"/>
                      </a:endParaRPr>
                    </a:p>
                  </a:txBody>
                  <a:tcPr/>
                </a:tc>
                <a:tc>
                  <a:txBody>
                    <a:bodyPr/>
                    <a:lstStyle/>
                    <a:p>
                      <a:r>
                        <a:rPr lang="it-IT" dirty="0"/>
                        <a:t>Copia il valore contenuto nel registro accumulatore nella locazione di memoria di indirizzo </a:t>
                      </a:r>
                      <a:r>
                        <a:rPr lang="it-IT" sz="1800" b="1" kern="1200" dirty="0" err="1">
                          <a:solidFill>
                            <a:srgbClr val="FF0000"/>
                          </a:solidFill>
                          <a:latin typeface="Arial Unicode MS"/>
                          <a:ea typeface="+mn-ea"/>
                          <a:cs typeface="+mn-cs"/>
                        </a:rPr>
                        <a:t>ind</a:t>
                      </a:r>
                      <a:endParaRPr lang="it-IT" sz="1800" b="1" kern="1200" dirty="0">
                        <a:solidFill>
                          <a:srgbClr val="FF0000"/>
                        </a:solidFill>
                        <a:latin typeface="Arial Unicode MS"/>
                        <a:ea typeface="+mn-ea"/>
                        <a:cs typeface="+mn-cs"/>
                      </a:endParaRPr>
                    </a:p>
                  </a:txBody>
                  <a:tcPr/>
                </a:tc>
                <a:tc>
                  <a:txBody>
                    <a:bodyPr/>
                    <a:lstStyle/>
                    <a:p>
                      <a:pPr marL="0" algn="ctr" defTabSz="914400" rtl="0" eaLnBrk="1" latinLnBrk="0" hangingPunct="1"/>
                      <a:r>
                        <a:rPr lang="it-IT" sz="2800" kern="1200" dirty="0">
                          <a:solidFill>
                            <a:schemeClr val="dk1"/>
                          </a:solidFill>
                          <a:effectLst/>
                          <a:latin typeface="Arial Narrow" panose="020B0606020202030204" pitchFamily="34" charset="0"/>
                          <a:ea typeface="+mn-ea"/>
                          <a:cs typeface="+mn-cs"/>
                        </a:rPr>
                        <a:t>RAM[</a:t>
                      </a:r>
                      <a:r>
                        <a:rPr lang="it-IT" sz="2800" kern="1200" dirty="0" err="1">
                          <a:solidFill>
                            <a:schemeClr val="dk1"/>
                          </a:solidFill>
                          <a:effectLst/>
                          <a:latin typeface="Arial Narrow" panose="020B0606020202030204" pitchFamily="34" charset="0"/>
                          <a:ea typeface="+mn-ea"/>
                          <a:cs typeface="+mn-cs"/>
                        </a:rPr>
                        <a:t>ind</a:t>
                      </a:r>
                      <a:r>
                        <a:rPr lang="it-IT" sz="2800" kern="1200" dirty="0">
                          <a:solidFill>
                            <a:schemeClr val="dk1"/>
                          </a:solidFill>
                          <a:effectLst/>
                          <a:latin typeface="Arial Narrow" panose="020B0606020202030204" pitchFamily="34" charset="0"/>
                          <a:ea typeface="+mn-ea"/>
                          <a:cs typeface="+mn-cs"/>
                        </a:rPr>
                        <a:t>] &lt;-- A</a:t>
                      </a:r>
                    </a:p>
                  </a:txBody>
                  <a:tcPr/>
                </a:tc>
                <a:extLst>
                  <a:ext uri="{0D108BD9-81ED-4DB2-BD59-A6C34878D82A}">
                    <a16:rowId xmlns:a16="http://schemas.microsoft.com/office/drawing/2014/main" val="4089630747"/>
                  </a:ext>
                </a:extLst>
              </a:tr>
            </a:tbl>
          </a:graphicData>
        </a:graphic>
      </p:graphicFrame>
    </p:spTree>
    <p:extLst>
      <p:ext uri="{BB962C8B-B14F-4D97-AF65-F5344CB8AC3E}">
        <p14:creationId xmlns:p14="http://schemas.microsoft.com/office/powerpoint/2010/main" val="417711083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TotalTime>
  <Words>1682</Words>
  <Application>Microsoft Office PowerPoint</Application>
  <PresentationFormat>Widescreen</PresentationFormat>
  <Paragraphs>162</Paragraphs>
  <Slides>17</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17</vt:i4>
      </vt:variant>
    </vt:vector>
  </HeadingPairs>
  <TitlesOfParts>
    <vt:vector size="23" baseType="lpstr">
      <vt:lpstr>Arial</vt:lpstr>
      <vt:lpstr>Arial Narrow</vt:lpstr>
      <vt:lpstr>Arial Unicode MS</vt:lpstr>
      <vt:lpstr>Calibri</vt:lpstr>
      <vt:lpstr>Calibri Light</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Massimo Cappellano</dc:creator>
  <cp:lastModifiedBy>Massimo Cappellano</cp:lastModifiedBy>
  <cp:revision>41</cp:revision>
  <dcterms:created xsi:type="dcterms:W3CDTF">2022-02-10T18:14:16Z</dcterms:created>
  <dcterms:modified xsi:type="dcterms:W3CDTF">2022-02-13T18:40:36Z</dcterms:modified>
</cp:coreProperties>
</file>