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comments/comment9.xml" ContentType="application/vnd.openxmlformats-officedocument.presentationml.comment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0080625" cy="5670550"/>
  <p:notesSz cx="7559675" cy="10691812"/>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commentAuthors" Target="commentAuthors.xml"/>
</Relationships>
</file>

<file path=ppt/comments/comment9.xml><?xml version="1.0" encoding="utf-8"?>
<p:cmLst xmlns:p="http://schemas.openxmlformats.org/presentationml/2006/main">
  <p:cm authorId="0" dt="2023-01-30T20:41:19.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0200" cy="43801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0200" cy="43801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0200" cy="43801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it-IT"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it-IT"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it-IT"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it-IT"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it-IT"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it-IT"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200" cy="438012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it-IT"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it-IT"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200" cy="944640"/>
          </a:xfrm>
          <a:prstGeom prst="rect">
            <a:avLst/>
          </a:prstGeom>
        </p:spPr>
        <p:txBody>
          <a:bodyPr lIns="0" rIns="0" tIns="0" bIns="0" anchor="ctr">
            <a:noAutofit/>
          </a:bodyPr>
          <a:p>
            <a:pPr algn="ctr"/>
            <a:endParaRPr b="0" lang="it-IT"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it-IT"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it-IT"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0200" cy="944640"/>
          </a:xfrm>
          <a:prstGeom prst="rect">
            <a:avLst/>
          </a:prstGeom>
        </p:spPr>
        <p:txBody>
          <a:bodyPr lIns="0" rIns="0" tIns="0" bIns="0" anchor="ctr">
            <a:noAutofit/>
          </a:bodyPr>
          <a:p>
            <a:r>
              <a:rPr b="0" lang="it-IT" sz="1800" spc="-1" strike="noStrike">
                <a:latin typeface="Arial"/>
              </a:rPr>
              <a:t>Fai clic per modificare il formato del testo del titolo</a:t>
            </a:r>
            <a:endParaRPr b="0" lang="it-IT" sz="18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github.com/checksound/EsempioContatore" TargetMode="External"/><Relationship Id="rId2" Type="http://schemas.openxmlformats.org/officeDocument/2006/relationships/hyperlink" Target="https://github.com/checksound/EsempioTrasferimentoConto" TargetMode="External"/><Relationship Id="rId3" Type="http://schemas.openxmlformats.org/officeDocument/2006/relationships/hyperlink" Target="https://github.com/checksound/EsempioCalcoloNumeriPrimi" TargetMode="External"/><Relationship Id="rId4"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8.xml.rels><?xml version="1.0" encoding="UTF-8"?>
<Relationships xmlns="http://schemas.openxmlformats.org/package/2006/relationships"><Relationship Id="rId1" Type="http://schemas.openxmlformats.org/officeDocument/2006/relationships/hyperlink" Target="https://github.com/checksound/EsempioDeadlock" TargetMode="External"/><Relationship Id="rId2"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Concorrenza</a:t>
            </a:r>
            <a:endParaRPr b="0" lang="it-IT" sz="4400" spc="-1" strike="noStrike">
              <a:latin typeface="Arial"/>
            </a:endParaRPr>
          </a:p>
          <a:p>
            <a:pPr algn="ctr">
              <a:lnSpc>
                <a:spcPct val="100000"/>
              </a:lnSpc>
            </a:pPr>
            <a:r>
              <a:rPr b="0" lang="it-IT" sz="1000" spc="-1" strike="noStrike">
                <a:solidFill>
                  <a:srgbClr val="000000"/>
                </a:solidFill>
                <a:latin typeface="Arial"/>
                <a:ea typeface="DejaVu Sans"/>
              </a:rPr>
              <a:t>Ver 07022023</a:t>
            </a:r>
            <a:endParaRPr b="0" lang="it-IT"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04000" y="74160"/>
            <a:ext cx="9067680" cy="1246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6" name="CustomShape 2"/>
          <p:cNvSpPr/>
          <p:nvPr/>
        </p:nvSpPr>
        <p:spPr>
          <a:xfrm>
            <a:off x="504000" y="1322640"/>
            <a:ext cx="5036400" cy="350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77" name="CustomShape 3"/>
          <p:cNvSpPr/>
          <p:nvPr/>
        </p:nvSpPr>
        <p:spPr>
          <a:xfrm>
            <a:off x="4104720" y="1512720"/>
            <a:ext cx="4893120" cy="316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Esempio di contatore implementato con blocchi synchronized equivalente alla versione con metodi synchronized.</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04000" y="74160"/>
            <a:ext cx="9067680" cy="1246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9" name="CustomShape 2"/>
          <p:cNvSpPr/>
          <p:nvPr/>
        </p:nvSpPr>
        <p:spPr>
          <a:xfrm>
            <a:off x="504000" y="1368000"/>
            <a:ext cx="5036400" cy="350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0" name="CustomShape 3"/>
          <p:cNvSpPr/>
          <p:nvPr/>
        </p:nvSpPr>
        <p:spPr>
          <a:xfrm>
            <a:off x="4968000" y="1710720"/>
            <a:ext cx="4893120" cy="3165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Dati due thread A e B, possono eseguire  contemporaneamente il blocco che </a:t>
            </a:r>
            <a:r>
              <a:rPr b="0" lang="it-IT" sz="1800" spc="-1" strike="noStrike" u="sng">
                <a:solidFill>
                  <a:srgbClr val="f10d0c"/>
                </a:solidFill>
                <a:uFillTx/>
                <a:latin typeface="Arial"/>
                <a:ea typeface="DejaVu Sans"/>
              </a:rPr>
              <a:t>incrementa il </a:t>
            </a:r>
            <a:r>
              <a:rPr b="0" i="1" lang="it-IT" sz="1800" spc="-1" strike="noStrike" u="sng">
                <a:solidFill>
                  <a:srgbClr val="f10d0c"/>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di codice. Solo a questo punto, il secondo thread può eseguire anche lui lo stesso blocco del codice.</a:t>
            </a:r>
            <a:endParaRPr b="0" lang="it-IT" sz="1800" spc="-1" strike="noStrike">
              <a:latin typeface="Arial"/>
            </a:endParaRPr>
          </a:p>
        </p:txBody>
      </p:sp>
      <p:sp>
        <p:nvSpPr>
          <p:cNvPr id="181" name="Line 4"/>
          <p:cNvSpPr/>
          <p:nvPr/>
        </p:nvSpPr>
        <p:spPr>
          <a:xfrm flipH="1">
            <a:off x="3600000" y="2736000"/>
            <a:ext cx="1368000" cy="216000"/>
          </a:xfrm>
          <a:prstGeom prst="line">
            <a:avLst/>
          </a:prstGeom>
          <a:ln>
            <a:solidFill>
              <a:srgbClr val="3465a4"/>
            </a:solidFill>
            <a:headEnd len="sm" type="oval" w="lg"/>
            <a:tailEnd len="med" type="triangle" w="med"/>
          </a:ln>
        </p:spPr>
        <p:style>
          <a:lnRef idx="0"/>
          <a:fillRef idx="0"/>
          <a:effectRef idx="0"/>
          <a:fontRef idx="minor"/>
        </p:style>
      </p:sp>
      <p:sp>
        <p:nvSpPr>
          <p:cNvPr id="182" name="CustomShape 5"/>
          <p:cNvSpPr/>
          <p:nvPr/>
        </p:nvSpPr>
        <p:spPr>
          <a:xfrm>
            <a:off x="1296000" y="2520000"/>
            <a:ext cx="2373840" cy="717840"/>
          </a:xfrm>
          <a:prstGeom prst="rect">
            <a:avLst/>
          </a:prstGeom>
          <a:noFill/>
          <a:ln cap="rnd">
            <a:solidFill>
              <a:srgbClr val="ff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74160"/>
            <a:ext cx="9067680" cy="1246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84" name="CustomShape 2"/>
          <p:cNvSpPr/>
          <p:nvPr/>
        </p:nvSpPr>
        <p:spPr>
          <a:xfrm>
            <a:off x="504000" y="1368000"/>
            <a:ext cx="5036400" cy="350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85" name="CustomShape 3"/>
          <p:cNvSpPr/>
          <p:nvPr/>
        </p:nvSpPr>
        <p:spPr>
          <a:xfrm>
            <a:off x="4104720" y="1512720"/>
            <a:ext cx="4893120" cy="316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a:t>
            </a:r>
            <a:r>
              <a:rPr b="0" lang="it-IT" sz="1800" spc="-1" strike="noStrike" u="sng">
                <a:solidFill>
                  <a:srgbClr val="ff3838"/>
                </a:solidFill>
                <a:uFillTx/>
                <a:latin typeface="Arial"/>
                <a:ea typeface="DejaVu Sans"/>
              </a:rPr>
              <a:t>blocco synchronized che incrementa il </a:t>
            </a:r>
            <a:r>
              <a:rPr b="0" i="1" lang="it-IT" sz="1800" spc="-1" strike="noStrike" u="sng">
                <a:solidFill>
                  <a:srgbClr val="ff3838"/>
                </a:solidFill>
                <a:uFillTx/>
                <a:latin typeface="Arial"/>
                <a:ea typeface="DejaVu Sans"/>
              </a:rPr>
              <a:t>counter</a:t>
            </a:r>
            <a:r>
              <a:rPr b="0" i="1" lang="it-IT" sz="1800" spc="-1" strike="noStrike">
                <a:solidFill>
                  <a:srgbClr val="000000"/>
                </a:solidFill>
                <a:latin typeface="Arial"/>
                <a:ea typeface="DejaVu Sans"/>
              </a:rPr>
              <a:t> e</a:t>
            </a:r>
            <a:r>
              <a:rPr b="0" lang="it-IT" sz="1800" spc="-1" strike="noStrike">
                <a:solidFill>
                  <a:srgbClr val="000000"/>
                </a:solidFill>
                <a:latin typeface="Arial"/>
                <a:ea typeface="DejaVu Sans"/>
              </a:rPr>
              <a:t> l’altro quello che </a:t>
            </a:r>
            <a:r>
              <a:rPr b="0" lang="it-IT" sz="1800" spc="-1" strike="noStrike" u="sng">
                <a:solidFill>
                  <a:srgbClr val="00a933"/>
                </a:solidFill>
                <a:uFillTx/>
                <a:latin typeface="Arial"/>
                <a:ea typeface="DejaVu Sans"/>
              </a:rPr>
              <a:t>ritorna il valore di </a:t>
            </a:r>
            <a:r>
              <a:rPr b="0" i="1" lang="it-IT" sz="1800" spc="-1" strike="noStrike" u="sng">
                <a:solidFill>
                  <a:srgbClr val="00a933"/>
                </a:solidFill>
                <a:uFillTx/>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NO NON POSSONO: uno solo dei due thread prende il lock dell’oggetto, l’altro thread deve aspettare finché il primo thread non ha terminato l’esecuzione del blocco anche se sono due blocchi synchronized differenti (il lock dell’oggetto è unico).</a:t>
            </a:r>
            <a:endParaRPr b="0" lang="it-IT" sz="1800" spc="-1" strike="noStrike">
              <a:latin typeface="Arial"/>
            </a:endParaRPr>
          </a:p>
        </p:txBody>
      </p:sp>
      <p:sp>
        <p:nvSpPr>
          <p:cNvPr id="186" name="Line 4"/>
          <p:cNvSpPr/>
          <p:nvPr/>
        </p:nvSpPr>
        <p:spPr>
          <a:xfrm flipH="1">
            <a:off x="3816000" y="2664000"/>
            <a:ext cx="2376000" cy="1656000"/>
          </a:xfrm>
          <a:prstGeom prst="line">
            <a:avLst/>
          </a:prstGeom>
          <a:ln>
            <a:solidFill>
              <a:srgbClr val="3465a4"/>
            </a:solidFill>
            <a:headEnd len="sm" type="oval" w="lg"/>
            <a:tailEnd len="med" type="triangle" w="med"/>
          </a:ln>
        </p:spPr>
        <p:style>
          <a:lnRef idx="0"/>
          <a:fillRef idx="0"/>
          <a:effectRef idx="0"/>
          <a:fontRef idx="minor"/>
        </p:style>
      </p:sp>
      <p:sp>
        <p:nvSpPr>
          <p:cNvPr id="187" name="CustomShape 5"/>
          <p:cNvSpPr/>
          <p:nvPr/>
        </p:nvSpPr>
        <p:spPr>
          <a:xfrm>
            <a:off x="1296000" y="2520000"/>
            <a:ext cx="2373840" cy="717840"/>
          </a:xfrm>
          <a:prstGeom prst="rect">
            <a:avLst/>
          </a:prstGeom>
          <a:noFill/>
          <a:ln cap="rnd">
            <a:solidFill>
              <a:srgbClr val="ff0000"/>
            </a:solidFill>
          </a:ln>
        </p:spPr>
        <p:style>
          <a:lnRef idx="0"/>
          <a:fillRef idx="0"/>
          <a:effectRef idx="0"/>
          <a:fontRef idx="minor"/>
        </p:style>
      </p:sp>
      <p:sp>
        <p:nvSpPr>
          <p:cNvPr id="188" name="CustomShape 6"/>
          <p:cNvSpPr/>
          <p:nvPr/>
        </p:nvSpPr>
        <p:spPr>
          <a:xfrm>
            <a:off x="1368000" y="3888000"/>
            <a:ext cx="2373840" cy="717840"/>
          </a:xfrm>
          <a:prstGeom prst="rect">
            <a:avLst/>
          </a:prstGeom>
          <a:noFill/>
          <a:ln cap="rnd">
            <a:solidFill>
              <a:srgbClr val="468a1a"/>
            </a:solidFill>
          </a:ln>
        </p:spPr>
        <p:style>
          <a:lnRef idx="0"/>
          <a:fillRef idx="0"/>
          <a:effectRef idx="0"/>
          <a:fontRef idx="minor"/>
        </p:style>
      </p:sp>
      <p:sp>
        <p:nvSpPr>
          <p:cNvPr id="189" name="Line 7"/>
          <p:cNvSpPr/>
          <p:nvPr/>
        </p:nvSpPr>
        <p:spPr>
          <a:xfrm flipH="1">
            <a:off x="3672000" y="2304000"/>
            <a:ext cx="504000" cy="55224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04000" y="74160"/>
            <a:ext cx="9067680" cy="1246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91" name="CustomShape 2"/>
          <p:cNvSpPr/>
          <p:nvPr/>
        </p:nvSpPr>
        <p:spPr>
          <a:xfrm>
            <a:off x="504000" y="1368000"/>
            <a:ext cx="5036400" cy="3910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obj1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a:t>
            </a:r>
            <a:r>
              <a:rPr b="0" lang="it-IT" sz="1400" spc="-1" strike="noStrike">
                <a:solidFill>
                  <a:srgbClr val="a9b7c6"/>
                </a:solidFill>
                <a:latin typeface="JetBrains Mono"/>
                <a:ea typeface="JetBrains Mono"/>
              </a:rPr>
              <a:t>Object </a:t>
            </a:r>
            <a:r>
              <a:rPr b="0" lang="it-IT" sz="1400" spc="-1" strike="noStrike">
                <a:solidFill>
                  <a:srgbClr val="9876aa"/>
                </a:solidFill>
                <a:latin typeface="JetBrains Mono"/>
                <a:ea typeface="JetBrains Mono"/>
              </a:rPr>
              <a:t>obj2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new </a:t>
            </a:r>
            <a:r>
              <a:rPr b="0" lang="it-IT" sz="1400" spc="-1" strike="noStrike">
                <a:solidFill>
                  <a:srgbClr val="a9b7c6"/>
                </a:solidFill>
                <a:latin typeface="JetBrains Mono"/>
                <a:ea typeface="JetBrains Mono"/>
              </a:rPr>
              <a:t>Object()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obj1</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synchronized</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obj2</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92" name="CustomShape 3"/>
          <p:cNvSpPr/>
          <p:nvPr/>
        </p:nvSpPr>
        <p:spPr>
          <a:xfrm>
            <a:off x="4966200" y="1684440"/>
            <a:ext cx="4893120" cy="316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Dati due thread A e B, possono eseguire  contemporaneamente, uno il blocco synchronized che incrementa il </a:t>
            </a:r>
            <a:r>
              <a:rPr b="0" i="1" lang="it-IT" sz="1800" spc="-1" strike="noStrike">
                <a:solidFill>
                  <a:srgbClr val="000000"/>
                </a:solidFill>
                <a:latin typeface="Arial"/>
                <a:ea typeface="DejaVu Sans"/>
              </a:rPr>
              <a:t>counter e</a:t>
            </a:r>
            <a:r>
              <a:rPr b="0" lang="it-IT" sz="1800" spc="-1" strike="noStrike">
                <a:solidFill>
                  <a:srgbClr val="000000"/>
                </a:solidFill>
                <a:latin typeface="Arial"/>
                <a:ea typeface="DejaVu Sans"/>
              </a:rPr>
              <a:t> l’altro quello che ritorna il valore di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SI POSSONO eseguire contemporaneamente i due blocchi: quando il thread A accede al blocco che </a:t>
            </a:r>
            <a:r>
              <a:rPr b="0" lang="it-IT" sz="1800" spc="-1" strike="noStrike" u="sng">
                <a:solidFill>
                  <a:srgbClr val="f10d0c"/>
                </a:solidFill>
                <a:uFillTx/>
                <a:latin typeface="Arial"/>
                <a:ea typeface="DejaVu Sans"/>
              </a:rPr>
              <a:t>incrementa counter</a:t>
            </a:r>
            <a:r>
              <a:rPr b="0" lang="it-IT" sz="1800" spc="-1" strike="noStrike">
                <a:solidFill>
                  <a:srgbClr val="000000"/>
                </a:solidFill>
                <a:latin typeface="Arial"/>
                <a:ea typeface="DejaVu Sans"/>
              </a:rPr>
              <a:t> acquisisce il lock dell’oggetto obj1, mentre quando thread B accede al blocco che </a:t>
            </a:r>
            <a:r>
              <a:rPr b="0" lang="it-IT" sz="1800" spc="-1" strike="noStrike" u="sng">
                <a:solidFill>
                  <a:srgbClr val="77bc65"/>
                </a:solidFill>
                <a:uFillTx/>
                <a:latin typeface="Arial"/>
                <a:ea typeface="DejaVu Sans"/>
              </a:rPr>
              <a:t>ritorna il valore di counter</a:t>
            </a:r>
            <a:r>
              <a:rPr b="0" lang="it-IT" sz="1800" spc="-1" strike="noStrike">
                <a:solidFill>
                  <a:srgbClr val="000000"/>
                </a:solidFill>
                <a:latin typeface="Arial"/>
                <a:ea typeface="DejaVu Sans"/>
              </a:rPr>
              <a:t> ottiene il lock da obj2.</a:t>
            </a:r>
            <a:endParaRPr b="0" lang="it-IT" sz="1800" spc="-1" strike="noStrike">
              <a:latin typeface="Arial"/>
            </a:endParaRPr>
          </a:p>
        </p:txBody>
      </p:sp>
      <p:sp>
        <p:nvSpPr>
          <p:cNvPr id="193" name="CustomShape 4"/>
          <p:cNvSpPr/>
          <p:nvPr/>
        </p:nvSpPr>
        <p:spPr>
          <a:xfrm>
            <a:off x="1440000" y="2952360"/>
            <a:ext cx="2373840" cy="717840"/>
          </a:xfrm>
          <a:prstGeom prst="rect">
            <a:avLst/>
          </a:prstGeom>
          <a:noFill/>
          <a:ln cap="rnd">
            <a:solidFill>
              <a:srgbClr val="ff0000"/>
            </a:solidFill>
          </a:ln>
        </p:spPr>
        <p:style>
          <a:lnRef idx="0"/>
          <a:fillRef idx="0"/>
          <a:effectRef idx="0"/>
          <a:fontRef idx="minor"/>
        </p:style>
      </p:sp>
      <p:sp>
        <p:nvSpPr>
          <p:cNvPr id="194" name="CustomShape 5"/>
          <p:cNvSpPr/>
          <p:nvPr/>
        </p:nvSpPr>
        <p:spPr>
          <a:xfrm>
            <a:off x="1440360" y="4320000"/>
            <a:ext cx="2373840" cy="717840"/>
          </a:xfrm>
          <a:prstGeom prst="rect">
            <a:avLst/>
          </a:prstGeom>
          <a:noFill/>
          <a:ln cap="rnd">
            <a:solidFill>
              <a:srgbClr val="468a1a"/>
            </a:solidFill>
          </a:ln>
        </p:spPr>
        <p:style>
          <a:lnRef idx="0"/>
          <a:fillRef idx="0"/>
          <a:effectRef idx="0"/>
          <a:fontRef idx="minor"/>
        </p:style>
      </p:sp>
      <p:sp>
        <p:nvSpPr>
          <p:cNvPr id="195" name="Line 6"/>
          <p:cNvSpPr/>
          <p:nvPr/>
        </p:nvSpPr>
        <p:spPr>
          <a:xfrm flipH="1">
            <a:off x="3888000" y="4392000"/>
            <a:ext cx="1078200" cy="288000"/>
          </a:xfrm>
          <a:prstGeom prst="line">
            <a:avLst/>
          </a:prstGeom>
          <a:ln>
            <a:solidFill>
              <a:srgbClr val="3465a4"/>
            </a:solidFill>
            <a:headEnd len="sm" type="oval" w="lg"/>
            <a:tailEnd len="med" type="triangle" w="med"/>
          </a:ln>
        </p:spPr>
        <p:style>
          <a:lnRef idx="0"/>
          <a:fillRef idx="0"/>
          <a:effectRef idx="0"/>
          <a:fontRef idx="minor"/>
        </p:style>
      </p:sp>
      <p:sp>
        <p:nvSpPr>
          <p:cNvPr id="196" name="Line 7"/>
          <p:cNvSpPr/>
          <p:nvPr/>
        </p:nvSpPr>
        <p:spPr>
          <a:xfrm flipH="1" flipV="1">
            <a:off x="3842640" y="3266640"/>
            <a:ext cx="1123560" cy="477360"/>
          </a:xfrm>
          <a:prstGeom prst="line">
            <a:avLst/>
          </a:prstGeom>
          <a:ln>
            <a:solidFill>
              <a:srgbClr val="3465a4"/>
            </a:solidFill>
            <a:headEnd len="sm" type="oval" w="lg"/>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008000" y="648000"/>
            <a:ext cx="8800920" cy="495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Un altro esempio di sequenza critica, può succedere in un if statement.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Consideriamo il seguente statement, che ha lo scopo di evitare l'errore di divisione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zero: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Arial"/>
                <a:ea typeface="DejaVu Sans"/>
              </a:rPr>
              <a:t>if ( A != 0 ) {</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r>
              <a:rPr b="0" lang="it-IT" sz="1400" spc="-1" strike="noStrike">
                <a:solidFill>
                  <a:srgbClr val="000000"/>
                </a:solidFill>
                <a:latin typeface="Arial"/>
                <a:ea typeface="DejaVu Sans"/>
              </a:rPr>
              <a:t>B = C / A;</a:t>
            </a:r>
            <a:endParaRPr b="0" lang="it-IT" sz="1400" spc="-1" strike="noStrike">
              <a:latin typeface="Arial"/>
            </a:endParaRPr>
          </a:p>
          <a:p>
            <a:pPr>
              <a:lnSpc>
                <a:spcPct val="100000"/>
              </a:lnSpc>
            </a:pPr>
            <a:r>
              <a:rPr b="0" lang="it-IT" sz="1400" spc="-1" strike="noStrike">
                <a:solidFill>
                  <a:srgbClr val="000000"/>
                </a:solidFill>
                <a:latin typeface="Arial"/>
                <a:ea typeface="DejaVu Sans"/>
              </a:rPr>
              <a:t>} </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800" spc="-1" strike="noStrike">
                <a:solidFill>
                  <a:srgbClr val="000000"/>
                </a:solidFill>
                <a:latin typeface="Arial"/>
                <a:ea typeface="DejaVu Sans"/>
              </a:rPr>
              <a:t>Supponiamo che questo codice è eseguito da alcuni thread. </a:t>
            </a:r>
            <a:endParaRPr b="0" lang="it-IT" sz="1800" spc="-1" strike="noStrike">
              <a:latin typeface="Arial"/>
            </a:endParaRPr>
          </a:p>
          <a:p>
            <a:pPr>
              <a:lnSpc>
                <a:spcPct val="100000"/>
              </a:lnSpc>
            </a:pPr>
            <a:r>
              <a:rPr b="0" lang="it-IT" sz="1800" spc="-1" strike="noStrike">
                <a:solidFill>
                  <a:srgbClr val="000000"/>
                </a:solidFill>
                <a:latin typeface="Arial"/>
                <a:ea typeface="DejaVu Sans"/>
              </a:rPr>
              <a:t>Se la variabile A è condivisa da uno o più thread, e se nulla è fatto per proteggere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la sequenza critica, allora è possibile che uno questi thread possa cambiare </a:t>
            </a:r>
            <a:endParaRPr b="0" lang="it-IT" sz="1800" spc="-1" strike="noStrike">
              <a:latin typeface="Arial"/>
            </a:endParaRPr>
          </a:p>
          <a:p>
            <a:pPr>
              <a:lnSpc>
                <a:spcPct val="100000"/>
              </a:lnSpc>
            </a:pPr>
            <a:r>
              <a:rPr b="0" lang="it-IT" sz="1800" spc="-1" strike="noStrike">
                <a:solidFill>
                  <a:srgbClr val="000000"/>
                </a:solidFill>
                <a:latin typeface="Arial"/>
                <a:ea typeface="DejaVu Sans"/>
              </a:rPr>
              <a:t>il valore di A portandolo a 0 nel frattempo che il primo thread ha controllato la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condizione A != 0 e si appresta a eseguire la divisione.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Questo significa potrebbe finire a dividere per zero, anche se ha controllato che A sia </a:t>
            </a:r>
            <a:endParaRPr b="0" lang="it-IT" sz="1800" spc="-1" strike="noStrike">
              <a:latin typeface="Arial"/>
            </a:endParaRPr>
          </a:p>
          <a:p>
            <a:pPr>
              <a:lnSpc>
                <a:spcPct val="100000"/>
              </a:lnSpc>
            </a:pPr>
            <a:r>
              <a:rPr b="0" lang="it-IT" sz="1800" spc="-1" strike="noStrike">
                <a:solidFill>
                  <a:srgbClr val="000000"/>
                </a:solidFill>
                <a:latin typeface="Arial"/>
                <a:ea typeface="DejaVu Sans"/>
              </a:rPr>
              <a:t>diversa da 0!</a:t>
            </a:r>
            <a:endParaRPr b="0" lang="it-IT" sz="1800" spc="-1" strike="noStrike">
              <a:latin typeface="Arial"/>
            </a:endParaRPr>
          </a:p>
          <a:p>
            <a:pPr>
              <a:lnSpc>
                <a:spcPct val="100000"/>
              </a:lnSpc>
            </a:pPr>
            <a:r>
              <a:rPr b="0" lang="it-IT" sz="1800" spc="-1" strike="noStrike">
                <a:solidFill>
                  <a:srgbClr val="000000"/>
                </a:solidFill>
                <a:latin typeface="Arial"/>
                <a:ea typeface="DejaVu Sans"/>
              </a:rPr>
              <a:t>Per fissare il problema delle sezioni critiche, ci deve essere qualche modo per </a:t>
            </a:r>
            <a:endParaRPr b="0" lang="it-IT" sz="1800" spc="-1" strike="noStrike">
              <a:latin typeface="Arial"/>
            </a:endParaRPr>
          </a:p>
          <a:p>
            <a:pPr>
              <a:lnSpc>
                <a:spcPct val="100000"/>
              </a:lnSpc>
            </a:pPr>
            <a:r>
              <a:rPr b="0" lang="it-IT" sz="1800" spc="-1" strike="noStrike">
                <a:solidFill>
                  <a:srgbClr val="000000"/>
                </a:solidFill>
                <a:latin typeface="Arial"/>
                <a:ea typeface="DejaVu Sans"/>
              </a:rPr>
              <a:t>acquisire un accesso esclusivo a una risorsa condivisa. </a:t>
            </a:r>
            <a:endParaRPr b="0" lang="it-IT" sz="1800" spc="-1" strike="noStrike">
              <a:latin typeface="Arial"/>
            </a:endParaRPr>
          </a:p>
          <a:p>
            <a:pPr>
              <a:lnSpc>
                <a:spcPct val="100000"/>
              </a:lnSpc>
            </a:pP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226080"/>
            <a:ext cx="906948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Utilizzo blocchi synchronized</a:t>
            </a:r>
            <a:endParaRPr b="0" lang="it-IT" sz="4400" spc="-1" strike="noStrike">
              <a:latin typeface="Arial"/>
            </a:endParaRPr>
          </a:p>
        </p:txBody>
      </p:sp>
      <p:sp>
        <p:nvSpPr>
          <p:cNvPr id="199" name="CustomShape 2"/>
          <p:cNvSpPr/>
          <p:nvPr/>
        </p:nvSpPr>
        <p:spPr>
          <a:xfrm>
            <a:off x="720000" y="1440000"/>
            <a:ext cx="3958200" cy="1879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Times New Roman"/>
                <a:ea typeface="DejaVu Sans"/>
              </a:rPr>
              <a:t>// codice eseguito da thread 1</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000000"/>
                </a:solidFill>
                <a:latin typeface="Times New Roman"/>
                <a:ea typeface="DejaVu Sans"/>
              </a:rPr>
              <a:t>(A)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if ( A != 0 )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B = C / A;</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 </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a:p>
            <a:pPr>
              <a:lnSpc>
                <a:spcPct val="100000"/>
              </a:lnSpc>
            </a:pPr>
            <a:endParaRPr b="0" lang="it-IT" sz="1800" spc="-1" strike="noStrike">
              <a:latin typeface="Arial"/>
            </a:endParaRPr>
          </a:p>
        </p:txBody>
      </p:sp>
      <p:sp>
        <p:nvSpPr>
          <p:cNvPr id="200" name="CustomShape 3"/>
          <p:cNvSpPr/>
          <p:nvPr/>
        </p:nvSpPr>
        <p:spPr>
          <a:xfrm>
            <a:off x="3384000" y="3528000"/>
            <a:ext cx="2374200" cy="1366200"/>
          </a:xfrm>
          <a:prstGeom prst="rect">
            <a:avLst/>
          </a:prstGeom>
          <a:noFill/>
          <a:ln>
            <a:noFill/>
          </a:ln>
        </p:spPr>
        <p:style>
          <a:lnRef idx="0"/>
          <a:fillRef idx="0"/>
          <a:effectRef idx="0"/>
          <a:fontRef idx="minor"/>
        </p:style>
      </p:sp>
      <p:sp>
        <p:nvSpPr>
          <p:cNvPr id="201" name="CustomShape 4"/>
          <p:cNvSpPr/>
          <p:nvPr/>
        </p:nvSpPr>
        <p:spPr>
          <a:xfrm>
            <a:off x="3456000" y="2772000"/>
            <a:ext cx="3447000" cy="101376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Times New Roman"/>
                <a:ea typeface="DejaVu Sans"/>
              </a:rPr>
              <a:t>// codice eseguito da thread 2</a:t>
            </a:r>
            <a:endParaRPr b="0" lang="it-IT" sz="1800" spc="-1" strike="noStrike">
              <a:latin typeface="Arial"/>
            </a:endParaRPr>
          </a:p>
          <a:p>
            <a:pPr>
              <a:lnSpc>
                <a:spcPct val="100000"/>
              </a:lnSpc>
            </a:pPr>
            <a:r>
              <a:rPr b="0" lang="it-IT" sz="1800" spc="-1" strike="noStrike">
                <a:solidFill>
                  <a:srgbClr val="f10d0c"/>
                </a:solidFill>
                <a:latin typeface="Times New Roman"/>
                <a:ea typeface="DejaVu Sans"/>
              </a:rPr>
              <a:t>synchronized</a:t>
            </a:r>
            <a:r>
              <a:rPr b="0" lang="it-IT" sz="1800" spc="-1" strike="noStrike">
                <a:solidFill>
                  <a:srgbClr val="000000"/>
                </a:solidFill>
                <a:latin typeface="Arial"/>
                <a:ea typeface="DejaVu Sans"/>
              </a:rPr>
              <a:t>(A)</a:t>
            </a:r>
            <a:r>
              <a:rPr b="0" lang="it-IT" sz="1800" spc="-1" strike="noStrike">
                <a:solidFill>
                  <a:srgbClr val="f10d0c"/>
                </a:solidFill>
                <a:latin typeface="Arial"/>
                <a:ea typeface="DejaVu Sans"/>
              </a:rPr>
              <a:t> </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	</a:t>
            </a:r>
            <a:r>
              <a:rPr b="0" lang="it-IT" sz="1800" spc="-1" strike="noStrike">
                <a:solidFill>
                  <a:srgbClr val="000000"/>
                </a:solidFill>
                <a:latin typeface="Times New Roman"/>
                <a:ea typeface="DejaVu Sans"/>
              </a:rPr>
              <a:t>A = 0;</a:t>
            </a:r>
            <a:endParaRPr b="0" lang="it-IT" sz="1800" spc="-1" strike="noStrike">
              <a:latin typeface="Arial"/>
            </a:endParaRPr>
          </a:p>
          <a:p>
            <a:pPr>
              <a:lnSpc>
                <a:spcPct val="100000"/>
              </a:lnSpc>
            </a:pPr>
            <a:r>
              <a:rPr b="0" lang="it-IT" sz="1800" spc="-1" strike="noStrike">
                <a:solidFill>
                  <a:srgbClr val="000000"/>
                </a:solidFill>
                <a:latin typeface="Times New Roman"/>
                <a:ea typeface="DejaVu Sans"/>
              </a:rPr>
              <a:t>}</a:t>
            </a:r>
            <a:endParaRPr b="0" lang="it-IT" sz="1800" spc="-1" strike="noStrike">
              <a:latin typeface="Arial"/>
            </a:endParaRPr>
          </a:p>
        </p:txBody>
      </p:sp>
      <p:sp>
        <p:nvSpPr>
          <p:cNvPr id="202" name="CustomShape 5"/>
          <p:cNvSpPr/>
          <p:nvPr/>
        </p:nvSpPr>
        <p:spPr>
          <a:xfrm>
            <a:off x="432000" y="4032000"/>
            <a:ext cx="8134200" cy="85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Non basta che solo uno di questi blocchi sia synchronized perché il codice sia sicuro! Anche il blocco che assegna ad A il valore 0 deve essere synchronized per garantire la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44000" y="333720"/>
            <a:ext cx="9070200" cy="1248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Esempi con accesso a variabili condivise da parte di più thread</a:t>
            </a:r>
            <a:endParaRPr b="0" lang="it-IT" sz="4400" spc="-1" strike="noStrike">
              <a:latin typeface="Arial"/>
            </a:endParaRPr>
          </a:p>
        </p:txBody>
      </p:sp>
      <p:sp>
        <p:nvSpPr>
          <p:cNvPr id="204" name="CustomShape 2"/>
          <p:cNvSpPr/>
          <p:nvPr/>
        </p:nvSpPr>
        <p:spPr>
          <a:xfrm>
            <a:off x="1116000" y="1837800"/>
            <a:ext cx="7054200" cy="26481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marL="216000" indent="-21420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1"/>
              </a:rPr>
              <a:t>Incremento Contatore</a:t>
            </a:r>
            <a:r>
              <a:rPr b="0" lang="it-IT" sz="1800" spc="-1" strike="noStrike">
                <a:solidFill>
                  <a:srgbClr val="0000ff"/>
                </a:solidFill>
                <a:latin typeface="Arial"/>
                <a:ea typeface="DejaVu Sans"/>
              </a:rPr>
              <a:t>: accesso condiviso a una variabile contatore incrementata da più thread concorrentemente;</a:t>
            </a:r>
            <a:endParaRPr b="0" lang="it-IT" sz="1800" spc="-1" strike="noStrike">
              <a:latin typeface="Arial"/>
            </a:endParaRPr>
          </a:p>
          <a:p>
            <a:pPr marL="216000" indent="-21420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2"/>
              </a:rPr>
              <a:t>Trasferimento bonifico</a:t>
            </a:r>
            <a:r>
              <a:rPr b="0" lang="it-IT" sz="1800" spc="-1" strike="noStrike">
                <a:solidFill>
                  <a:srgbClr val="0000ff"/>
                </a:solidFill>
                <a:latin typeface="Arial"/>
                <a:ea typeface="DejaVu Sans"/>
              </a:rPr>
              <a:t>: esempio di operazioni di trasferimento valori che rappresentano conti bancari in modo concorrente;</a:t>
            </a:r>
            <a:endParaRPr b="0" lang="it-IT" sz="1800" spc="-1" strike="noStrike">
              <a:latin typeface="Arial"/>
            </a:endParaRPr>
          </a:p>
          <a:p>
            <a:pPr marL="216000" indent="-214200">
              <a:lnSpc>
                <a:spcPct val="100000"/>
              </a:lnSpc>
              <a:buClr>
                <a:srgbClr val="000000"/>
              </a:buClr>
              <a:buSzPct val="45000"/>
              <a:buFont typeface="Wingdings" charset="2"/>
              <a:buChar char=""/>
            </a:pPr>
            <a:r>
              <a:rPr b="0" lang="it-IT" sz="1800" spc="-1" strike="noStrike" u="sng">
                <a:solidFill>
                  <a:srgbClr val="0000ff"/>
                </a:solidFill>
                <a:uFillTx/>
                <a:latin typeface="Arial"/>
                <a:ea typeface="DejaVu Sans"/>
                <a:hlinkClick r:id="rId3"/>
              </a:rPr>
              <a:t>Calcolo dei Numeri Primi</a:t>
            </a:r>
            <a:r>
              <a:rPr b="0" lang="it-IT" sz="1800" spc="-1" strike="noStrike">
                <a:solidFill>
                  <a:srgbClr val="0000ff"/>
                </a:solidFill>
                <a:latin typeface="Arial"/>
                <a:ea typeface="DejaVu Sans"/>
              </a:rPr>
              <a:t>: utilizzo di più thread per eseguire il calcolo sul numero di numeri primi in un certo range di interi;</a:t>
            </a:r>
            <a:endParaRPr b="0" lang="it-IT" sz="1800" spc="-1" strike="noStrike">
              <a:latin typeface="Arial"/>
            </a:endParaRPr>
          </a:p>
        </p:txBody>
      </p:sp>
      <p:sp>
        <p:nvSpPr>
          <p:cNvPr id="205" name="CustomShape 3"/>
          <p:cNvSpPr/>
          <p:nvPr/>
        </p:nvSpPr>
        <p:spPr>
          <a:xfrm>
            <a:off x="3168000" y="4536000"/>
            <a:ext cx="243000" cy="34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504000" y="226080"/>
            <a:ext cx="9070200" cy="944640"/>
          </a:xfrm>
          <a:prstGeom prst="rect">
            <a:avLst/>
          </a:prstGeom>
          <a:noFill/>
          <a:ln>
            <a:noFill/>
          </a:ln>
        </p:spPr>
        <p:txBody>
          <a:bodyPr lIns="0" rIns="0" tIns="0" bIns="0" anchor="ctr">
            <a:noAutofit/>
          </a:bodyPr>
          <a:p>
            <a:pPr algn="ctr"/>
            <a:r>
              <a:rPr b="0" lang="it-IT" sz="4400" spc="-1" strike="noStrike">
                <a:latin typeface="Arial"/>
              </a:rPr>
              <a:t>I Deadlock (stallo)</a:t>
            </a:r>
            <a:endParaRPr b="0" lang="it-IT" sz="4400" spc="-1" strike="noStrike">
              <a:latin typeface="Arial"/>
            </a:endParaRPr>
          </a:p>
        </p:txBody>
      </p:sp>
      <p:sp>
        <p:nvSpPr>
          <p:cNvPr id="207" name="TextShape 2"/>
          <p:cNvSpPr txBox="1"/>
          <p:nvPr/>
        </p:nvSpPr>
        <p:spPr>
          <a:xfrm>
            <a:off x="504000" y="1296000"/>
            <a:ext cx="9216000" cy="3673800"/>
          </a:xfrm>
          <a:prstGeom prst="rect">
            <a:avLst/>
          </a:prstGeom>
          <a:noFill/>
          <a:ln>
            <a:noFill/>
          </a:ln>
        </p:spPr>
        <p:txBody>
          <a:bodyPr lIns="90000" rIns="90000" tIns="45000" bIns="45000">
            <a:noAutofit/>
          </a:bodyPr>
          <a:p>
            <a:r>
              <a:rPr b="0" lang="it-IT" sz="1800" spc="-1" strike="noStrike">
                <a:latin typeface="Arial"/>
              </a:rPr>
              <a:t>La sincronizzazione può aiutare a prevenire le </a:t>
            </a:r>
            <a:r>
              <a:rPr b="1" lang="it-IT" sz="1800" spc="-1" strike="noStrike">
                <a:latin typeface="Arial"/>
              </a:rPr>
              <a:t>race condition</a:t>
            </a:r>
            <a:r>
              <a:rPr b="0" lang="it-IT" sz="1800" spc="-1" strike="noStrike">
                <a:latin typeface="Arial"/>
              </a:rPr>
              <a:t>, ma introduce la possibilità di un altro tipo di errore, il </a:t>
            </a:r>
            <a:r>
              <a:rPr b="1" lang="it-IT" sz="1800" spc="-1" strike="noStrike">
                <a:latin typeface="Arial"/>
              </a:rPr>
              <a:t>deadlock</a:t>
            </a:r>
            <a:r>
              <a:rPr b="0" lang="it-IT" sz="1800" spc="-1" strike="noStrike">
                <a:latin typeface="Arial"/>
              </a:rPr>
              <a:t> o </a:t>
            </a:r>
            <a:r>
              <a:rPr b="1" lang="it-IT" sz="1800" spc="-1" strike="noStrike">
                <a:latin typeface="Arial"/>
              </a:rPr>
              <a:t>stallo</a:t>
            </a:r>
            <a:r>
              <a:rPr b="0" lang="it-IT" sz="1800" spc="-1" strike="noStrike">
                <a:latin typeface="Arial"/>
              </a:rPr>
              <a:t>. Un deadlock avviene quando un thread continua ad aspettare  una risorsa che non gli arriverà mai. </a:t>
            </a:r>
            <a:endParaRPr b="0" lang="it-IT" sz="1800" spc="-1" strike="noStrike">
              <a:latin typeface="Arial"/>
            </a:endParaRPr>
          </a:p>
          <a:p>
            <a:endParaRPr b="0" lang="it-IT" sz="1800" spc="-1" strike="noStrike">
              <a:latin typeface="Arial"/>
            </a:endParaRPr>
          </a:p>
          <a:p>
            <a:r>
              <a:rPr b="0" lang="it-IT" sz="1800" spc="-1" strike="noStrike">
                <a:latin typeface="Arial"/>
              </a:rPr>
              <a:t>In una cucina, un deadlock può succedere se due cuochi vogliono contemporaneamente misurare una tazza di latte. Il primo cuoco prende il misurino e il secondo cuoco prende il latte. Il primo cuoco ha bisogno del latte, ma non può averlo perché ce l'ha il secondo cuoco. Il secondo cuoco ha bisogno del misurino, ma non lo può ottenere perché ce l'ha il primo. </a:t>
            </a:r>
            <a:endParaRPr b="0" lang="it-IT" sz="1800" spc="-1" strike="noStrike">
              <a:latin typeface="Arial"/>
            </a:endParaRPr>
          </a:p>
          <a:p>
            <a:endParaRPr b="0" lang="it-IT" sz="1800" spc="-1" strike="noStrike">
              <a:latin typeface="Arial"/>
            </a:endParaRPr>
          </a:p>
          <a:p>
            <a:r>
              <a:rPr b="0" lang="it-IT" sz="1800" spc="-1" strike="noStrike">
                <a:latin typeface="Arial"/>
              </a:rPr>
              <a:t>Nessun cuoco può continuare e niente di più può essere fatto. Questo è il deadlock.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504000" y="226080"/>
            <a:ext cx="9070200" cy="944640"/>
          </a:xfrm>
          <a:prstGeom prst="rect">
            <a:avLst/>
          </a:prstGeom>
          <a:noFill/>
          <a:ln>
            <a:noFill/>
          </a:ln>
        </p:spPr>
        <p:txBody>
          <a:bodyPr lIns="0" rIns="0" tIns="0" bIns="0" anchor="ctr">
            <a:noAutofit/>
          </a:bodyPr>
          <a:p>
            <a:pPr algn="ctr"/>
            <a:r>
              <a:rPr b="0" lang="it-IT" sz="4400" spc="-1" strike="noStrike">
                <a:latin typeface="Arial"/>
              </a:rPr>
              <a:t>I Deadlock</a:t>
            </a:r>
            <a:endParaRPr b="0" lang="it-IT" sz="4400" spc="-1" strike="noStrike">
              <a:latin typeface="Arial"/>
            </a:endParaRPr>
          </a:p>
        </p:txBody>
      </p:sp>
      <p:sp>
        <p:nvSpPr>
          <p:cNvPr id="209" name="TextShape 2"/>
          <p:cNvSpPr txBox="1"/>
          <p:nvPr/>
        </p:nvSpPr>
        <p:spPr>
          <a:xfrm>
            <a:off x="648000" y="1080000"/>
            <a:ext cx="9216000" cy="4032000"/>
          </a:xfrm>
          <a:prstGeom prst="rect">
            <a:avLst/>
          </a:prstGeom>
          <a:noFill/>
          <a:ln>
            <a:noFill/>
          </a:ln>
        </p:spPr>
        <p:txBody>
          <a:bodyPr lIns="90000" rIns="90000" tIns="45000" bIns="45000">
            <a:noAutofit/>
          </a:bodyPr>
          <a:p>
            <a:r>
              <a:rPr b="0" lang="it-IT" sz="1800" spc="-1" strike="noStrike">
                <a:latin typeface="Arial"/>
              </a:rPr>
              <a:t>Esattamente la stessa cosa può succedere in un programma, per esempio se ci sono due thread (come i due cuochi) entrambi dei quali deve ottenere i lock su gli stessi due oggetti (come il latte e il misurino) prima che possano procedere. </a:t>
            </a:r>
            <a:endParaRPr b="0" lang="it-IT" sz="1800" spc="-1" strike="noStrike">
              <a:latin typeface="Arial"/>
            </a:endParaRPr>
          </a:p>
          <a:p>
            <a:endParaRPr b="0" lang="it-IT" sz="1800" spc="-1" strike="noStrike">
              <a:latin typeface="Arial"/>
            </a:endParaRPr>
          </a:p>
          <a:p>
            <a:r>
              <a:rPr b="0" lang="it-IT" sz="1800" spc="-1" strike="noStrike">
                <a:latin typeface="Arial"/>
              </a:rPr>
              <a:t>I deadlock possono capitare facilmente a meno che grande attenzione non è presa per evitarli.</a:t>
            </a:r>
            <a:endParaRPr b="0" lang="it-IT" sz="1800" spc="-1" strike="noStrike">
              <a:latin typeface="Arial"/>
            </a:endParaRPr>
          </a:p>
          <a:p>
            <a:endParaRPr b="0" lang="it-IT" sz="1800" spc="-1" strike="noStrike">
              <a:latin typeface="Arial"/>
            </a:endParaRPr>
          </a:p>
          <a:p>
            <a:r>
              <a:rPr b="0" lang="it-IT" sz="1800" spc="-1" strike="noStrike">
                <a:latin typeface="Arial"/>
              </a:rPr>
              <a:t>La situazione più elementare di deadlock si crea quando due thread t1 e t2 bloccano due risorse A e B e raggiungono una situazione nella quale t1 ha bloccato A e attende di bloccare B mentre t2 ha bloccato B e attende di bloccare A.</a:t>
            </a:r>
            <a:endParaRPr b="0" lang="it-IT" sz="1800" spc="-1" strike="noStrike">
              <a:latin typeface="Arial"/>
            </a:endParaRPr>
          </a:p>
          <a:p>
            <a:endParaRPr b="0" lang="it-IT" sz="1800" spc="-1" strike="noStrike">
              <a:latin typeface="Arial"/>
            </a:endParaRPr>
          </a:p>
          <a:p>
            <a:r>
              <a:rPr b="0" lang="it-IT" sz="1800" spc="-1" strike="noStrike">
                <a:latin typeface="Arial"/>
              </a:rPr>
              <a:t>Vedi </a:t>
            </a:r>
            <a:r>
              <a:rPr b="0" lang="it-IT" sz="1800" spc="-1" strike="noStrike">
                <a:latin typeface="Arial"/>
                <a:hlinkClick r:id="rId1"/>
              </a:rPr>
              <a:t>Esempio Deadlock</a:t>
            </a:r>
            <a:r>
              <a:rPr b="0" lang="it-IT" sz="1800" spc="-1" strike="noStrike">
                <a:latin typeface="Arial"/>
              </a:rPr>
              <a:t>.</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226080"/>
            <a:ext cx="9067680" cy="942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Accesso a variabili condivise</a:t>
            </a:r>
            <a:endParaRPr b="0" lang="it-IT" sz="4400" spc="-1" strike="noStrike">
              <a:latin typeface="Arial"/>
            </a:endParaRPr>
          </a:p>
        </p:txBody>
      </p:sp>
      <p:sp>
        <p:nvSpPr>
          <p:cNvPr id="154" name="CustomShape 2"/>
          <p:cNvSpPr/>
          <p:nvPr/>
        </p:nvSpPr>
        <p:spPr>
          <a:xfrm>
            <a:off x="504000" y="1326600"/>
            <a:ext cx="3380040" cy="2989440"/>
          </a:xfrm>
          <a:prstGeom prst="rect">
            <a:avLst/>
          </a:prstGeom>
          <a:noFill/>
          <a:ln>
            <a:noFill/>
          </a:ln>
        </p:spPr>
        <p:style>
          <a:lnRef idx="0"/>
          <a:fillRef idx="0"/>
          <a:effectRef idx="0"/>
          <a:fontRef idx="minor"/>
        </p:style>
        <p:txBody>
          <a:bodyPr lIns="0" rIns="0" tIns="0" bIns="0">
            <a:normAutofit/>
          </a:bodyPr>
          <a:p>
            <a:pPr>
              <a:lnSpc>
                <a:spcPct val="100000"/>
              </a:lnSpc>
            </a:pPr>
            <a:r>
              <a:rPr b="1" lang="it-IT" sz="1300" spc="-1" strike="noStrike">
                <a:solidFill>
                  <a:srgbClr val="cc7832"/>
                </a:solidFill>
                <a:latin typeface="JetBrains Mono"/>
                <a:ea typeface="JetBrains Mono"/>
              </a:rPr>
              <a:t>public class </a:t>
            </a:r>
            <a:r>
              <a:rPr b="1" lang="it-IT" sz="1300" spc="-1" strike="noStrike">
                <a:solidFill>
                  <a:srgbClr val="a9b7c6"/>
                </a:solidFill>
                <a:latin typeface="JetBrains Mono"/>
                <a:ea typeface="JetBrains Mono"/>
              </a:rPr>
              <a:t>Counter {</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private int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public int </a:t>
            </a:r>
            <a:r>
              <a:rPr b="1" lang="it-IT" sz="1300" spc="-1" strike="noStrike">
                <a:solidFill>
                  <a:srgbClr val="ffc66d"/>
                </a:solidFill>
                <a:latin typeface="JetBrains Mono"/>
                <a:ea typeface="JetBrains Mono"/>
              </a:rPr>
              <a:t>getValue</a:t>
            </a:r>
            <a:r>
              <a:rPr b="1" lang="it-IT" sz="13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cc7832"/>
                </a:solidFill>
                <a:latin typeface="JetBrains Mono"/>
                <a:ea typeface="JetBrains Mono"/>
              </a:rPr>
              <a:t>return </a:t>
            </a:r>
            <a:r>
              <a:rPr b="1" lang="it-IT" sz="1300" spc="-1" strike="noStrike">
                <a:solidFill>
                  <a:srgbClr val="9876aa"/>
                </a:solidFill>
                <a:latin typeface="JetBrains Mono"/>
                <a:ea typeface="JetBrains Mono"/>
              </a:rPr>
              <a:t>counter</a:t>
            </a:r>
            <a:r>
              <a:rPr b="1" lang="it-IT" sz="1300" spc="-1" strike="noStrike">
                <a:solidFill>
                  <a:srgbClr val="cc7832"/>
                </a:solidFill>
                <a:latin typeface="JetBrains Mono"/>
                <a:ea typeface="JetBrains Mono"/>
              </a:rPr>
              <a:t>;</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br/>
            <a:br/>
            <a:r>
              <a:rPr b="1" lang="it-IT" sz="1300" spc="-1" strike="noStrike">
                <a:solidFill>
                  <a:srgbClr val="a9b7c6"/>
                </a:solidFill>
                <a:latin typeface="JetBrains Mono"/>
                <a:ea typeface="JetBrains Mono"/>
              </a:rPr>
              <a:t>}</a:t>
            </a:r>
            <a:endParaRPr b="0" lang="it-IT" sz="1300" spc="-1" strike="noStrike">
              <a:latin typeface="Arial"/>
            </a:endParaRPr>
          </a:p>
        </p:txBody>
      </p:sp>
      <p:sp>
        <p:nvSpPr>
          <p:cNvPr id="155" name="CustomShape 3"/>
          <p:cNvSpPr/>
          <p:nvPr/>
        </p:nvSpPr>
        <p:spPr>
          <a:xfrm>
            <a:off x="3744000" y="1172520"/>
            <a:ext cx="6188040" cy="407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Data una variabile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di tipo </a:t>
            </a:r>
            <a:r>
              <a:rPr b="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condivisa tra due thread </a:t>
            </a:r>
            <a:r>
              <a:rPr b="0" i="1" lang="it-IT" sz="1800" spc="-1" strike="noStrike">
                <a:solidFill>
                  <a:srgbClr val="000000"/>
                </a:solidFill>
                <a:latin typeface="Arial"/>
                <a:ea typeface="DejaVu Sans"/>
              </a:rPr>
              <a:t>A</a:t>
            </a:r>
            <a:r>
              <a:rPr b="0" lang="it-IT" sz="1800" spc="-1" strike="noStrike">
                <a:solidFill>
                  <a:srgbClr val="000000"/>
                </a:solidFill>
                <a:latin typeface="Arial"/>
                <a:ea typeface="DejaVu Sans"/>
              </a:rPr>
              <a:t> e </a:t>
            </a:r>
            <a:r>
              <a:rPr b="0" i="1" lang="it-IT" sz="1800" spc="-1" strike="noStrike">
                <a:solidFill>
                  <a:srgbClr val="000000"/>
                </a:solidFill>
                <a:latin typeface="Arial"/>
                <a:ea typeface="DejaVu Sans"/>
              </a:rPr>
              <a:t>B</a:t>
            </a:r>
            <a:r>
              <a:rPr b="0" lang="it-IT" sz="1800" spc="-1" strike="noStrike">
                <a:solidFill>
                  <a:srgbClr val="000000"/>
                </a:solidFill>
                <a:latin typeface="Arial"/>
                <a:ea typeface="DejaVu Sans"/>
              </a:rPr>
              <a:t>  che invocano ripetutamente il metodo </a:t>
            </a:r>
            <a:r>
              <a:rPr b="1" lang="it-IT" sz="1800" spc="-1" strike="noStrike">
                <a:solidFill>
                  <a:srgbClr val="000000"/>
                </a:solidFill>
                <a:latin typeface="Arial"/>
                <a:ea typeface="DejaVu Sans"/>
              </a:rPr>
              <a:t>increment()</a:t>
            </a:r>
            <a:r>
              <a:rPr b="0" lang="it-IT" sz="1800" spc="-1" strike="noStrike">
                <a:solidFill>
                  <a:srgbClr val="000000"/>
                </a:solidFill>
                <a:latin typeface="Arial"/>
                <a:ea typeface="DejaVu Sans"/>
              </a:rPr>
              <a:t> dell’oggetto condiviso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Cosa succede se thread A e thread B invocano contemporaneamente </a:t>
            </a:r>
            <a:r>
              <a:rPr b="1" lang="it-IT" sz="1800" spc="-1" strike="noStrike">
                <a:solidFill>
                  <a:srgbClr val="000000"/>
                </a:solidFill>
                <a:latin typeface="Arial"/>
                <a:ea typeface="DejaVu Sans"/>
              </a:rPr>
              <a:t>contatore.increment()</a:t>
            </a:r>
            <a:r>
              <a:rPr b="0" lang="it-IT" sz="1800" spc="-1" strike="noStrike">
                <a:solidFill>
                  <a:srgbClr val="000000"/>
                </a:solidFill>
                <a:latin typeface="Aria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Ci aspetteremmo che il valore iniziale di </a:t>
            </a:r>
            <a:r>
              <a:rPr b="1" lang="it-IT" sz="1800" spc="-1" strike="noStrike">
                <a:solidFill>
                  <a:srgbClr val="000000"/>
                </a:solidFill>
                <a:latin typeface="Arial"/>
                <a:ea typeface="DejaVu Sans"/>
              </a:rPr>
              <a:t>contatore</a:t>
            </a:r>
            <a:r>
              <a:rPr b="0" lang="it-IT" sz="1800" spc="-1" strike="noStrike">
                <a:solidFill>
                  <a:srgbClr val="000000"/>
                </a:solidFill>
                <a:latin typeface="Arial"/>
                <a:ea typeface="DejaVu Sans"/>
              </a:rPr>
              <a:t> sia incrementato di due unità.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Potrebbe succedere che invece la variabile risulti incrementata solo di una unità. Il risultato sarebbe errato!!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DejaVu Sans"/>
              </a:rPr>
              <a:t>Cerchiamo prima di capire il motivo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75120" y="216000"/>
            <a:ext cx="7254000" cy="4112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Incrementer </a:t>
            </a:r>
            <a:r>
              <a:rPr b="0" lang="it-IT" sz="1400" spc="-1" strike="noStrike">
                <a:solidFill>
                  <a:srgbClr val="cc7832"/>
                </a:solidFill>
                <a:latin typeface="JetBrains Mono"/>
                <a:ea typeface="JetBrains Mono"/>
              </a:rPr>
              <a:t>extends </a:t>
            </a:r>
            <a:r>
              <a:rPr b="0" lang="it-IT" sz="1400" spc="-1" strike="noStrike">
                <a:solidFill>
                  <a:srgbClr val="a9b7c6"/>
                </a:solidFill>
                <a:latin typeface="JetBrains Mono"/>
                <a:ea typeface="JetBrains Mono"/>
              </a:rPr>
              <a:t>Thread {</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final </a:t>
            </a:r>
            <a:r>
              <a:rPr b="0" lang="it-IT" sz="1400" spc="-1" strike="noStrike">
                <a:solidFill>
                  <a:srgbClr val="a9b7c6"/>
                </a:solidFill>
                <a:latin typeface="JetBrains Mono"/>
                <a:ea typeface="JetBrains Mono"/>
              </a:rPr>
              <a:t>Counter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private final int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public </a:t>
            </a:r>
            <a:r>
              <a:rPr b="0" lang="it-IT" sz="1400" spc="-1" strike="noStrike">
                <a:solidFill>
                  <a:srgbClr val="ffc66d"/>
                </a:solidFill>
                <a:latin typeface="JetBrains Mono"/>
                <a:ea typeface="JetBrains Mono"/>
              </a:rPr>
              <a:t>Incrementer</a:t>
            </a:r>
            <a:r>
              <a:rPr b="0" lang="it-IT" sz="1400" spc="-1" strike="noStrike">
                <a:solidFill>
                  <a:srgbClr val="a9b7c6"/>
                </a:solidFill>
                <a:latin typeface="JetBrains Mono"/>
                <a:ea typeface="JetBrains Mono"/>
              </a:rPr>
              <a:t>(Counter counter</a:t>
            </a:r>
            <a:r>
              <a:rPr b="0" lang="it-IT" sz="1400" spc="-1" strike="noStrike">
                <a:solidFill>
                  <a:srgbClr val="cc7832"/>
                </a:solidFill>
                <a:latin typeface="JetBrains Mono"/>
                <a:ea typeface="JetBrains Mono"/>
              </a:rPr>
              <a:t>, int </a:t>
            </a:r>
            <a:r>
              <a:rPr b="0" lang="it-IT" sz="1400" spc="-1" strike="noStrike">
                <a:solidFill>
                  <a:srgbClr val="a9b7c6"/>
                </a:solidFill>
                <a:latin typeface="JetBrains Mono"/>
                <a:ea typeface="JetBrains Mono"/>
              </a:rPr>
              <a:t>incrementValue)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counter </a:t>
            </a:r>
            <a:r>
              <a:rPr b="0" lang="it-IT" sz="1400" spc="-1" strike="noStrike">
                <a:solidFill>
                  <a:srgbClr val="a9b7c6"/>
                </a:solidFill>
                <a:latin typeface="JetBrains Mono"/>
                <a:ea typeface="JetBrains Mono"/>
              </a:rPr>
              <a:t>= 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this</a:t>
            </a:r>
            <a:r>
              <a:rPr b="0" lang="it-IT" sz="1400" spc="-1" strike="noStrike">
                <a:solidFill>
                  <a:srgbClr val="a9b7c6"/>
                </a:solidFill>
                <a:latin typeface="JetBrains Mono"/>
                <a:ea typeface="JetBrains Mono"/>
              </a:rPr>
              <a:t>.</a:t>
            </a:r>
            <a:r>
              <a:rPr b="0" lang="it-IT" sz="1400" spc="-1" strike="noStrike">
                <a:solidFill>
                  <a:srgbClr val="9876aa"/>
                </a:solidFill>
                <a:latin typeface="JetBrains Mono"/>
                <a:ea typeface="JetBrains Mono"/>
              </a:rPr>
              <a:t>incrementValue </a:t>
            </a:r>
            <a:r>
              <a:rPr b="0" lang="it-IT" sz="1400" spc="-1" strike="noStrike">
                <a:solidFill>
                  <a:srgbClr val="a9b7c6"/>
                </a:solidFill>
                <a:latin typeface="JetBrains Mono"/>
                <a:ea typeface="JetBrains Mono"/>
              </a:rPr>
              <a:t>= incrementValue</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public void </a:t>
            </a:r>
            <a:r>
              <a:rPr b="0" lang="it-IT" sz="1400" spc="-1" strike="noStrike">
                <a:solidFill>
                  <a:srgbClr val="ffc66d"/>
                </a:solidFill>
                <a:latin typeface="JetBrains Mono"/>
                <a:ea typeface="JetBrains Mono"/>
              </a:rPr>
              <a:t>run</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for </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int </a:t>
            </a:r>
            <a:r>
              <a:rPr b="0" lang="it-IT" sz="1400" spc="-1" strike="noStrike">
                <a:solidFill>
                  <a:srgbClr val="a9b7c6"/>
                </a:solidFill>
                <a:latin typeface="JetBrains Mono"/>
                <a:ea typeface="JetBrains Mono"/>
              </a:rPr>
              <a:t>i = </a:t>
            </a:r>
            <a:r>
              <a:rPr b="0" lang="it-IT" sz="1400" spc="-1" strike="noStrike">
                <a:solidFill>
                  <a:srgbClr val="6897bb"/>
                </a:solidFill>
                <a:latin typeface="JetBrains Mono"/>
                <a:ea typeface="JetBrains Mono"/>
              </a:rPr>
              <a:t>0</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&lt; </a:t>
            </a:r>
            <a:r>
              <a:rPr b="0" lang="it-IT" sz="1400" spc="-1" strike="noStrike">
                <a:solidFill>
                  <a:srgbClr val="9876aa"/>
                </a:solidFill>
                <a:latin typeface="JetBrains Mono"/>
                <a:ea typeface="JetBrains Mono"/>
              </a:rPr>
              <a:t>incrementValue</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i++)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.increment()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57" name="CustomShape 2"/>
          <p:cNvSpPr/>
          <p:nvPr/>
        </p:nvSpPr>
        <p:spPr>
          <a:xfrm>
            <a:off x="216000" y="4176000"/>
            <a:ext cx="9285120" cy="789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Qui la classe </a:t>
            </a:r>
            <a:r>
              <a:rPr b="0" i="1" lang="it-IT" sz="1800" spc="-1" strike="noStrike">
                <a:solidFill>
                  <a:srgbClr val="000000"/>
                </a:solidFill>
                <a:latin typeface="Arial"/>
                <a:ea typeface="DejaVu Sans"/>
              </a:rPr>
              <a:t>Incrementer</a:t>
            </a:r>
            <a:r>
              <a:rPr b="0" lang="it-IT" sz="1800" spc="-1" strike="noStrike">
                <a:solidFill>
                  <a:srgbClr val="000000"/>
                </a:solidFill>
                <a:latin typeface="Arial"/>
                <a:ea typeface="DejaVu Sans"/>
              </a:rPr>
              <a:t> di tipo </a:t>
            </a:r>
            <a:r>
              <a:rPr b="0" i="1" lang="it-IT" sz="1800" spc="-1" strike="noStrike">
                <a:solidFill>
                  <a:srgbClr val="000000"/>
                </a:solidFill>
                <a:latin typeface="Arial"/>
                <a:ea typeface="DejaVu Sans"/>
              </a:rPr>
              <a:t>Thread</a:t>
            </a:r>
            <a:r>
              <a:rPr b="0" lang="it-IT" sz="1800" spc="-1" strike="noStrike">
                <a:solidFill>
                  <a:srgbClr val="000000"/>
                </a:solidFill>
                <a:latin typeface="Arial"/>
                <a:ea typeface="DejaVu Sans"/>
              </a:rPr>
              <a:t> che esegue gli incrementi sull’oggetto di tipo </a:t>
            </a:r>
            <a:r>
              <a:rPr b="0" i="1" lang="it-IT" sz="1800" spc="-1" strike="noStrike">
                <a:solidFill>
                  <a:srgbClr val="000000"/>
                </a:solidFill>
                <a:latin typeface="Arial"/>
                <a:ea typeface="DejaVu Sans"/>
              </a:rPr>
              <a:t>Counter</a:t>
            </a:r>
            <a:r>
              <a:rPr b="0" lang="it-IT" sz="1800" spc="-1" strike="noStrike">
                <a:solidFill>
                  <a:srgbClr val="000000"/>
                </a:solidFill>
                <a:latin typeface="Arial"/>
                <a:ea typeface="DejaVu Sans"/>
              </a:rPr>
              <a:t> che viene passato nel costruttore.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44000" y="218520"/>
            <a:ext cx="9789120" cy="370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a9b7c6"/>
                </a:solidFill>
                <a:latin typeface="JetBrains Mono"/>
                <a:ea typeface="JetBrains Mono"/>
              </a:rPr>
              <a: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Counter counter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incrementValue1 = </a:t>
            </a:r>
            <a:r>
              <a:rPr b="0" lang="it-IT" sz="1200" spc="-1" strike="noStrike">
                <a:solidFill>
                  <a:srgbClr val="6897bb"/>
                </a:solidFill>
                <a:latin typeface="JetBrains Mono"/>
                <a:ea typeface="JetBrains Mono"/>
              </a:rPr>
              <a:t>200_000_000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incrementValue2 = </a:t>
            </a:r>
            <a:r>
              <a:rPr b="0" lang="it-IT" sz="1200" spc="-1" strike="noStrike">
                <a:solidFill>
                  <a:srgbClr val="6897bb"/>
                </a:solidFill>
                <a:latin typeface="JetBrains Mono"/>
                <a:ea typeface="JetBrains Mono"/>
              </a:rPr>
              <a:t>100_000_000</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threadA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Incrementer threadB = </a:t>
            </a:r>
            <a:r>
              <a:rPr b="0" lang="it-IT" sz="1200" spc="-1" strike="noStrike">
                <a:solidFill>
                  <a:srgbClr val="cc7832"/>
                </a:solidFill>
                <a:latin typeface="JetBrains Mono"/>
                <a:ea typeface="JetBrains Mono"/>
              </a:rPr>
              <a:t>new </a:t>
            </a:r>
            <a:r>
              <a:rPr b="0" lang="it-IT" sz="1200" spc="-1" strike="noStrike">
                <a:solidFill>
                  <a:srgbClr val="a9b7c6"/>
                </a:solidFill>
                <a:latin typeface="JetBrains Mono"/>
                <a:ea typeface="JetBrains Mono"/>
              </a:rPr>
              <a:t>Incrementer(counter</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threadA</a:t>
            </a:r>
            <a:r>
              <a:rPr b="0" lang="it-IT" sz="1200" spc="-1" strike="noStrike">
                <a:solidFill>
                  <a:srgbClr val="a9b7c6"/>
                </a:solidFill>
                <a:latin typeface="JetBrains Mono"/>
                <a:ea typeface="JetBrains Mono"/>
              </a:rPr>
              <a:t>.start()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threadB.start()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threadA.join()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threadB.join()</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int </a:t>
            </a:r>
            <a:r>
              <a:rPr b="0" lang="it-IT" sz="1200" spc="-1" strike="noStrike">
                <a:solidFill>
                  <a:srgbClr val="a9b7c6"/>
                </a:solidFill>
                <a:latin typeface="JetBrains Mono"/>
                <a:ea typeface="JetBrains Mono"/>
              </a:rPr>
              <a:t>counterValue = counter.getValue()</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System.</a:t>
            </a:r>
            <a:r>
              <a:rPr b="0" i="1" lang="it-IT" sz="1200" spc="-1" strike="noStrike">
                <a:solidFill>
                  <a:srgbClr val="9876aa"/>
                </a:solidFill>
                <a:latin typeface="JetBrains Mono"/>
                <a:ea typeface="JetBrains Mono"/>
              </a:rPr>
              <a:t>out</a:t>
            </a:r>
            <a:r>
              <a:rPr b="0" lang="it-IT" sz="1200" spc="-1" strike="noStrike">
                <a:solidFill>
                  <a:srgbClr val="a9b7c6"/>
                </a:solidFill>
                <a:latin typeface="JetBrains Mono"/>
                <a:ea typeface="JetBrains Mono"/>
              </a:rPr>
              <a:t>.println(</a:t>
            </a:r>
            <a:r>
              <a:rPr b="0" lang="it-IT" sz="1200" spc="-1" strike="noStrike">
                <a:solidFill>
                  <a:srgbClr val="6a8759"/>
                </a:solidFill>
                <a:latin typeface="JetBrains Mono"/>
                <a:ea typeface="JetBrains Mono"/>
              </a:rPr>
              <a:t>"SUM VALUE: " +  counterValue + "- SHOULD BE: " +</a:t>
            </a: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incrementValue1 + incrementValue2))</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cc7832"/>
                </a:solidFill>
                <a:latin typeface="JetBrains Mono"/>
                <a:ea typeface="JetBrains Mono"/>
              </a:rPr>
              <a:t>	</a:t>
            </a:r>
            <a:br/>
            <a:endParaRPr b="0" lang="it-IT" sz="1200" spc="-1" strike="noStrike">
              <a:latin typeface="Arial"/>
            </a:endParaRPr>
          </a:p>
        </p:txBody>
      </p:sp>
      <p:sp>
        <p:nvSpPr>
          <p:cNvPr id="159" name="CustomShape 2"/>
          <p:cNvSpPr/>
          <p:nvPr/>
        </p:nvSpPr>
        <p:spPr>
          <a:xfrm>
            <a:off x="1224000" y="3960000"/>
            <a:ext cx="5757120" cy="111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Alcuni output dell’esecuzione:</a:t>
            </a:r>
            <a:endParaRPr b="0" lang="it-IT" sz="1800" spc="-1" strike="noStrike">
              <a:latin typeface="Arial"/>
            </a:endParaRPr>
          </a:p>
          <a:p>
            <a:pPr>
              <a:lnSpc>
                <a:spcPct val="100000"/>
              </a:lnSpc>
            </a:pPr>
            <a:r>
              <a:rPr b="0" lang="it-IT" sz="1200" spc="-1" strike="noStrike">
                <a:solidFill>
                  <a:srgbClr val="000000"/>
                </a:solidFill>
                <a:latin typeface="Arial"/>
                <a:ea typeface="DejaVu Sans"/>
              </a:rPr>
              <a:t>SUM VALUE: 200.074.966 -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201.413.358 - SHOULD BE: 300.000.000</a:t>
            </a:r>
            <a:endParaRPr b="0" lang="it-IT" sz="1200" spc="-1" strike="noStrike">
              <a:latin typeface="Arial"/>
            </a:endParaRPr>
          </a:p>
          <a:p>
            <a:pPr>
              <a:lnSpc>
                <a:spcPct val="100000"/>
              </a:lnSpc>
            </a:pPr>
            <a:r>
              <a:rPr b="0" lang="it-IT" sz="1200" spc="-1" strike="noStrike">
                <a:solidFill>
                  <a:srgbClr val="000000"/>
                </a:solidFill>
                <a:latin typeface="Arial"/>
                <a:ea typeface="DejaVu Sans"/>
              </a:rPr>
              <a:t>SUM VALUE: 200.757.965 - SHOULD BE: 300.000.000</a:t>
            </a:r>
            <a:endParaRPr b="0" lang="it-IT" sz="1200" spc="-1" strike="noStrike">
              <a:latin typeface="Arial"/>
            </a:endParaRPr>
          </a:p>
          <a:p>
            <a:pPr>
              <a:lnSpc>
                <a:spcPct val="100000"/>
              </a:lnSpc>
            </a:pPr>
            <a:endParaRPr b="0" lang="it-IT" sz="1200" spc="-1" strike="noStrike">
              <a:latin typeface="Arial"/>
            </a:endParaRPr>
          </a:p>
        </p:txBody>
      </p:sp>
      <p:sp>
        <p:nvSpPr>
          <p:cNvPr id="160" name="CustomShape 3"/>
          <p:cNvSpPr/>
          <p:nvPr/>
        </p:nvSpPr>
        <p:spPr>
          <a:xfrm>
            <a:off x="144000" y="4824000"/>
            <a:ext cx="8709120" cy="599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Come si vede la differenza è notevole tra il risultato ottenuto e quello corretto. A cosa è dovuta questa inconsistenza?</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226080"/>
            <a:ext cx="9067680" cy="942480"/>
          </a:xfrm>
          <a:prstGeom prst="rect">
            <a:avLst/>
          </a:prstGeom>
          <a:noFill/>
          <a:ln>
            <a:noFill/>
          </a:ln>
        </p:spPr>
        <p:style>
          <a:lnRef idx="0"/>
          <a:fillRef idx="0"/>
          <a:effectRef idx="0"/>
          <a:fontRef idx="minor"/>
        </p:style>
      </p:sp>
      <p:sp>
        <p:nvSpPr>
          <p:cNvPr id="162" name="CustomShape 2"/>
          <p:cNvSpPr/>
          <p:nvPr/>
        </p:nvSpPr>
        <p:spPr>
          <a:xfrm>
            <a:off x="504000" y="1326600"/>
            <a:ext cx="9067680" cy="3284280"/>
          </a:xfrm>
          <a:prstGeom prst="rect">
            <a:avLst/>
          </a:prstGeom>
          <a:noFill/>
          <a:ln>
            <a:noFill/>
          </a:ln>
        </p:spPr>
        <p:style>
          <a:lnRef idx="0"/>
          <a:fillRef idx="0"/>
          <a:effectRef idx="0"/>
          <a:fontRef idx="minor"/>
        </p:style>
      </p:sp>
      <p:sp>
        <p:nvSpPr>
          <p:cNvPr id="163" name="CustomShape 3"/>
          <p:cNvSpPr/>
          <p:nvPr/>
        </p:nvSpPr>
        <p:spPr>
          <a:xfrm>
            <a:off x="0" y="73440"/>
            <a:ext cx="9723600" cy="525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 classe Counter</a:t>
            </a:r>
            <a:endParaRPr b="0" lang="it-IT" sz="1300" spc="-1" strike="noStrike">
              <a:latin typeface="Arial"/>
            </a:endParaRPr>
          </a:p>
          <a:p>
            <a:pPr>
              <a:lnSpc>
                <a:spcPct val="100000"/>
              </a:lnSpc>
            </a:pPr>
            <a:r>
              <a:rPr b="1" lang="it-IT" sz="1300" spc="-1" strike="noStrike">
                <a:solidFill>
                  <a:srgbClr val="cc7832"/>
                </a:solidFill>
                <a:latin typeface="JetBrains Mono"/>
                <a:ea typeface="JetBrains Mono"/>
              </a:rPr>
              <a:t>	</a:t>
            </a:r>
            <a:r>
              <a:rPr b="1" lang="it-IT" sz="1300" spc="-1" strike="noStrike">
                <a:solidFill>
                  <a:srgbClr val="cc7832"/>
                </a:solidFill>
                <a:latin typeface="JetBrains Mono"/>
                <a:ea typeface="JetBrains Mono"/>
              </a:rPr>
              <a:t>public void </a:t>
            </a:r>
            <a:r>
              <a:rPr b="1" lang="it-IT" sz="1300" spc="-1" strike="noStrike">
                <a:solidFill>
                  <a:srgbClr val="ffc66d"/>
                </a:solidFill>
                <a:latin typeface="JetBrains Mono"/>
                <a:ea typeface="JetBrains Mono"/>
              </a:rPr>
              <a:t>increment</a:t>
            </a:r>
            <a:r>
              <a:rPr b="1" lang="it-IT" sz="1300" spc="-1" strike="noStrike">
                <a:solidFill>
                  <a:srgbClr val="a9b7c6"/>
                </a:solidFill>
                <a:latin typeface="JetBrains Mono"/>
                <a:ea typeface="JetBrains Mono"/>
              </a:rPr>
              <a:t>() {</a:t>
            </a:r>
            <a:r>
              <a:rPr b="0" lang="it-IT" sz="1800" spc="-1" strike="noStrike">
                <a:solidFill>
                  <a:srgbClr val="a9b7c6"/>
                </a:solidFill>
                <a:latin typeface="JetBrains Mono"/>
                <a:ea typeface="JetBrains Mono"/>
              </a:rPr>
              <a:t> </a:t>
            </a:r>
            <a:b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  </a:t>
            </a:r>
            <a:r>
              <a:rPr b="1" lang="it-IT" sz="1300" spc="-1" strike="noStrike">
                <a:solidFill>
                  <a:srgbClr val="9876aa"/>
                </a:solidFill>
                <a:latin typeface="JetBrains Mono"/>
                <a:ea typeface="JetBrains Mono"/>
              </a:rPr>
              <a:t>counter</a:t>
            </a:r>
            <a:r>
              <a:rPr b="1" lang="it-IT" sz="1300" spc="-1" strike="noStrike">
                <a:solidFill>
                  <a:srgbClr val="a9b7c6"/>
                </a:solidFill>
                <a:latin typeface="JetBrains Mono"/>
                <a:ea typeface="JetBrains Mono"/>
              </a:rPr>
              <a:t>++</a:t>
            </a:r>
            <a:r>
              <a:rPr b="1" lang="it-IT" sz="1300" spc="-1" strike="noStrike">
                <a:solidFill>
                  <a:srgbClr val="cc7832"/>
                </a:solidFill>
                <a:latin typeface="JetBrains Mono"/>
                <a:ea typeface="JetBrains Mono"/>
              </a:rPr>
              <a:t>;</a:t>
            </a:r>
            <a:r>
              <a:rPr b="0" lang="it-IT" sz="1800" spc="-1" strike="noStrike">
                <a:solidFill>
                  <a:srgbClr val="cc7832"/>
                </a:solidFill>
                <a:latin typeface="JetBrains Mono"/>
                <a:ea typeface="JetBrains Mono"/>
              </a:rPr>
              <a:t> </a:t>
            </a:r>
            <a:br/>
            <a:r>
              <a:rPr b="1" lang="it-IT" sz="1300" spc="-1" strike="noStrike">
                <a:solidFill>
                  <a:srgbClr val="cc7832"/>
                </a:solidFill>
                <a:latin typeface="JetBrains Mono"/>
                <a:ea typeface="JetBrains Mono"/>
              </a:rPr>
              <a:t>	</a:t>
            </a:r>
            <a:r>
              <a:rPr b="1" lang="it-IT" sz="1300" spc="-1" strike="noStrike">
                <a:solidFill>
                  <a:srgbClr val="a9b7c6"/>
                </a:solidFill>
                <a:latin typeface="JetBrains Mono"/>
                <a:ea typeface="JetBrains Mono"/>
              </a:rPr>
              <a:t>}</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Analizziamo il problema: il metodo increment() è composto dal semplice statement conter++, ma anche questa semplice operazione NON è un operazione atomica; è composta da più istruzioni macchina: quando più thread invocano il metodo SULLO STESSO OGGETTO, il risultato potrebbe non essere quello che ci aspettiamo.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Il semplice statement di increment, counter++, può essere decomposto in 3 step:</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1) Caricare il valore corrente di counter;</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2) Incrementare il valore recuperato di 1;</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3) Immagazzinare nella variabile counter il valore incrementato;</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Per indicare una operazione all’interno di una sequenza di esecuzione, introduciamo la seguente notazione: </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                 </a:t>
            </a:r>
            <a:r>
              <a:rPr b="1" lang="it-IT" sz="1300" spc="-1" strike="noStrike">
                <a:solidFill>
                  <a:srgbClr val="a9b7c6"/>
                </a:solidFill>
                <a:latin typeface="JetBrains Mono"/>
                <a:ea typeface="JetBrains Mono"/>
              </a:rPr>
              <a:t>ti.j indica l’operazione j svolta dal thread ti;</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 supponiamo counter vale 5, supponiamo che i thread A e B invocano il metodo increment(), su un oggetto </a:t>
            </a:r>
            <a:r>
              <a:rPr b="1" i="1" lang="it-IT" sz="1300" spc="-1" strike="noStrike">
                <a:solidFill>
                  <a:srgbClr val="a9b7c6"/>
                </a:solidFill>
                <a:latin typeface="JetBrains Mono"/>
                <a:ea typeface="JetBrains Mono"/>
              </a:rPr>
              <a:t>contatore</a:t>
            </a:r>
            <a:r>
              <a:rPr b="1" lang="it-IT" sz="1300" spc="-1" strike="noStrike">
                <a:solidFill>
                  <a:srgbClr val="a9b7c6"/>
                </a:solidFill>
                <a:latin typeface="JetBrains Mono"/>
                <a:ea typeface="JetBrains Mono"/>
              </a:rPr>
              <a:t> di tipo Counter, con questo flusso d’esecuzione: A.1 &lt; B.1 &lt; A.2 &lt; B.2 &lt; A.3 &lt; B.3 il valore di </a:t>
            </a:r>
            <a:r>
              <a:rPr b="1" i="1" lang="it-IT" sz="1300" spc="-1" strike="noStrike">
                <a:solidFill>
                  <a:srgbClr val="a9b7c6"/>
                </a:solidFill>
                <a:latin typeface="JetBrains Mono"/>
                <a:ea typeface="JetBrains Mono"/>
              </a:rPr>
              <a:t>counter</a:t>
            </a:r>
            <a:r>
              <a:rPr b="1" lang="it-IT" sz="1300" spc="-1" strike="noStrike">
                <a:solidFill>
                  <a:srgbClr val="a9b7c6"/>
                </a:solidFill>
                <a:latin typeface="JetBrains Mono"/>
                <a:ea typeface="JetBrains Mono"/>
              </a:rPr>
              <a:t> alla fine dell’esecuzione vale 6 e non come ci si aspetterebbe 7.</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Mentre con questo flusso d’esecuzione: A.1 &lt; A.2 &lt; A.3 &lt; B.1 &lt; B.2 &lt; B.3</a:t>
            </a: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sempre partendo da un valore di counter = 5 avremmo alla fine dell’esecuzione il valore corretto 7.</a:t>
            </a:r>
            <a:endParaRPr b="0" lang="it-IT" sz="1300" spc="-1" strike="noStrike">
              <a:latin typeface="Arial"/>
            </a:endParaRPr>
          </a:p>
          <a:p>
            <a:pPr>
              <a:lnSpc>
                <a:spcPct val="100000"/>
              </a:lnSpc>
            </a:pPr>
            <a:endParaRPr b="0" lang="it-IT" sz="1300" spc="-1" strike="noStrike">
              <a:latin typeface="Arial"/>
            </a:endParaRPr>
          </a:p>
          <a:p>
            <a:pPr>
              <a:lnSpc>
                <a:spcPct val="100000"/>
              </a:lnSpc>
            </a:pP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88000" y="360000"/>
            <a:ext cx="9490320" cy="222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it-IT" sz="1300" spc="-1" strike="noStrike">
                <a:solidFill>
                  <a:srgbClr val="a9b7c6"/>
                </a:solidFill>
                <a:latin typeface="JetBrains Mono"/>
                <a:ea typeface="JetBrains Mono"/>
              </a:rPr>
              <a:t>SIAMO NELLA SITUAZIONE DI ACCESSO in MODIFICA CONCORRENTE AD UNA VARIABILE anche detta SEQUENZA CRITICA.</a:t>
            </a:r>
            <a:endParaRPr b="0" lang="it-IT" sz="1300" spc="-1" strike="noStrike">
              <a:latin typeface="Arial"/>
            </a:endParaRPr>
          </a:p>
          <a:p>
            <a:pPr>
              <a:lnSpc>
                <a:spcPct val="100000"/>
              </a:lnSpc>
            </a:pPr>
            <a:endParaRPr b="0" lang="it-IT" sz="1300" spc="-1" strike="noStrike">
              <a:latin typeface="Arial"/>
            </a:endParaRPr>
          </a:p>
          <a:p>
            <a:pPr>
              <a:lnSpc>
                <a:spcPct val="100000"/>
              </a:lnSpc>
            </a:pPr>
            <a:r>
              <a:rPr b="1" lang="it-IT" sz="1300" spc="-1" strike="noStrike">
                <a:solidFill>
                  <a:srgbClr val="a9b7c6"/>
                </a:solidFill>
                <a:latin typeface="JetBrains Mono"/>
                <a:ea typeface="JetBrains Mono"/>
              </a:rPr>
              <a:t>L’esempio precedente mostra un tipico problema della programmazione concorrente: per ottenere un risultato corretto alcune sequenze di istruzioni non devono essere mescolate tra loro durante l’esecuzione. Chiameremo una sequenza di istruzioni di questo tipo </a:t>
            </a:r>
            <a:r>
              <a:rPr b="1" lang="it-IT" sz="1300" spc="-1" strike="noStrike" u="sng">
                <a:solidFill>
                  <a:srgbClr val="a9b7c6"/>
                </a:solidFill>
                <a:uFillTx/>
                <a:latin typeface="JetBrains Mono"/>
                <a:ea typeface="JetBrains Mono"/>
              </a:rPr>
              <a:t>sequenza critica</a:t>
            </a:r>
            <a:r>
              <a:rPr b="1" lang="it-IT" sz="1300" spc="-1" strike="noStrike">
                <a:solidFill>
                  <a:srgbClr val="a9b7c6"/>
                </a:solidFill>
                <a:latin typeface="JetBrains Mono"/>
                <a:ea typeface="JetBrains Mono"/>
              </a:rPr>
              <a:t> e chiameremo </a:t>
            </a:r>
            <a:r>
              <a:rPr b="1" lang="it-IT" sz="1300" spc="-1" strike="noStrike" u="sng">
                <a:solidFill>
                  <a:srgbClr val="a9b7c6"/>
                </a:solidFill>
                <a:uFillTx/>
                <a:latin typeface="JetBrains Mono"/>
                <a:ea typeface="JetBrains Mono"/>
              </a:rPr>
              <a:t>mutua esclusione</a:t>
            </a:r>
            <a:r>
              <a:rPr b="1" lang="it-IT" sz="1300" spc="-1" strike="noStrike">
                <a:solidFill>
                  <a:srgbClr val="a9b7c6"/>
                </a:solidFill>
                <a:latin typeface="JetBrains Mono"/>
                <a:ea typeface="JetBrains Mono"/>
              </a:rPr>
              <a:t> la proprietà che vogliamo garantire a tali sequenze.</a:t>
            </a: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74160"/>
            <a:ext cx="9067680" cy="1246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6" name="CustomShape 2"/>
          <p:cNvSpPr/>
          <p:nvPr/>
        </p:nvSpPr>
        <p:spPr>
          <a:xfrm>
            <a:off x="432000" y="1224000"/>
            <a:ext cx="5036400" cy="302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cc7832"/>
                </a:solidFill>
                <a:latin typeface="JetBrains Mono"/>
                <a:ea typeface="JetBrains Mono"/>
              </a:rPr>
              <a:t>public class </a:t>
            </a:r>
            <a:r>
              <a:rPr b="0" lang="it-IT" sz="1400" spc="-1" strike="noStrike">
                <a:solidFill>
                  <a:srgbClr val="a9b7c6"/>
                </a:solidFill>
                <a:latin typeface="JetBrains Mono"/>
                <a:ea typeface="JetBrains Mono"/>
              </a:rPr>
              <a:t>Counter {</a:t>
            </a:r>
            <a:br/>
            <a:b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private int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void </a:t>
            </a:r>
            <a:r>
              <a:rPr b="0" lang="it-IT" sz="1400" spc="-1" strike="noStrike">
                <a:solidFill>
                  <a:srgbClr val="ffc66d"/>
                </a:solidFill>
                <a:latin typeface="JetBrains Mono"/>
                <a:ea typeface="JetBrains Mono"/>
              </a:rPr>
              <a:t>increment</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9876aa"/>
                </a:solidFill>
                <a:latin typeface="JetBrains Mono"/>
                <a:ea typeface="JetBrains Mono"/>
              </a:rPr>
              <a:t>counter</a:t>
            </a:r>
            <a:r>
              <a:rPr b="0" lang="it-IT" sz="1400" spc="-1" strike="noStrike">
                <a:solidFill>
                  <a:srgbClr val="a9b7c6"/>
                </a:solidFill>
                <a:latin typeface="JetBrains Mono"/>
                <a:ea typeface="JetBrains Mono"/>
              </a:rPr>
              <a:t>++</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r>
              <a:rPr b="0" lang="it-IT" sz="1400" spc="-1" strike="noStrike">
                <a:solidFill>
                  <a:srgbClr val="a9b7c6"/>
                </a:solidFill>
                <a:latin typeface="JetBrains Mono"/>
                <a:ea typeface="JetBrains Mono"/>
              </a:rPr>
              <a:t>	</a:t>
            </a:r>
            <a:br/>
            <a:r>
              <a:rPr b="0" lang="it-IT" sz="1400" spc="-1" strike="noStrike">
                <a:solidFill>
                  <a:srgbClr val="bbb529"/>
                </a:solidFill>
                <a:latin typeface="JetBrains Mono"/>
                <a:ea typeface="JetBrains Mono"/>
              </a:rPr>
              <a:t>	</a:t>
            </a:r>
            <a:r>
              <a:rPr b="0" lang="it-IT" sz="1400" spc="-1" strike="noStrike">
                <a:solidFill>
                  <a:srgbClr val="cc7832"/>
                </a:solidFill>
                <a:latin typeface="JetBrains Mono"/>
                <a:ea typeface="JetBrains Mono"/>
              </a:rPr>
              <a:t>public </a:t>
            </a:r>
            <a:r>
              <a:rPr b="1" lang="it-IT" sz="1400" spc="-1" strike="noStrike">
                <a:solidFill>
                  <a:srgbClr val="cc7832"/>
                </a:solidFill>
                <a:latin typeface="JetBrains Mono"/>
                <a:ea typeface="JetBrains Mono"/>
              </a:rPr>
              <a:t>synchronized</a:t>
            </a:r>
            <a:r>
              <a:rPr b="0" lang="it-IT" sz="1400" spc="-1" strike="noStrike">
                <a:solidFill>
                  <a:srgbClr val="cc7832"/>
                </a:solidFill>
                <a:latin typeface="JetBrains Mono"/>
                <a:ea typeface="JetBrains Mono"/>
              </a:rPr>
              <a:t> int </a:t>
            </a:r>
            <a:r>
              <a:rPr b="0" lang="it-IT" sz="1400" spc="-1" strike="noStrike">
                <a:solidFill>
                  <a:srgbClr val="ffc66d"/>
                </a:solidFill>
                <a:latin typeface="JetBrains Mono"/>
                <a:ea typeface="JetBrains Mono"/>
              </a:rPr>
              <a:t>getValue</a:t>
            </a:r>
            <a:r>
              <a:rPr b="0" lang="it-IT" sz="1400" spc="-1" strike="noStrike">
                <a:solidFill>
                  <a:srgbClr val="a9b7c6"/>
                </a:solidFill>
                <a:latin typeface="JetBrains Mono"/>
                <a:ea typeface="JetBrains Mono"/>
              </a:rPr>
              <a:t>() {</a:t>
            </a:r>
            <a:br/>
            <a:r>
              <a:rPr b="0" lang="it-IT" sz="1400" spc="-1" strike="noStrike">
                <a:solidFill>
                  <a:srgbClr val="a9b7c6"/>
                </a:solidFill>
                <a:latin typeface="JetBrains Mono"/>
                <a:ea typeface="JetBrains Mono"/>
              </a:rPr>
              <a:t>	</a:t>
            </a:r>
            <a:r>
              <a:rPr b="0" lang="it-IT" sz="1400" spc="-1" strike="noStrike">
                <a:solidFill>
                  <a:srgbClr val="a9b7c6"/>
                </a:solidFill>
                <a:latin typeface="JetBrains Mono"/>
                <a:ea typeface="JetBrains Mono"/>
              </a:rPr>
              <a:t>	</a:t>
            </a:r>
            <a:r>
              <a:rPr b="0" lang="it-IT" sz="1400" spc="-1" strike="noStrike">
                <a:solidFill>
                  <a:srgbClr val="cc7832"/>
                </a:solidFill>
                <a:latin typeface="JetBrains Mono"/>
                <a:ea typeface="JetBrains Mono"/>
              </a:rPr>
              <a:t>return </a:t>
            </a:r>
            <a:r>
              <a:rPr b="0" lang="it-IT" sz="1400" spc="-1" strike="noStrike">
                <a:solidFill>
                  <a:srgbClr val="9876aa"/>
                </a:solidFill>
                <a:latin typeface="JetBrains Mono"/>
                <a:ea typeface="JetBrains Mono"/>
              </a:rPr>
              <a:t>counter</a:t>
            </a:r>
            <a:r>
              <a:rPr b="0" lang="it-IT" sz="1400" spc="-1" strike="noStrike">
                <a:solidFill>
                  <a:srgbClr val="cc7832"/>
                </a:solidFill>
                <a:latin typeface="JetBrains Mono"/>
                <a:ea typeface="JetBrains Mono"/>
              </a:rPr>
              <a:t>;</a:t>
            </a:r>
            <a:br/>
            <a:r>
              <a:rPr b="0" lang="it-IT" sz="1400" spc="-1" strike="noStrike">
                <a:solidFill>
                  <a:srgbClr val="cc7832"/>
                </a:solidFill>
                <a:latin typeface="JetBrains Mono"/>
                <a:ea typeface="JetBrains Mono"/>
              </a:rPr>
              <a:t>	</a:t>
            </a:r>
            <a:r>
              <a:rPr b="0" lang="it-IT" sz="1400" spc="-1" strike="noStrike">
                <a:solidFill>
                  <a:srgbClr val="a9b7c6"/>
                </a:solidFill>
                <a:latin typeface="JetBrains Mono"/>
                <a:ea typeface="JetBrains Mono"/>
              </a:rPr>
              <a:t>}</a:t>
            </a:r>
            <a:br/>
            <a:br/>
            <a:r>
              <a:rPr b="0" lang="it-IT" sz="1400" spc="-1" strike="noStrike">
                <a:solidFill>
                  <a:srgbClr val="a9b7c6"/>
                </a:solidFill>
                <a:latin typeface="JetBrains Mono"/>
                <a:ea typeface="JetBrains Mono"/>
              </a:rPr>
              <a:t>}</a:t>
            </a:r>
            <a:endParaRPr b="0" lang="it-IT" sz="1400" spc="-1" strike="noStrike">
              <a:latin typeface="Arial"/>
            </a:endParaRPr>
          </a:p>
        </p:txBody>
      </p:sp>
      <p:sp>
        <p:nvSpPr>
          <p:cNvPr id="167" name="CustomShape 3"/>
          <p:cNvSpPr/>
          <p:nvPr/>
        </p:nvSpPr>
        <p:spPr>
          <a:xfrm>
            <a:off x="288000" y="4176000"/>
            <a:ext cx="9428760" cy="122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Il </a:t>
            </a:r>
            <a:r>
              <a:rPr b="1" lang="it-IT" sz="1800" spc="-1" strike="noStrike">
                <a:solidFill>
                  <a:srgbClr val="000000"/>
                </a:solidFill>
                <a:latin typeface="Arial"/>
                <a:ea typeface="DejaVu Sans"/>
              </a:rPr>
              <a:t>synchronized</a:t>
            </a:r>
            <a:r>
              <a:rPr b="0" lang="it-IT" sz="1800" spc="-1" strike="noStrike">
                <a:solidFill>
                  <a:srgbClr val="000000"/>
                </a:solidFill>
                <a:latin typeface="Arial"/>
                <a:ea typeface="DejaVu Sans"/>
              </a:rPr>
              <a:t> aggiunta alla signature del metodo garantisce che un solo thread alla volta può eseguire il metodo: il thread deve acquisire il lock associato all’oggetto per poter eseguire il metodo.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74160"/>
            <a:ext cx="9067680" cy="1246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metodi synchronized </a:t>
            </a:r>
            <a:endParaRPr b="0" lang="it-IT" sz="4400" spc="-1" strike="noStrike">
              <a:latin typeface="Arial"/>
            </a:endParaRPr>
          </a:p>
        </p:txBody>
      </p:sp>
      <p:sp>
        <p:nvSpPr>
          <p:cNvPr id="169" name="CustomShape 2"/>
          <p:cNvSpPr/>
          <p:nvPr/>
        </p:nvSpPr>
        <p:spPr>
          <a:xfrm>
            <a:off x="432000" y="1224000"/>
            <a:ext cx="5036400" cy="302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200" spc="-1" strike="noStrike">
                <a:solidFill>
                  <a:srgbClr val="cc7832"/>
                </a:solidFill>
                <a:latin typeface="JetBrains Mono"/>
                <a:ea typeface="JetBrains Mono"/>
              </a:rPr>
              <a:t>public class </a:t>
            </a:r>
            <a:r>
              <a:rPr b="0" lang="it-IT" sz="1200" spc="-1" strike="noStrike">
                <a:solidFill>
                  <a:srgbClr val="a9b7c6"/>
                </a:solidFill>
                <a:latin typeface="JetBrains Mono"/>
                <a:ea typeface="JetBrains Mono"/>
              </a:rPr>
              <a:t>Counter {</a:t>
            </a:r>
            <a:br/>
            <a:b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private int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void </a:t>
            </a:r>
            <a:r>
              <a:rPr b="0" lang="it-IT" sz="1200" spc="-1" strike="noStrike">
                <a:solidFill>
                  <a:srgbClr val="ffc66d"/>
                </a:solidFill>
                <a:latin typeface="JetBrains Mono"/>
                <a:ea typeface="JetBrains Mono"/>
              </a:rPr>
              <a:t>increment</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9876aa"/>
                </a:solidFill>
                <a:latin typeface="JetBrains Mono"/>
                <a:ea typeface="JetBrains Mono"/>
              </a:rPr>
              <a:t>counter</a:t>
            </a:r>
            <a:r>
              <a:rPr b="0" lang="it-IT" sz="1200" spc="-1" strike="noStrike">
                <a:solidFill>
                  <a:srgbClr val="a9b7c6"/>
                </a:solidFill>
                <a:latin typeface="JetBrains Mono"/>
                <a:ea typeface="JetBrains Mono"/>
              </a:rPr>
              <a:t>++</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r>
              <a:rPr b="0" lang="it-IT" sz="1200" spc="-1" strike="noStrike">
                <a:solidFill>
                  <a:srgbClr val="a9b7c6"/>
                </a:solidFill>
                <a:latin typeface="JetBrains Mono"/>
                <a:ea typeface="JetBrains Mono"/>
              </a:rPr>
              <a:t>	</a:t>
            </a:r>
            <a:br/>
            <a:r>
              <a:rPr b="0" lang="it-IT" sz="1200" spc="-1" strike="noStrike">
                <a:solidFill>
                  <a:srgbClr val="bbb529"/>
                </a:solidFill>
                <a:latin typeface="JetBrains Mono"/>
                <a:ea typeface="JetBrains Mono"/>
              </a:rPr>
              <a:t>	</a:t>
            </a:r>
            <a:r>
              <a:rPr b="0" lang="it-IT" sz="1200" spc="-1" strike="noStrike">
                <a:solidFill>
                  <a:srgbClr val="cc7832"/>
                </a:solidFill>
                <a:latin typeface="JetBrains Mono"/>
                <a:ea typeface="JetBrains Mono"/>
              </a:rPr>
              <a:t>public </a:t>
            </a:r>
            <a:r>
              <a:rPr b="1" lang="it-IT" sz="1200" spc="-1" strike="noStrike">
                <a:solidFill>
                  <a:srgbClr val="cc7832"/>
                </a:solidFill>
                <a:latin typeface="JetBrains Mono"/>
                <a:ea typeface="JetBrains Mono"/>
              </a:rPr>
              <a:t>synchronized</a:t>
            </a:r>
            <a:r>
              <a:rPr b="0" lang="it-IT" sz="1200" spc="-1" strike="noStrike">
                <a:solidFill>
                  <a:srgbClr val="cc7832"/>
                </a:solidFill>
                <a:latin typeface="JetBrains Mono"/>
                <a:ea typeface="JetBrains Mono"/>
              </a:rPr>
              <a:t> int </a:t>
            </a:r>
            <a:r>
              <a:rPr b="0" lang="it-IT" sz="1200" spc="-1" strike="noStrike">
                <a:solidFill>
                  <a:srgbClr val="ffc66d"/>
                </a:solidFill>
                <a:latin typeface="JetBrains Mono"/>
                <a:ea typeface="JetBrains Mono"/>
              </a:rPr>
              <a:t>getValue</a:t>
            </a:r>
            <a:r>
              <a:rPr b="0" lang="it-IT" sz="1200" spc="-1" strike="noStrike">
                <a:solidFill>
                  <a:srgbClr val="a9b7c6"/>
                </a:solidFill>
                <a:latin typeface="JetBrains Mono"/>
                <a:ea typeface="JetBrains Mono"/>
              </a:rPr>
              <a:t>() {</a:t>
            </a:r>
            <a:br/>
            <a:r>
              <a:rPr b="0" lang="it-IT" sz="1200" spc="-1" strike="noStrike">
                <a:solidFill>
                  <a:srgbClr val="a9b7c6"/>
                </a:solidFill>
                <a:latin typeface="JetBrains Mono"/>
                <a:ea typeface="JetBrains Mono"/>
              </a:rPr>
              <a:t>	</a:t>
            </a:r>
            <a:r>
              <a:rPr b="0" lang="it-IT" sz="1200" spc="-1" strike="noStrike">
                <a:solidFill>
                  <a:srgbClr val="a9b7c6"/>
                </a:solidFill>
                <a:latin typeface="JetBrains Mono"/>
                <a:ea typeface="JetBrains Mono"/>
              </a:rPr>
              <a:t>	</a:t>
            </a:r>
            <a:r>
              <a:rPr b="0" lang="it-IT" sz="1200" spc="-1" strike="noStrike">
                <a:solidFill>
                  <a:srgbClr val="cc7832"/>
                </a:solidFill>
                <a:latin typeface="JetBrains Mono"/>
                <a:ea typeface="JetBrains Mono"/>
              </a:rPr>
              <a:t>return </a:t>
            </a:r>
            <a:r>
              <a:rPr b="0" lang="it-IT" sz="1200" spc="-1" strike="noStrike">
                <a:solidFill>
                  <a:srgbClr val="9876aa"/>
                </a:solidFill>
                <a:latin typeface="JetBrains Mono"/>
                <a:ea typeface="JetBrains Mono"/>
              </a:rPr>
              <a:t>counter</a:t>
            </a:r>
            <a:r>
              <a:rPr b="0" lang="it-IT" sz="1200" spc="-1" strike="noStrike">
                <a:solidFill>
                  <a:srgbClr val="cc7832"/>
                </a:solidFill>
                <a:latin typeface="JetBrains Mono"/>
                <a:ea typeface="JetBrains Mono"/>
              </a:rPr>
              <a:t>;</a:t>
            </a:r>
            <a:br/>
            <a:r>
              <a:rPr b="0" lang="it-IT" sz="1200" spc="-1" strike="noStrike">
                <a:solidFill>
                  <a:srgbClr val="cc7832"/>
                </a:solidFill>
                <a:latin typeface="JetBrains Mono"/>
                <a:ea typeface="JetBrains Mono"/>
              </a:rPr>
              <a:t>	</a:t>
            </a:r>
            <a:r>
              <a:rPr b="0" lang="it-IT" sz="1200" spc="-1" strike="noStrike">
                <a:solidFill>
                  <a:srgbClr val="a9b7c6"/>
                </a:solidFill>
                <a:latin typeface="JetBrains Mono"/>
                <a:ea typeface="JetBrains Mono"/>
              </a:rPr>
              <a:t>}</a:t>
            </a:r>
            <a:br/>
            <a:br/>
            <a:r>
              <a:rPr b="0" lang="it-IT" sz="1200" spc="-1" strike="noStrike">
                <a:solidFill>
                  <a:srgbClr val="a9b7c6"/>
                </a:solidFill>
                <a:latin typeface="JetBrains Mono"/>
                <a:ea typeface="JetBrains Mono"/>
              </a:rPr>
              <a:t>}</a:t>
            </a:r>
            <a:endParaRPr b="0" lang="it-IT" sz="1200" spc="-1" strike="noStrike">
              <a:latin typeface="Arial"/>
            </a:endParaRPr>
          </a:p>
        </p:txBody>
      </p:sp>
      <p:sp>
        <p:nvSpPr>
          <p:cNvPr id="170" name="CustomShape 3"/>
          <p:cNvSpPr/>
          <p:nvPr/>
        </p:nvSpPr>
        <p:spPr>
          <a:xfrm>
            <a:off x="273240" y="3960000"/>
            <a:ext cx="9428760" cy="122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800" spc="-1" strike="noStrike">
                <a:solidFill>
                  <a:srgbClr val="000000"/>
                </a:solidFill>
                <a:latin typeface="Arial"/>
                <a:ea typeface="DejaVu Sans"/>
              </a:rPr>
              <a:t>Quando il thread invoca un metodo sincronizzato, in automatico, cerca di acquisire il lock associato all’oggetto. Se qualcun altro ha già acquisito il lock deve aspettare in coda, bloccato finché il primo non ha finito; solo a questo punto, quest’ultimo può acquisire il lock e può eseguire quindi il metodo. UNO ALLA VOLTA, per questo si parla di mutua esclusione.</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337400" y="209160"/>
            <a:ext cx="9067680" cy="1246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it-IT" sz="4400" spc="-1" strike="noStrike">
                <a:solidFill>
                  <a:srgbClr val="000000"/>
                </a:solidFill>
                <a:latin typeface="Arial"/>
                <a:ea typeface="DejaVu Sans"/>
              </a:rPr>
              <a:t>Mutua esclusione: i blocchi synchronized </a:t>
            </a:r>
            <a:endParaRPr b="0" lang="it-IT" sz="4400" spc="-1" strike="noStrike">
              <a:latin typeface="Arial"/>
            </a:endParaRPr>
          </a:p>
        </p:txBody>
      </p:sp>
      <p:sp>
        <p:nvSpPr>
          <p:cNvPr id="172" name="CustomShape 2"/>
          <p:cNvSpPr/>
          <p:nvPr/>
        </p:nvSpPr>
        <p:spPr>
          <a:xfrm>
            <a:off x="504000" y="1368000"/>
            <a:ext cx="5036400" cy="86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it-IT" sz="1400" spc="-1" strike="noStrike">
                <a:solidFill>
                  <a:srgbClr val="000000"/>
                </a:solidFill>
                <a:latin typeface="JetBrains Mono"/>
                <a:ea typeface="JetBrains Mono"/>
              </a:rPr>
              <a:t>synchronized( ‹object›  )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statements›</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
        <p:nvSpPr>
          <p:cNvPr id="173" name="CustomShape 3"/>
          <p:cNvSpPr/>
          <p:nvPr/>
        </p:nvSpPr>
        <p:spPr>
          <a:xfrm>
            <a:off x="216000" y="2160000"/>
            <a:ext cx="9644400" cy="3236400"/>
          </a:xfrm>
          <a:prstGeom prst="rect">
            <a:avLst/>
          </a:prstGeom>
          <a:noFill/>
          <a:ln>
            <a:noFill/>
          </a:ln>
        </p:spPr>
        <p:style>
          <a:lnRef idx="0"/>
          <a:fillRef idx="0"/>
          <a:effectRef idx="0"/>
          <a:fontRef idx="minor"/>
        </p:style>
        <p:txBody>
          <a:bodyPr lIns="0" rIns="0" tIns="0" bIns="0">
            <a:noAutofit/>
          </a:bodyPr>
          <a:p>
            <a:pPr>
              <a:lnSpc>
                <a:spcPct val="100000"/>
              </a:lnSpc>
            </a:pPr>
            <a:r>
              <a:rPr b="0" lang="it-IT" sz="1800" spc="-1" strike="noStrike">
                <a:solidFill>
                  <a:srgbClr val="000000"/>
                </a:solidFill>
                <a:latin typeface="Arial"/>
                <a:ea typeface="DejaVu Sans"/>
              </a:rPr>
              <a:t>Il blocchi synchronized  è il secondo modo per garantire la mutua esclusione: il thread per eseguire il blocco di codice tra {} deve acquisire il lock dell’oggetto tra () e questo garantisce la mutua esclusione: un solo thread alla volta potrà eseguire questo codice. Se ad esempio:</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Arial"/>
                <a:ea typeface="Microsoft YaHei"/>
              </a:rPr>
              <a:t>Un solo thread alla volta può eseguire questo codice perché per eseguire il codice deve prima acquisire il lock della variabile, in questo caso, </a:t>
            </a:r>
            <a:r>
              <a:rPr b="0" i="1" lang="it-IT" sz="1800" spc="-1" strike="noStrike">
                <a:solidFill>
                  <a:srgbClr val="000000"/>
                </a:solidFill>
                <a:latin typeface="Arial"/>
                <a:ea typeface="Microsoft YaHei"/>
              </a:rPr>
              <a:t>contatore</a:t>
            </a:r>
            <a:r>
              <a:rPr b="0" lang="it-IT" sz="1800" spc="-1" strike="noStrike">
                <a:solidFill>
                  <a:srgbClr val="000000"/>
                </a:solidFill>
                <a:latin typeface="Arial"/>
                <a:ea typeface="Microsoft YaHei"/>
              </a:rPr>
              <a:t>.</a:t>
            </a:r>
            <a:endParaRPr b="0" lang="it-IT" sz="1800" spc="-1" strike="noStrike">
              <a:latin typeface="Arial"/>
            </a:endParaRPr>
          </a:p>
        </p:txBody>
      </p:sp>
      <p:sp>
        <p:nvSpPr>
          <p:cNvPr id="174" name="CustomShape 4"/>
          <p:cNvSpPr/>
          <p:nvPr/>
        </p:nvSpPr>
        <p:spPr>
          <a:xfrm>
            <a:off x="3168000" y="3024000"/>
            <a:ext cx="5036400" cy="14364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it-IT" sz="1800" spc="-1" strike="noStrike">
              <a:latin typeface="Arial"/>
            </a:endParaRPr>
          </a:p>
          <a:p>
            <a:pPr>
              <a:lnSpc>
                <a:spcPct val="100000"/>
              </a:lnSpc>
            </a:pPr>
            <a:r>
              <a:rPr b="0" lang="it-IT" sz="1400" spc="-1" strike="noStrike">
                <a:solidFill>
                  <a:srgbClr val="000000"/>
                </a:solidFill>
                <a:latin typeface="JetBrains Mono"/>
                <a:ea typeface="JetBrains Mono"/>
              </a:rPr>
              <a:t>//contatore variabile di tipo Counter</a:t>
            </a:r>
            <a:endParaRPr b="0" lang="it-IT" sz="1400" spc="-1" strike="noStrike">
              <a:latin typeface="Arial"/>
            </a:endParaRPr>
          </a:p>
          <a:p>
            <a:pPr>
              <a:lnSpc>
                <a:spcPct val="100000"/>
              </a:lnSpc>
            </a:pP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synchronized(contatore) {</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    </a:t>
            </a:r>
            <a:r>
              <a:rPr b="0" lang="it-IT" sz="1400" spc="-1" strike="noStrike">
                <a:solidFill>
                  <a:srgbClr val="000000"/>
                </a:solidFill>
                <a:latin typeface="JetBrains Mono"/>
                <a:ea typeface="JetBrains Mono"/>
              </a:rPr>
              <a:t>contatore.increment();</a:t>
            </a:r>
            <a:endParaRPr b="0" lang="it-IT" sz="1400" spc="-1" strike="noStrike">
              <a:latin typeface="Arial"/>
            </a:endParaRPr>
          </a:p>
          <a:p>
            <a:pPr>
              <a:lnSpc>
                <a:spcPct val="100000"/>
              </a:lnSpc>
            </a:pPr>
            <a:r>
              <a:rPr b="0" lang="it-IT" sz="1400" spc="-1" strike="noStrike">
                <a:solidFill>
                  <a:srgbClr val="000000"/>
                </a:solidFill>
                <a:latin typeface="JetBrains Mono"/>
                <a:ea typeface="JetBrains Mono"/>
              </a:rPr>
              <a:t>}</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434</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2023-01-29T21:13:42Z</dcterms:created>
  <dc:creator/>
  <dc:description/>
  <dc:language>it-IT</dc:language>
  <cp:lastModifiedBy/>
  <dcterms:modified xsi:type="dcterms:W3CDTF">2023-02-08T16:02:40Z</dcterms:modified>
  <cp:revision>83</cp:revision>
  <dc:subject/>
  <dc:title/>
</cp:coreProperties>
</file>