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80" r:id="rId1"/>
  </p:sldMasterIdLst>
  <p:notesMasterIdLst>
    <p:notesMasterId r:id="rId22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5" r:id="rId11"/>
    <p:sldId id="288" r:id="rId12"/>
    <p:sldId id="281" r:id="rId13"/>
    <p:sldId id="280" r:id="rId14"/>
    <p:sldId id="283" r:id="rId15"/>
    <p:sldId id="284" r:id="rId16"/>
    <p:sldId id="289" r:id="rId17"/>
    <p:sldId id="258" r:id="rId18"/>
    <p:sldId id="286" r:id="rId19"/>
    <p:sldId id="287" r:id="rId20"/>
    <p:sldId id="260" r:id="rId2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7482" autoAdjust="0"/>
  </p:normalViewPr>
  <p:slideViewPr>
    <p:cSldViewPr>
      <p:cViewPr varScale="1">
        <p:scale>
          <a:sx n="69" d="100"/>
          <a:sy n="69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532BE16-ECA6-4B4E-8604-2960448E393B}" type="datetimeFigureOut">
              <a:rPr lang="he-IL" smtClean="0"/>
              <a:t>כ"א/סיון/תשע"ב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321FBAB-6B27-4160-A0D0-8CDE22336B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036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להוסיף</a:t>
            </a:r>
            <a:r>
              <a:rPr lang="he-IL" baseline="0" dirty="0" smtClean="0"/>
              <a:t> לוגו.</a:t>
            </a:r>
          </a:p>
          <a:p>
            <a:r>
              <a:rPr lang="en-US" baseline="0" dirty="0" smtClean="0"/>
              <a:t>Screen shot</a:t>
            </a:r>
            <a:r>
              <a:rPr lang="he-IL" baseline="0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Modular</a:t>
            </a:r>
            <a:r>
              <a:rPr lang="he-IL" dirty="0" smtClean="0"/>
              <a:t>- חלוקה למודלים כמו פזל (חלוקה פנימית)</a:t>
            </a:r>
          </a:p>
          <a:p>
            <a:r>
              <a:rPr lang="en-US" dirty="0" err="1" smtClean="0"/>
              <a:t>Decoupeling</a:t>
            </a:r>
            <a:r>
              <a:rPr lang="he-IL" dirty="0" smtClean="0"/>
              <a:t> – הפרדת תלויות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mvp</a:t>
            </a:r>
            <a:r>
              <a:rPr lang="en-US" dirty="0" smtClean="0"/>
              <a:t> (and what is it)</a:t>
            </a:r>
          </a:p>
          <a:p>
            <a:r>
              <a:rPr lang="en-US" dirty="0" smtClean="0"/>
              <a:t>Why</a:t>
            </a:r>
            <a:r>
              <a:rPr lang="en-US" baseline="0" dirty="0" smtClean="0"/>
              <a:t> objectify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Widget wise (widgets respond to event bus)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he-IL" dirty="0" smtClean="0"/>
              <a:t>בהתחלה</a:t>
            </a:r>
            <a:r>
              <a:rPr lang="he-IL" baseline="0" dirty="0" smtClean="0"/>
              <a:t> להציג בלי השכבות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Multiple platform support Debug </a:t>
            </a:r>
            <a:r>
              <a:rPr lang="en-US" dirty="0" err="1" smtClean="0"/>
              <a:t>enviroment</a:t>
            </a:r>
            <a:r>
              <a:rPr lang="en-US" baseline="0" dirty="0" smtClean="0"/>
              <a:t> </a:t>
            </a:r>
            <a:r>
              <a:rPr lang="en-US" dirty="0" smtClean="0"/>
              <a:t>- (easy adaptation to different platforms – like android).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Convenient and reliable API for communication between client-server - (same class </a:t>
            </a:r>
            <a:r>
              <a:rPr lang="en-US" dirty="0" err="1" smtClean="0"/>
              <a:t>throught</a:t>
            </a:r>
            <a:r>
              <a:rPr lang="en-US" dirty="0" smtClean="0"/>
              <a:t> all the layers)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GWTP – </a:t>
            </a:r>
            <a:r>
              <a:rPr lang="en-US" dirty="0" err="1" smtClean="0"/>
              <a:t>extention</a:t>
            </a:r>
            <a:r>
              <a:rPr lang="en-US" dirty="0" smtClean="0"/>
              <a:t> of </a:t>
            </a:r>
            <a:r>
              <a:rPr lang="en-US" dirty="0" err="1" smtClean="0"/>
              <a:t>gwt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Multiple platform support Debug </a:t>
            </a:r>
            <a:r>
              <a:rPr lang="en-US" dirty="0" err="1" smtClean="0"/>
              <a:t>enviroment</a:t>
            </a:r>
            <a:r>
              <a:rPr lang="en-US" baseline="0" dirty="0" smtClean="0"/>
              <a:t> </a:t>
            </a:r>
            <a:r>
              <a:rPr lang="en-US" dirty="0" smtClean="0"/>
              <a:t>- (easy adaptation to different platforms – like android).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Convenient and reliable API for communication between client-server - (same class </a:t>
            </a:r>
            <a:r>
              <a:rPr lang="en-US" dirty="0" err="1" smtClean="0"/>
              <a:t>throught</a:t>
            </a:r>
            <a:r>
              <a:rPr lang="en-US" dirty="0" smtClean="0"/>
              <a:t> all the layers)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more advantages</a:t>
            </a:r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Multiple platform support Debug </a:t>
            </a:r>
            <a:r>
              <a:rPr lang="en-US" dirty="0" err="1" smtClean="0"/>
              <a:t>enviroment</a:t>
            </a:r>
            <a:r>
              <a:rPr lang="en-US" baseline="0" dirty="0" smtClean="0"/>
              <a:t> </a:t>
            </a:r>
            <a:r>
              <a:rPr lang="en-US" dirty="0" smtClean="0"/>
              <a:t>- (easy adaptation to different platforms – like android).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Convenient and reliable API for communication between client-server - (same class </a:t>
            </a:r>
            <a:r>
              <a:rPr lang="en-US" dirty="0" err="1" smtClean="0"/>
              <a:t>throught</a:t>
            </a:r>
            <a:r>
              <a:rPr lang="en-US" dirty="0" smtClean="0"/>
              <a:t> all the layers)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כ"א/סיון/תשע"ב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כ"א/סיון/תשע"ב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כ"א/סיון/תשע"ב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כ"א/סיון/תשע"ב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כ"א/סיון/תשע"ב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כ"א/סיון/תשע"ב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כ"א/סיון/תשע"ב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כ"א/סיון/תשע"ב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כ"א/סיון/תשע"ב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כ"א/סיון/תשע"ב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כ"א/סיון/תשע"ב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8ADB510-5ECE-429E-9208-121B70B74BC6}" type="datetimeFigureOut">
              <a:rPr lang="he-IL" smtClean="0"/>
              <a:t>כ"א/סיון/תשע"ב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lg4S-M0R_I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W-Game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>הצגת הפרויקט מול פורום שופטים מצומצם</a:t>
            </a:r>
            <a:br>
              <a:rPr lang="he-IL" dirty="0" smtClean="0"/>
            </a:b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איגור ומיכאל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5791200"/>
            <a:ext cx="31565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מנחה: </a:t>
            </a:r>
            <a:r>
              <a:rPr lang="he-IL" dirty="0" err="1" smtClean="0"/>
              <a:t>גילעד</a:t>
            </a:r>
            <a:r>
              <a:rPr lang="he-IL" dirty="0" smtClean="0"/>
              <a:t> נבות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50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Game logic and business rules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All the business rules are in the Service layer</a:t>
            </a:r>
          </a:p>
          <a:p>
            <a:pPr algn="l" rtl="0"/>
            <a:r>
              <a:rPr lang="en-US" dirty="0"/>
              <a:t>In order to decrease the bad </a:t>
            </a:r>
            <a:r>
              <a:rPr lang="en-US" dirty="0" err="1"/>
              <a:t>async</a:t>
            </a:r>
            <a:r>
              <a:rPr lang="en-US" dirty="0"/>
              <a:t> calls part of </a:t>
            </a:r>
            <a:r>
              <a:rPr lang="en-US"/>
              <a:t>the </a:t>
            </a:r>
            <a:r>
              <a:rPr lang="en-US" smtClean="0"/>
              <a:t>validation rules </a:t>
            </a:r>
            <a:r>
              <a:rPr lang="en-US" dirty="0"/>
              <a:t>are in the client side </a:t>
            </a:r>
            <a:r>
              <a:rPr lang="en-US" dirty="0" smtClean="0"/>
              <a:t>too</a:t>
            </a:r>
          </a:p>
          <a:p>
            <a:pPr algn="l" rtl="0"/>
            <a:r>
              <a:rPr lang="en-US" dirty="0"/>
              <a:t>Each service has the relevant </a:t>
            </a:r>
            <a:r>
              <a:rPr lang="en-US" u="sng" dirty="0"/>
              <a:t>Business Rules</a:t>
            </a:r>
          </a:p>
          <a:p>
            <a:pPr lvl="1" indent="0" algn="l" rtl="0">
              <a:buNone/>
            </a:pPr>
            <a:r>
              <a:rPr lang="en-US" sz="1800" dirty="0"/>
              <a:t>(e.g. User has valid and unique email, has friend list, message reference…)</a:t>
            </a:r>
            <a:endParaRPr lang="en-US" u="sng" dirty="0"/>
          </a:p>
          <a:p>
            <a:pPr algn="l" rtl="0"/>
            <a:r>
              <a:rPr lang="en-US" dirty="0"/>
              <a:t>Each service has its </a:t>
            </a:r>
            <a:r>
              <a:rPr lang="en-US" u="sng" dirty="0"/>
              <a:t>Error recovery</a:t>
            </a:r>
            <a:r>
              <a:rPr lang="en-US" dirty="0"/>
              <a:t> logic</a:t>
            </a:r>
          </a:p>
          <a:p>
            <a:pPr lvl="1" indent="0" algn="l" rtl="0">
              <a:buNone/>
            </a:pPr>
            <a:r>
              <a:rPr lang="en-US" sz="1800" dirty="0"/>
              <a:t>(e.g. </a:t>
            </a:r>
            <a:r>
              <a:rPr lang="en-US" sz="1800" dirty="0" err="1"/>
              <a:t>UserMission</a:t>
            </a:r>
            <a:r>
              <a:rPr lang="en-US" sz="1800" dirty="0"/>
              <a:t> with </a:t>
            </a:r>
            <a:r>
              <a:rPr lang="en-US" sz="1800" dirty="0" err="1"/>
              <a:t>mission_id</a:t>
            </a:r>
            <a:r>
              <a:rPr lang="en-US" sz="1800" dirty="0"/>
              <a:t> that doesn't exist in the database)</a:t>
            </a:r>
          </a:p>
          <a:p>
            <a:pPr algn="l" rtl="0"/>
            <a:r>
              <a:rPr lang="en-US" dirty="0" smtClean="0"/>
              <a:t>Unit tests – check this logic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638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Facebook 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1752600"/>
            <a:ext cx="27324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The W-Game application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2627646" y="2819400"/>
            <a:ext cx="38779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Facebook – application confirmation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3219203" y="3959822"/>
            <a:ext cx="27324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The W-Game application</a:t>
            </a:r>
            <a:endParaRPr lang="he-IL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4566639" y="2121932"/>
            <a:ext cx="1" cy="697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4566639" y="3188732"/>
            <a:ext cx="18804" cy="771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93436" y="2286598"/>
            <a:ext cx="182614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Login with </a:t>
            </a:r>
            <a:r>
              <a:rPr lang="en-US" sz="1400" dirty="0"/>
              <a:t>F</a:t>
            </a:r>
            <a:r>
              <a:rPr lang="en-US" sz="1400" dirty="0" smtClean="0"/>
              <a:t>acebook</a:t>
            </a:r>
            <a:endParaRPr lang="he-IL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693436" y="3420387"/>
            <a:ext cx="1476687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Code parameter</a:t>
            </a:r>
            <a:endParaRPr lang="he-IL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3277" y="4837215"/>
            <a:ext cx="235192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Facebook http server</a:t>
            </a:r>
            <a:endParaRPr lang="he-IL" dirty="0"/>
          </a:p>
        </p:txBody>
      </p:sp>
      <p:cxnSp>
        <p:nvCxnSpPr>
          <p:cNvPr id="16" name="Straight Arrow Connector 15"/>
          <p:cNvCxnSpPr>
            <a:stCxn id="7" idx="2"/>
            <a:endCxn id="14" idx="0"/>
          </p:cNvCxnSpPr>
          <p:nvPr/>
        </p:nvCxnSpPr>
        <p:spPr>
          <a:xfrm>
            <a:off x="4585443" y="4329154"/>
            <a:ext cx="13798" cy="508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58907" y="4437212"/>
            <a:ext cx="184672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Code, App-Id, Secret</a:t>
            </a:r>
            <a:endParaRPr lang="he-IL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816494" y="5856514"/>
            <a:ext cx="156549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The W-Game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14" idx="2"/>
            <a:endCxn id="21" idx="0"/>
          </p:cNvCxnSpPr>
          <p:nvPr/>
        </p:nvCxnSpPr>
        <p:spPr>
          <a:xfrm>
            <a:off x="4599241" y="5206547"/>
            <a:ext cx="0" cy="649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56842" y="5377640"/>
            <a:ext cx="105028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User token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8055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Mission delivery logic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הבעיה:</a:t>
            </a:r>
          </a:p>
          <a:p>
            <a:r>
              <a:rPr lang="he-IL" dirty="0"/>
              <a:t>ניתוב תוכן יעיל למשתמשים </a:t>
            </a:r>
          </a:p>
          <a:p>
            <a:r>
              <a:rPr lang="he-IL" dirty="0"/>
              <a:t>(משתמש לא תקבל אותה משימה, או שתי חברות לא יקבלו את אותה משימה בו זמנית)</a:t>
            </a:r>
          </a:p>
          <a:p>
            <a:endParaRPr lang="he-IL" dirty="0"/>
          </a:p>
          <a:p>
            <a:r>
              <a:rPr lang="he-IL" dirty="0"/>
              <a:t>הצעות לפתרון:</a:t>
            </a:r>
          </a:p>
          <a:p>
            <a:pPr marL="342900" indent="-342900">
              <a:buAutoNum type="arabicPeriod"/>
            </a:pPr>
            <a:r>
              <a:rPr lang="he-IL" dirty="0"/>
              <a:t>כל משימה תחזיק את המשתמשים שלקחו אותה</a:t>
            </a:r>
          </a:p>
          <a:p>
            <a:pPr marL="342900" indent="-342900">
              <a:buAutoNum type="arabicPeriod"/>
            </a:pPr>
            <a:r>
              <a:rPr lang="he-IL" dirty="0"/>
              <a:t>כל משתמש יחזיק את "המשימה הבא" שלו באותו תחום</a:t>
            </a:r>
          </a:p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4384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Mission delivery </a:t>
            </a:r>
            <a:r>
              <a:rPr lang="en-US" dirty="0" smtClean="0"/>
              <a:t>logic</a:t>
            </a:r>
            <a:endParaRPr lang="he-IL" dirty="0"/>
          </a:p>
        </p:txBody>
      </p:sp>
      <p:sp>
        <p:nvSpPr>
          <p:cNvPr id="4" name="Oval 3"/>
          <p:cNvSpPr/>
          <p:nvPr/>
        </p:nvSpPr>
        <p:spPr>
          <a:xfrm>
            <a:off x="2438400" y="2400130"/>
            <a:ext cx="3629722" cy="3733800"/>
          </a:xfrm>
          <a:prstGeom prst="ellipse">
            <a:avLst/>
          </a:prstGeom>
          <a:solidFill>
            <a:srgbClr val="FFFF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Oval 4"/>
          <p:cNvSpPr/>
          <p:nvPr/>
        </p:nvSpPr>
        <p:spPr>
          <a:xfrm>
            <a:off x="4572000" y="2716598"/>
            <a:ext cx="3429000" cy="2923399"/>
          </a:xfrm>
          <a:prstGeom prst="ellipse">
            <a:avLst/>
          </a:prstGeom>
          <a:solidFill>
            <a:srgbClr val="00B05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1010114" y="4186660"/>
            <a:ext cx="2438400" cy="1878980"/>
          </a:xfrm>
          <a:prstGeom prst="ellipse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5555166" y="3162130"/>
            <a:ext cx="20146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Friends Missions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5455331"/>
            <a:ext cx="17154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My missions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048000" y="2716598"/>
            <a:ext cx="1981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All Missions Pool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5555166" y="3870520"/>
            <a:ext cx="22098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(each mission has a grade)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1733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Logic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הבעיה:</a:t>
            </a:r>
          </a:p>
          <a:p>
            <a:pPr marL="0" indent="0">
              <a:buNone/>
            </a:pPr>
            <a:r>
              <a:rPr lang="he-IL" dirty="0" smtClean="0"/>
              <a:t>תשתית להודעה יעילה (לא בזבזנית </a:t>
            </a:r>
            <a:r>
              <a:rPr lang="he-IL" dirty="0" err="1" smtClean="0"/>
              <a:t>בזכרון</a:t>
            </a:r>
            <a:r>
              <a:rPr lang="he-IL" dirty="0" smtClean="0"/>
              <a:t>) ופתוחה להרחבות עתידיות</a:t>
            </a:r>
          </a:p>
          <a:p>
            <a:endParaRPr lang="he-IL" dirty="0"/>
          </a:p>
          <a:p>
            <a:r>
              <a:rPr lang="he-IL" dirty="0" smtClean="0"/>
              <a:t>הצעות לפתרון:</a:t>
            </a:r>
          </a:p>
          <a:p>
            <a:pPr marL="0" indent="0">
              <a:buNone/>
            </a:pPr>
            <a:r>
              <a:rPr lang="he-IL" dirty="0" smtClean="0"/>
              <a:t>למשתמש יש רשימת הודעות לכל חבר (לא פתוח להרחבות)</a:t>
            </a:r>
            <a:endParaRPr lang="he-IL" dirty="0"/>
          </a:p>
          <a:p>
            <a:pPr marL="0" indent="0">
              <a:buNone/>
            </a:pPr>
            <a:r>
              <a:rPr lang="he-IL" dirty="0" smtClean="0"/>
              <a:t>יש מיכל של כל הדעות במשחק.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428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Logic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u="sng" dirty="0" smtClean="0"/>
              <a:t>פתרון שלנו:</a:t>
            </a:r>
          </a:p>
          <a:p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11334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7675" y="3486834"/>
            <a:ext cx="24384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u="sng" dirty="0" smtClean="0"/>
              <a:t>Chats container:</a:t>
            </a:r>
          </a:p>
          <a:p>
            <a:pPr algn="l" rtl="0"/>
            <a:r>
              <a:rPr lang="en-US" dirty="0" smtClean="0"/>
              <a:t>Long id</a:t>
            </a:r>
          </a:p>
          <a:p>
            <a:pPr algn="l" rtl="0"/>
            <a:r>
              <a:rPr lang="en-US" dirty="0" err="1" smtClean="0"/>
              <a:t>Hashmap</a:t>
            </a:r>
            <a:r>
              <a:rPr lang="en-US" dirty="0" smtClean="0"/>
              <a:t>&lt;</a:t>
            </a:r>
            <a:r>
              <a:rPr lang="en-US" dirty="0" err="1" smtClean="0"/>
              <a:t>Long,Long</a:t>
            </a:r>
            <a:r>
              <a:rPr lang="en-US" dirty="0" smtClean="0"/>
              <a:t>&gt;</a:t>
            </a:r>
            <a:endParaRPr lang="he-IL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83050" y="2667000"/>
            <a:ext cx="117087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741" y="1440365"/>
            <a:ext cx="11334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1828800" y="2573840"/>
            <a:ext cx="1752600" cy="1502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295400" y="4410164"/>
            <a:ext cx="826294" cy="619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7675" y="4706034"/>
            <a:ext cx="334803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u="sng" dirty="0" smtClean="0"/>
              <a:t>Chat:</a:t>
            </a:r>
          </a:p>
          <a:p>
            <a:pPr algn="l" rtl="0"/>
            <a:r>
              <a:rPr lang="en-US" dirty="0" smtClean="0"/>
              <a:t>Long Id</a:t>
            </a:r>
          </a:p>
          <a:p>
            <a:pPr algn="l" rtl="0"/>
            <a:r>
              <a:rPr lang="en-US" dirty="0" err="1" smtClean="0"/>
              <a:t>ArrayList</a:t>
            </a:r>
            <a:r>
              <a:rPr lang="en-US" dirty="0" smtClean="0"/>
              <a:t>&lt;Long&gt; messages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4953000" y="4267200"/>
            <a:ext cx="1508105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b="1" u="sng" dirty="0" smtClean="0"/>
              <a:t>Message:</a:t>
            </a:r>
          </a:p>
          <a:p>
            <a:pPr algn="l" rtl="0"/>
            <a:r>
              <a:rPr lang="en-US" dirty="0" smtClean="0"/>
              <a:t>Long id</a:t>
            </a:r>
          </a:p>
          <a:p>
            <a:pPr algn="l" rtl="0"/>
            <a:r>
              <a:rPr lang="en-US" dirty="0" smtClean="0"/>
              <a:t>Long </a:t>
            </a:r>
            <a:r>
              <a:rPr lang="en-US" dirty="0" err="1" smtClean="0"/>
              <a:t>ownerId</a:t>
            </a:r>
            <a:endParaRPr lang="en-US" dirty="0" smtClean="0"/>
          </a:p>
          <a:p>
            <a:pPr algn="l" rtl="0"/>
            <a:r>
              <a:rPr lang="en-US" dirty="0" smtClean="0"/>
              <a:t>String content</a:t>
            </a:r>
          </a:p>
          <a:p>
            <a:pPr algn="l" rtl="0"/>
            <a:r>
              <a:rPr lang="en-US" dirty="0" smtClean="0"/>
              <a:t>Date </a:t>
            </a:r>
            <a:r>
              <a:rPr lang="en-US" dirty="0" err="1" smtClean="0"/>
              <a:t>date</a:t>
            </a:r>
            <a:endParaRPr lang="en-US" dirty="0" smtClean="0"/>
          </a:p>
        </p:txBody>
      </p:sp>
      <p:cxnSp>
        <p:nvCxnSpPr>
          <p:cNvPr id="23" name="Elbow Connector 22"/>
          <p:cNvCxnSpPr/>
          <p:nvPr/>
        </p:nvCxnSpPr>
        <p:spPr>
          <a:xfrm flipV="1">
            <a:off x="1666875" y="4706034"/>
            <a:ext cx="3122341" cy="6279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69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Design pattern for content management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DOR – Delete On Read</a:t>
            </a:r>
          </a:p>
          <a:p>
            <a:pPr lvl="1" algn="l" rtl="0"/>
            <a:r>
              <a:rPr lang="en-US" dirty="0" smtClean="0"/>
              <a:t>Mission</a:t>
            </a:r>
          </a:p>
          <a:p>
            <a:pPr lvl="1" algn="l" rtl="0"/>
            <a:r>
              <a:rPr lang="en-US" dirty="0" smtClean="0"/>
              <a:t>Messages</a:t>
            </a:r>
          </a:p>
          <a:p>
            <a:pPr algn="l" rtl="0"/>
            <a:r>
              <a:rPr lang="en-US" dirty="0" smtClean="0"/>
              <a:t>Full delete </a:t>
            </a:r>
          </a:p>
          <a:p>
            <a:pPr lvl="1" algn="l" rtl="0"/>
            <a:r>
              <a:rPr lang="en-US" dirty="0" smtClean="0"/>
              <a:t>Users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25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הצגה של הקוד והכלים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r>
              <a:rPr lang="en-US" dirty="0" smtClean="0"/>
              <a:t>GWT Designer</a:t>
            </a:r>
          </a:p>
          <a:p>
            <a:r>
              <a:rPr lang="en-US" dirty="0" smtClean="0"/>
              <a:t>View, UI-Binder</a:t>
            </a:r>
          </a:p>
          <a:p>
            <a:r>
              <a:rPr lang="en-US" dirty="0" smtClean="0"/>
              <a:t>Presenter</a:t>
            </a:r>
          </a:p>
          <a:p>
            <a:r>
              <a:rPr lang="en-US" dirty="0" smtClean="0"/>
              <a:t>Servlet</a:t>
            </a:r>
          </a:p>
          <a:p>
            <a:r>
              <a:rPr lang="en-US" dirty="0" smtClean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2456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הצגה של הפלטפורמה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r"/>
            <a:r>
              <a:rPr lang="he-IL" dirty="0" smtClean="0"/>
              <a:t>צד </a:t>
            </a:r>
            <a:r>
              <a:rPr lang="en-US" dirty="0" smtClean="0"/>
              <a:t>Admin</a:t>
            </a:r>
          </a:p>
          <a:p>
            <a:pPr algn="r"/>
            <a:r>
              <a:rPr lang="he-IL" dirty="0" smtClean="0"/>
              <a:t>צד </a:t>
            </a:r>
            <a:r>
              <a:rPr lang="en-US" dirty="0" smtClean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37034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הצגה של הבדיקות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r"/>
            <a:r>
              <a:rPr lang="en-US" dirty="0" smtClean="0"/>
              <a:t>Unit Tests</a:t>
            </a:r>
          </a:p>
          <a:p>
            <a:pPr algn="r"/>
            <a:r>
              <a:rPr lang="en-US" smtClean="0"/>
              <a:t>Service tests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479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About the project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Social </a:t>
            </a:r>
            <a:r>
              <a:rPr lang="en-US" dirty="0" smtClean="0"/>
              <a:t>Game	</a:t>
            </a:r>
          </a:p>
          <a:p>
            <a:pPr marL="457200" lvl="2" algn="l" rtl="0"/>
            <a:r>
              <a:rPr lang="en-US" sz="2000" dirty="0"/>
              <a:t>Web </a:t>
            </a:r>
            <a:r>
              <a:rPr lang="en-US" sz="2000" dirty="0" smtClean="0"/>
              <a:t>application</a:t>
            </a:r>
            <a:endParaRPr lang="en-US" sz="2000" dirty="0" smtClean="0"/>
          </a:p>
          <a:p>
            <a:pPr lvl="1" algn="l" rtl="0"/>
            <a:r>
              <a:rPr lang="en-US" dirty="0"/>
              <a:t>Users </a:t>
            </a:r>
          </a:p>
          <a:p>
            <a:pPr lvl="1" algn="l" rtl="0"/>
            <a:r>
              <a:rPr lang="en-US" dirty="0"/>
              <a:t>Friend request</a:t>
            </a:r>
          </a:p>
          <a:p>
            <a:pPr lvl="1" algn="l" rtl="0"/>
            <a:r>
              <a:rPr lang="en-US" dirty="0" smtClean="0"/>
              <a:t>Messaging system	</a:t>
            </a:r>
          </a:p>
          <a:p>
            <a:pPr lvl="1" algn="l" rtl="0"/>
            <a:r>
              <a:rPr lang="en-US" dirty="0" smtClean="0"/>
              <a:t>Facebook integration</a:t>
            </a:r>
          </a:p>
          <a:p>
            <a:pPr marL="274320" lvl="1" indent="0" algn="l" rtl="0">
              <a:buNone/>
            </a:pPr>
            <a:endParaRPr lang="en-US" dirty="0"/>
          </a:p>
          <a:p>
            <a:pPr marL="182880" lvl="1" algn="l" rtl="0"/>
            <a:r>
              <a:rPr lang="en-US" sz="2400" dirty="0" smtClean="0"/>
              <a:t>Business logic</a:t>
            </a:r>
          </a:p>
          <a:p>
            <a:pPr marL="457200" lvl="2" algn="l" rtl="0"/>
            <a:r>
              <a:rPr lang="en-US" sz="2200" dirty="0" smtClean="0"/>
              <a:t>Missions</a:t>
            </a:r>
          </a:p>
          <a:p>
            <a:pPr marL="457200" lvl="2" algn="l" rtl="0"/>
            <a:r>
              <a:rPr lang="en-US" sz="2200" dirty="0" smtClean="0"/>
              <a:t>Achievements</a:t>
            </a:r>
          </a:p>
          <a:p>
            <a:pPr marL="457200" lvl="2" algn="l" rtl="0"/>
            <a:r>
              <a:rPr lang="en-US" sz="2200" dirty="0" smtClean="0"/>
              <a:t>Adaptive progress</a:t>
            </a:r>
            <a:endParaRPr lang="en-US" sz="2200" dirty="0"/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66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עבודה מול החברה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http://www.youtube.com/watch?v=lg4S-M0R_I0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411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Our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err="1" smtClean="0"/>
              <a:t>FrameWork</a:t>
            </a:r>
            <a:r>
              <a:rPr lang="en-US" dirty="0" smtClean="0"/>
              <a:t> Goals</a:t>
            </a:r>
          </a:p>
          <a:p>
            <a:pPr lvl="1" algn="l" rtl="0"/>
            <a:r>
              <a:rPr lang="en-US" dirty="0" smtClean="0"/>
              <a:t>Scaling </a:t>
            </a:r>
            <a:endParaRPr lang="en-US" dirty="0" smtClean="0"/>
          </a:p>
          <a:p>
            <a:pPr lvl="1" algn="l" rtl="0"/>
            <a:r>
              <a:rPr lang="en-US" dirty="0" smtClean="0"/>
              <a:t>Cross </a:t>
            </a:r>
            <a:r>
              <a:rPr lang="en-US" dirty="0" smtClean="0"/>
              <a:t>Platforms </a:t>
            </a:r>
            <a:endParaRPr lang="en-US" dirty="0" smtClean="0"/>
          </a:p>
          <a:p>
            <a:pPr lvl="1" algn="l" rtl="0"/>
            <a:r>
              <a:rPr lang="en-US" dirty="0" smtClean="0"/>
              <a:t>Modular</a:t>
            </a:r>
          </a:p>
          <a:p>
            <a:pPr lvl="1" algn="l" rtl="0"/>
            <a:r>
              <a:rPr lang="en-US" dirty="0" err="1" smtClean="0"/>
              <a:t>Decoupeling</a:t>
            </a:r>
            <a:endParaRPr lang="en-US" dirty="0" smtClean="0"/>
          </a:p>
          <a:p>
            <a:pPr lvl="1" algn="l" rtl="0"/>
            <a:endParaRPr lang="en-US" dirty="0" smtClean="0"/>
          </a:p>
          <a:p>
            <a:pPr algn="l" rtl="0"/>
            <a:r>
              <a:rPr lang="en-US" dirty="0" smtClean="0"/>
              <a:t>Application goals</a:t>
            </a:r>
          </a:p>
          <a:p>
            <a:pPr lvl="1" algn="l" rtl="0"/>
            <a:r>
              <a:rPr lang="en-US" dirty="0" smtClean="0"/>
              <a:t>Mission logic</a:t>
            </a:r>
          </a:p>
          <a:p>
            <a:pPr lvl="1" algn="l" rtl="0"/>
            <a:r>
              <a:rPr lang="en-US" dirty="0" smtClean="0"/>
              <a:t>User </a:t>
            </a:r>
            <a:r>
              <a:rPr lang="en-US" dirty="0" err="1" smtClean="0"/>
              <a:t>Colaboration</a:t>
            </a:r>
            <a:endParaRPr lang="en-US" dirty="0" smtClean="0"/>
          </a:p>
          <a:p>
            <a:pPr lvl="1" algn="l" rtl="0"/>
            <a:r>
              <a:rPr lang="en-US" dirty="0" smtClean="0"/>
              <a:t>Facebook integration</a:t>
            </a:r>
          </a:p>
          <a:p>
            <a:pPr lvl="1"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21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Existing </a:t>
            </a:r>
            <a:r>
              <a:rPr lang="en-US" dirty="0"/>
              <a:t>Design patterns </a:t>
            </a:r>
            <a:br>
              <a:rPr lang="en-US" dirty="0"/>
            </a:b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lvl="1" algn="l" rtl="0"/>
            <a:r>
              <a:rPr lang="en-US" dirty="0" smtClean="0"/>
              <a:t>MVC</a:t>
            </a:r>
            <a:endParaRPr lang="en-US" dirty="0" smtClean="0"/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  <a:p>
            <a:pPr lvl="1" algn="l" rtl="0"/>
            <a:endParaRPr lang="en-US" dirty="0" smtClean="0"/>
          </a:p>
          <a:p>
            <a:pPr lvl="1" algn="l" rtl="0"/>
            <a:r>
              <a:rPr lang="en-US" dirty="0" smtClean="0"/>
              <a:t>Server pages (JSP, ASP, PHP)</a:t>
            </a:r>
            <a:endParaRPr lang="en-US" dirty="0" smtClean="0"/>
          </a:p>
          <a:p>
            <a:pPr lvl="1" algn="l" rtl="0"/>
            <a:endParaRPr lang="en-US" dirty="0" smtClean="0"/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  <a:p>
            <a:pPr lvl="1" algn="l" rtl="0"/>
            <a:r>
              <a:rPr lang="en-US" dirty="0" smtClean="0"/>
              <a:t>MVP</a:t>
            </a:r>
          </a:p>
          <a:p>
            <a:pPr algn="l" rtl="0"/>
            <a:endParaRPr lang="en-US" dirty="0" smtClean="0"/>
          </a:p>
        </p:txBody>
      </p:sp>
      <p:pic>
        <p:nvPicPr>
          <p:cNvPr id="1026" name="Picture 2" descr="C:\Users\igovorov\Downloads\240px-ModelViewControllerDiagram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63016"/>
            <a:ext cx="22860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igovorov\Downloads\fig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31738"/>
            <a:ext cx="42862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819400" y="4615006"/>
            <a:ext cx="12954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1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2369" y="5211288"/>
            <a:ext cx="12954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Presenter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22369" y="5909684"/>
            <a:ext cx="12954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>
            <a:off x="3467100" y="4984338"/>
            <a:ext cx="2969" cy="22695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7" idx="0"/>
          </p:cNvCxnSpPr>
          <p:nvPr/>
        </p:nvCxnSpPr>
        <p:spPr>
          <a:xfrm>
            <a:off x="3470069" y="5580620"/>
            <a:ext cx="0" cy="32906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71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Design pattern selection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876800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We choose the MVP design pattern. Why?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Advantages:</a:t>
            </a:r>
          </a:p>
          <a:p>
            <a:pPr lvl="1" algn="l" rtl="0"/>
            <a:r>
              <a:rPr lang="en-US" dirty="0" smtClean="0"/>
              <a:t>Cross </a:t>
            </a:r>
            <a:r>
              <a:rPr lang="en-US" dirty="0"/>
              <a:t>platform </a:t>
            </a:r>
          </a:p>
          <a:p>
            <a:pPr lvl="1" algn="l" rtl="0"/>
            <a:r>
              <a:rPr lang="en-US" dirty="0" smtClean="0"/>
              <a:t>Decupling</a:t>
            </a:r>
          </a:p>
          <a:p>
            <a:pPr lvl="1" algn="l" rtl="0"/>
            <a:r>
              <a:rPr lang="en-US" dirty="0" smtClean="0"/>
              <a:t>Dynamic client</a:t>
            </a:r>
          </a:p>
          <a:p>
            <a:pPr lvl="1" algn="l" rtl="0"/>
            <a:r>
              <a:rPr lang="en-US" dirty="0" smtClean="0"/>
              <a:t>Widget wise</a:t>
            </a:r>
          </a:p>
          <a:p>
            <a:pPr algn="l" rtl="0"/>
            <a:r>
              <a:rPr lang="en-US" dirty="0" smtClean="0"/>
              <a:t>Disadvantages:</a:t>
            </a:r>
          </a:p>
          <a:p>
            <a:pPr lvl="1" algn="l" rtl="0"/>
            <a:r>
              <a:rPr lang="en-US" dirty="0" smtClean="0"/>
              <a:t>Longer </a:t>
            </a:r>
            <a:r>
              <a:rPr lang="en-US" dirty="0" smtClean="0"/>
              <a:t>development time</a:t>
            </a:r>
          </a:p>
          <a:p>
            <a:pPr lvl="1" algn="l" rtl="0"/>
            <a:r>
              <a:rPr lang="en-US" dirty="0" smtClean="0"/>
              <a:t>Less </a:t>
            </a:r>
            <a:r>
              <a:rPr lang="en-US" dirty="0" smtClean="0"/>
              <a:t>efficient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77000" y="2667000"/>
            <a:ext cx="12954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1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9969" y="3263282"/>
            <a:ext cx="12954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Presenter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9969" y="3961678"/>
            <a:ext cx="12954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7124700" y="3036332"/>
            <a:ext cx="2969" cy="22695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7127669" y="3632614"/>
            <a:ext cx="0" cy="32906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7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Our architecture </a:t>
            </a:r>
            <a:endParaRPr lang="he-IL" dirty="0"/>
          </a:p>
        </p:txBody>
      </p:sp>
      <p:sp>
        <p:nvSpPr>
          <p:cNvPr id="36" name="Rectangle 35"/>
          <p:cNvSpPr/>
          <p:nvPr/>
        </p:nvSpPr>
        <p:spPr>
          <a:xfrm>
            <a:off x="3778600" y="1216042"/>
            <a:ext cx="3505200" cy="2424852"/>
          </a:xfrm>
          <a:prstGeom prst="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solidFill>
              <a:schemeClr val="tx2">
                <a:lumMod val="40000"/>
                <a:lumOff val="6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pPr algn="ctr"/>
            <a:r>
              <a:rPr lang="en-US" sz="1400" dirty="0" smtClean="0">
                <a:ln cmpd="dbl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Server Side</a:t>
            </a:r>
            <a:endParaRPr lang="he-IL" sz="1400" dirty="0">
              <a:ln cmpd="dbl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483382" y="5196694"/>
            <a:ext cx="0" cy="4138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483382" y="5979899"/>
            <a:ext cx="23909" cy="4011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778600" y="4460025"/>
            <a:ext cx="3505200" cy="235129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2">
                <a:lumMod val="40000"/>
                <a:lumOff val="6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Client Side</a:t>
            </a:r>
            <a:endParaRPr lang="he-IL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0" name="Elbow Connector 39"/>
          <p:cNvCxnSpPr/>
          <p:nvPr/>
        </p:nvCxnSpPr>
        <p:spPr>
          <a:xfrm rot="5400000">
            <a:off x="6178623" y="4227200"/>
            <a:ext cx="1200321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211891" y="3627040"/>
            <a:ext cx="0" cy="1200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04451" y="3881885"/>
            <a:ext cx="20185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pPr algn="l"/>
            <a:r>
              <a:rPr lang="en-US" dirty="0" err="1" smtClean="0"/>
              <a:t>Asynchronic</a:t>
            </a:r>
            <a:r>
              <a:rPr lang="en-US" dirty="0" smtClean="0"/>
              <a:t> Calls</a:t>
            </a:r>
            <a:endParaRPr lang="he-IL" dirty="0"/>
          </a:p>
        </p:txBody>
      </p:sp>
      <p:sp>
        <p:nvSpPr>
          <p:cNvPr id="43" name="Left Brace 42"/>
          <p:cNvSpPr/>
          <p:nvPr/>
        </p:nvSpPr>
        <p:spPr>
          <a:xfrm>
            <a:off x="2991860" y="1594871"/>
            <a:ext cx="609600" cy="12616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Left Brace 43"/>
          <p:cNvSpPr/>
          <p:nvPr/>
        </p:nvSpPr>
        <p:spPr>
          <a:xfrm>
            <a:off x="3026496" y="3259118"/>
            <a:ext cx="609600" cy="19375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Left Brace 44"/>
          <p:cNvSpPr/>
          <p:nvPr/>
        </p:nvSpPr>
        <p:spPr>
          <a:xfrm>
            <a:off x="3083894" y="5549669"/>
            <a:ext cx="609600" cy="12616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TextBox 45"/>
          <p:cNvSpPr txBox="1"/>
          <p:nvPr/>
        </p:nvSpPr>
        <p:spPr>
          <a:xfrm>
            <a:off x="1839757" y="2059136"/>
            <a:ext cx="81304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Model</a:t>
            </a:r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>
            <a:off x="1467860" y="4007233"/>
            <a:ext cx="11849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Presenter</a:t>
            </a:r>
            <a:endParaRPr lang="he-IL" dirty="0"/>
          </a:p>
        </p:txBody>
      </p:sp>
      <p:sp>
        <p:nvSpPr>
          <p:cNvPr id="48" name="TextBox 47"/>
          <p:cNvSpPr txBox="1"/>
          <p:nvPr/>
        </p:nvSpPr>
        <p:spPr>
          <a:xfrm>
            <a:off x="2124563" y="5979899"/>
            <a:ext cx="68063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View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11891" y="1594871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Data layer</a:t>
            </a:r>
            <a:endParaRPr lang="he-IL" dirty="0"/>
          </a:p>
        </p:txBody>
      </p:sp>
      <p:sp>
        <p:nvSpPr>
          <p:cNvPr id="50" name="TextBox 49"/>
          <p:cNvSpPr txBox="1"/>
          <p:nvPr/>
        </p:nvSpPr>
        <p:spPr>
          <a:xfrm>
            <a:off x="4211891" y="2378076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Service layer</a:t>
            </a:r>
            <a:endParaRPr lang="he-IL" dirty="0"/>
          </a:p>
        </p:txBody>
      </p:sp>
      <p:sp>
        <p:nvSpPr>
          <p:cNvPr id="51" name="TextBox 50"/>
          <p:cNvSpPr txBox="1"/>
          <p:nvPr/>
        </p:nvSpPr>
        <p:spPr>
          <a:xfrm>
            <a:off x="4235800" y="3148597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Servlets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187982" y="4827362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Presenter</a:t>
            </a:r>
            <a:endParaRPr lang="he-IL" dirty="0"/>
          </a:p>
        </p:txBody>
      </p:sp>
      <p:sp>
        <p:nvSpPr>
          <p:cNvPr id="53" name="TextBox 52"/>
          <p:cNvSpPr txBox="1"/>
          <p:nvPr/>
        </p:nvSpPr>
        <p:spPr>
          <a:xfrm>
            <a:off x="4187982" y="5610567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View</a:t>
            </a:r>
            <a:endParaRPr lang="he-IL" dirty="0"/>
          </a:p>
        </p:txBody>
      </p:sp>
      <p:sp>
        <p:nvSpPr>
          <p:cNvPr id="54" name="TextBox 53"/>
          <p:cNvSpPr txBox="1"/>
          <p:nvPr/>
        </p:nvSpPr>
        <p:spPr>
          <a:xfrm>
            <a:off x="4211891" y="6381088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XML (UI-Binder)</a:t>
            </a:r>
          </a:p>
        </p:txBody>
      </p:sp>
      <p:cxnSp>
        <p:nvCxnSpPr>
          <p:cNvPr id="55" name="Straight Arrow Connector 54"/>
          <p:cNvCxnSpPr>
            <a:stCxn id="49" idx="2"/>
            <a:endCxn id="50" idx="0"/>
          </p:cNvCxnSpPr>
          <p:nvPr/>
        </p:nvCxnSpPr>
        <p:spPr>
          <a:xfrm>
            <a:off x="5507291" y="1964203"/>
            <a:ext cx="0" cy="4138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51" idx="0"/>
          </p:cNvCxnSpPr>
          <p:nvPr/>
        </p:nvCxnSpPr>
        <p:spPr>
          <a:xfrm>
            <a:off x="5507291" y="2747408"/>
            <a:ext cx="23909" cy="4011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32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Our architecture - View </a:t>
            </a:r>
            <a:endParaRPr lang="he-IL" dirty="0"/>
          </a:p>
        </p:txBody>
      </p:sp>
      <p:grpSp>
        <p:nvGrpSpPr>
          <p:cNvPr id="7" name="Group 6"/>
          <p:cNvGrpSpPr/>
          <p:nvPr/>
        </p:nvGrpSpPr>
        <p:grpSpPr>
          <a:xfrm>
            <a:off x="5603072" y="1524000"/>
            <a:ext cx="3385965" cy="5105400"/>
            <a:chOff x="1453293" y="1216042"/>
            <a:chExt cx="5830507" cy="5595274"/>
          </a:xfrm>
        </p:grpSpPr>
        <p:sp>
          <p:nvSpPr>
            <p:cNvPr id="36" name="Rectangle 35"/>
            <p:cNvSpPr/>
            <p:nvPr/>
          </p:nvSpPr>
          <p:spPr>
            <a:xfrm>
              <a:off x="3778600" y="1216042"/>
              <a:ext cx="3505200" cy="242485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25000"/>
              </a:schemeClr>
            </a:solidFill>
            <a:ln>
              <a:solidFill>
                <a:schemeClr val="tx2">
                  <a:lumMod val="40000"/>
                  <a:lumOff val="6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 anchorCtr="0"/>
            <a:lstStyle/>
            <a:p>
              <a:pPr algn="ctr"/>
              <a:r>
                <a:rPr lang="en-US" sz="1400" dirty="0" smtClean="0">
                  <a:ln cmpd="dbl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Server Side</a:t>
              </a:r>
              <a:endParaRPr lang="he-IL" sz="1400" dirty="0">
                <a:ln cmpd="dbl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483382" y="5196694"/>
              <a:ext cx="0" cy="41387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483382" y="5979899"/>
              <a:ext cx="23909" cy="4011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778600" y="4460025"/>
              <a:ext cx="3505200" cy="2351291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tx2">
                  <a:lumMod val="40000"/>
                  <a:lumOff val="6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 anchorCtr="0"/>
            <a:lstStyle/>
            <a:p>
              <a:pPr algn="ctr"/>
              <a:r>
                <a:rPr lang="en-US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Client Side</a:t>
              </a:r>
              <a:endParaRPr lang="he-IL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0" name="Elbow Connector 39"/>
            <p:cNvCxnSpPr/>
            <p:nvPr/>
          </p:nvCxnSpPr>
          <p:spPr>
            <a:xfrm rot="5400000">
              <a:off x="6178623" y="4227200"/>
              <a:ext cx="1200321" cy="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4211891" y="3627040"/>
              <a:ext cx="0" cy="12003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504451" y="3881885"/>
              <a:ext cx="2030983" cy="35113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1">
              <a:spAutoFit/>
            </a:bodyPr>
            <a:lstStyle/>
            <a:p>
              <a:pPr algn="l"/>
              <a:r>
                <a:rPr lang="en-US" sz="1200" dirty="0" err="1" smtClean="0"/>
                <a:t>Asynchronic</a:t>
              </a:r>
              <a:r>
                <a:rPr lang="en-US" sz="1200" dirty="0" smtClean="0"/>
                <a:t> Calls</a:t>
              </a:r>
              <a:endParaRPr lang="he-IL" sz="1200" dirty="0"/>
            </a:p>
          </p:txBody>
        </p:sp>
        <p:sp>
          <p:nvSpPr>
            <p:cNvPr id="43" name="Left Brace 42"/>
            <p:cNvSpPr/>
            <p:nvPr/>
          </p:nvSpPr>
          <p:spPr>
            <a:xfrm>
              <a:off x="2991860" y="1594871"/>
              <a:ext cx="609600" cy="1261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Left Brace 43"/>
            <p:cNvSpPr/>
            <p:nvPr/>
          </p:nvSpPr>
          <p:spPr>
            <a:xfrm>
              <a:off x="3026496" y="3259118"/>
              <a:ext cx="609600" cy="193757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Left Brace 44"/>
            <p:cNvSpPr/>
            <p:nvPr/>
          </p:nvSpPr>
          <p:spPr>
            <a:xfrm>
              <a:off x="3083894" y="5549669"/>
              <a:ext cx="609600" cy="1261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35679" y="2002484"/>
              <a:ext cx="1157123" cy="33730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smtClean="0"/>
                <a:t>Model</a:t>
              </a:r>
              <a:endParaRPr lang="he-IL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53293" y="4007233"/>
              <a:ext cx="1653978" cy="33730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smtClean="0"/>
                <a:t>Presenter</a:t>
              </a:r>
              <a:endParaRPr lang="he-IL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06142" y="5979899"/>
              <a:ext cx="1216195" cy="4047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1">
              <a:spAutoFit/>
            </a:bodyPr>
            <a:lstStyle/>
            <a:p>
              <a:r>
                <a:rPr lang="en-US" b="1" dirty="0" smtClean="0"/>
                <a:t>View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11891" y="1594871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Data layer</a:t>
              </a:r>
              <a:endParaRPr lang="he-IL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11891" y="2378076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Service layer</a:t>
              </a:r>
              <a:endParaRPr lang="he-IL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35800" y="3148597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Servlets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87982" y="4827362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Presenter</a:t>
              </a:r>
              <a:endParaRPr lang="he-IL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87982" y="5610567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he-IL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11891" y="6381088"/>
              <a:ext cx="2590800" cy="33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XML (UI-Binder)</a:t>
              </a:r>
            </a:p>
          </p:txBody>
        </p:sp>
        <p:cxnSp>
          <p:nvCxnSpPr>
            <p:cNvPr id="55" name="Straight Arrow Connector 54"/>
            <p:cNvCxnSpPr>
              <a:stCxn id="49" idx="2"/>
              <a:endCxn id="50" idx="0"/>
            </p:cNvCxnSpPr>
            <p:nvPr/>
          </p:nvCxnSpPr>
          <p:spPr>
            <a:xfrm>
              <a:off x="5507291" y="1964203"/>
              <a:ext cx="0" cy="41387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0" idx="2"/>
              <a:endCxn id="51" idx="0"/>
            </p:cNvCxnSpPr>
            <p:nvPr/>
          </p:nvCxnSpPr>
          <p:spPr>
            <a:xfrm>
              <a:off x="5507291" y="2747408"/>
              <a:ext cx="23909" cy="4011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26009" cy="4876800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dirty="0" smtClean="0"/>
              <a:t>GWT - Google Web Toolkit</a:t>
            </a:r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Advantages:</a:t>
            </a:r>
          </a:p>
          <a:p>
            <a:pPr lvl="1" algn="l" rtl="0"/>
            <a:r>
              <a:rPr lang="en-US" dirty="0" smtClean="0"/>
              <a:t>Client </a:t>
            </a:r>
            <a:r>
              <a:rPr lang="en-US" dirty="0"/>
              <a:t>side is written same as server side in Java</a:t>
            </a:r>
          </a:p>
          <a:p>
            <a:pPr lvl="1" algn="l" rtl="0"/>
            <a:r>
              <a:rPr lang="en-US" dirty="0" smtClean="0"/>
              <a:t>Supports all the Web browsers</a:t>
            </a:r>
            <a:endParaRPr lang="en-US" dirty="0"/>
          </a:p>
          <a:p>
            <a:pPr lvl="1" algn="l" rtl="0"/>
            <a:r>
              <a:rPr lang="en-US" dirty="0" smtClean="0"/>
              <a:t>Power </a:t>
            </a:r>
            <a:r>
              <a:rPr lang="en-US" dirty="0"/>
              <a:t>of Java:</a:t>
            </a:r>
          </a:p>
          <a:p>
            <a:pPr lvl="2" algn="l" rtl="0"/>
            <a:r>
              <a:rPr lang="en-US" dirty="0"/>
              <a:t>Java Events</a:t>
            </a:r>
          </a:p>
          <a:p>
            <a:pPr lvl="2" algn="l" rtl="0"/>
            <a:r>
              <a:rPr lang="en-US" dirty="0"/>
              <a:t>Compilation Error detection </a:t>
            </a:r>
          </a:p>
          <a:p>
            <a:pPr lvl="2" algn="l" rtl="0"/>
            <a:r>
              <a:rPr lang="en-US" dirty="0"/>
              <a:t>Complex </a:t>
            </a:r>
            <a:r>
              <a:rPr lang="en-US" dirty="0" smtClean="0"/>
              <a:t>classes</a:t>
            </a:r>
          </a:p>
          <a:p>
            <a:pPr lvl="2" algn="l" rtl="0"/>
            <a:r>
              <a:rPr lang="en-US" dirty="0"/>
              <a:t>Debug environment</a:t>
            </a:r>
          </a:p>
          <a:p>
            <a:pPr lvl="1" algn="l" rtl="0"/>
            <a:r>
              <a:rPr lang="en-US" dirty="0" smtClean="0"/>
              <a:t>Useful tools like GWT designer, Client bundle</a:t>
            </a:r>
          </a:p>
          <a:p>
            <a:pPr lvl="1" algn="l" rtl="0"/>
            <a:r>
              <a:rPr lang="en-US" dirty="0" smtClean="0"/>
              <a:t>Decoupled View</a:t>
            </a:r>
            <a:endParaRPr lang="en-US" dirty="0" smtClean="0"/>
          </a:p>
          <a:p>
            <a:pPr marL="274320" lvl="1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Disadvantages: </a:t>
            </a:r>
          </a:p>
          <a:p>
            <a:pPr lvl="1" algn="l" rtl="0"/>
            <a:r>
              <a:rPr lang="en-US" dirty="0" smtClean="0"/>
              <a:t>The ? is longer</a:t>
            </a:r>
          </a:p>
          <a:p>
            <a:pPr lvl="1" algn="l" rtl="0"/>
            <a:r>
              <a:rPr lang="en-US" dirty="0" smtClean="0"/>
              <a:t>Not all JavaScript commands are implemented</a:t>
            </a:r>
          </a:p>
          <a:p>
            <a:pPr lvl="1" algn="l" rtl="0"/>
            <a:r>
              <a:rPr lang="en-US" dirty="0" smtClean="0"/>
              <a:t>New tool - found some bugs</a:t>
            </a:r>
          </a:p>
        </p:txBody>
      </p:sp>
    </p:spTree>
    <p:extLst>
      <p:ext uri="{BB962C8B-B14F-4D97-AF65-F5344CB8AC3E}">
        <p14:creationId xmlns:p14="http://schemas.microsoft.com/office/powerpoint/2010/main" val="268457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Our architecture - Presenter</a:t>
            </a:r>
            <a:endParaRPr lang="he-IL" dirty="0"/>
          </a:p>
        </p:txBody>
      </p:sp>
      <p:grpSp>
        <p:nvGrpSpPr>
          <p:cNvPr id="7" name="Group 6"/>
          <p:cNvGrpSpPr/>
          <p:nvPr/>
        </p:nvGrpSpPr>
        <p:grpSpPr>
          <a:xfrm>
            <a:off x="5314530" y="1524000"/>
            <a:ext cx="3674507" cy="5105400"/>
            <a:chOff x="956435" y="1216042"/>
            <a:chExt cx="6327365" cy="5595274"/>
          </a:xfrm>
        </p:grpSpPr>
        <p:sp>
          <p:nvSpPr>
            <p:cNvPr id="36" name="Rectangle 35"/>
            <p:cNvSpPr/>
            <p:nvPr/>
          </p:nvSpPr>
          <p:spPr>
            <a:xfrm>
              <a:off x="3778600" y="1216042"/>
              <a:ext cx="3505200" cy="242485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25000"/>
              </a:schemeClr>
            </a:solidFill>
            <a:ln>
              <a:solidFill>
                <a:schemeClr val="tx2">
                  <a:lumMod val="40000"/>
                  <a:lumOff val="6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 anchorCtr="0"/>
            <a:lstStyle/>
            <a:p>
              <a:pPr algn="ctr"/>
              <a:r>
                <a:rPr lang="en-US" sz="1400" dirty="0" smtClean="0">
                  <a:ln cmpd="dbl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Server Side</a:t>
              </a:r>
              <a:endParaRPr lang="he-IL" sz="1400" dirty="0">
                <a:ln cmpd="dbl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483382" y="5196694"/>
              <a:ext cx="0" cy="41387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483382" y="5979899"/>
              <a:ext cx="23909" cy="4011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778600" y="4460025"/>
              <a:ext cx="3505200" cy="2351291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tx2">
                  <a:lumMod val="40000"/>
                  <a:lumOff val="6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 anchorCtr="0"/>
            <a:lstStyle/>
            <a:p>
              <a:pPr algn="ctr"/>
              <a:r>
                <a:rPr lang="en-US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Client Side</a:t>
              </a:r>
              <a:endParaRPr lang="he-IL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0" name="Elbow Connector 39"/>
            <p:cNvCxnSpPr/>
            <p:nvPr/>
          </p:nvCxnSpPr>
          <p:spPr>
            <a:xfrm rot="5400000">
              <a:off x="6178623" y="4227200"/>
              <a:ext cx="1200321" cy="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4211891" y="3627040"/>
              <a:ext cx="0" cy="12003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504451" y="3881885"/>
              <a:ext cx="2030983" cy="35113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1">
              <a:spAutoFit/>
            </a:bodyPr>
            <a:lstStyle/>
            <a:p>
              <a:pPr algn="l"/>
              <a:r>
                <a:rPr lang="en-US" sz="1200" dirty="0" err="1" smtClean="0"/>
                <a:t>Asynchronic</a:t>
              </a:r>
              <a:r>
                <a:rPr lang="en-US" sz="1200" dirty="0" smtClean="0"/>
                <a:t> Calls</a:t>
              </a:r>
              <a:endParaRPr lang="he-IL" sz="1200" dirty="0"/>
            </a:p>
          </p:txBody>
        </p:sp>
        <p:sp>
          <p:nvSpPr>
            <p:cNvPr id="43" name="Left Brace 42"/>
            <p:cNvSpPr/>
            <p:nvPr/>
          </p:nvSpPr>
          <p:spPr>
            <a:xfrm>
              <a:off x="2991860" y="1594871"/>
              <a:ext cx="609600" cy="1261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Left Brace 43"/>
            <p:cNvSpPr/>
            <p:nvPr/>
          </p:nvSpPr>
          <p:spPr>
            <a:xfrm>
              <a:off x="3026496" y="3259118"/>
              <a:ext cx="609600" cy="193757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Left Brace 44"/>
            <p:cNvSpPr/>
            <p:nvPr/>
          </p:nvSpPr>
          <p:spPr>
            <a:xfrm>
              <a:off x="3083894" y="5549669"/>
              <a:ext cx="609600" cy="1261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35679" y="2002484"/>
              <a:ext cx="1157123" cy="33730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smtClean="0"/>
                <a:t>Model</a:t>
              </a:r>
              <a:endParaRPr lang="he-IL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56435" y="4007233"/>
              <a:ext cx="2150837" cy="4047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1">
              <a:spAutoFit/>
            </a:bodyPr>
            <a:lstStyle/>
            <a:p>
              <a:r>
                <a:rPr lang="en-US" b="1" dirty="0" smtClean="0"/>
                <a:t>Presenter</a:t>
              </a:r>
              <a:endParaRPr lang="he-IL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06100" y="5979899"/>
              <a:ext cx="1016237" cy="3373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1">
              <a:spAutoFit/>
            </a:bodyPr>
            <a:lstStyle/>
            <a:p>
              <a:r>
                <a:rPr lang="en-US" sz="1400" dirty="0" smtClean="0"/>
                <a:t>View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11891" y="1594871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Data layer</a:t>
              </a:r>
              <a:endParaRPr lang="he-IL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11891" y="2378076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Service layer</a:t>
              </a:r>
              <a:endParaRPr lang="he-IL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35800" y="3148597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Servlets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87982" y="4827362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Presenter</a:t>
              </a:r>
              <a:endParaRPr lang="he-IL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87982" y="5610567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he-IL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11891" y="6381088"/>
              <a:ext cx="2590800" cy="33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XML (UI-Binder)</a:t>
              </a:r>
            </a:p>
          </p:txBody>
        </p:sp>
        <p:cxnSp>
          <p:nvCxnSpPr>
            <p:cNvPr id="55" name="Straight Arrow Connector 54"/>
            <p:cNvCxnSpPr>
              <a:stCxn id="49" idx="2"/>
              <a:endCxn id="50" idx="0"/>
            </p:cNvCxnSpPr>
            <p:nvPr/>
          </p:nvCxnSpPr>
          <p:spPr>
            <a:xfrm>
              <a:off x="5507291" y="1964203"/>
              <a:ext cx="0" cy="41387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0" idx="2"/>
              <a:endCxn id="51" idx="0"/>
            </p:cNvCxnSpPr>
            <p:nvPr/>
          </p:nvCxnSpPr>
          <p:spPr>
            <a:xfrm>
              <a:off x="5507291" y="2747408"/>
              <a:ext cx="23909" cy="4011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26009" cy="4876800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GWTP - Google Web Toolkit Platform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Advantages:</a:t>
            </a:r>
          </a:p>
          <a:p>
            <a:pPr lvl="1" algn="l" rtl="0"/>
            <a:r>
              <a:rPr lang="en-US" dirty="0"/>
              <a:t>Convenient and </a:t>
            </a:r>
            <a:r>
              <a:rPr lang="en-US" dirty="0" smtClean="0"/>
              <a:t>reliable </a:t>
            </a:r>
            <a:r>
              <a:rPr lang="en-US" dirty="0"/>
              <a:t>API for communication between </a:t>
            </a:r>
            <a:r>
              <a:rPr lang="en-US" dirty="0" smtClean="0"/>
              <a:t>client-server</a:t>
            </a:r>
          </a:p>
          <a:p>
            <a:pPr lvl="1" algn="l" rtl="0"/>
            <a:r>
              <a:rPr lang="en-US" dirty="0" smtClean="0"/>
              <a:t>Presenters\ Nested Presenters. </a:t>
            </a:r>
            <a:endParaRPr lang="en-US" dirty="0"/>
          </a:p>
          <a:p>
            <a:pPr lvl="1"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39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Our architecture - Model</a:t>
            </a:r>
            <a:endParaRPr lang="he-IL" dirty="0"/>
          </a:p>
        </p:txBody>
      </p:sp>
      <p:grpSp>
        <p:nvGrpSpPr>
          <p:cNvPr id="7" name="Group 6"/>
          <p:cNvGrpSpPr/>
          <p:nvPr/>
        </p:nvGrpSpPr>
        <p:grpSpPr>
          <a:xfrm>
            <a:off x="5603072" y="1524000"/>
            <a:ext cx="3385965" cy="5105400"/>
            <a:chOff x="1453294" y="1216042"/>
            <a:chExt cx="5830506" cy="5595274"/>
          </a:xfrm>
        </p:grpSpPr>
        <p:sp>
          <p:nvSpPr>
            <p:cNvPr id="36" name="Rectangle 35"/>
            <p:cNvSpPr/>
            <p:nvPr/>
          </p:nvSpPr>
          <p:spPr>
            <a:xfrm>
              <a:off x="3778600" y="1216042"/>
              <a:ext cx="3505200" cy="242485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25000"/>
              </a:schemeClr>
            </a:solidFill>
            <a:ln>
              <a:solidFill>
                <a:schemeClr val="tx2">
                  <a:lumMod val="40000"/>
                  <a:lumOff val="6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 anchorCtr="0"/>
            <a:lstStyle/>
            <a:p>
              <a:pPr algn="ctr"/>
              <a:r>
                <a:rPr lang="en-US" sz="1400" dirty="0" smtClean="0">
                  <a:ln cmpd="dbl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Server Side</a:t>
              </a:r>
              <a:endParaRPr lang="he-IL" sz="1400" dirty="0">
                <a:ln cmpd="dbl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483382" y="5196694"/>
              <a:ext cx="0" cy="41387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483382" y="5979899"/>
              <a:ext cx="23909" cy="4011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778600" y="4460025"/>
              <a:ext cx="3505200" cy="2351291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tx2">
                  <a:lumMod val="40000"/>
                  <a:lumOff val="6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 anchorCtr="0"/>
            <a:lstStyle/>
            <a:p>
              <a:pPr algn="ctr"/>
              <a:r>
                <a:rPr lang="en-US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Client Side</a:t>
              </a:r>
              <a:endParaRPr lang="he-IL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0" name="Elbow Connector 39"/>
            <p:cNvCxnSpPr/>
            <p:nvPr/>
          </p:nvCxnSpPr>
          <p:spPr>
            <a:xfrm rot="5400000">
              <a:off x="6178623" y="4227200"/>
              <a:ext cx="1200321" cy="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4211891" y="3627040"/>
              <a:ext cx="0" cy="12003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504451" y="3881885"/>
              <a:ext cx="2030983" cy="35113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1">
              <a:spAutoFit/>
            </a:bodyPr>
            <a:lstStyle/>
            <a:p>
              <a:pPr algn="l"/>
              <a:r>
                <a:rPr lang="en-US" sz="1200" dirty="0" err="1" smtClean="0"/>
                <a:t>Asynchronic</a:t>
              </a:r>
              <a:r>
                <a:rPr lang="en-US" sz="1200" dirty="0" smtClean="0"/>
                <a:t> Calls</a:t>
              </a:r>
              <a:endParaRPr lang="he-IL" sz="1200" dirty="0"/>
            </a:p>
          </p:txBody>
        </p:sp>
        <p:sp>
          <p:nvSpPr>
            <p:cNvPr id="43" name="Left Brace 42"/>
            <p:cNvSpPr/>
            <p:nvPr/>
          </p:nvSpPr>
          <p:spPr>
            <a:xfrm>
              <a:off x="2991860" y="1594871"/>
              <a:ext cx="609600" cy="1261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Left Brace 43"/>
            <p:cNvSpPr/>
            <p:nvPr/>
          </p:nvSpPr>
          <p:spPr>
            <a:xfrm>
              <a:off x="3026496" y="3259118"/>
              <a:ext cx="609600" cy="193757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Left Brace 44"/>
            <p:cNvSpPr/>
            <p:nvPr/>
          </p:nvSpPr>
          <p:spPr>
            <a:xfrm>
              <a:off x="3083894" y="5549669"/>
              <a:ext cx="609600" cy="1261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26525" y="2002484"/>
              <a:ext cx="1466277" cy="4047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1">
              <a:spAutoFit/>
            </a:bodyPr>
            <a:lstStyle/>
            <a:p>
              <a:r>
                <a:rPr lang="en-US" b="1" dirty="0" smtClean="0"/>
                <a:t>Model</a:t>
              </a:r>
              <a:endParaRPr lang="he-IL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53294" y="4007233"/>
              <a:ext cx="1653978" cy="3373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1">
              <a:spAutoFit/>
            </a:bodyPr>
            <a:lstStyle/>
            <a:p>
              <a:r>
                <a:rPr lang="en-US" sz="1400" dirty="0" smtClean="0"/>
                <a:t>Presenter</a:t>
              </a:r>
              <a:endParaRPr lang="he-IL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06100" y="5979899"/>
              <a:ext cx="1016237" cy="3373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1">
              <a:spAutoFit/>
            </a:bodyPr>
            <a:lstStyle/>
            <a:p>
              <a:r>
                <a:rPr lang="en-US" sz="1400" dirty="0" smtClean="0"/>
                <a:t>View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11891" y="1594871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Data layer</a:t>
              </a:r>
              <a:endParaRPr lang="he-IL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11891" y="2378076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Service layer</a:t>
              </a:r>
              <a:endParaRPr lang="he-IL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35800" y="3148597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Servlets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87982" y="4827362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Presenter</a:t>
              </a:r>
              <a:endParaRPr lang="he-IL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87982" y="5610567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he-IL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11891" y="6381088"/>
              <a:ext cx="2590800" cy="33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XML (UI-Binder)</a:t>
              </a:r>
            </a:p>
          </p:txBody>
        </p:sp>
        <p:cxnSp>
          <p:nvCxnSpPr>
            <p:cNvPr id="55" name="Straight Arrow Connector 54"/>
            <p:cNvCxnSpPr>
              <a:stCxn id="49" idx="2"/>
              <a:endCxn id="50" idx="0"/>
            </p:cNvCxnSpPr>
            <p:nvPr/>
          </p:nvCxnSpPr>
          <p:spPr>
            <a:xfrm>
              <a:off x="5507291" y="1964203"/>
              <a:ext cx="0" cy="41387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0" idx="2"/>
              <a:endCxn id="51" idx="0"/>
            </p:cNvCxnSpPr>
            <p:nvPr/>
          </p:nvCxnSpPr>
          <p:spPr>
            <a:xfrm>
              <a:off x="5507291" y="2747408"/>
              <a:ext cx="23909" cy="4011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26009" cy="4876800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GAE – Google App Engine</a:t>
            </a:r>
          </a:p>
          <a:p>
            <a:pPr lvl="1" algn="l" rtl="0"/>
            <a:r>
              <a:rPr lang="en-US" dirty="0" smtClean="0"/>
              <a:t>Scaling</a:t>
            </a:r>
          </a:p>
          <a:p>
            <a:pPr lvl="1" algn="l" rtl="0"/>
            <a:r>
              <a:rPr lang="en-US" dirty="0" smtClean="0"/>
              <a:t>Performance </a:t>
            </a:r>
            <a:endParaRPr lang="en-US" dirty="0"/>
          </a:p>
          <a:p>
            <a:pPr lvl="1" algn="l" rtl="0"/>
            <a:r>
              <a:rPr lang="en-US" dirty="0" err="1" smtClean="0"/>
              <a:t>Datastore</a:t>
            </a:r>
            <a:r>
              <a:rPr lang="en-US" dirty="0" smtClean="0"/>
              <a:t> </a:t>
            </a:r>
            <a:endParaRPr lang="en-US" dirty="0"/>
          </a:p>
          <a:p>
            <a:pPr algn="l" rtl="0"/>
            <a:r>
              <a:rPr lang="en-US" dirty="0" smtClean="0"/>
              <a:t>Objectify</a:t>
            </a:r>
          </a:p>
          <a:p>
            <a:pPr lvl="1" algn="l" rtl="0"/>
            <a:r>
              <a:rPr lang="en-US" dirty="0" smtClean="0"/>
              <a:t>Responsible for insert of complex classes into database.</a:t>
            </a:r>
          </a:p>
          <a:p>
            <a:pPr lvl="1" algn="l" rtl="0"/>
            <a:r>
              <a:rPr lang="en-US" dirty="0" smtClean="0"/>
              <a:t>Flexible and open to </a:t>
            </a:r>
            <a:r>
              <a:rPr lang="en-US" dirty="0" smtClean="0"/>
              <a:t>changes</a:t>
            </a:r>
          </a:p>
          <a:p>
            <a:pPr lvl="1" algn="l" rtl="0"/>
            <a:r>
              <a:rPr lang="en-US" dirty="0" smtClean="0"/>
              <a:t>Cross layer objects</a:t>
            </a:r>
            <a:endParaRPr lang="en-US" dirty="0"/>
          </a:p>
          <a:p>
            <a:pPr algn="l" rtl="0"/>
            <a:r>
              <a:rPr lang="en-US" dirty="0" smtClean="0"/>
              <a:t>Services</a:t>
            </a:r>
          </a:p>
          <a:p>
            <a:pPr lvl="1" algn="l" rtl="0"/>
            <a:r>
              <a:rPr lang="en-US" dirty="0" smtClean="0"/>
              <a:t>Game Logic </a:t>
            </a:r>
          </a:p>
          <a:p>
            <a:pPr lvl="1" algn="l" rtl="0"/>
            <a:r>
              <a:rPr lang="en-US" dirty="0"/>
              <a:t>B</a:t>
            </a:r>
            <a:r>
              <a:rPr lang="en-US" dirty="0" smtClean="0"/>
              <a:t>usiness rules</a:t>
            </a:r>
            <a:endParaRPr lang="en-US" dirty="0"/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84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1018</TotalTime>
  <Words>733</Words>
  <Application>Microsoft Office PowerPoint</Application>
  <PresentationFormat>On-screen Show (4:3)</PresentationFormat>
  <Paragraphs>237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The W-Game הצגת הפרויקט מול פורום שופטים מצומצם </vt:lpstr>
      <vt:lpstr>About the project</vt:lpstr>
      <vt:lpstr>Our Goals</vt:lpstr>
      <vt:lpstr>Existing Design patterns  </vt:lpstr>
      <vt:lpstr>Design pattern selection</vt:lpstr>
      <vt:lpstr>Our architecture </vt:lpstr>
      <vt:lpstr>Our architecture - View </vt:lpstr>
      <vt:lpstr>Our architecture - Presenter</vt:lpstr>
      <vt:lpstr>Our architecture - Model</vt:lpstr>
      <vt:lpstr>Game logic and business rules</vt:lpstr>
      <vt:lpstr>Facebook </vt:lpstr>
      <vt:lpstr>Mission delivery logic</vt:lpstr>
      <vt:lpstr>Mission delivery logic</vt:lpstr>
      <vt:lpstr>Message Logic</vt:lpstr>
      <vt:lpstr>Message Logic</vt:lpstr>
      <vt:lpstr>Design pattern for content management</vt:lpstr>
      <vt:lpstr>הצגה של הקוד והכלים</vt:lpstr>
      <vt:lpstr>הצגה של הפלטפורמה</vt:lpstr>
      <vt:lpstr>הצגה של הבדיקות</vt:lpstr>
      <vt:lpstr>עבודה מול החברה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W-Game הצגת הפרויקט מול פורום שופטים מצומצם</dc:title>
  <dc:creator>Govorov, Igor</dc:creator>
  <cp:lastModifiedBy>Mike</cp:lastModifiedBy>
  <cp:revision>98</cp:revision>
  <dcterms:created xsi:type="dcterms:W3CDTF">2012-06-04T11:38:53Z</dcterms:created>
  <dcterms:modified xsi:type="dcterms:W3CDTF">2012-06-11T20:15:52Z</dcterms:modified>
</cp:coreProperties>
</file>