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5"/>
  </p:notesMasterIdLst>
  <p:sldIdLst>
    <p:sldId id="256" r:id="rId2"/>
    <p:sldId id="272" r:id="rId3"/>
    <p:sldId id="273" r:id="rId4"/>
    <p:sldId id="274" r:id="rId5"/>
    <p:sldId id="275" r:id="rId6"/>
    <p:sldId id="276" r:id="rId7"/>
    <p:sldId id="277" r:id="rId8"/>
    <p:sldId id="278" r:id="rId9"/>
    <p:sldId id="279" r:id="rId10"/>
    <p:sldId id="285" r:id="rId11"/>
    <p:sldId id="291" r:id="rId12"/>
    <p:sldId id="290" r:id="rId13"/>
    <p:sldId id="288" r:id="rId14"/>
    <p:sldId id="281" r:id="rId15"/>
    <p:sldId id="280" r:id="rId16"/>
    <p:sldId id="283" r:id="rId17"/>
    <p:sldId id="292" r:id="rId18"/>
    <p:sldId id="293" r:id="rId19"/>
    <p:sldId id="284" r:id="rId20"/>
    <p:sldId id="258" r:id="rId21"/>
    <p:sldId id="286" r:id="rId22"/>
    <p:sldId id="287" r:id="rId23"/>
    <p:sldId id="260" r:id="rId2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4618" autoAdjust="0"/>
  </p:normalViewPr>
  <p:slideViewPr>
    <p:cSldViewPr>
      <p:cViewPr varScale="1">
        <p:scale>
          <a:sx n="50" d="100"/>
          <a:sy n="50" d="100"/>
        </p:scale>
        <p:origin x="-17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כ"ב/סיון/תשע"ב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Screen </a:t>
            </a:r>
            <a:r>
              <a:rPr lang="en-US" baseline="0" dirty="0" smtClean="0"/>
              <a:t>shot</a:t>
            </a:r>
            <a:r>
              <a:rPr lang="he-IL" baseline="0" dirty="0" smtClean="0"/>
              <a:t>.</a:t>
            </a:r>
            <a:endParaRPr lang="en-US" baseline="0" dirty="0" smtClean="0"/>
          </a:p>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בהיבט הלוגי של האפליקציה נדרשנו למממש מנגנון משימות חכם, לתת </a:t>
            </a:r>
            <a:r>
              <a:rPr lang="he-IL" baseline="0" dirty="0" err="1" smtClean="0"/>
              <a:t>ליוזר</a:t>
            </a:r>
            <a:r>
              <a:rPr lang="he-IL" baseline="0" dirty="0" smtClean="0"/>
              <a:t> תחושת השגיות והתאמת האפליקציה להתקדמות של המשתמש.</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תהליך</a:t>
            </a:r>
            <a:r>
              <a:rPr lang="he-IL" baseline="0" dirty="0" smtClean="0"/>
              <a:t> </a:t>
            </a:r>
            <a:r>
              <a:rPr lang="he-IL" baseline="0" dirty="0" err="1" smtClean="0"/>
              <a:t>הרגיסטרציה</a:t>
            </a:r>
            <a:r>
              <a:rPr lang="he-IL" baseline="0" dirty="0" smtClean="0"/>
              <a:t> הוא תהליך חשוב מאוד עבור הלקוח. כמו כן שלב השאלון </a:t>
            </a:r>
            <a:r>
              <a:rPr lang="he-IL" baseline="0" dirty="0" err="1" smtClean="0"/>
              <a:t>ברגיסטרציה</a:t>
            </a:r>
            <a:r>
              <a:rPr lang="he-IL" baseline="0" dirty="0" smtClean="0"/>
              <a:t> מאפשר למערכת לחשב עבור המשתמשת את התחום שבו היא מרגישה פחות חזקה ולהפנות את דף הבית לתחום זה כדי שהמערכת תציע לה משימה באותו תחום (ובכך תוכל לשפר תחום זה בחייה).</a:t>
            </a:r>
          </a:p>
          <a:p>
            <a:endParaRPr lang="he-IL" baseline="0" dirty="0" smtClean="0"/>
          </a:p>
          <a:p>
            <a:r>
              <a:rPr lang="he-IL" baseline="0" dirty="0" smtClean="0"/>
              <a:t>התהליך כולו מתחיל מבקשה לפרטים בסיסיים (שם ושם משפחה + אפשרות להעלות תמונת פרופיל) כאשר נרשמים </a:t>
            </a:r>
            <a:r>
              <a:rPr lang="he-IL" baseline="0" dirty="0" err="1" smtClean="0"/>
              <a:t>מהפייסבוק</a:t>
            </a:r>
            <a:r>
              <a:rPr lang="he-IL" baseline="0" dirty="0" smtClean="0"/>
              <a:t>, שלב זה נחסך שכן אנחנו כבר יודעים מה השם, שם משפחה ותמונת פרופיל.</a:t>
            </a:r>
          </a:p>
          <a:p>
            <a:r>
              <a:rPr lang="he-IL" baseline="0" dirty="0" smtClean="0"/>
              <a:t>שלב 2 – המשתמשת יכולה למלא משאלות שיישמרו במערכת ובעתיד תוכל להתרשם כמה מהמשאלות הללו הושגו.</a:t>
            </a:r>
          </a:p>
          <a:p>
            <a:r>
              <a:rPr lang="he-IL" baseline="0" dirty="0" smtClean="0"/>
              <a:t>שלב 3 – מענה על שאלונים עבור כל תחום מארבעת התחומים (כספים, שיפור עצמי, אהבה, משפחה).</a:t>
            </a:r>
          </a:p>
          <a:p>
            <a:endParaRPr lang="he-IL" baseline="0" dirty="0" smtClean="0"/>
          </a:p>
          <a:p>
            <a:r>
              <a:rPr lang="he-IL" baseline="0" dirty="0" smtClean="0"/>
              <a:t>אנחנו שומרים את ה</a:t>
            </a:r>
            <a:r>
              <a:rPr lang="en-US" baseline="0" dirty="0" smtClean="0"/>
              <a:t>STATE</a:t>
            </a:r>
            <a:r>
              <a:rPr lang="he-IL" baseline="0" dirty="0" smtClean="0"/>
              <a:t> הנוכחי בכל שלב בהרשמה כך שאם </a:t>
            </a:r>
            <a:r>
              <a:rPr lang="he-IL" baseline="0" dirty="0" err="1" smtClean="0"/>
              <a:t>היוזר</a:t>
            </a:r>
            <a:r>
              <a:rPr lang="he-IL" baseline="0" dirty="0" smtClean="0"/>
              <a:t> בוחר לסגור את חלון האפליקציה ולחזור, יוכל להמשיך מאותו שלב </a:t>
            </a:r>
            <a:r>
              <a:rPr lang="he-IL" baseline="0" dirty="0" err="1" smtClean="0"/>
              <a:t>ברגיסטרציה</a:t>
            </a:r>
            <a:r>
              <a:rPr lang="he-IL" baseline="0" dirty="0" smtClean="0"/>
              <a:t>.</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כמו שכבר ציינתי אחת הדרישות הייתה אינטגרציה מול </a:t>
            </a:r>
            <a:r>
              <a:rPr lang="he-IL" dirty="0" err="1" smtClean="0"/>
              <a:t>פייסבוק</a:t>
            </a:r>
            <a:r>
              <a:rPr lang="he-IL" dirty="0" smtClean="0"/>
              <a:t>. </a:t>
            </a:r>
          </a:p>
          <a:p>
            <a:r>
              <a:rPr lang="he-IL" dirty="0" smtClean="0"/>
              <a:t>בנינו מנגנון שבעזרתו </a:t>
            </a:r>
            <a:r>
              <a:rPr lang="he-IL" dirty="0" err="1" smtClean="0"/>
              <a:t>האפליקצייה</a:t>
            </a:r>
            <a:r>
              <a:rPr lang="he-IL" dirty="0" smtClean="0"/>
              <a:t> שלנו מדבר עם </a:t>
            </a:r>
            <a:r>
              <a:rPr lang="he-IL" dirty="0" err="1" smtClean="0"/>
              <a:t>פייסבוק</a:t>
            </a:r>
            <a:r>
              <a:rPr lang="he-IL" dirty="0" smtClean="0"/>
              <a:t> והדבר מושג באמצעות שליחת </a:t>
            </a:r>
            <a:r>
              <a:rPr lang="en-US" dirty="0" err="1" smtClean="0"/>
              <a:t>Url</a:t>
            </a:r>
            <a:r>
              <a:rPr lang="he-IL" dirty="0" smtClean="0"/>
              <a:t>-ים.</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חשבנו</a:t>
            </a:r>
            <a:r>
              <a:rPr lang="he-IL" baseline="0" dirty="0" smtClean="0"/>
              <a:t> רבות מה הדרך הטובה ביותר לנהל חלוקת משימות חכמה...</a:t>
            </a:r>
          </a:p>
          <a:p>
            <a:r>
              <a:rPr lang="he-IL" baseline="0" dirty="0" smtClean="0"/>
              <a:t>...</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p>
          <a:p>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בעצם התחלקו לשני שלבים עיקריים:</a:t>
            </a:r>
          </a:p>
          <a:p>
            <a:r>
              <a:rPr lang="he-IL" baseline="0" dirty="0" smtClean="0"/>
              <a:t>השלב הראשון: בניית תשתית חזקה ויציבה ש"תארח" את האפליקציה. דרשנו מעצמנו שהתשתית תתמוך:</a:t>
            </a:r>
          </a:p>
          <a:p>
            <a:r>
              <a:rPr lang="he-IL" baseline="0" dirty="0" smtClean="0"/>
              <a:t>א) תוכל להכיל ולתמוך בכמות גדולה מאוד של משתמשים</a:t>
            </a:r>
          </a:p>
          <a:p>
            <a:r>
              <a:rPr lang="he-IL" baseline="0" dirty="0" smtClean="0"/>
              <a:t>ב) שתהיה גמישה מאוד להתפשטות לפלטפורמות נוספות כגון: אנדרואיד,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כמו גם פתיחות להרחבות</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נוכל לעשות זאת בקלות). וגם אמינות המידע לא תיפגע.</a:t>
            </a:r>
          </a:p>
          <a:p>
            <a:endParaRPr lang="he-IL" baseline="0" dirty="0" smtClean="0"/>
          </a:p>
          <a:p>
            <a:r>
              <a:rPr lang="he-IL" baseline="0" dirty="0" smtClean="0"/>
              <a:t>השלב השני:</a:t>
            </a:r>
          </a:p>
          <a:p>
            <a:r>
              <a:rPr lang="he-IL" baseline="0" dirty="0" smtClean="0"/>
              <a:t>הוא בעצם השכבה הלוגית של האפליקציה,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p>
          <a:p>
            <a:r>
              <a:rPr lang="he-IL" baseline="0" dirty="0" smtClean="0"/>
              <a:t>שלב זה כלל בין היתר:</a:t>
            </a:r>
          </a:p>
          <a:p>
            <a:r>
              <a:rPr lang="he-IL" baseline="0" dirty="0" smtClean="0"/>
              <a:t>א) בניית מנגנון זרימת המשימות, תהליך השאלונים ולוגיקת ההישגים.</a:t>
            </a:r>
          </a:p>
          <a:p>
            <a:r>
              <a:rPr lang="he-IL" baseline="0" dirty="0" smtClean="0"/>
              <a:t>ב) שיתוף פעולה ואינטראקציה בין המשתמשים – שליחת הודעות, יצירת חברויות בתוך האפליקציה, הזמנת חברים דרך אמצעי מדיה שונים, יכולת מעקב (והשתתפות) אחר משימות החברים ודירוג משימותיהם.</a:t>
            </a:r>
          </a:p>
          <a:p>
            <a:r>
              <a:rPr lang="he-IL" baseline="0" dirty="0" smtClean="0"/>
              <a:t>ג) התממשקות מול </a:t>
            </a:r>
            <a:r>
              <a:rPr lang="he-IL" baseline="0" dirty="0" err="1" smtClean="0"/>
              <a:t>פייסבוקים</a:t>
            </a:r>
            <a:r>
              <a:rPr lang="he-IL" baseline="0" dirty="0" smtClean="0"/>
              <a:t> (ניתן לעשות שיתוף </a:t>
            </a:r>
            <a:r>
              <a:rPr lang="he-IL" baseline="0" dirty="0" err="1" smtClean="0"/>
              <a:t>בפייסבוק</a:t>
            </a:r>
            <a:r>
              <a:rPr lang="he-IL" baseline="0" dirty="0" smtClean="0"/>
              <a:t>, להירשם דרך </a:t>
            </a:r>
            <a:r>
              <a:rPr lang="he-IL" baseline="0" dirty="0" err="1" smtClean="0"/>
              <a:t>פייסבוק</a:t>
            </a:r>
            <a:r>
              <a:rPr lang="he-IL" baseline="0" dirty="0" smtClean="0"/>
              <a:t> ולהזמין משם חברים)</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dirty="0" smtClean="0"/>
              <a:t> שישרת</a:t>
            </a:r>
            <a:r>
              <a:rPr lang="he-IL" baseline="0" dirty="0" smtClean="0"/>
              <a:t> בצורה הטובה ביותר את המטרות שלנו. נציג מספר </a:t>
            </a:r>
            <a:r>
              <a:rPr lang="en-US" baseline="0" dirty="0" smtClean="0"/>
              <a:t>Design patterns</a:t>
            </a:r>
            <a:r>
              <a:rPr lang="he-IL" baseline="0" dirty="0" smtClean="0"/>
              <a:t> קיימים שיכלו לשמש אותנו:</a:t>
            </a:r>
          </a:p>
          <a:p>
            <a:r>
              <a:rPr lang="he-IL" baseline="0" dirty="0" smtClean="0"/>
              <a:t>שיטת </a:t>
            </a:r>
            <a:r>
              <a:rPr lang="en-US" baseline="0" dirty="0" smtClean="0"/>
              <a:t>MVC</a:t>
            </a:r>
            <a:r>
              <a:rPr lang="he-IL" baseline="0" dirty="0" smtClean="0"/>
              <a:t> – מתאפיינת בחלוקה ל3 שכבות שבה ה</a:t>
            </a:r>
            <a:r>
              <a:rPr lang="en-US" baseline="0" dirty="0" err="1" smtClean="0"/>
              <a:t>Controler</a:t>
            </a:r>
            <a:r>
              <a:rPr lang="he-IL" baseline="0" dirty="0" smtClean="0"/>
              <a:t> הוא "טיפש" ואחראי בעיקר על הקשר בין ה</a:t>
            </a:r>
            <a:r>
              <a:rPr lang="en-US" baseline="0" dirty="0" smtClean="0"/>
              <a:t>View</a:t>
            </a:r>
            <a:r>
              <a:rPr lang="he-IL" baseline="0" dirty="0" smtClean="0"/>
              <a:t> (שכבת ה</a:t>
            </a:r>
            <a:r>
              <a:rPr lang="en-US" baseline="0" dirty="0" smtClean="0"/>
              <a:t>UI</a:t>
            </a:r>
            <a:r>
              <a:rPr lang="he-IL" baseline="0" dirty="0" smtClean="0"/>
              <a:t>) ל</a:t>
            </a:r>
            <a:r>
              <a:rPr lang="en-US" baseline="0" dirty="0" smtClean="0"/>
              <a:t>Model</a:t>
            </a:r>
            <a:r>
              <a:rPr lang="he-IL" baseline="0" dirty="0" smtClean="0"/>
              <a:t> (השכבה הלוגית בשרת)</a:t>
            </a:r>
          </a:p>
          <a:p>
            <a:endParaRPr lang="he-IL" baseline="0" dirty="0" smtClean="0"/>
          </a:p>
          <a:p>
            <a:r>
              <a:rPr lang="he-IL" baseline="0" dirty="0" smtClean="0"/>
              <a:t>שיטת ה- </a:t>
            </a:r>
            <a:r>
              <a:rPr lang="en-US" baseline="0" dirty="0" smtClean="0"/>
              <a:t>Server pages</a:t>
            </a:r>
            <a:r>
              <a:rPr lang="he-IL" baseline="0" dirty="0" smtClean="0"/>
              <a:t>: מתאפיינת באי הפרדה בין קוד הלקוח לקוד השרת מה שמאפשר פיתוח מהיר יותר אך ניהול הקוד מסורבל ודי סגור להרחבות.</a:t>
            </a:r>
          </a:p>
          <a:p>
            <a:endParaRPr lang="he-IL" baseline="0" dirty="0" smtClean="0"/>
          </a:p>
          <a:p>
            <a:r>
              <a:rPr lang="he-IL" baseline="0" dirty="0" smtClean="0"/>
              <a:t>שיטת ה </a:t>
            </a:r>
            <a:r>
              <a:rPr lang="en-US" baseline="0" dirty="0" smtClean="0"/>
              <a:t>MVP </a:t>
            </a:r>
            <a:r>
              <a:rPr lang="he-IL" baseline="0" dirty="0" smtClean="0"/>
              <a:t>– שיטה שמתאפיינת גם היא בחלוקה ל3 שכבות לוגיות אך בשונה משיטת ה</a:t>
            </a:r>
            <a:r>
              <a:rPr lang="en-US" baseline="0" dirty="0" smtClean="0"/>
              <a:t>MVC</a:t>
            </a:r>
            <a:r>
              <a:rPr lang="he-IL" baseline="0" dirty="0" smtClean="0"/>
              <a:t> ה</a:t>
            </a:r>
            <a:r>
              <a:rPr lang="en-US" baseline="0" dirty="0" smtClean="0"/>
              <a:t>Presenter</a:t>
            </a:r>
            <a:r>
              <a:rPr lang="he-IL" baseline="0" dirty="0" smtClean="0"/>
              <a:t> "חכם"...</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smtClean="0"/>
              <a:t>Widget wise (widgets respond to event bus</a:t>
            </a:r>
            <a:r>
              <a:rPr lang="en-US" dirty="0" smtClean="0"/>
              <a:t>)</a:t>
            </a: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הבחירה</a:t>
            </a:r>
            <a:r>
              <a:rPr lang="he-IL" baseline="0" dirty="0" smtClean="0"/>
              <a:t> הטבעית מבחינתנו הייתה שיטת ה</a:t>
            </a:r>
            <a:r>
              <a:rPr lang="en-US" baseline="0" dirty="0" smtClean="0"/>
              <a:t>MVP</a:t>
            </a:r>
            <a:r>
              <a:rPr lang="he-IL" baseline="0" dirty="0" smtClean="0"/>
              <a:t> אשר יתרונותיה מאפשרים לנו להשיג את המטרות של:</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Cross platform</a:t>
            </a:r>
            <a:r>
              <a:rPr lang="he-IL" baseline="0" dirty="0" smtClean="0"/>
              <a:t>: כל שנדרש על מנת לעבור לפלטפורמה אחרת הוא התאמת שכבת ה</a:t>
            </a:r>
            <a:r>
              <a:rPr lang="en-US" baseline="0" dirty="0" smtClean="0"/>
              <a:t>View</a:t>
            </a:r>
            <a:r>
              <a:rPr lang="he-IL" baseline="0" dirty="0" smtClean="0"/>
              <a:t> (מעצב </a:t>
            </a:r>
            <a:r>
              <a:rPr lang="en-US" baseline="0" dirty="0" smtClean="0"/>
              <a:t>UI</a:t>
            </a:r>
            <a:r>
              <a:rPr lang="he-IL" baseline="0" dirty="0" smtClean="0"/>
              <a:t> יכול לעשות זאת בקלות מבלי לשנות את הקוד).</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Decupling</a:t>
            </a:r>
            <a:r>
              <a:rPr lang="he-IL" baseline="0" dirty="0" smtClean="0"/>
              <a:t>: (לסיים את השקף)</a:t>
            </a: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0"/>
            <a:r>
              <a:rPr lang="he-IL" baseline="0" dirty="0" smtClean="0"/>
              <a:t>כך בחרנו לעצב את הארכיטקטורה שלנו במודל שבחרנו:</a:t>
            </a:r>
          </a:p>
          <a:p>
            <a:pPr algn="r" rtl="0"/>
            <a:r>
              <a:rPr lang="he-IL" baseline="0" dirty="0" smtClean="0"/>
              <a:t> נמצאים בצד לקוח, והמודל בצד שרת.</a:t>
            </a:r>
            <a:r>
              <a:rPr lang="en-US" baseline="0" dirty="0" smtClean="0"/>
              <a:t>Presenter </a:t>
            </a:r>
            <a:r>
              <a:rPr lang="he-IL" baseline="0" dirty="0" smtClean="0"/>
              <a:t>ו</a:t>
            </a:r>
            <a:r>
              <a:rPr lang="en-US" baseline="0" dirty="0" smtClean="0"/>
              <a:t>View</a:t>
            </a:r>
            <a:r>
              <a:rPr lang="he-IL" baseline="0" dirty="0" smtClean="0"/>
              <a:t> ישנו צד שרת וצד לקוח. השכבות הלוגיות </a:t>
            </a:r>
          </a:p>
          <a:p>
            <a:pPr algn="r" rtl="0"/>
            <a:endParaRPr lang="he-IL" baseline="0" dirty="0"/>
          </a:p>
          <a:p>
            <a:pPr algn="r" rtl="0"/>
            <a:r>
              <a:rPr lang="he-IL" baseline="0" dirty="0" smtClean="0"/>
              <a:t>התקשורת בין השרת ללקוח מתבצעת ע"י קריאות אסינכרוניות. 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ניתן דוגמא בהמשך למצב כזה.</a:t>
            </a:r>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Add </a:t>
            </a:r>
            <a:r>
              <a:rPr lang="en-US" dirty="0" smtClean="0"/>
              <a:t>more advantages</a:t>
            </a:r>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מטרה נוספת שהצבנו לעצמנו.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 נעבור לדבר על החלק של</a:t>
            </a:r>
            <a:r>
              <a:rPr lang="he-IL" baseline="0" dirty="0" smtClean="0"/>
              <a:t> האפליקציה: </a:t>
            </a:r>
            <a:endParaRPr lang="he-IL" dirty="0" smtClean="0"/>
          </a:p>
          <a:p>
            <a:endParaRPr lang="he-IL" dirty="0" smtClean="0"/>
          </a:p>
          <a:p>
            <a:r>
              <a:rPr lang="he-IL" dirty="0" smtClean="0"/>
              <a:t>ה</a:t>
            </a:r>
            <a:r>
              <a:rPr lang="en-US" dirty="0" smtClean="0"/>
              <a:t>Business rules</a:t>
            </a:r>
            <a:r>
              <a:rPr lang="he-IL" dirty="0" smtClean="0"/>
              <a:t> נמצאים בשכבת ה </a:t>
            </a:r>
            <a:r>
              <a:rPr lang="en-US" dirty="0" smtClean="0"/>
              <a:t>services</a:t>
            </a:r>
            <a:r>
              <a:rPr lang="he-IL" dirty="0" smtClean="0"/>
              <a:t>. כל </a:t>
            </a:r>
            <a:r>
              <a:rPr lang="en-US" dirty="0" smtClean="0"/>
              <a:t>service</a:t>
            </a:r>
            <a:r>
              <a:rPr lang="he-IL" dirty="0" smtClean="0"/>
              <a:t> מכיל את החוקים הרלוונטיים ואחראי</a:t>
            </a:r>
            <a:r>
              <a:rPr lang="he-IL" baseline="0" dirty="0" smtClean="0"/>
              <a:t> על שמירת הלוגיקה עבור אותו "חלק".</a:t>
            </a:r>
          </a:p>
          <a:p>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r>
              <a:rPr lang="he-IL" baseline="0" dirty="0" smtClean="0"/>
              <a:t>למרות שהשכבה לעיל היא הפוסק הבלעדי בענייני </a:t>
            </a:r>
            <a:r>
              <a:rPr lang="en-US" baseline="0" dirty="0" smtClean="0"/>
              <a:t>Business rules</a:t>
            </a:r>
            <a:r>
              <a:rPr lang="he-IL" baseline="0" dirty="0" smtClean="0"/>
              <a:t> שכבת ה </a:t>
            </a:r>
            <a:r>
              <a:rPr lang="en-US" baseline="0" dirty="0" smtClean="0"/>
              <a:t>presenter</a:t>
            </a:r>
            <a:r>
              <a:rPr lang="he-IL" baseline="0" dirty="0" smtClean="0"/>
              <a:t> גם היא מבצעת בדיקות תקינות (בנוסף לחישובים עבור הלקוח הנוגעים להצגת וזרימת המידע) כדי להקל על השרת (למשל בדיקת תקינות הקלט בצד לקוח כדי לא "להטריד" את השרת עם בקשות לא תקינות שייפסלו).</a:t>
            </a:r>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259910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B6C64A-5369-4762-8857-CB54A8426FD5}" type="datetime8">
              <a:rPr lang="he-IL" smtClean="0"/>
              <a:t>15 יוני 12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B64F2-BA47-410B-8BDD-FB88A7F6F575}" type="datetime8">
              <a:rPr lang="he-IL" smtClean="0"/>
              <a:t>15 יוני 12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BED17-CD94-43A3-81DC-2372D32E0D0E}" type="datetime8">
              <a:rPr lang="he-IL" smtClean="0"/>
              <a:t>15 יוני 12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7EC5C-1720-496A-B614-68CF8F8A994F}" type="datetime8">
              <a:rPr lang="he-IL" smtClean="0"/>
              <a:t>15 יוני 12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52E6D-6CB0-4CFD-B389-F82CE6411A70}" type="datetime8">
              <a:rPr lang="he-IL" smtClean="0"/>
              <a:t>15 יוני 12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88B57-D3A9-4038-A257-7D8714814988}" type="datetime8">
              <a:rPr lang="he-IL" smtClean="0"/>
              <a:t>15 יוני 12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69F7F-CA2C-4C32-AB30-88D024C25F57}" type="datetime8">
              <a:rPr lang="he-IL" smtClean="0"/>
              <a:t>15 יוני 12</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F4B5D4-A728-459E-80F8-97936A50E0F3}" type="datetime8">
              <a:rPr lang="he-IL" smtClean="0"/>
              <a:t>15 יוני 12</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D47A0-91D1-4526-9D76-CF24680E6A77}" type="datetime8">
              <a:rPr lang="he-IL" smtClean="0"/>
              <a:t>15 יוני 12</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92A7E-C931-4648-845D-420E057ABAA7}" type="datetime8">
              <a:rPr lang="he-IL" smtClean="0"/>
              <a:t>15 יוני 12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FFBC2-8B1C-4056-BFD8-7D53B1804277}" type="datetime8">
              <a:rPr lang="he-IL" smtClean="0"/>
              <a:t>15 יוני 12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C9C1F94-BD5C-4B0F-9EC5-D1425F155D3C}" type="datetime8">
              <a:rPr lang="he-IL" smtClean="0"/>
              <a:t>15 יוני 12</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Game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r>
              <a:rPr lang="en-US" dirty="0"/>
              <a:t>Each service has the relevant </a:t>
            </a:r>
            <a:r>
              <a:rPr lang="en-US" u="sng" dirty="0"/>
              <a:t>Business Rules</a:t>
            </a:r>
          </a:p>
          <a:p>
            <a:pPr lvl="1" indent="0" algn="l" rtl="0">
              <a:buNone/>
            </a:pPr>
            <a:r>
              <a:rPr lang="en-US" sz="1800" dirty="0"/>
              <a:t>(e.g. User has valid and unique email, has friend list, message reference…)</a:t>
            </a:r>
            <a:endParaRPr lang="en-US" u="sng" dirty="0"/>
          </a:p>
          <a:p>
            <a:pPr algn="l" rtl="0"/>
            <a:r>
              <a:rPr lang="en-US" dirty="0"/>
              <a:t>Each service has its </a:t>
            </a:r>
            <a:r>
              <a:rPr lang="en-US" u="sng" dirty="0"/>
              <a:t>Error recovery</a:t>
            </a:r>
            <a:r>
              <a:rPr lang="en-US" dirty="0"/>
              <a:t> logic</a:t>
            </a:r>
          </a:p>
          <a:p>
            <a:pPr lvl="1" indent="0" algn="l" rtl="0">
              <a:buNone/>
            </a:pPr>
            <a:r>
              <a:rPr lang="en-US" sz="1800" dirty="0"/>
              <a:t>(e.g. </a:t>
            </a:r>
            <a:r>
              <a:rPr lang="en-US" sz="1800" dirty="0" err="1"/>
              <a:t>UserMission</a:t>
            </a:r>
            <a:r>
              <a:rPr lang="en-US" sz="1800" dirty="0"/>
              <a:t> with </a:t>
            </a:r>
            <a:r>
              <a:rPr lang="en-US" sz="1800" dirty="0" err="1"/>
              <a:t>mission_id</a:t>
            </a:r>
            <a:r>
              <a:rPr lang="en-US" sz="1800" dirty="0"/>
              <a:t> that doesn't exist in the database)</a:t>
            </a:r>
          </a:p>
          <a:p>
            <a:pPr algn="l" rtl="0"/>
            <a:r>
              <a:rPr lang="en-US" dirty="0" smtClean="0"/>
              <a:t>Unit tests – check this logic</a:t>
            </a:r>
          </a:p>
          <a:p>
            <a:pPr algn="l" rtl="0"/>
            <a:endParaRPr lang="en-US" dirty="0" smtClean="0"/>
          </a:p>
          <a:p>
            <a:pPr algn="l" rtl="0"/>
            <a:r>
              <a:rPr lang="en-US" dirty="0" smtClean="0"/>
              <a:t>DOR</a:t>
            </a:r>
            <a:endParaRPr lang="he-IL" dirty="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smtClean="0"/>
              <a:t>Client-server-</a:t>
            </a:r>
            <a:r>
              <a:rPr lang="en-US" dirty="0" err="1" smtClean="0"/>
              <a:t>db</a:t>
            </a:r>
            <a:r>
              <a:rPr lang="en-US" dirty="0" smtClean="0"/>
              <a:t> trade-off</a:t>
            </a:r>
            <a:endParaRPr lang="he-IL" dirty="0"/>
          </a:p>
        </p:txBody>
      </p:sp>
      <p:sp>
        <p:nvSpPr>
          <p:cNvPr id="9" name="Content Placeholder 2"/>
          <p:cNvSpPr>
            <a:spLocks noGrp="1"/>
          </p:cNvSpPr>
          <p:nvPr>
            <p:ph idx="1"/>
          </p:nvPr>
        </p:nvSpPr>
        <p:spPr/>
        <p:txBody>
          <a:bodyPr>
            <a:normAutofit lnSpcReduction="1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a:t>
            </a:r>
            <a:r>
              <a:rPr lang="en-US" sz="2400" dirty="0" smtClean="0"/>
              <a:t>: Duplicated data</a:t>
            </a:r>
          </a:p>
          <a:p>
            <a:pPr algn="l" rtl="0"/>
            <a:r>
              <a:rPr lang="en-US" sz="2400" dirty="0" smtClean="0"/>
              <a:t>D: Often extracting unwanted data</a:t>
            </a:r>
            <a:r>
              <a:rPr lang="en-US" sz="2400" dirty="0" smtClean="0"/>
              <a:t>.</a:t>
            </a:r>
          </a:p>
          <a:p>
            <a:pPr marL="0" indent="0" algn="l" rtl="0">
              <a:buNone/>
            </a:pPr>
            <a:endParaRPr lang="en-US" sz="2400" dirty="0" smtClean="0"/>
          </a:p>
          <a:p>
            <a:pPr marL="0" indent="0" algn="l" rtl="0">
              <a:buNone/>
            </a:pPr>
            <a:r>
              <a:rPr lang="en-US" sz="2400" dirty="0" smtClean="0"/>
              <a:t>Breaking each entity to many small ones -&gt;</a:t>
            </a:r>
          </a:p>
          <a:p>
            <a:pPr algn="l" rtl="0"/>
            <a:r>
              <a:rPr lang="en-US" sz="2400" dirty="0" smtClean="0"/>
              <a:t>D: More calculations required (either on server or client side)  </a:t>
            </a:r>
          </a:p>
          <a:p>
            <a:pPr algn="l" rtl="0"/>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a:t>
            </a:r>
            <a:r>
              <a:rPr lang="en-US" sz="2400" dirty="0" smtClean="0"/>
              <a:t>be </a:t>
            </a:r>
            <a:r>
              <a:rPr lang="en-US" sz="2400" dirty="0" smtClean="0"/>
              <a:t>duplicated</a:t>
            </a:r>
          </a:p>
          <a:p>
            <a:pPr algn="l" rtl="0"/>
            <a:r>
              <a:rPr lang="en-US" dirty="0" smtClean="0"/>
              <a:t>A: </a:t>
            </a:r>
            <a:r>
              <a:rPr lang="he-IL" dirty="0" smtClean="0"/>
              <a:t>הורדת מידע רלוונטי בלבד</a:t>
            </a:r>
            <a:endParaRPr lang="en-US" sz="2400" dirty="0" smtClean="0"/>
          </a:p>
          <a:p>
            <a:pPr marL="0" indent="0" algn="l" rtl="0">
              <a:buNone/>
            </a:pPr>
            <a:endParaRPr lang="he-IL" dirty="0"/>
          </a:p>
        </p:txBody>
      </p:sp>
    </p:spTree>
    <p:extLst>
      <p:ext uri="{BB962C8B-B14F-4D97-AF65-F5344CB8AC3E}">
        <p14:creationId xmlns:p14="http://schemas.microsoft.com/office/powerpoint/2010/main" val="272713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Questionnaire</a:t>
            </a:r>
            <a:r>
              <a:rPr lang="en-US" dirty="0" smtClean="0"/>
              <a:t>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Facebook </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6" y="2819400"/>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219203" y="3959822"/>
            <a:ext cx="2732479" cy="369332"/>
          </a:xfrm>
          <a:prstGeom prst="rect">
            <a:avLst/>
          </a:prstGeom>
          <a:noFill/>
        </p:spPr>
        <p:txBody>
          <a:bodyPr wrap="none" rtlCol="1">
            <a:spAutoFit/>
          </a:bodyPr>
          <a:lstStyle/>
          <a:p>
            <a:r>
              <a:rPr lang="en-US" dirty="0" smtClean="0"/>
              <a:t>The W-Game application</a:t>
            </a:r>
            <a:endParaRPr lang="he-IL" dirty="0"/>
          </a:p>
        </p:txBody>
      </p:sp>
      <p:cxnSp>
        <p:nvCxnSpPr>
          <p:cNvPr id="9" name="Straight Arrow Connector 8"/>
          <p:cNvCxnSpPr>
            <a:stCxn id="5" idx="2"/>
            <a:endCxn id="6" idx="0"/>
          </p:cNvCxnSpPr>
          <p:nvPr/>
        </p:nvCxnSpPr>
        <p:spPr>
          <a:xfrm flipH="1">
            <a:off x="4566639" y="2121932"/>
            <a:ext cx="1"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9" y="3188732"/>
            <a:ext cx="18804" cy="771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93436" y="2286598"/>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93436" y="3420387"/>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423277" y="4837215"/>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85443" y="4329154"/>
            <a:ext cx="13798" cy="508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4437212"/>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816494" y="5856514"/>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a:off x="4599241" y="5206547"/>
            <a:ext cx="0" cy="649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56842" y="5377640"/>
            <a:ext cx="1050289" cy="307777"/>
          </a:xfrm>
          <a:prstGeom prst="rect">
            <a:avLst/>
          </a:prstGeom>
          <a:noFill/>
        </p:spPr>
        <p:txBody>
          <a:bodyPr wrap="none" rtlCol="1">
            <a:spAutoFit/>
          </a:bodyPr>
          <a:lstStyle/>
          <a:p>
            <a:r>
              <a:rPr lang="en-US" sz="1400" dirty="0" smtClean="0"/>
              <a:t>User token</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Mission delivery logic</a:t>
            </a:r>
            <a:endParaRPr lang="he-IL" dirty="0"/>
          </a:p>
        </p:txBody>
      </p:sp>
      <p:sp>
        <p:nvSpPr>
          <p:cNvPr id="3" name="Content Placeholder 2"/>
          <p:cNvSpPr>
            <a:spLocks noGrp="1"/>
          </p:cNvSpPr>
          <p:nvPr>
            <p:ph idx="1"/>
          </p:nvPr>
        </p:nvSpPr>
        <p:spPr/>
        <p:txBody>
          <a:bodyPr/>
          <a:lstStyle/>
          <a:p>
            <a:r>
              <a:rPr lang="he-IL" dirty="0"/>
              <a:t>הבעיה:</a:t>
            </a:r>
          </a:p>
          <a:p>
            <a:r>
              <a:rPr lang="he-IL" dirty="0"/>
              <a:t>ניתוב </a:t>
            </a:r>
            <a:r>
              <a:rPr lang="he-IL" dirty="0" smtClean="0"/>
              <a:t>יעיל של תוכן למשתמשים</a:t>
            </a:r>
            <a:endParaRPr lang="he-IL" dirty="0"/>
          </a:p>
          <a:p>
            <a:r>
              <a:rPr lang="he-IL" dirty="0"/>
              <a:t>(</a:t>
            </a:r>
            <a:r>
              <a:rPr lang="he-IL" dirty="0" smtClean="0"/>
              <a:t>משתמשת </a:t>
            </a:r>
            <a:r>
              <a:rPr lang="he-IL" dirty="0"/>
              <a:t>לא תקבל אותה משימה, או שתי חברות לא יקבלו את אותה משימה בו </a:t>
            </a:r>
            <a:r>
              <a:rPr lang="he-IL" dirty="0" smtClean="0"/>
              <a:t>זמנית בטווח זמן מוגדר מראש)</a:t>
            </a:r>
            <a:endParaRPr lang="he-IL" dirty="0"/>
          </a:p>
          <a:p>
            <a:endParaRPr lang="he-IL" dirty="0"/>
          </a:p>
          <a:p>
            <a:r>
              <a:rPr lang="he-IL" dirty="0"/>
              <a:t>הצעות לפתרון:</a:t>
            </a:r>
          </a:p>
          <a:p>
            <a:pPr marL="342900" indent="-342900">
              <a:buAutoNum type="arabicPeriod"/>
            </a:pPr>
            <a:r>
              <a:rPr lang="he-IL" dirty="0"/>
              <a:t>כל משימה תחזיק את המשתמשים שלקחו אותה</a:t>
            </a:r>
          </a:p>
          <a:p>
            <a:pPr marL="342900" indent="-342900">
              <a:buAutoNum type="arabicPeriod"/>
            </a:pPr>
            <a:r>
              <a:rPr lang="he-IL" dirty="0"/>
              <a:t>כל משתמש יחזיק את "המשימה הבא" שלו באותו תחום</a:t>
            </a:r>
          </a:p>
          <a:p>
            <a:pPr marL="0" indent="0" algn="r">
              <a:buNone/>
            </a:pPr>
            <a:r>
              <a:rPr lang="he-IL" dirty="0" smtClean="0"/>
              <a:t>3. גרף</a:t>
            </a:r>
          </a:p>
          <a:p>
            <a:pPr marL="0" indent="0" algn="r">
              <a:buNone/>
            </a:pPr>
            <a:r>
              <a:rPr lang="he-IL" dirty="0" smtClean="0"/>
              <a:t>4. מה שעכשיו קורה</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endParaRPr lang="en-US" dirty="0"/>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a:t>MissionsCommonness</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cxnSp>
        <p:nvCxnSpPr>
          <p:cNvPr id="20" name="Straight Arrow Connector 19"/>
          <p:cNvCxnSpPr/>
          <p:nvPr/>
        </p:nvCxnSpPr>
        <p:spPr>
          <a:xfrm>
            <a:off x="304800" y="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7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a:t>
            </a:r>
            <a:r>
              <a:rPr lang="en-US" dirty="0" smtClean="0"/>
              <a:t>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109428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r>
              <a:rPr lang="he-IL" dirty="0" smtClean="0"/>
              <a:t>הבעיה:</a:t>
            </a:r>
          </a:p>
          <a:p>
            <a:pPr marL="0" indent="0">
              <a:buNone/>
            </a:pPr>
            <a:r>
              <a:rPr lang="he-IL" dirty="0" smtClean="0"/>
              <a:t>תשתית להודעה יעילה (לא בזבזנית </a:t>
            </a:r>
            <a:r>
              <a:rPr lang="he-IL" dirty="0" err="1" smtClean="0"/>
              <a:t>בזכרון</a:t>
            </a:r>
            <a:r>
              <a:rPr lang="he-IL" dirty="0" smtClean="0"/>
              <a:t>) ופתוחה להרחבות עתידיות</a:t>
            </a:r>
          </a:p>
          <a:p>
            <a:endParaRPr lang="he-IL" dirty="0"/>
          </a:p>
          <a:p>
            <a:r>
              <a:rPr lang="he-IL" dirty="0" smtClean="0"/>
              <a:t>הצעות לפתרון:</a:t>
            </a:r>
          </a:p>
          <a:p>
            <a:pPr marL="0" indent="0">
              <a:buNone/>
            </a:pPr>
            <a:r>
              <a:rPr lang="he-IL" dirty="0" smtClean="0"/>
              <a:t>למשתמש יש רשימת הודעות לכל חבר (לא פתוח להרחבות)</a:t>
            </a:r>
            <a:endParaRPr lang="he-IL" dirty="0"/>
          </a:p>
          <a:p>
            <a:pPr marL="0" indent="0">
              <a:buNone/>
            </a:pPr>
            <a:r>
              <a:rPr lang="he-IL" dirty="0" smtClean="0"/>
              <a:t>יש מיכל של כל הדעות במשחק.</a:t>
            </a:r>
          </a:p>
          <a:p>
            <a:endParaRPr lang="he-IL" dirty="0"/>
          </a:p>
        </p:txBody>
      </p:sp>
    </p:spTree>
    <p:extLst>
      <p:ext uri="{BB962C8B-B14F-4D97-AF65-F5344CB8AC3E}">
        <p14:creationId xmlns:p14="http://schemas.microsoft.com/office/powerpoint/2010/main" val="3353918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369332"/>
          </a:xfrm>
          <a:prstGeom prst="rect">
            <a:avLst/>
          </a:prstGeom>
          <a:noFill/>
          <a:ln>
            <a:solidFill>
              <a:schemeClr val="tx1"/>
            </a:solidFill>
          </a:ln>
        </p:spPr>
        <p:txBody>
          <a:bodyPr wrap="square" rtlCol="0">
            <a:spAutoFit/>
          </a:bodyPr>
          <a:lstStyle/>
          <a:p>
            <a:pPr algn="l"/>
            <a:r>
              <a:rPr lang="en-US" dirty="0"/>
              <a:t>MessagesReference</a:t>
            </a:r>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9" y="3729335"/>
            <a:ext cx="2667002" cy="369332"/>
          </a:xfrm>
          <a:prstGeom prst="rect">
            <a:avLst/>
          </a:prstGeom>
          <a:noFill/>
          <a:ln>
            <a:solidFill>
              <a:schemeClr val="tx1"/>
            </a:solidFill>
          </a:ln>
        </p:spPr>
        <p:txBody>
          <a:bodyPr wrap="square" rtlCol="0">
            <a:spAutoFit/>
          </a:bodyPr>
          <a:lstStyle/>
          <a:p>
            <a:pPr algn="l"/>
            <a:r>
              <a:rPr lang="en-US" dirty="0"/>
              <a:t>MessagesContainer</a:t>
            </a:r>
            <a:endParaRPr lang="en-US" dirty="0"/>
          </a:p>
        </p:txBody>
      </p:sp>
      <p:sp>
        <p:nvSpPr>
          <p:cNvPr id="11" name="TextBox 10"/>
          <p:cNvSpPr txBox="1"/>
          <p:nvPr/>
        </p:nvSpPr>
        <p:spPr>
          <a:xfrm>
            <a:off x="304799" y="4098667"/>
            <a:ext cx="2667002" cy="1200329"/>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ownerId</a:t>
            </a:r>
            <a:r>
              <a:rPr lang="en-US" dirty="0" smtClean="0"/>
              <a:t>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71801" y="3505737"/>
            <a:ext cx="1600201" cy="61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71801" y="4368463"/>
            <a:ext cx="281940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6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pPr marL="0" indent="0">
              <a:buNone/>
            </a:pPr>
            <a:r>
              <a:rPr lang="he-IL" u="sng" dirty="0" smtClean="0"/>
              <a:t>רון </a:t>
            </a:r>
            <a:r>
              <a:rPr lang="he-IL" u="sng" dirty="0" smtClean="0"/>
              <a:t>שלנו:</a:t>
            </a:r>
          </a:p>
          <a:p>
            <a:endParaRPr lang="he-I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7675" y="3486834"/>
            <a:ext cx="2438400" cy="923330"/>
          </a:xfrm>
          <a:prstGeom prst="rect">
            <a:avLst/>
          </a:prstGeom>
          <a:noFill/>
        </p:spPr>
        <p:txBody>
          <a:bodyPr wrap="square" rtlCol="1">
            <a:spAutoFit/>
          </a:bodyPr>
          <a:lstStyle/>
          <a:p>
            <a:pPr algn="l" rtl="0"/>
            <a:r>
              <a:rPr lang="en-US" b="1" u="sng" dirty="0" smtClean="0"/>
              <a:t>Chats container:</a:t>
            </a:r>
          </a:p>
          <a:p>
            <a:pPr algn="l" rtl="0"/>
            <a:r>
              <a:rPr lang="en-US" dirty="0" smtClean="0"/>
              <a:t>Long id</a:t>
            </a:r>
          </a:p>
          <a:p>
            <a:pPr algn="l" rtl="0"/>
            <a:r>
              <a:rPr lang="en-US" dirty="0" err="1" smtClean="0"/>
              <a:t>Hashmap</a:t>
            </a:r>
            <a:r>
              <a:rPr lang="en-US" dirty="0" smtClean="0"/>
              <a:t>&lt;</a:t>
            </a:r>
            <a:r>
              <a:rPr lang="en-US" dirty="0" err="1" smtClean="0"/>
              <a:t>Long,Long</a:t>
            </a:r>
            <a:r>
              <a:rPr lang="en-US" dirty="0" smtClean="0"/>
              <a:t>&gt;</a:t>
            </a:r>
            <a:endParaRPr lang="he-IL" dirty="0"/>
          </a:p>
        </p:txBody>
      </p:sp>
      <p:cxnSp>
        <p:nvCxnSpPr>
          <p:cNvPr id="6" name="Straight Arrow Connector 5"/>
          <p:cNvCxnSpPr/>
          <p:nvPr/>
        </p:nvCxnSpPr>
        <p:spPr>
          <a:xfrm>
            <a:off x="983050" y="2667000"/>
            <a:ext cx="117087"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5741" y="1440365"/>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V="1">
            <a:off x="1828800" y="2573840"/>
            <a:ext cx="1752600" cy="1502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95400" y="4410164"/>
            <a:ext cx="826294" cy="61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675" y="4706034"/>
            <a:ext cx="3348038" cy="923330"/>
          </a:xfrm>
          <a:prstGeom prst="rect">
            <a:avLst/>
          </a:prstGeom>
          <a:noFill/>
        </p:spPr>
        <p:txBody>
          <a:bodyPr wrap="square" rtlCol="1">
            <a:spAutoFit/>
          </a:bodyPr>
          <a:lstStyle/>
          <a:p>
            <a:pPr algn="l" rtl="0"/>
            <a:r>
              <a:rPr lang="en-US" b="1" u="sng" dirty="0" smtClean="0"/>
              <a:t>Chat:</a:t>
            </a:r>
          </a:p>
          <a:p>
            <a:pPr algn="l" rtl="0"/>
            <a:r>
              <a:rPr lang="en-US" dirty="0" smtClean="0"/>
              <a:t>Long Id</a:t>
            </a:r>
          </a:p>
          <a:p>
            <a:pPr algn="l" rtl="0"/>
            <a:r>
              <a:rPr lang="en-US" dirty="0" err="1" smtClean="0"/>
              <a:t>ArrayList</a:t>
            </a:r>
            <a:r>
              <a:rPr lang="en-US" dirty="0" smtClean="0"/>
              <a:t>&lt;Long&gt; messages</a:t>
            </a:r>
            <a:endParaRPr lang="he-IL" dirty="0"/>
          </a:p>
        </p:txBody>
      </p:sp>
      <p:sp>
        <p:nvSpPr>
          <p:cNvPr id="19" name="TextBox 18"/>
          <p:cNvSpPr txBox="1"/>
          <p:nvPr/>
        </p:nvSpPr>
        <p:spPr>
          <a:xfrm>
            <a:off x="4953000" y="4267200"/>
            <a:ext cx="1508105" cy="1477328"/>
          </a:xfrm>
          <a:prstGeom prst="rect">
            <a:avLst/>
          </a:prstGeom>
          <a:noFill/>
        </p:spPr>
        <p:txBody>
          <a:bodyPr wrap="none" rtlCol="1">
            <a:spAutoFit/>
          </a:bodyPr>
          <a:lstStyle/>
          <a:p>
            <a:pPr algn="l" rtl="0"/>
            <a:r>
              <a:rPr lang="en-US" b="1" u="sng" dirty="0" smtClean="0"/>
              <a:t>Message:</a:t>
            </a:r>
          </a:p>
          <a:p>
            <a:pPr algn="l" rtl="0"/>
            <a:r>
              <a:rPr lang="en-US" dirty="0" smtClean="0"/>
              <a:t>Long id</a:t>
            </a:r>
          </a:p>
          <a:p>
            <a:pPr algn="l" rtl="0"/>
            <a:r>
              <a:rPr lang="en-US" dirty="0" smtClean="0"/>
              <a:t>Long </a:t>
            </a:r>
            <a:r>
              <a:rPr lang="en-US" dirty="0" err="1" smtClean="0"/>
              <a:t>ownerId</a:t>
            </a:r>
            <a:endParaRPr lang="en-US" dirty="0" smtClean="0"/>
          </a:p>
          <a:p>
            <a:pPr algn="l" rtl="0"/>
            <a:r>
              <a:rPr lang="en-US" dirty="0" smtClean="0"/>
              <a:t>String content</a:t>
            </a:r>
          </a:p>
          <a:p>
            <a:pPr algn="l" rtl="0"/>
            <a:r>
              <a:rPr lang="en-US" dirty="0" smtClean="0"/>
              <a:t>Date </a:t>
            </a:r>
            <a:r>
              <a:rPr lang="en-US" dirty="0" err="1" smtClean="0"/>
              <a:t>date</a:t>
            </a:r>
            <a:endParaRPr lang="en-US" dirty="0" smtClean="0"/>
          </a:p>
        </p:txBody>
      </p:sp>
      <p:cxnSp>
        <p:nvCxnSpPr>
          <p:cNvPr id="23" name="Elbow Connector 22"/>
          <p:cNvCxnSpPr/>
          <p:nvPr/>
        </p:nvCxnSpPr>
        <p:spPr>
          <a:xfrm flipV="1">
            <a:off x="1666875" y="4706034"/>
            <a:ext cx="3122341" cy="6279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9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lgn="l" rtl="0"/>
            <a:r>
              <a:rPr lang="en-US" sz="2200" dirty="0" smtClean="0"/>
              <a:t>Missions</a:t>
            </a:r>
          </a:p>
          <a:p>
            <a:pPr marL="457200" lvl="2" algn="l" rtl="0"/>
            <a:r>
              <a:rPr lang="en-US" sz="2200" dirty="0" smtClean="0"/>
              <a:t>Achievements</a:t>
            </a:r>
          </a:p>
          <a:p>
            <a:pPr marL="457200" lvl="2" algn="l" rtl="0"/>
            <a:r>
              <a:rPr lang="en-US" sz="2200" dirty="0" smtClean="0"/>
              <a:t>Adaptive progress</a:t>
            </a:r>
            <a:endParaRPr lang="en-US" sz="2200" dirty="0"/>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הצגה של הקוד והכלים</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en-US" dirty="0" smtClean="0"/>
          </a:p>
          <a:p>
            <a:r>
              <a:rPr lang="en-US" dirty="0" smtClean="0"/>
              <a:t>GWT Designer</a:t>
            </a:r>
          </a:p>
          <a:p>
            <a:r>
              <a:rPr lang="en-US" dirty="0" smtClean="0"/>
              <a:t>View, UI-Binder</a:t>
            </a:r>
          </a:p>
          <a:p>
            <a:r>
              <a:rPr lang="en-US" dirty="0" smtClean="0"/>
              <a:t>Presenter</a:t>
            </a:r>
          </a:p>
          <a:p>
            <a:r>
              <a:rPr lang="en-US" dirty="0" smtClean="0"/>
              <a:t>Servlet</a:t>
            </a:r>
          </a:p>
          <a:p>
            <a:r>
              <a:rPr lang="en-US" dirty="0" smtClean="0"/>
              <a:t>Service</a:t>
            </a:r>
          </a:p>
        </p:txBody>
      </p:sp>
    </p:spTree>
    <p:extLst>
      <p:ext uri="{BB962C8B-B14F-4D97-AF65-F5344CB8AC3E}">
        <p14:creationId xmlns:p14="http://schemas.microsoft.com/office/powerpoint/2010/main" val="2245682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הצגה של הפלטפורמה</a:t>
            </a:r>
            <a:endParaRPr lang="he-IL" dirty="0"/>
          </a:p>
        </p:txBody>
      </p:sp>
      <p:sp>
        <p:nvSpPr>
          <p:cNvPr id="3" name="Content Placeholder 2"/>
          <p:cNvSpPr>
            <a:spLocks noGrp="1"/>
          </p:cNvSpPr>
          <p:nvPr>
            <p:ph idx="1"/>
          </p:nvPr>
        </p:nvSpPr>
        <p:spPr/>
        <p:txBody>
          <a:bodyPr/>
          <a:lstStyle/>
          <a:p>
            <a:pPr algn="l" rtl="0"/>
            <a:endParaRPr lang="en-US" dirty="0" smtClean="0"/>
          </a:p>
          <a:p>
            <a:pPr algn="r"/>
            <a:r>
              <a:rPr lang="he-IL" dirty="0" smtClean="0"/>
              <a:t>צד </a:t>
            </a:r>
            <a:r>
              <a:rPr lang="en-US" dirty="0" smtClean="0"/>
              <a:t>Admin</a:t>
            </a:r>
          </a:p>
          <a:p>
            <a:pPr algn="r"/>
            <a:r>
              <a:rPr lang="he-IL" dirty="0" smtClean="0"/>
              <a:t>צד </a:t>
            </a:r>
            <a:r>
              <a:rPr lang="en-US" dirty="0" smtClean="0"/>
              <a:t>User</a:t>
            </a:r>
          </a:p>
        </p:txBody>
      </p:sp>
    </p:spTree>
    <p:extLst>
      <p:ext uri="{BB962C8B-B14F-4D97-AF65-F5344CB8AC3E}">
        <p14:creationId xmlns:p14="http://schemas.microsoft.com/office/powerpoint/2010/main" val="3370345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הצגה של הבדיקות</a:t>
            </a:r>
            <a:endParaRPr lang="he-IL" dirty="0"/>
          </a:p>
        </p:txBody>
      </p:sp>
      <p:sp>
        <p:nvSpPr>
          <p:cNvPr id="3" name="Content Placeholder 2"/>
          <p:cNvSpPr>
            <a:spLocks noGrp="1"/>
          </p:cNvSpPr>
          <p:nvPr>
            <p:ph idx="1"/>
          </p:nvPr>
        </p:nvSpPr>
        <p:spPr/>
        <p:txBody>
          <a:bodyPr/>
          <a:lstStyle/>
          <a:p>
            <a:pPr algn="l" rtl="0"/>
            <a:endParaRPr lang="en-US" dirty="0" smtClean="0"/>
          </a:p>
          <a:p>
            <a:pPr algn="r"/>
            <a:r>
              <a:rPr lang="en-US" dirty="0" smtClean="0"/>
              <a:t>Unit Tests</a:t>
            </a:r>
          </a:p>
          <a:p>
            <a:pPr algn="r"/>
            <a:r>
              <a:rPr lang="en-US" smtClean="0"/>
              <a:t>Service tests</a:t>
            </a:r>
            <a:endParaRPr lang="en-US" dirty="0" smtClean="0"/>
          </a:p>
        </p:txBody>
      </p:sp>
    </p:spTree>
    <p:extLst>
      <p:ext uri="{BB962C8B-B14F-4D97-AF65-F5344CB8AC3E}">
        <p14:creationId xmlns:p14="http://schemas.microsoft.com/office/powerpoint/2010/main" val="3404796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עבודה מול החברה</a:t>
            </a:r>
            <a:endParaRPr lang="he-IL" dirty="0"/>
          </a:p>
        </p:txBody>
      </p:sp>
      <p:sp>
        <p:nvSpPr>
          <p:cNvPr id="3" name="Content Placeholder 2"/>
          <p:cNvSpPr>
            <a:spLocks noGrp="1"/>
          </p:cNvSpPr>
          <p:nvPr>
            <p:ph idx="1"/>
          </p:nvPr>
        </p:nvSpPr>
        <p:spPr/>
        <p:txBody>
          <a:bodyPr/>
          <a:lstStyle/>
          <a:p>
            <a:r>
              <a:rPr lang="en-US" dirty="0" smtClean="0">
                <a:hlinkClick r:id="rId2"/>
              </a:rPr>
              <a:t>http://www.youtube.com/watch?v=lg4S-M0R_I0</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a:t>
            </a:r>
            <a:r>
              <a:rPr lang="en-US" dirty="0" smtClean="0"/>
              <a:t>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endParaRPr lang="en-US" dirty="0" smtClean="0"/>
          </a:p>
          <a:p>
            <a:pPr lvl="1" algn="l" rtl="0"/>
            <a:endParaRPr lang="en-US" dirty="0" smtClean="0"/>
          </a:p>
          <a:p>
            <a:pPr algn="l" rtl="0"/>
            <a:r>
              <a:rPr lang="en-US" dirty="0" smtClean="0"/>
              <a:t>Application goals</a:t>
            </a:r>
          </a:p>
          <a:p>
            <a:pPr lvl="1"/>
            <a:r>
              <a:rPr lang="en-US" dirty="0" smtClean="0"/>
              <a:t>Questionnaire </a:t>
            </a:r>
            <a:r>
              <a:rPr lang="en-US" dirty="0"/>
              <a:t>engine</a:t>
            </a:r>
          </a:p>
          <a:p>
            <a:pPr lvl="1"/>
            <a:r>
              <a:rPr lang="en-US" dirty="0"/>
              <a:t>Facebook </a:t>
            </a:r>
            <a:r>
              <a:rPr lang="en-US" dirty="0" smtClean="0"/>
              <a:t>integration</a:t>
            </a:r>
            <a:endParaRPr lang="en-US" dirty="0" smtClean="0"/>
          </a:p>
          <a:p>
            <a:pPr lvl="1"/>
            <a:r>
              <a:rPr lang="en-US" dirty="0"/>
              <a:t>Mission </a:t>
            </a:r>
            <a:r>
              <a:rPr lang="en-US" dirty="0" smtClean="0"/>
              <a:t>logic</a:t>
            </a:r>
          </a:p>
          <a:p>
            <a:pPr lvl="1"/>
            <a:r>
              <a:rPr lang="en-US" dirty="0"/>
              <a:t>User Collaboration</a:t>
            </a:r>
          </a:p>
          <a:p>
            <a:pPr lvl="1"/>
            <a:endParaRPr lang="he-IL" dirty="0" smtClean="0"/>
          </a:p>
          <a:p>
            <a:pPr lvl="1" algn="l" rtl="0"/>
            <a:endParaRPr lang="en-US" dirty="0" smtClean="0"/>
          </a:p>
        </p:txBody>
      </p:sp>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Existing </a:t>
            </a:r>
            <a:r>
              <a:rPr lang="en-US" dirty="0"/>
              <a:t>Design patterns </a:t>
            </a:r>
            <a:br>
              <a:rPr lang="en-US" dirty="0"/>
            </a:br>
            <a:endParaRPr lang="he-IL" dirty="0"/>
          </a:p>
        </p:txBody>
      </p:sp>
      <p:sp>
        <p:nvSpPr>
          <p:cNvPr id="3" name="Content Placeholder 2"/>
          <p:cNvSpPr>
            <a:spLocks noGrp="1"/>
          </p:cNvSpPr>
          <p:nvPr>
            <p:ph idx="1"/>
          </p:nvPr>
        </p:nvSpPr>
        <p:spPr/>
        <p:txBody>
          <a:bodyPr>
            <a:normAutofit/>
          </a:bodyPr>
          <a:lstStyle/>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r>
              <a:rPr lang="en-US" dirty="0" smtClean="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6" name="Picture 2" descr="C:\Users\igovorov\Downloads\240px-ModelViewControllerDiagram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63016"/>
            <a:ext cx="228600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govorov\Downloads\fig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31738"/>
            <a:ext cx="4286250" cy="1752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19400" y="4615006"/>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16" name="TextBox 15"/>
          <p:cNvSpPr txBox="1"/>
          <p:nvPr/>
        </p:nvSpPr>
        <p:spPr>
          <a:xfrm>
            <a:off x="2822369" y="5211288"/>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17" name="TextBox 16"/>
          <p:cNvSpPr txBox="1"/>
          <p:nvPr/>
        </p:nvSpPr>
        <p:spPr>
          <a:xfrm>
            <a:off x="2822369" y="5909684"/>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18" name="Straight Arrow Connector 17"/>
          <p:cNvCxnSpPr>
            <a:stCxn id="15" idx="2"/>
            <a:endCxn id="16" idx="0"/>
          </p:cNvCxnSpPr>
          <p:nvPr/>
        </p:nvCxnSpPr>
        <p:spPr>
          <a:xfrm>
            <a:off x="3467100" y="4984338"/>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0"/>
          </p:cNvCxnSpPr>
          <p:nvPr/>
        </p:nvCxnSpPr>
        <p:spPr>
          <a:xfrm>
            <a:off x="3470069" y="5580620"/>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Design pattern selection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lgn="l" rtl="0"/>
            <a:r>
              <a:rPr lang="en-US" dirty="0" smtClean="0"/>
              <a:t>Cross </a:t>
            </a:r>
            <a:r>
              <a:rPr lang="en-US" dirty="0"/>
              <a:t>platform </a:t>
            </a:r>
          </a:p>
          <a:p>
            <a:pPr lvl="1" algn="l" rtl="0"/>
            <a:r>
              <a:rPr lang="en-US" dirty="0" smtClean="0"/>
              <a:t>Decupling</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sp>
        <p:nvSpPr>
          <p:cNvPr id="5" name="TextBox 4"/>
          <p:cNvSpPr txBox="1"/>
          <p:nvPr/>
        </p:nvSpPr>
        <p:spPr>
          <a:xfrm>
            <a:off x="6477000" y="2667000"/>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6" name="TextBox 5"/>
          <p:cNvSpPr txBox="1"/>
          <p:nvPr/>
        </p:nvSpPr>
        <p:spPr>
          <a:xfrm>
            <a:off x="6479969" y="3263282"/>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7" name="TextBox 6"/>
          <p:cNvSpPr txBox="1"/>
          <p:nvPr/>
        </p:nvSpPr>
        <p:spPr>
          <a:xfrm>
            <a:off x="6479969" y="3961678"/>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8" name="Straight Arrow Connector 7"/>
          <p:cNvCxnSpPr>
            <a:stCxn id="5" idx="2"/>
            <a:endCxn id="6" idx="0"/>
          </p:cNvCxnSpPr>
          <p:nvPr/>
        </p:nvCxnSpPr>
        <p:spPr>
          <a:xfrm>
            <a:off x="7124700" y="3036332"/>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0"/>
          </p:cNvCxnSpPr>
          <p:nvPr/>
        </p:nvCxnSpPr>
        <p:spPr>
          <a:xfrm>
            <a:off x="7127669" y="3632614"/>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a:t>
            </a:r>
            <a:endParaRPr lang="he-IL" dirty="0"/>
          </a:p>
        </p:txBody>
      </p:sp>
      <p:sp>
        <p:nvSpPr>
          <p:cNvPr id="36" name="Rectangle 35"/>
          <p:cNvSpPr/>
          <p:nvPr/>
        </p:nvSpPr>
        <p:spPr>
          <a:xfrm>
            <a:off x="3662551"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39" name="Rectangle 38"/>
          <p:cNvSpPr/>
          <p:nvPr/>
        </p:nvSpPr>
        <p:spPr>
          <a:xfrm>
            <a:off x="3662551"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839757" y="2059136"/>
            <a:ext cx="813043" cy="369332"/>
          </a:xfrm>
          <a:prstGeom prst="rect">
            <a:avLst/>
          </a:prstGeom>
          <a:noFill/>
        </p:spPr>
        <p:txBody>
          <a:bodyPr wrap="none" rtlCol="1">
            <a:spAutoFit/>
          </a:bodyPr>
          <a:lstStyle/>
          <a:p>
            <a:r>
              <a:rPr lang="en-US" dirty="0" smtClean="0"/>
              <a:t>Model</a:t>
            </a:r>
            <a:endParaRPr lang="he-IL" dirty="0"/>
          </a:p>
        </p:txBody>
      </p:sp>
      <p:sp>
        <p:nvSpPr>
          <p:cNvPr id="47" name="TextBox 46"/>
          <p:cNvSpPr txBox="1"/>
          <p:nvPr/>
        </p:nvSpPr>
        <p:spPr>
          <a:xfrm>
            <a:off x="1532093" y="4737781"/>
            <a:ext cx="1184940" cy="369332"/>
          </a:xfrm>
          <a:prstGeom prst="rect">
            <a:avLst/>
          </a:prstGeom>
          <a:noFill/>
        </p:spPr>
        <p:txBody>
          <a:bodyPr wrap="none" rtlCol="1">
            <a:spAutoFit/>
          </a:bodyPr>
          <a:lstStyle/>
          <a:p>
            <a:r>
              <a:rPr lang="en-US" dirty="0" smtClean="0"/>
              <a:t>Presenter</a:t>
            </a:r>
            <a:endParaRPr lang="he-IL" dirty="0"/>
          </a:p>
        </p:txBody>
      </p:sp>
      <p:sp>
        <p:nvSpPr>
          <p:cNvPr id="48" name="TextBox 47"/>
          <p:cNvSpPr txBox="1"/>
          <p:nvPr/>
        </p:nvSpPr>
        <p:spPr>
          <a:xfrm>
            <a:off x="2124563"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255132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View </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a:t>
            </a:r>
            <a:r>
              <a:rPr lang="en-US" dirty="0" smtClean="0"/>
              <a:t>- Google Web </a:t>
            </a:r>
            <a:r>
              <a:rPr lang="en-US" dirty="0" smtClean="0"/>
              <a:t>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p>
          <a:p>
            <a:pPr lvl="2" algn="l" rtl="0"/>
            <a:r>
              <a:rPr lang="en-US" dirty="0"/>
              <a:t>Java Events</a:t>
            </a:r>
          </a:p>
          <a:p>
            <a:pPr lvl="2" algn="l" rtl="0"/>
            <a:r>
              <a:rPr lang="en-US" dirty="0"/>
              <a:t>Compilation Error detection </a:t>
            </a:r>
          </a:p>
          <a:p>
            <a:pPr lvl="2" algn="l" rtl="0"/>
            <a:r>
              <a:rPr lang="en-US" dirty="0"/>
              <a:t>Complex </a:t>
            </a:r>
            <a:r>
              <a:rPr lang="en-US" dirty="0" smtClean="0"/>
              <a:t>classes</a:t>
            </a:r>
          </a:p>
          <a:p>
            <a:pPr lvl="2" algn="l" rtl="0"/>
            <a:r>
              <a:rPr lang="en-US" dirty="0"/>
              <a:t>Debug environment</a:t>
            </a:r>
          </a:p>
          <a:p>
            <a:pPr lvl="1" algn="l" rtl="0"/>
            <a:r>
              <a:rPr lang="en-US" dirty="0" smtClean="0"/>
              <a:t>Useful tools like GWT designer, Client bundle</a:t>
            </a:r>
          </a:p>
          <a:p>
            <a:pPr lvl="1" algn="l" rtl="0"/>
            <a:r>
              <a:rPr lang="en-US" dirty="0" smtClean="0"/>
              <a:t>Decoupled View</a:t>
            </a:r>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Presenter</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endParaRPr lang="en-US" dirty="0"/>
          </a:p>
          <a:p>
            <a:pPr lvl="1" algn="l" rtl="0"/>
            <a:endParaRPr lang="he-IL" dirty="0" smtClean="0"/>
          </a:p>
          <a:p>
            <a:pPr algn="l" rtl="0"/>
            <a:r>
              <a:rPr lang="en-US" dirty="0"/>
              <a:t>Disadvantages: </a:t>
            </a:r>
          </a:p>
          <a:p>
            <a:pPr lvl="1" algn="l" rtl="0"/>
            <a:r>
              <a:rPr lang="en-US" dirty="0"/>
              <a:t>The ? 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p>
          <a:p>
            <a:pPr lvl="1" algn="l" rtl="0"/>
            <a:r>
              <a:rPr lang="en-US" dirty="0" smtClean="0"/>
              <a:t>Flexible and open to changes</a:t>
            </a:r>
          </a:p>
          <a:p>
            <a:pPr lvl="1" algn="l" rtl="0"/>
            <a:r>
              <a:rPr lang="en-US" dirty="0" smtClean="0"/>
              <a:t>Cross layer objects</a:t>
            </a:r>
            <a:endParaRPr lang="en-US" dirty="0"/>
          </a:p>
          <a:p>
            <a:pPr algn="l" rtl="0"/>
            <a:r>
              <a:rPr lang="en-US" dirty="0" smtClean="0"/>
              <a:t>Services</a:t>
            </a:r>
          </a:p>
          <a:p>
            <a:pPr lvl="1" algn="l" rtl="0"/>
            <a:r>
              <a:rPr lang="en-US" dirty="0" smtClean="0"/>
              <a:t>Game Logic </a:t>
            </a:r>
          </a:p>
          <a:p>
            <a:pPr lvl="1" algn="l" rtl="0"/>
            <a:r>
              <a:rPr lang="en-US" dirty="0"/>
              <a:t>B</a:t>
            </a:r>
            <a:r>
              <a:rPr lang="en-US" dirty="0" smtClean="0"/>
              <a:t>usiness rules</a:t>
            </a:r>
            <a:endParaRPr lang="en-US" dirty="0"/>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4999</TotalTime>
  <Words>2494</Words>
  <Application>Microsoft Office PowerPoint</Application>
  <PresentationFormat>On-screen Show (4:3)</PresentationFormat>
  <Paragraphs>343</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The W-Game הצגת הפרויקט מול פורום שופטים מצומצם </vt:lpstr>
      <vt:lpstr>About the project</vt:lpstr>
      <vt:lpstr>Our Goals</vt:lpstr>
      <vt:lpstr>Existing Design patterns  </vt:lpstr>
      <vt:lpstr>Design pattern selection</vt:lpstr>
      <vt:lpstr>Our architecture </vt:lpstr>
      <vt:lpstr>Our architecture - View </vt:lpstr>
      <vt:lpstr>Our architecture - Presenter</vt:lpstr>
      <vt:lpstr>Our architecture - Model</vt:lpstr>
      <vt:lpstr>Game logic and business rules</vt:lpstr>
      <vt:lpstr>Client-server-db trade-off</vt:lpstr>
      <vt:lpstr>Questionnaire engine</vt:lpstr>
      <vt:lpstr>Facebook </vt:lpstr>
      <vt:lpstr>Mission delivery logic</vt:lpstr>
      <vt:lpstr>Mission delivery logic</vt:lpstr>
      <vt:lpstr>User collaboration</vt:lpstr>
      <vt:lpstr>Message Logic</vt:lpstr>
      <vt:lpstr>Message Logic</vt:lpstr>
      <vt:lpstr>Message Logic</vt:lpstr>
      <vt:lpstr>הצגה של הקוד והכלים</vt:lpstr>
      <vt:lpstr>הצגה של הפלטפורמה</vt:lpstr>
      <vt:lpstr>הצגה של הבדיקות</vt:lpstr>
      <vt:lpstr>עבודה מול החברה</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157</cp:revision>
  <dcterms:created xsi:type="dcterms:W3CDTF">2012-06-04T11:38:53Z</dcterms:created>
  <dcterms:modified xsi:type="dcterms:W3CDTF">2012-06-15T11:02:10Z</dcterms:modified>
</cp:coreProperties>
</file>