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4"/>
  </p:notesMasterIdLst>
  <p:sldIdLst>
    <p:sldId id="256" r:id="rId2"/>
    <p:sldId id="272" r:id="rId3"/>
    <p:sldId id="273" r:id="rId4"/>
    <p:sldId id="274" r:id="rId5"/>
    <p:sldId id="275" r:id="rId6"/>
    <p:sldId id="276" r:id="rId7"/>
    <p:sldId id="277" r:id="rId8"/>
    <p:sldId id="278" r:id="rId9"/>
    <p:sldId id="279" r:id="rId10"/>
    <p:sldId id="294" r:id="rId11"/>
    <p:sldId id="285" r:id="rId12"/>
    <p:sldId id="290" r:id="rId13"/>
    <p:sldId id="288" r:id="rId14"/>
    <p:sldId id="281" r:id="rId15"/>
    <p:sldId id="280" r:id="rId16"/>
    <p:sldId id="283" r:id="rId17"/>
    <p:sldId id="292" r:id="rId18"/>
    <p:sldId id="293" r:id="rId19"/>
    <p:sldId id="296" r:id="rId20"/>
    <p:sldId id="297" r:id="rId21"/>
    <p:sldId id="260" r:id="rId22"/>
    <p:sldId id="295" r:id="rId2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4618" autoAdjust="0"/>
  </p:normalViewPr>
  <p:slideViewPr>
    <p:cSldViewPr>
      <p:cViewPr varScale="1">
        <p:scale>
          <a:sx n="50" d="100"/>
          <a:sy n="50" d="100"/>
        </p:scale>
        <p:origin x="-17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Screen shot</a:t>
            </a:r>
            <a:r>
              <a:rPr lang="he-IL" baseline="0" dirty="0" smtClean="0"/>
              <a:t>.</a:t>
            </a:r>
            <a:endParaRPr lang="en-US" baseline="0" dirty="0" smtClean="0"/>
          </a:p>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בהיבט הלוגי של האפליקציה נדרשנו למממש מנגנון משימות חכם, לתת </a:t>
            </a:r>
            <a:r>
              <a:rPr lang="he-IL" baseline="0" dirty="0" err="1" smtClean="0"/>
              <a:t>ליוזר</a:t>
            </a:r>
            <a:r>
              <a:rPr lang="he-IL" baseline="0" dirty="0" smtClean="0"/>
              <a:t> תחושת השגיות והתאמת האפליקציה להתקדמות של המשתמש.</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 נעבור לדבר על החלק של</a:t>
            </a:r>
            <a:r>
              <a:rPr lang="he-IL" baseline="0" dirty="0" smtClean="0"/>
              <a:t> האפליקציה: </a:t>
            </a:r>
            <a:endParaRPr lang="he-IL" dirty="0" smtClean="0"/>
          </a:p>
          <a:p>
            <a:endParaRPr lang="he-IL" dirty="0" smtClean="0"/>
          </a:p>
          <a:p>
            <a:r>
              <a:rPr lang="he-IL" dirty="0" smtClean="0"/>
              <a:t>ה</a:t>
            </a:r>
            <a:r>
              <a:rPr lang="en-US" dirty="0" smtClean="0"/>
              <a:t>Business rules</a:t>
            </a:r>
            <a:r>
              <a:rPr lang="he-IL" dirty="0" smtClean="0"/>
              <a:t> נמצאים בשכבת ה </a:t>
            </a:r>
            <a:r>
              <a:rPr lang="en-US" dirty="0" smtClean="0"/>
              <a:t>services</a:t>
            </a:r>
            <a:r>
              <a:rPr lang="he-IL" dirty="0" smtClean="0"/>
              <a:t>. כל </a:t>
            </a:r>
            <a:r>
              <a:rPr lang="en-US" dirty="0" smtClean="0"/>
              <a:t>service</a:t>
            </a:r>
            <a:r>
              <a:rPr lang="he-IL" dirty="0" smtClean="0"/>
              <a:t> מכיל את החוקים הרלוונטיים ואחראי</a:t>
            </a:r>
            <a:r>
              <a:rPr lang="he-IL" baseline="0" dirty="0" smtClean="0"/>
              <a:t> על שמירת הלוגיקה עבור אותו "חלק".</a:t>
            </a:r>
          </a:p>
          <a:p>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r>
              <a:rPr lang="he-IL" baseline="0" dirty="0" smtClean="0"/>
              <a:t>למרות שהשכבה לעיל היא הפוסק הבלעדי בענייני </a:t>
            </a:r>
            <a:r>
              <a:rPr lang="en-US" baseline="0" dirty="0" smtClean="0"/>
              <a:t>Business rules</a:t>
            </a:r>
            <a:r>
              <a:rPr lang="he-IL" baseline="0" dirty="0" smtClean="0"/>
              <a:t> שכבת ה </a:t>
            </a:r>
            <a:r>
              <a:rPr lang="en-US" baseline="0" dirty="0" smtClean="0"/>
              <a:t>presenter</a:t>
            </a:r>
            <a:r>
              <a:rPr lang="he-IL" baseline="0" dirty="0" smtClean="0"/>
              <a:t> גם היא מבצעת בדיקות תקינות (בנוסף לחישובים עבור הלקוח הנוגעים להצגת וזרימת המידע) כדי להקל על השרת (למשל בדיקת תקינות הקלט בצד לקוח כדי לא "להטריד" את השרת עם בקשות לא תקינות שייפסלו).</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תהליך</a:t>
            </a:r>
            <a:r>
              <a:rPr lang="he-IL" baseline="0" dirty="0" smtClean="0"/>
              <a:t> </a:t>
            </a:r>
            <a:r>
              <a:rPr lang="he-IL" baseline="0" dirty="0" err="1" smtClean="0"/>
              <a:t>הרגיסטרציה</a:t>
            </a:r>
            <a:r>
              <a:rPr lang="he-IL" baseline="0" dirty="0" smtClean="0"/>
              <a:t> הוא תהליך שבו המערכת מכירה את הלקוח. </a:t>
            </a:r>
            <a:r>
              <a:rPr lang="he-IL" baseline="0" dirty="0" err="1" smtClean="0"/>
              <a:t>התהתיך</a:t>
            </a:r>
            <a:r>
              <a:rPr lang="he-IL" baseline="0" dirty="0" smtClean="0"/>
              <a:t> מתחלק ל 3 שלבים, נתונים אישיים, רשימת המשאלות שאותם רוצים להשיג בחיים האמתיים, ושאלון.</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לו ותכוונה אותו ל</a:t>
            </a:r>
          </a:p>
          <a:p>
            <a:endParaRPr lang="he-IL" baseline="0" dirty="0" smtClean="0"/>
          </a:p>
          <a:p>
            <a:r>
              <a:rPr lang="he-IL" baseline="0" dirty="0" smtClean="0"/>
              <a:t>שלב השאלון </a:t>
            </a:r>
            <a:r>
              <a:rPr lang="he-IL" baseline="0" dirty="0" err="1" smtClean="0"/>
              <a:t>ברגיסטרציה</a:t>
            </a:r>
            <a:r>
              <a:rPr lang="he-IL" baseline="0" dirty="0" smtClean="0"/>
              <a:t> מאפשר למערכת לחשב את רמת שביעות הרצון של המשתמש ב4 התחומים     לחשב עבור המשתמשת את התחום שבו היא מרגישה פחות חזקה ולהפנות את דף הבית לתחום זה כדי שהמערכת תציע לה משימה באותו תחום (ובכך תוכל לשפר תחום זה בחייה).</a:t>
            </a:r>
          </a:p>
          <a:p>
            <a:endParaRPr lang="he-IL" baseline="0" dirty="0" smtClean="0"/>
          </a:p>
          <a:p>
            <a:r>
              <a:rPr lang="he-IL" baseline="0" dirty="0" smtClean="0"/>
              <a:t>התהליך כולו מתחיל מבקשה לפרטים בסיסיים (שם ושם משפחה + אפשרות להעלות תמונת פרופיל) כאשר נרשמים </a:t>
            </a:r>
            <a:r>
              <a:rPr lang="he-IL" baseline="0" dirty="0" err="1" smtClean="0"/>
              <a:t>מהפייסבוק</a:t>
            </a:r>
            <a:r>
              <a:rPr lang="he-IL" baseline="0" dirty="0" smtClean="0"/>
              <a:t>, שלב זה נחסך שכן אנחנו כבר יודעים מה השם, שם משפחה ותמונת פרופיל.</a:t>
            </a:r>
          </a:p>
          <a:p>
            <a:r>
              <a:rPr lang="he-IL" baseline="0" dirty="0" smtClean="0"/>
              <a:t>שלב 2 – המשתמשת יכולה למלא משאלות שיישמרו במערכת ובעתיד תוכל להתרשם כמה מהמשאלות הללו הושגו.</a:t>
            </a:r>
          </a:p>
          <a:p>
            <a:r>
              <a:rPr lang="he-IL" baseline="0" dirty="0" smtClean="0"/>
              <a:t>שלב 3 – מענה על שאלונים עבור כל תחום מארבעת התחומים (כספים, שיפור עצמי, אהבה, משפחה).</a:t>
            </a:r>
          </a:p>
          <a:p>
            <a:endParaRPr lang="he-IL" baseline="0" dirty="0" smtClean="0"/>
          </a:p>
          <a:p>
            <a:r>
              <a:rPr lang="he-IL" baseline="0" dirty="0" smtClean="0"/>
              <a:t>אנחנו שומרים את ה</a:t>
            </a:r>
            <a:r>
              <a:rPr lang="en-US" baseline="0" dirty="0" smtClean="0"/>
              <a:t>STATE</a:t>
            </a:r>
            <a:r>
              <a:rPr lang="he-IL" baseline="0" dirty="0" smtClean="0"/>
              <a:t> הנוכחי בכל שלב בהרשמה כך שאם </a:t>
            </a:r>
            <a:r>
              <a:rPr lang="he-IL" baseline="0" dirty="0" err="1" smtClean="0"/>
              <a:t>היוזר</a:t>
            </a:r>
            <a:r>
              <a:rPr lang="he-IL" baseline="0" dirty="0" smtClean="0"/>
              <a:t> בוחר לסגור את חלון האפליקציה ולחזור, יוכל להמשיך מאותו שלב </a:t>
            </a:r>
            <a:r>
              <a:rPr lang="he-IL" baseline="0" dirty="0" err="1" smtClean="0"/>
              <a:t>ברגיסטרציה</a:t>
            </a:r>
            <a:r>
              <a:rPr lang="he-IL" baseline="0" dirty="0" smtClean="0"/>
              <a:t>.</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כמו שכבר ציינתי אחת הדרישות הייתה אינטגרציה מול </a:t>
            </a:r>
            <a:r>
              <a:rPr lang="he-IL" dirty="0" err="1" smtClean="0"/>
              <a:t>פייסבוק</a:t>
            </a:r>
            <a:r>
              <a:rPr lang="he-IL" dirty="0" smtClean="0"/>
              <a:t>. </a:t>
            </a:r>
          </a:p>
          <a:p>
            <a:r>
              <a:rPr lang="he-IL" dirty="0" smtClean="0"/>
              <a:t>בנינו מנגנון שבעזרתו </a:t>
            </a:r>
            <a:r>
              <a:rPr lang="he-IL" dirty="0" err="1" smtClean="0"/>
              <a:t>האפליקצייה</a:t>
            </a:r>
            <a:r>
              <a:rPr lang="he-IL" dirty="0" smtClean="0"/>
              <a:t> שלנו מדבר עם </a:t>
            </a:r>
            <a:r>
              <a:rPr lang="he-IL" dirty="0" err="1" smtClean="0"/>
              <a:t>פייסבוק</a:t>
            </a:r>
            <a:r>
              <a:rPr lang="he-IL" dirty="0" smtClean="0"/>
              <a:t> והדבר מושג באמצעות שליחת </a:t>
            </a:r>
            <a:r>
              <a:rPr lang="en-US" dirty="0" err="1" smtClean="0"/>
              <a:t>Url</a:t>
            </a:r>
            <a:r>
              <a:rPr lang="he-IL" dirty="0" smtClean="0"/>
              <a:t>-ים.</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הזו.</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a:t>
            </a:r>
            <a:endParaRPr lang="he-IL" dirty="0" smtClean="0"/>
          </a:p>
          <a:p>
            <a:endParaRPr lang="he-IL" dirty="0" smtClean="0"/>
          </a:p>
          <a:p>
            <a:r>
              <a:rPr lang="he-IL" dirty="0" smtClean="0"/>
              <a:t>חשבנו</a:t>
            </a:r>
            <a:r>
              <a:rPr lang="he-IL" baseline="0" dirty="0" smtClean="0"/>
              <a:t> רבות מה הדרך הטובה ביותר לנהל חלוקת משימות חכמה...</a:t>
            </a:r>
          </a:p>
          <a:p>
            <a:r>
              <a:rPr lang="he-IL" baseline="0" dirty="0" smtClean="0"/>
              <a:t>דרך ראשונה שחשבנו עליה היא – כל משימה תחזיק את כל המזהים של משתמשים שלקחו אותה.</a:t>
            </a:r>
          </a:p>
          <a:p>
            <a:r>
              <a:rPr lang="he-IL" baseline="0" dirty="0" smtClean="0"/>
              <a:t>מיד הבנו שדרך זו לא משרתת את מטרתנו שכן אנו לא מעוניינים למנוע לחלוטין משני חברים לקבל את אותה משימה אלא רק בפרק זמן מוגדר.</a:t>
            </a:r>
          </a:p>
          <a:p>
            <a:r>
              <a:rPr lang="he-IL" baseline="0" dirty="0" smtClean="0"/>
              <a:t>כמו כן דרך זו מאוד בזבזנית שכן אם נרצה לתת משימה למשתמש </a:t>
            </a:r>
            <a:r>
              <a:rPr lang="he-IL" baseline="0" dirty="0" err="1" smtClean="0"/>
              <a:t>מסויים</a:t>
            </a:r>
            <a:r>
              <a:rPr lang="he-IL" baseline="0" dirty="0" smtClean="0"/>
              <a:t> נאלץ או לעבור על כל המשימות הקיימות ולבדוק איזו מהן חברים כבר עשו\עושים. או "להגריל\לבחור" עד שנמצא אחת "טובה". מאוד בזבזני, לא יעיל ולא עומד במטרה.</a:t>
            </a:r>
          </a:p>
          <a:p>
            <a:endParaRPr lang="he-IL" baseline="0" dirty="0" smtClean="0"/>
          </a:p>
          <a:p>
            <a:r>
              <a:rPr lang="he-IL" baseline="0" dirty="0" smtClean="0"/>
              <a:t>דרך שנייה שחשבנו הייתה שכל משתמש יחזיק את המשימה הבאה בכל תחום. כלומר מרגע שמשתמש לקח משימה, המנגנון יבדוק מה המשימות הקיימות כרגע אצל כל החברים שלו ויבחר עבורו משימה "טובה" להיות המשימה הבאה.</a:t>
            </a:r>
          </a:p>
          <a:p>
            <a:r>
              <a:rPr lang="he-IL" baseline="0" dirty="0" smtClean="0"/>
              <a:t>שיטה זו גם היא מאוד יקרה, המון חישובים והמנגנון מאוד לא גמיש.</a:t>
            </a:r>
          </a:p>
          <a:p>
            <a:endParaRPr lang="he-IL" baseline="0" dirty="0" smtClean="0"/>
          </a:p>
          <a:p>
            <a:r>
              <a:rPr lang="he-IL" baseline="0" dirty="0" smtClean="0"/>
              <a:t>רעיון שלישי שהעלנו הייתה לייצג את כל החברים בצורת גרף, בדרך זו נוכל גם למנוע משני משתמשים שהם לא חברים אך יש להם חבר משותף, לקבל את אותה משימה. מכיוון שזו לא המטרה שלנו, ה </a:t>
            </a:r>
            <a:r>
              <a:rPr lang="en-US" baseline="0" dirty="0" smtClean="0"/>
              <a:t>business rules</a:t>
            </a:r>
            <a:r>
              <a:rPr lang="he-IL" baseline="0" dirty="0" smtClean="0"/>
              <a:t> שהגדרנו (והוגדרו ע"י החברה) לא מונעים משני אנשים שהם לא חברים לקבל את אותה משימה, לכן לא הייתה סיבה למממש רעיון זה.</a:t>
            </a:r>
          </a:p>
          <a:p>
            <a:endParaRPr lang="he-IL" baseline="0" dirty="0" smtClean="0"/>
          </a:p>
          <a:p>
            <a:r>
              <a:rPr lang="he-IL" baseline="0" dirty="0" smtClean="0"/>
              <a:t>נציג את הדרך שבחרנו: </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p>
          <a:p>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a:t>
            </a:r>
            <a:r>
              <a:rPr lang="he-IL" baseline="0" smtClean="0"/>
              <a:t>של המנגנונים הבאים:</a:t>
            </a:r>
            <a:r>
              <a:rPr lang="he-IL"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בעצם התחלקו לשני שלבים עיקריים:</a:t>
            </a:r>
          </a:p>
          <a:p>
            <a:r>
              <a:rPr lang="he-IL" baseline="0" dirty="0" smtClean="0"/>
              <a:t>השלב הראשון: בניית תשתית חזקה ויציבה ש"תארח" את האפליקציה. דרשנו מעצמנו שהתשתית תתמוך:</a:t>
            </a:r>
          </a:p>
          <a:p>
            <a:r>
              <a:rPr lang="he-IL" baseline="0" dirty="0" smtClean="0"/>
              <a:t>א) תוכל להכיל ולתמוך בכמות גדולה מאוד של משתמשים</a:t>
            </a:r>
          </a:p>
          <a:p>
            <a:r>
              <a:rPr lang="he-IL" baseline="0" dirty="0" smtClean="0"/>
              <a:t>ב) שתהיה גמישה מאוד להתפשטות לפלטפורמות נוספות כגון: אנדרואיד,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כמו גם פתיחות להרחבות</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נוכל לעשות זאת בקלות). וגם אמינות המידע לא תיפגע.</a:t>
            </a:r>
          </a:p>
          <a:p>
            <a:endParaRPr lang="he-IL" baseline="0" dirty="0" smtClean="0"/>
          </a:p>
          <a:p>
            <a:r>
              <a:rPr lang="he-IL" baseline="0" dirty="0" smtClean="0"/>
              <a:t>השלב השני:</a:t>
            </a:r>
          </a:p>
          <a:p>
            <a:r>
              <a:rPr lang="he-IL" baseline="0" dirty="0" smtClean="0"/>
              <a:t>הוא בעצם השכבה הלוגית של האפליקציה,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p>
          <a:p>
            <a:r>
              <a:rPr lang="he-IL" baseline="0" dirty="0" smtClean="0"/>
              <a:t>שלב זה כלל בין היתר:</a:t>
            </a:r>
          </a:p>
          <a:p>
            <a:r>
              <a:rPr lang="he-IL" baseline="0" dirty="0" smtClean="0"/>
              <a:t>א) בניית מנגנון זרימת המשימות, תהליך השאלונים ולוגיקת ההישגים.</a:t>
            </a:r>
          </a:p>
          <a:p>
            <a:r>
              <a:rPr lang="he-IL" baseline="0" dirty="0" smtClean="0"/>
              <a:t>ב) שיתוף פעולה ואינטראקציה בין המשתמשים – שליחת הודעות, יצירת חברויות בתוך האפליקציה, הזמנת חברים דרך אמצעי מדיה שונים, יכולת מעקב (והשתתפות) אחר משימות החברים ודירוג משימותיהם.</a:t>
            </a:r>
          </a:p>
          <a:p>
            <a:r>
              <a:rPr lang="he-IL" baseline="0" dirty="0" smtClean="0"/>
              <a:t>ג) התממשקות מול </a:t>
            </a:r>
            <a:r>
              <a:rPr lang="he-IL" baseline="0" dirty="0" err="1" smtClean="0"/>
              <a:t>פייסבוקים</a:t>
            </a:r>
            <a:r>
              <a:rPr lang="he-IL" baseline="0" dirty="0" smtClean="0"/>
              <a:t> (ניתן לעשות שיתוף </a:t>
            </a:r>
            <a:r>
              <a:rPr lang="he-IL" baseline="0" dirty="0" err="1" smtClean="0"/>
              <a:t>בפייסבוק</a:t>
            </a:r>
            <a:r>
              <a:rPr lang="he-IL" baseline="0" dirty="0" smtClean="0"/>
              <a:t>, להירשם דרך </a:t>
            </a:r>
            <a:r>
              <a:rPr lang="he-IL" baseline="0" dirty="0" err="1" smtClean="0"/>
              <a:t>פייסבוק</a:t>
            </a:r>
            <a:r>
              <a:rPr lang="he-IL" baseline="0" dirty="0" smtClean="0"/>
              <a:t> ולהזמין משם חברים)</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להבטיח יעילות ואי ניפוח ה</a:t>
            </a:r>
            <a:r>
              <a:rPr lang="en-US" baseline="0" dirty="0" smtClean="0"/>
              <a:t>database</a:t>
            </a:r>
            <a:r>
              <a:rPr lang="he-IL" baseline="0" dirty="0" smtClean="0"/>
              <a:t> לשווא. אנו יוצרים אובייקטים המשמשים להעברת ההודעות רק עבור שני משתמשים שפנו אחד לשני (לפחות אחד מהם פנה לחברו). ברגע שהמערכת מזהה כוונה לפנייה בהודעה למשתמש אחר היא תיצור עבור שניהם אובייקט שיכיל מערך של </a:t>
            </a:r>
            <a:r>
              <a:rPr lang="he-IL" baseline="0" dirty="0" err="1" smtClean="0"/>
              <a:t>פויינטרים</a:t>
            </a:r>
            <a:r>
              <a:rPr lang="he-IL" baseline="0" dirty="0" smtClean="0"/>
              <a:t> להודעות.</a:t>
            </a:r>
          </a:p>
          <a:p>
            <a:r>
              <a:rPr lang="he-IL" baseline="0" dirty="0" smtClean="0"/>
              <a:t>לכל משתמש יש </a:t>
            </a:r>
            <a:r>
              <a:rPr lang="he-IL" baseline="0" dirty="0" err="1" smtClean="0"/>
              <a:t>פויינטר</a:t>
            </a:r>
            <a:r>
              <a:rPr lang="he-IL" baseline="0" dirty="0" smtClean="0"/>
              <a:t> לאובייקט שנקרא "</a:t>
            </a:r>
            <a:r>
              <a:rPr lang="en-US" baseline="0" dirty="0" smtClean="0"/>
              <a:t>Message container</a:t>
            </a:r>
            <a:r>
              <a:rPr lang="he-IL" baseline="0" dirty="0" smtClean="0"/>
              <a:t>" המחזיק </a:t>
            </a:r>
            <a:r>
              <a:rPr lang="en-US" baseline="0" dirty="0" smtClean="0"/>
              <a:t>hash map</a:t>
            </a:r>
            <a:r>
              <a:rPr lang="he-IL" baseline="0" dirty="0" smtClean="0"/>
              <a:t> שעבורו המפתח הוא ה</a:t>
            </a:r>
            <a:r>
              <a:rPr lang="en-US" baseline="0" dirty="0" smtClean="0"/>
              <a:t>id</a:t>
            </a:r>
            <a:r>
              <a:rPr lang="he-IL" baseline="0" dirty="0" smtClean="0"/>
              <a:t> של החבר המבוקש והערך שמתקבל הוא ה</a:t>
            </a:r>
            <a:r>
              <a:rPr lang="en-US" baseline="0" dirty="0" smtClean="0"/>
              <a:t>id </a:t>
            </a:r>
            <a:r>
              <a:rPr lang="he-IL" baseline="0" dirty="0" smtClean="0"/>
              <a:t> של אותו אובייקט צ'ט המשותף לשניהם. (עוד הסבר בעל פה)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dirty="0" smtClean="0"/>
              <a:t> שישרת</a:t>
            </a:r>
            <a:r>
              <a:rPr lang="he-IL" baseline="0" dirty="0" smtClean="0"/>
              <a:t> בצורה הטובה ביותר את המטרות שלנו. נציג מספר </a:t>
            </a:r>
            <a:r>
              <a:rPr lang="en-US" baseline="0" dirty="0" smtClean="0"/>
              <a:t>Design patterns</a:t>
            </a:r>
            <a:r>
              <a:rPr lang="he-IL" baseline="0" dirty="0" smtClean="0"/>
              <a:t> קיימים שיכלו לשמש אותנו:</a:t>
            </a:r>
          </a:p>
          <a:p>
            <a:r>
              <a:rPr lang="he-IL" baseline="0" dirty="0" smtClean="0"/>
              <a:t>שיטת </a:t>
            </a:r>
            <a:r>
              <a:rPr lang="en-US" baseline="0" dirty="0" smtClean="0"/>
              <a:t>MVC</a:t>
            </a:r>
            <a:r>
              <a:rPr lang="he-IL" baseline="0" dirty="0" smtClean="0"/>
              <a:t> – מתאפיינת בחלוקה ל3 שכבות שבה ה</a:t>
            </a:r>
            <a:r>
              <a:rPr lang="en-US" baseline="0" dirty="0" err="1" smtClean="0"/>
              <a:t>Controler</a:t>
            </a:r>
            <a:r>
              <a:rPr lang="he-IL" baseline="0" dirty="0" smtClean="0"/>
              <a:t> הוא "טיפש" ואחראי בעיקר על הקשר בין ה</a:t>
            </a:r>
            <a:r>
              <a:rPr lang="en-US" baseline="0" dirty="0" smtClean="0"/>
              <a:t>View</a:t>
            </a:r>
            <a:r>
              <a:rPr lang="he-IL" baseline="0" dirty="0" smtClean="0"/>
              <a:t> (שכבת ה</a:t>
            </a:r>
            <a:r>
              <a:rPr lang="en-US" baseline="0" dirty="0" smtClean="0"/>
              <a:t>UI</a:t>
            </a:r>
            <a:r>
              <a:rPr lang="he-IL" baseline="0" dirty="0" smtClean="0"/>
              <a:t>) ל</a:t>
            </a:r>
            <a:r>
              <a:rPr lang="en-US" baseline="0" dirty="0" smtClean="0"/>
              <a:t>Model</a:t>
            </a:r>
            <a:r>
              <a:rPr lang="he-IL" baseline="0" dirty="0" smtClean="0"/>
              <a:t> (השכבה הלוגית בשרת)</a:t>
            </a:r>
          </a:p>
          <a:p>
            <a:endParaRPr lang="he-IL" baseline="0" dirty="0" smtClean="0"/>
          </a:p>
          <a:p>
            <a:r>
              <a:rPr lang="he-IL" baseline="0" dirty="0" smtClean="0"/>
              <a:t>שיטת ה- </a:t>
            </a:r>
            <a:r>
              <a:rPr lang="en-US" baseline="0" dirty="0" smtClean="0"/>
              <a:t>Server pages</a:t>
            </a:r>
            <a:r>
              <a:rPr lang="he-IL" baseline="0" dirty="0" smtClean="0"/>
              <a:t>: מתאפיינת באי הפרדה בין קוד הלקוח לקוד השרת מה שמאפשר פיתוח מהיר יותר אך ניהול הקוד מסורבל ודי סגור להרחבות.</a:t>
            </a:r>
          </a:p>
          <a:p>
            <a:endParaRPr lang="he-IL" baseline="0" dirty="0" smtClean="0"/>
          </a:p>
          <a:p>
            <a:r>
              <a:rPr lang="he-IL" baseline="0" dirty="0" smtClean="0"/>
              <a:t>שיטת ה </a:t>
            </a:r>
            <a:r>
              <a:rPr lang="en-US" baseline="0" dirty="0" smtClean="0"/>
              <a:t>MVP </a:t>
            </a:r>
            <a:r>
              <a:rPr lang="he-IL" baseline="0" dirty="0" smtClean="0"/>
              <a:t>– שיטה שמתאפיינת גם היא בחלוקה ל3 שכבות לוגיות אך בשונה משיטת ה</a:t>
            </a:r>
            <a:r>
              <a:rPr lang="en-US" baseline="0" dirty="0" smtClean="0"/>
              <a:t>MVC</a:t>
            </a:r>
            <a:r>
              <a:rPr lang="he-IL" baseline="0" dirty="0" smtClean="0"/>
              <a:t> ה</a:t>
            </a:r>
            <a:r>
              <a:rPr lang="en-US" baseline="0" dirty="0" smtClean="0"/>
              <a:t>Presenter</a:t>
            </a:r>
            <a:r>
              <a:rPr lang="he-IL" baseline="0" dirty="0" smtClean="0"/>
              <a:t> "חכם"...</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smtClean="0"/>
              <a:t>Widget wise (widgets respond to event bus)</a:t>
            </a: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הבחירה</a:t>
            </a:r>
            <a:r>
              <a:rPr lang="he-IL" baseline="0" dirty="0" smtClean="0"/>
              <a:t> הטבעית מבחינתנו הייתה שיטת ה</a:t>
            </a:r>
            <a:r>
              <a:rPr lang="en-US" baseline="0" dirty="0" smtClean="0"/>
              <a:t>MVP</a:t>
            </a:r>
            <a:r>
              <a:rPr lang="he-IL" baseline="0" dirty="0" smtClean="0"/>
              <a:t> אשר יתרונותיה מאפשרים לנו להשיג את המטרות של:</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Cross platform</a:t>
            </a:r>
            <a:r>
              <a:rPr lang="he-IL" baseline="0" dirty="0" smtClean="0"/>
              <a:t>: כל שנדרש על מנת לעבור לפלטפורמה אחרת הוא התאמת שכבת ה</a:t>
            </a:r>
            <a:r>
              <a:rPr lang="en-US" baseline="0" dirty="0" smtClean="0"/>
              <a:t>View</a:t>
            </a:r>
            <a:r>
              <a:rPr lang="he-IL" baseline="0" dirty="0" smtClean="0"/>
              <a:t> (מעצב </a:t>
            </a:r>
            <a:r>
              <a:rPr lang="en-US" baseline="0" dirty="0" smtClean="0"/>
              <a:t>UI</a:t>
            </a:r>
            <a:r>
              <a:rPr lang="he-IL" baseline="0" dirty="0" smtClean="0"/>
              <a:t> יכול לעשות זאת בקלות מבלי לשנות את הקוד).</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Decupling</a:t>
            </a:r>
            <a:r>
              <a:rPr lang="he-IL" baseline="0" dirty="0" smtClean="0"/>
              <a:t>: (לסיים את השקף)</a:t>
            </a: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0"/>
            <a:r>
              <a:rPr lang="he-IL" baseline="0" dirty="0" smtClean="0"/>
              <a:t>כך בחרנו לעצב את הארכיטקטורה שלנו במודל שבחרנו:</a:t>
            </a:r>
          </a:p>
          <a:p>
            <a:pPr algn="r" rtl="0"/>
            <a:r>
              <a:rPr lang="he-IL" baseline="0" dirty="0" smtClean="0"/>
              <a:t> נמצאים בצד לקוח, והמודל בצד שרת.</a:t>
            </a:r>
            <a:r>
              <a:rPr lang="en-US" baseline="0" dirty="0" smtClean="0"/>
              <a:t>Presenter </a:t>
            </a:r>
            <a:r>
              <a:rPr lang="he-IL" baseline="0" dirty="0" smtClean="0"/>
              <a:t>ו</a:t>
            </a:r>
            <a:r>
              <a:rPr lang="en-US" baseline="0" dirty="0" smtClean="0"/>
              <a:t>View</a:t>
            </a:r>
            <a:r>
              <a:rPr lang="he-IL" baseline="0" dirty="0" smtClean="0"/>
              <a:t> ישנו צד שרת וצד לקוח. השכבות הלוגיות </a:t>
            </a:r>
          </a:p>
          <a:p>
            <a:pPr algn="r" rtl="0"/>
            <a:endParaRPr lang="he-IL" baseline="0" dirty="0"/>
          </a:p>
          <a:p>
            <a:pPr algn="r" rtl="0"/>
            <a:r>
              <a:rPr lang="he-IL" baseline="0" dirty="0" smtClean="0"/>
              <a:t>התקשורת בין השרת ללקוח מתבצעת ע"י קריאות אסינכרוניות. 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ניתן דוגמא בהמשך למצב כזה.</a:t>
            </a:r>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Add more advantages</a:t>
            </a:r>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מטרה נוספת שהצבנו לעצמנו.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תיכנס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259910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smtClean="0"/>
              <a:t>Client-server-</a:t>
            </a:r>
            <a:r>
              <a:rPr lang="en-US" dirty="0" err="1" smtClean="0"/>
              <a:t>db</a:t>
            </a:r>
            <a:r>
              <a:rPr lang="en-US" dirty="0" smtClean="0"/>
              <a:t> 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a:t>
            </a:r>
            <a:r>
              <a:rPr lang="en-US" sz="2400" dirty="0" smtClean="0"/>
              <a:t>data</a:t>
            </a:r>
          </a:p>
          <a:p>
            <a:pPr algn="l" rtl="0"/>
            <a:r>
              <a:rPr lang="en-US" dirty="0" smtClean="0"/>
              <a:t>D: Taking a lot of DB space</a:t>
            </a:r>
            <a:endParaRPr lang="en-US" sz="2400" dirty="0" smtClean="0"/>
          </a:p>
          <a:p>
            <a:pPr algn="l" rtl="0"/>
            <a:r>
              <a:rPr lang="en-US" sz="2400" dirty="0" smtClean="0"/>
              <a:t>D: Often extracting unwanted data</a:t>
            </a:r>
            <a:r>
              <a:rPr lang="en-US" sz="2400" dirty="0" smtClean="0"/>
              <a:t>.</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a:t>
            </a:r>
            <a:r>
              <a:rPr lang="en-US" sz="2400" dirty="0" smtClean="0"/>
              <a:t>: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a:t>
            </a:r>
            <a:r>
              <a:rPr lang="en-US" sz="2400" dirty="0" smtClean="0"/>
              <a:t>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5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Game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r>
              <a:rPr lang="en-US" dirty="0"/>
              <a:t>Each service has the relevant </a:t>
            </a:r>
            <a:r>
              <a:rPr lang="en-US" u="sng" dirty="0"/>
              <a:t>Business Rules</a:t>
            </a:r>
          </a:p>
          <a:p>
            <a:pPr lvl="1" indent="0" algn="l" rtl="0">
              <a:buNone/>
            </a:pPr>
            <a:r>
              <a:rPr lang="en-US" sz="1800" dirty="0"/>
              <a:t>(e.g. User has valid and unique email, has friend list, message reference…)</a:t>
            </a:r>
            <a:endParaRPr lang="en-US" u="sng" dirty="0"/>
          </a:p>
          <a:p>
            <a:pPr algn="l" rtl="0"/>
            <a:r>
              <a:rPr lang="en-US" dirty="0"/>
              <a:t>Each service has its </a:t>
            </a:r>
            <a:r>
              <a:rPr lang="en-US" u="sng" dirty="0"/>
              <a:t>Error recovery</a:t>
            </a:r>
            <a:r>
              <a:rPr lang="en-US" dirty="0"/>
              <a:t> logic</a:t>
            </a:r>
          </a:p>
          <a:p>
            <a:pPr lvl="1" indent="0" algn="l" rtl="0">
              <a:buNone/>
            </a:pPr>
            <a:r>
              <a:rPr lang="en-US" sz="1800" dirty="0"/>
              <a:t>(e.g. UserMission with </a:t>
            </a:r>
            <a:r>
              <a:rPr lang="en-US" sz="1800" dirty="0" err="1"/>
              <a:t>mission_id</a:t>
            </a:r>
            <a:r>
              <a:rPr lang="en-US" sz="1800" dirty="0"/>
              <a:t> that doesn't exist in the database)</a:t>
            </a:r>
          </a:p>
          <a:p>
            <a:pPr algn="l" rtl="0"/>
            <a:r>
              <a:rPr lang="en-US" dirty="0" smtClean="0"/>
              <a:t>Unit tests – check this logic</a:t>
            </a:r>
          </a:p>
          <a:p>
            <a:pPr algn="l" rtl="0"/>
            <a:endParaRPr lang="en-US" dirty="0" smtClean="0"/>
          </a:p>
          <a:p>
            <a:pPr algn="l" rtl="0"/>
            <a:r>
              <a:rPr lang="en-US" dirty="0" smtClean="0"/>
              <a:t>DOR</a:t>
            </a:r>
            <a:endParaRPr lang="he-IL" dirty="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Facebook </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6" y="2819400"/>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219203" y="3959822"/>
            <a:ext cx="2732479" cy="369332"/>
          </a:xfrm>
          <a:prstGeom prst="rect">
            <a:avLst/>
          </a:prstGeom>
          <a:noFill/>
        </p:spPr>
        <p:txBody>
          <a:bodyPr wrap="none" rtlCol="1">
            <a:spAutoFit/>
          </a:bodyPr>
          <a:lstStyle/>
          <a:p>
            <a:r>
              <a:rPr lang="en-US" dirty="0" smtClean="0"/>
              <a:t>The W-Game application</a:t>
            </a:r>
            <a:endParaRPr lang="he-IL" dirty="0"/>
          </a:p>
        </p:txBody>
      </p:sp>
      <p:cxnSp>
        <p:nvCxnSpPr>
          <p:cNvPr id="9" name="Straight Arrow Connector 8"/>
          <p:cNvCxnSpPr>
            <a:stCxn id="5" idx="2"/>
            <a:endCxn id="6" idx="0"/>
          </p:cNvCxnSpPr>
          <p:nvPr/>
        </p:nvCxnSpPr>
        <p:spPr>
          <a:xfrm flipH="1">
            <a:off x="4566639" y="2121932"/>
            <a:ext cx="1"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9" y="3188732"/>
            <a:ext cx="18804" cy="771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93436" y="2286598"/>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93436" y="3420387"/>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423277" y="4837215"/>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85443" y="4329154"/>
            <a:ext cx="13798" cy="508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4437212"/>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816494" y="5856514"/>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a:off x="4599241" y="5206547"/>
            <a:ext cx="0" cy="649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56842" y="5377640"/>
            <a:ext cx="1050289" cy="307777"/>
          </a:xfrm>
          <a:prstGeom prst="rect">
            <a:avLst/>
          </a:prstGeom>
          <a:noFill/>
        </p:spPr>
        <p:txBody>
          <a:bodyPr wrap="none" rtlCol="1">
            <a:spAutoFit/>
          </a:bodyPr>
          <a:lstStyle/>
          <a:p>
            <a:r>
              <a:rPr lang="en-US" sz="1400" dirty="0" smtClean="0"/>
              <a:t>User token</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Mission 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7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109428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3353918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8" y="3729335"/>
            <a:ext cx="3733801"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8" y="4098667"/>
            <a:ext cx="3733802"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038599" y="3505737"/>
            <a:ext cx="533404"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038600" y="4368463"/>
            <a:ext cx="1752602"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96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smtClean="0"/>
              <a:t>activeMissionsId</a:t>
            </a:r>
            <a:r>
              <a:rPr lang="en-US" dirty="0" smtClean="0"/>
              <a:t>: </a:t>
            </a:r>
            <a:r>
              <a:rPr lang="en-US" dirty="0" smtClean="0"/>
              <a:t>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endParaRPr lang="en-US" b="1" dirty="0"/>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a:t>
            </a:r>
            <a:r>
              <a:rPr lang="en-US" dirty="0" smtClean="0"/>
              <a:t>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a:t>
            </a:r>
            <a:r>
              <a:rPr lang="en-US" dirty="0" smtClean="0"/>
              <a:t>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smtClean="0"/>
              <a:t>id: </a:t>
            </a:r>
            <a:r>
              <a:rPr lang="en-US" dirty="0" smtClean="0"/>
              <a:t>Long</a:t>
            </a:r>
          </a:p>
          <a:p>
            <a:pPr algn="l"/>
            <a:r>
              <a:rPr lang="en-US" dirty="0" smtClean="0"/>
              <a:t>_ownerId : Long</a:t>
            </a:r>
          </a:p>
          <a:p>
            <a:pPr algn="l"/>
            <a:r>
              <a:rPr lang="en-US" dirty="0" smtClean="0"/>
              <a:t>_comment : String</a:t>
            </a:r>
          </a:p>
          <a:p>
            <a:pPr algn="l"/>
            <a:r>
              <a:rPr lang="en-US" dirty="0" smtClean="0"/>
              <a:t>_date : Date</a:t>
            </a:r>
            <a:endParaRPr lang="en-US" dirty="0" smtClean="0"/>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61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lgn="l" rtl="0"/>
            <a:r>
              <a:rPr lang="en-US" sz="2200" dirty="0" smtClean="0"/>
              <a:t>Missions</a:t>
            </a:r>
          </a:p>
          <a:p>
            <a:pPr marL="457200" lvl="2" algn="l" rtl="0"/>
            <a:r>
              <a:rPr lang="en-US" sz="2200" dirty="0" smtClean="0"/>
              <a:t>Achievements</a:t>
            </a:r>
          </a:p>
          <a:p>
            <a:pPr marL="457200" lvl="2" algn="l" rtl="0"/>
            <a:r>
              <a:rPr lang="en-US" sz="2200" dirty="0" smtClean="0"/>
              <a:t>Adaptive progress</a:t>
            </a:r>
            <a:endParaRPr lang="en-US" sz="2200" dirty="0"/>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286000"/>
            <a:ext cx="2133600" cy="369332"/>
          </a:xfrm>
          <a:prstGeom prst="rect">
            <a:avLst/>
          </a:prstGeom>
          <a:noFill/>
        </p:spPr>
        <p:txBody>
          <a:bodyPr wrap="square" rtlCol="0">
            <a:spAutoFit/>
          </a:bodyPr>
          <a:lstStyle/>
          <a:p>
            <a:r>
              <a:rPr lang="en-US" dirty="0" err="1" smtClean="0"/>
              <a:t>JaneDoeId</a:t>
            </a:r>
            <a:r>
              <a:rPr lang="en-US" dirty="0" smtClean="0"/>
              <a:t> : Long</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199" y="2997158"/>
            <a:ext cx="31241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Jon</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646331"/>
          </a:xfrm>
          <a:prstGeom prst="rect">
            <a:avLst/>
          </a:prstGeom>
          <a:noFill/>
        </p:spPr>
        <p:txBody>
          <a:bodyPr wrap="square" rtlCol="0">
            <a:spAutoFit/>
          </a:bodyPr>
          <a:lstStyle/>
          <a:p>
            <a:pPr algn="l"/>
            <a:r>
              <a:rPr lang="en-US" dirty="0" smtClean="0"/>
              <a:t>Put </a:t>
            </a:r>
            <a:r>
              <a:rPr lang="en-US" dirty="0" err="1" smtClean="0"/>
              <a:t>EllaId</a:t>
            </a:r>
            <a:r>
              <a:rPr lang="en-US" dirty="0" smtClean="0"/>
              <a:t> in</a:t>
            </a:r>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3953972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r>
              <a:rPr lang="en-US" dirty="0" smtClean="0">
                <a:hlinkClick r:id="rId2"/>
              </a:rPr>
              <a:t>http://www.youtube.com/watch?v=lg4S-M0R_I0</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a:t>
            </a:r>
            <a:r>
              <a:rPr lang="en-US" dirty="0"/>
              <a:t>engine</a:t>
            </a:r>
          </a:p>
          <a:p>
            <a:pPr lvl="1"/>
            <a:r>
              <a:rPr lang="en-US" dirty="0"/>
              <a:t>Facebook </a:t>
            </a:r>
            <a:r>
              <a:rPr lang="en-US" dirty="0" smtClean="0"/>
              <a:t>integration</a:t>
            </a:r>
          </a:p>
          <a:p>
            <a:pPr lvl="1"/>
            <a:r>
              <a:rPr lang="en-US" dirty="0" smtClean="0"/>
              <a:t>Mission logic</a:t>
            </a:r>
          </a:p>
          <a:p>
            <a:pPr lvl="1"/>
            <a:r>
              <a:rPr lang="en-US" dirty="0"/>
              <a:t>User Collaboration</a:t>
            </a:r>
          </a:p>
          <a:p>
            <a:pPr lvl="1"/>
            <a:endParaRPr lang="he-IL" dirty="0" smtClean="0"/>
          </a:p>
          <a:p>
            <a:pPr lvl="1" algn="l" rtl="0"/>
            <a:endParaRPr lang="en-US" dirty="0" smtClean="0"/>
          </a:p>
        </p:txBody>
      </p:sp>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Existing </a:t>
            </a:r>
            <a:r>
              <a:rPr lang="en-US" dirty="0"/>
              <a:t>Design patterns </a:t>
            </a:r>
            <a:br>
              <a:rPr lang="en-US" dirty="0"/>
            </a:br>
            <a:endParaRPr lang="he-IL" dirty="0"/>
          </a:p>
        </p:txBody>
      </p:sp>
      <p:sp>
        <p:nvSpPr>
          <p:cNvPr id="3" name="Content Placeholder 2"/>
          <p:cNvSpPr>
            <a:spLocks noGrp="1"/>
          </p:cNvSpPr>
          <p:nvPr>
            <p:ph idx="1"/>
          </p:nvPr>
        </p:nvSpPr>
        <p:spPr/>
        <p:txBody>
          <a:bodyPr>
            <a:normAutofit/>
          </a:bodyPr>
          <a:lstStyle/>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r>
              <a:rPr lang="en-US" dirty="0" smtClean="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6" name="Picture 2" descr="C:\Users\igovorov\Downloads\240px-ModelViewControllerDiagram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63016"/>
            <a:ext cx="228600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govorov\Downloads\fig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31738"/>
            <a:ext cx="4133850" cy="1752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19400" y="4615006"/>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16" name="TextBox 15"/>
          <p:cNvSpPr txBox="1"/>
          <p:nvPr/>
        </p:nvSpPr>
        <p:spPr>
          <a:xfrm>
            <a:off x="2822369" y="5211288"/>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17" name="TextBox 16"/>
          <p:cNvSpPr txBox="1"/>
          <p:nvPr/>
        </p:nvSpPr>
        <p:spPr>
          <a:xfrm>
            <a:off x="2822369" y="5909684"/>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18" name="Straight Arrow Connector 17"/>
          <p:cNvCxnSpPr>
            <a:stCxn id="15" idx="2"/>
            <a:endCxn id="16" idx="0"/>
          </p:cNvCxnSpPr>
          <p:nvPr/>
        </p:nvCxnSpPr>
        <p:spPr>
          <a:xfrm>
            <a:off x="3467100" y="4984338"/>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0"/>
          </p:cNvCxnSpPr>
          <p:nvPr/>
        </p:nvCxnSpPr>
        <p:spPr>
          <a:xfrm>
            <a:off x="3470069" y="5580620"/>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Design pattern selection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lgn="l" rtl="0"/>
            <a:r>
              <a:rPr lang="en-US" dirty="0" smtClean="0"/>
              <a:t>Cross </a:t>
            </a:r>
            <a:r>
              <a:rPr lang="en-US" dirty="0"/>
              <a:t>platform </a:t>
            </a:r>
          </a:p>
          <a:p>
            <a:pPr lvl="1" algn="l" rtl="0"/>
            <a:r>
              <a:rPr lang="en-US" dirty="0" smtClean="0"/>
              <a:t>Decupling</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sp>
        <p:nvSpPr>
          <p:cNvPr id="5" name="TextBox 4"/>
          <p:cNvSpPr txBox="1"/>
          <p:nvPr/>
        </p:nvSpPr>
        <p:spPr>
          <a:xfrm>
            <a:off x="6477000" y="2667000"/>
            <a:ext cx="1295400" cy="369332"/>
          </a:xfrm>
          <a:prstGeom prst="rect">
            <a:avLst/>
          </a:prstGeom>
          <a:solidFill>
            <a:srgbClr val="FF0000"/>
          </a:solidFill>
        </p:spPr>
        <p:txBody>
          <a:bodyPr wrap="square" rtlCol="1" anchor="ctr" anchorCtr="0">
            <a:spAutoFit/>
          </a:bodyPr>
          <a:lstStyle/>
          <a:p>
            <a:pPr algn="ctr"/>
            <a:r>
              <a:rPr lang="en-US" dirty="0" smtClean="0">
                <a:solidFill>
                  <a:schemeClr val="bg1"/>
                </a:solidFill>
              </a:rPr>
              <a:t>View</a:t>
            </a:r>
            <a:endParaRPr lang="he-IL" dirty="0">
              <a:solidFill>
                <a:schemeClr val="bg1"/>
              </a:solidFill>
            </a:endParaRPr>
          </a:p>
        </p:txBody>
      </p:sp>
      <p:sp>
        <p:nvSpPr>
          <p:cNvPr id="6" name="TextBox 5"/>
          <p:cNvSpPr txBox="1"/>
          <p:nvPr/>
        </p:nvSpPr>
        <p:spPr>
          <a:xfrm>
            <a:off x="6479969" y="3263282"/>
            <a:ext cx="1295400" cy="369332"/>
          </a:xfrm>
          <a:prstGeom prst="rect">
            <a:avLst/>
          </a:prstGeom>
          <a:solidFill>
            <a:srgbClr val="FF0000"/>
          </a:solidFill>
        </p:spPr>
        <p:txBody>
          <a:bodyPr wrap="square" rtlCol="1">
            <a:spAutoFit/>
          </a:bodyPr>
          <a:lstStyle/>
          <a:p>
            <a:pPr algn="ctr"/>
            <a:r>
              <a:rPr lang="en-US" dirty="0" smtClean="0">
                <a:solidFill>
                  <a:schemeClr val="bg1"/>
                </a:solidFill>
              </a:rPr>
              <a:t>Presenter</a:t>
            </a:r>
            <a:endParaRPr lang="he-IL" dirty="0">
              <a:solidFill>
                <a:schemeClr val="bg1"/>
              </a:solidFill>
            </a:endParaRPr>
          </a:p>
        </p:txBody>
      </p:sp>
      <p:sp>
        <p:nvSpPr>
          <p:cNvPr id="7" name="TextBox 6"/>
          <p:cNvSpPr txBox="1"/>
          <p:nvPr/>
        </p:nvSpPr>
        <p:spPr>
          <a:xfrm>
            <a:off x="6479969" y="3961678"/>
            <a:ext cx="1295400" cy="369332"/>
          </a:xfrm>
          <a:prstGeom prst="rect">
            <a:avLst/>
          </a:prstGeom>
          <a:solidFill>
            <a:srgbClr val="FF0000"/>
          </a:solidFill>
        </p:spPr>
        <p:txBody>
          <a:bodyPr wrap="square" rtlCol="1">
            <a:spAutoFit/>
          </a:bodyPr>
          <a:lstStyle/>
          <a:p>
            <a:pPr algn="ctr"/>
            <a:r>
              <a:rPr lang="en-US" dirty="0" smtClean="0">
                <a:solidFill>
                  <a:schemeClr val="bg1"/>
                </a:solidFill>
              </a:rPr>
              <a:t>Model</a:t>
            </a:r>
            <a:endParaRPr lang="he-IL" dirty="0">
              <a:solidFill>
                <a:schemeClr val="bg1"/>
              </a:solidFill>
            </a:endParaRPr>
          </a:p>
        </p:txBody>
      </p:sp>
      <p:cxnSp>
        <p:nvCxnSpPr>
          <p:cNvPr id="8" name="Straight Arrow Connector 7"/>
          <p:cNvCxnSpPr>
            <a:stCxn id="5" idx="2"/>
            <a:endCxn id="6" idx="0"/>
          </p:cNvCxnSpPr>
          <p:nvPr/>
        </p:nvCxnSpPr>
        <p:spPr>
          <a:xfrm>
            <a:off x="7124700" y="3036332"/>
            <a:ext cx="2969" cy="226950"/>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0"/>
          </p:cNvCxnSpPr>
          <p:nvPr/>
        </p:nvCxnSpPr>
        <p:spPr>
          <a:xfrm>
            <a:off x="7127669" y="3632614"/>
            <a:ext cx="0" cy="329064"/>
          </a:xfrm>
          <a:prstGeom prst="straightConnector1">
            <a:avLst/>
          </a:prstGeom>
          <a:ln w="25400" cmpd="sng">
            <a:solidFill>
              <a:schemeClr val="tx1"/>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a:t>
            </a:r>
            <a:endParaRPr lang="he-IL" dirty="0"/>
          </a:p>
        </p:txBody>
      </p:sp>
      <p:sp>
        <p:nvSpPr>
          <p:cNvPr id="36" name="Rectangle 35"/>
          <p:cNvSpPr/>
          <p:nvPr/>
        </p:nvSpPr>
        <p:spPr>
          <a:xfrm>
            <a:off x="3662551"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39" name="Rectangle 38"/>
          <p:cNvSpPr/>
          <p:nvPr/>
        </p:nvSpPr>
        <p:spPr>
          <a:xfrm>
            <a:off x="3662551"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839757" y="2059136"/>
            <a:ext cx="813043" cy="369332"/>
          </a:xfrm>
          <a:prstGeom prst="rect">
            <a:avLst/>
          </a:prstGeom>
          <a:noFill/>
        </p:spPr>
        <p:txBody>
          <a:bodyPr wrap="none" rtlCol="1">
            <a:spAutoFit/>
          </a:bodyPr>
          <a:lstStyle/>
          <a:p>
            <a:r>
              <a:rPr lang="en-US" dirty="0" smtClean="0"/>
              <a:t>Model</a:t>
            </a:r>
            <a:endParaRPr lang="he-IL" dirty="0"/>
          </a:p>
        </p:txBody>
      </p:sp>
      <p:sp>
        <p:nvSpPr>
          <p:cNvPr id="47" name="TextBox 46"/>
          <p:cNvSpPr txBox="1"/>
          <p:nvPr/>
        </p:nvSpPr>
        <p:spPr>
          <a:xfrm>
            <a:off x="1532093" y="4737781"/>
            <a:ext cx="1184940" cy="369332"/>
          </a:xfrm>
          <a:prstGeom prst="rect">
            <a:avLst/>
          </a:prstGeom>
          <a:noFill/>
        </p:spPr>
        <p:txBody>
          <a:bodyPr wrap="none" rtlCol="1">
            <a:spAutoFit/>
          </a:bodyPr>
          <a:lstStyle/>
          <a:p>
            <a:r>
              <a:rPr lang="en-US" dirty="0" smtClean="0"/>
              <a:t>Presenter</a:t>
            </a:r>
            <a:endParaRPr lang="he-IL" dirty="0"/>
          </a:p>
        </p:txBody>
      </p:sp>
      <p:sp>
        <p:nvSpPr>
          <p:cNvPr id="48" name="TextBox 47"/>
          <p:cNvSpPr txBox="1"/>
          <p:nvPr/>
        </p:nvSpPr>
        <p:spPr>
          <a:xfrm>
            <a:off x="2124563"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255132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endParaRPr lang="en-US" dirty="0"/>
          </a:p>
          <a:p>
            <a:pPr lvl="2" algn="l" rtl="0"/>
            <a:r>
              <a:rPr lang="en-US" dirty="0"/>
              <a:t>Compilation Error detection </a:t>
            </a:r>
          </a:p>
          <a:p>
            <a:pPr lvl="2" algn="l" rtl="0"/>
            <a:r>
              <a:rPr lang="en-US" dirty="0"/>
              <a:t>Complex </a:t>
            </a:r>
            <a:r>
              <a:rPr lang="en-US" dirty="0" smtClean="0"/>
              <a:t>classes</a:t>
            </a:r>
          </a:p>
          <a:p>
            <a:pPr lvl="2" algn="l" rtl="0"/>
            <a:r>
              <a:rPr lang="en-US" dirty="0"/>
              <a:t>Debug environment</a:t>
            </a:r>
          </a:p>
          <a:p>
            <a:pPr lvl="1" algn="l" rtl="0"/>
            <a:r>
              <a:rPr lang="en-US" dirty="0" smtClean="0"/>
              <a:t>Useful tools like GWT designer, Client bundle</a:t>
            </a:r>
          </a:p>
          <a:p>
            <a:pPr lvl="1" algn="l" rtl="0"/>
            <a:r>
              <a:rPr lang="en-US" dirty="0" smtClean="0"/>
              <a:t>Decoupled View</a:t>
            </a:r>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a:t>The </a:t>
            </a:r>
            <a:r>
              <a:rPr lang="en-US" smtClean="0"/>
              <a:t>Development is </a:t>
            </a:r>
            <a:r>
              <a:rPr lang="en-US" dirty="0"/>
              <a:t>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Our architecture - 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p>
          <a:p>
            <a:pPr lvl="1" algn="l" rtl="0"/>
            <a:r>
              <a:rPr lang="en-US" dirty="0" smtClean="0"/>
              <a:t>Flexible and open to changes</a:t>
            </a:r>
          </a:p>
          <a:p>
            <a:pPr lvl="1" algn="l" rtl="0"/>
            <a:r>
              <a:rPr lang="en-US" dirty="0" smtClean="0"/>
              <a:t>Cross layer objects</a:t>
            </a:r>
            <a:endParaRPr lang="en-US" dirty="0"/>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5533</TotalTime>
  <Words>3610</Words>
  <Application>Microsoft Office PowerPoint</Application>
  <PresentationFormat>On-screen Show (4:3)</PresentationFormat>
  <Paragraphs>429</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The W-Game הצגת הפרויקט מול פורום שופטים מצומצם </vt:lpstr>
      <vt:lpstr>About the project</vt:lpstr>
      <vt:lpstr>Our Goals</vt:lpstr>
      <vt:lpstr>Existing Design patterns  </vt:lpstr>
      <vt:lpstr>Design pattern selection</vt:lpstr>
      <vt:lpstr>Our architecture </vt:lpstr>
      <vt:lpstr>Our architecture - View </vt:lpstr>
      <vt:lpstr>Our architecture - Presenter</vt:lpstr>
      <vt:lpstr>Our architecture - Model</vt:lpstr>
      <vt:lpstr>Client-server-db trade-off</vt:lpstr>
      <vt:lpstr>Game logic and business rules</vt:lpstr>
      <vt:lpstr>Questionnaire engine</vt:lpstr>
      <vt:lpstr>Facebook </vt:lpstr>
      <vt:lpstr>Mission delivery logic</vt:lpstr>
      <vt:lpstr>Mission delivery logic</vt:lpstr>
      <vt:lpstr>User collaboration</vt:lpstr>
      <vt:lpstr>Message Logic</vt:lpstr>
      <vt:lpstr>Message Logic</vt:lpstr>
      <vt:lpstr>Comment on Mission and Rank</vt:lpstr>
      <vt:lpstr>Friend request</vt:lpstr>
      <vt:lpstr>PowerPoint Presentation</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206</cp:revision>
  <dcterms:created xsi:type="dcterms:W3CDTF">2012-06-04T11:38:53Z</dcterms:created>
  <dcterms:modified xsi:type="dcterms:W3CDTF">2012-06-16T12:32:25Z</dcterms:modified>
</cp:coreProperties>
</file>