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7"/>
  </p:notesMasterIdLst>
  <p:sldIdLst>
    <p:sldId id="256" r:id="rId2"/>
    <p:sldId id="272" r:id="rId3"/>
    <p:sldId id="273" r:id="rId4"/>
    <p:sldId id="298" r:id="rId5"/>
    <p:sldId id="274" r:id="rId6"/>
    <p:sldId id="275" r:id="rId7"/>
    <p:sldId id="296" r:id="rId8"/>
    <p:sldId id="277" r:id="rId9"/>
    <p:sldId id="278" r:id="rId10"/>
    <p:sldId id="279" r:id="rId11"/>
    <p:sldId id="302" r:id="rId12"/>
    <p:sldId id="299" r:id="rId13"/>
    <p:sldId id="285" r:id="rId14"/>
    <p:sldId id="290" r:id="rId15"/>
    <p:sldId id="301" r:id="rId16"/>
    <p:sldId id="300" r:id="rId17"/>
    <p:sldId id="288" r:id="rId18"/>
    <p:sldId id="281" r:id="rId19"/>
    <p:sldId id="303" r:id="rId20"/>
    <p:sldId id="304" r:id="rId21"/>
    <p:sldId id="305" r:id="rId22"/>
    <p:sldId id="306" r:id="rId23"/>
    <p:sldId id="260" r:id="rId24"/>
    <p:sldId id="295" r:id="rId25"/>
    <p:sldId id="297" r:id="rId26"/>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67482" autoAdjust="0"/>
  </p:normalViewPr>
  <p:slideViewPr>
    <p:cSldViewPr>
      <p:cViewPr varScale="1">
        <p:scale>
          <a:sx n="61" d="100"/>
          <a:sy n="61" d="100"/>
        </p:scale>
        <p:origin x="-180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בנוסף </a:t>
            </a:r>
            <a:r>
              <a:rPr lang="he-IL" baseline="0" dirty="0" err="1" smtClean="0"/>
              <a:t>לאנטגרציה</a:t>
            </a:r>
            <a:r>
              <a:rPr lang="he-IL" baseline="0" dirty="0" smtClean="0"/>
              <a:t> שיש </a:t>
            </a:r>
            <a:r>
              <a:rPr lang="he-IL" baseline="0" dirty="0" err="1" smtClean="0"/>
              <a:t>לאפלקציה</a:t>
            </a:r>
            <a:r>
              <a:rPr lang="he-IL" baseline="0" dirty="0" smtClean="0"/>
              <a:t> עם </a:t>
            </a:r>
            <a:r>
              <a:rPr lang="he-IL" baseline="0" dirty="0" err="1" smtClean="0"/>
              <a:t>פייסבוק</a:t>
            </a:r>
            <a:r>
              <a:rPr lang="he-IL" baseline="0" dirty="0" smtClean="0"/>
              <a:t> הפכנו אותה </a:t>
            </a:r>
            <a:r>
              <a:rPr lang="he-IL" baseline="0" dirty="0" err="1" smtClean="0"/>
              <a:t>לאפלקציה</a:t>
            </a:r>
            <a:r>
              <a:rPr lang="he-IL" baseline="0" dirty="0" smtClean="0"/>
              <a:t> </a:t>
            </a:r>
            <a:r>
              <a:rPr lang="he-IL" baseline="0" dirty="0" err="1" smtClean="0"/>
              <a:t>פייסבוקים</a:t>
            </a:r>
            <a:r>
              <a:rPr lang="he-IL" baseline="0" dirty="0" smtClean="0"/>
              <a:t> לכל דבר (כמו שניתן לראות בתמונה) אפשר למצוא את </a:t>
            </a:r>
            <a:r>
              <a:rPr lang="he-IL" baseline="0" dirty="0" err="1" smtClean="0"/>
              <a:t>האפלקציה</a:t>
            </a:r>
            <a:r>
              <a:rPr lang="he-IL" baseline="0" dirty="0" smtClean="0"/>
              <a:t> </a:t>
            </a:r>
            <a:r>
              <a:rPr lang="he-IL" baseline="0" dirty="0" err="1" smtClean="0"/>
              <a:t>בפייסבוק</a:t>
            </a:r>
            <a:r>
              <a:rPr lang="he-IL" baseline="0" dirty="0" smtClean="0"/>
              <a:t> ולשחק בה דרך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בהיבט הלוגי של האפליקציה נדרשנו למממש:</a:t>
            </a:r>
          </a:p>
          <a:p>
            <a:r>
              <a:rPr lang="he-IL" baseline="0" dirty="0" smtClean="0"/>
              <a:t>* מגנון של הכרת המשתמש והתאמה של האפליקציה לצרכים שלו. כלומר כדי לתת חוויה של </a:t>
            </a:r>
            <a:r>
              <a:rPr lang="he-IL" baseline="0" dirty="0" err="1" smtClean="0"/>
              <a:t>קואצ'ינג</a:t>
            </a:r>
            <a:r>
              <a:rPr lang="he-IL" baseline="0" dirty="0" smtClean="0"/>
              <a:t> צריכים תחילה להבין את המשתמש ולגלות את התחומים החזקים והחלשים שלו, כדי שהאפליקציה תוכל להתרכז ולכוון את המשתמש לשפר את התחומים שבהן הוא צריך עזרה.</a:t>
            </a:r>
          </a:p>
          <a:p>
            <a:r>
              <a:rPr lang="he-IL" baseline="0" dirty="0" smtClean="0"/>
              <a:t>* מנגנון משימות חכם – כדי שיהיה מעניין וכיף לשחק באפליקציה</a:t>
            </a:r>
          </a:p>
          <a:p>
            <a:pPr marL="171450" indent="-171450">
              <a:buFont typeface="Arial" pitchFamily="34" charset="0"/>
              <a:buChar char="•"/>
            </a:pPr>
            <a:r>
              <a:rPr lang="he-IL" baseline="0" dirty="0" smtClean="0"/>
              <a:t>לתת </a:t>
            </a:r>
            <a:r>
              <a:rPr lang="he-IL" baseline="0" dirty="0" err="1" smtClean="0"/>
              <a:t>ליוזר</a:t>
            </a:r>
            <a:r>
              <a:rPr lang="he-IL" baseline="0" dirty="0" smtClean="0"/>
              <a:t> תחושת השגיות – כלומר לראות </a:t>
            </a:r>
            <a:r>
              <a:rPr lang="he-IL" baseline="0" dirty="0" err="1" smtClean="0"/>
              <a:t>שהיוזר</a:t>
            </a:r>
            <a:r>
              <a:rPr lang="he-IL" baseline="0" dirty="0" smtClean="0"/>
              <a:t> פעיל </a:t>
            </a:r>
            <a:r>
              <a:rPr lang="he-IL" baseline="0" dirty="0" err="1" smtClean="0"/>
              <a:t>באפלקציה</a:t>
            </a:r>
            <a:r>
              <a:rPr lang="he-IL" baseline="0" dirty="0" smtClean="0"/>
              <a:t> מגיע למטרות </a:t>
            </a:r>
            <a:r>
              <a:rPr lang="he-IL" baseline="0" dirty="0" err="1" smtClean="0"/>
              <a:t>שהאפלקציה</a:t>
            </a:r>
            <a:r>
              <a:rPr lang="he-IL" baseline="0" dirty="0" smtClean="0"/>
              <a:t> מציבה לו, אז לתת לו פרסים ולעלות אותו בדרגות.</a:t>
            </a:r>
          </a:p>
          <a:p>
            <a:pPr marL="171450" indent="-171450">
              <a:buFont typeface="Arial" pitchFamily="34" charset="0"/>
              <a:buChar char="•"/>
            </a:pPr>
            <a:endParaRPr lang="he-IL" b="1" baseline="0" dirty="0" smtClean="0"/>
          </a:p>
          <a:p>
            <a:pPr marL="171450" indent="-171450">
              <a:buFont typeface="Wingdings" pitchFamily="2" charset="2"/>
              <a:buChar char="Ø"/>
            </a:pPr>
            <a:r>
              <a:rPr lang="he-IL" b="1" baseline="0" dirty="0" smtClean="0"/>
              <a:t>להראות את הכניסה דרך אתר אינטרנט רגיל</a:t>
            </a:r>
          </a:p>
          <a:p>
            <a:pPr marL="171450" indent="-171450">
              <a:buFont typeface="Wingdings" pitchFamily="2" charset="2"/>
              <a:buChar char="Ø"/>
            </a:pPr>
            <a:r>
              <a:rPr lang="he-IL" b="1" baseline="0" dirty="0" err="1" smtClean="0"/>
              <a:t>להכנס</a:t>
            </a:r>
            <a:r>
              <a:rPr lang="he-IL" b="1" baseline="0" dirty="0" smtClean="0"/>
              <a:t> דרך </a:t>
            </a:r>
            <a:r>
              <a:rPr lang="he-IL" b="1" baseline="0" dirty="0" err="1" smtClean="0"/>
              <a:t>פיסבוק</a:t>
            </a:r>
            <a:endParaRPr lang="he-IL"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תיכנס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בכך שניתן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he-IL" baseline="0" dirty="0" smtClean="0"/>
          </a:p>
          <a:p>
            <a:pPr marL="171450" indent="-171450">
              <a:buFont typeface="Arial" pitchFamily="34" charset="0"/>
              <a:buChar char="•"/>
            </a:pPr>
            <a:r>
              <a:rPr lang="he-IL" baseline="0" dirty="0" smtClean="0"/>
              <a:t>כעת כדי למנוע קריאות </a:t>
            </a:r>
            <a:r>
              <a:rPr lang="he-IL" baseline="0" dirty="0" err="1" smtClean="0"/>
              <a:t>אסינכוניות</a:t>
            </a:r>
            <a:r>
              <a:rPr lang="he-IL" baseline="0" dirty="0" smtClean="0"/>
              <a:t> מיותרות (שמעמיסות על השרת כמובן) הכנסנו חלק </a:t>
            </a:r>
            <a:r>
              <a:rPr lang="he-IL" baseline="0" dirty="0" err="1" smtClean="0"/>
              <a:t>מהלוגיק</a:t>
            </a:r>
            <a:r>
              <a:rPr lang="he-IL" baseline="0" dirty="0" smtClean="0"/>
              <a:t> גם לצד הלקוח. לדוגמא אין טעם לנסות </a:t>
            </a:r>
            <a:r>
              <a:rPr lang="he-IL" baseline="0" dirty="0" err="1" smtClean="0"/>
              <a:t>להכנס</a:t>
            </a:r>
            <a:r>
              <a:rPr lang="he-IL" baseline="0" dirty="0" smtClean="0"/>
              <a:t> משתמש שלא הכניס את המייל שלו נכון או להכניס סיסמא בכלל.</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endParaRPr lang="he-IL" baseline="0" dirty="0" smtClean="0"/>
          </a:p>
          <a:p>
            <a:pPr marL="171450" indent="-171450">
              <a:buFont typeface="Wingdings" pitchFamily="2" charset="2"/>
              <a:buChar char="Ø"/>
            </a:pPr>
            <a:r>
              <a:rPr lang="he-IL" b="1" baseline="0" dirty="0" smtClean="0"/>
              <a:t>להראות את ה-</a:t>
            </a:r>
            <a:r>
              <a:rPr lang="en-US" b="1" baseline="0" dirty="0" smtClean="0"/>
              <a:t>Unit Tests</a:t>
            </a:r>
            <a:endParaRPr lang="he-IL" b="1"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כמו שאמרנו בהתחלה </a:t>
            </a:r>
            <a:r>
              <a:rPr lang="he-IL" dirty="0" err="1" smtClean="0"/>
              <a:t>האפלקציה</a:t>
            </a:r>
            <a:r>
              <a:rPr lang="he-IL" dirty="0" smtClean="0"/>
              <a:t> צריכה להכיר את הלקוח כדי לעזור לו בצורה הטובה ביותר,</a:t>
            </a:r>
            <a:r>
              <a:rPr lang="he-IL" baseline="0" dirty="0" smtClean="0"/>
              <a:t> וזה קורה בעזרת מנוע של שאלונים.</a:t>
            </a:r>
          </a:p>
          <a:p>
            <a:r>
              <a:rPr lang="he-IL" baseline="0" dirty="0" smtClean="0"/>
              <a:t>כשהמשתמש נכנס בפעם הראשונה הוא נדרש להשלים תהליך הרשמה.</a:t>
            </a:r>
          </a:p>
          <a:p>
            <a:r>
              <a:rPr lang="he-IL" baseline="0" dirty="0" err="1" smtClean="0"/>
              <a:t>התהתיך</a:t>
            </a:r>
            <a:r>
              <a:rPr lang="he-IL" baseline="0" dirty="0" smtClean="0"/>
              <a:t> ההרשמה מתחלק ל 3 שלבים, </a:t>
            </a:r>
          </a:p>
          <a:p>
            <a:pPr marL="228600" indent="-228600">
              <a:buAutoNum type="arabicPeriod"/>
            </a:pPr>
            <a:r>
              <a:rPr lang="he-IL" baseline="0" dirty="0" smtClean="0"/>
              <a:t>נתונים אישיים – שם פרטי שם משפחה תמונת פרופיל (על השלב הזה מדלגים אם המשתמש נרשם דרך חשבון </a:t>
            </a:r>
            <a:r>
              <a:rPr lang="he-IL" baseline="0" dirty="0" err="1" smtClean="0"/>
              <a:t>הפייסבוק</a:t>
            </a:r>
            <a:r>
              <a:rPr lang="he-IL" baseline="0" dirty="0" smtClean="0"/>
              <a:t>)</a:t>
            </a:r>
          </a:p>
          <a:p>
            <a:pPr marL="228600" indent="-228600">
              <a:buAutoNum type="arabicPeriod"/>
            </a:pPr>
            <a:r>
              <a:rPr lang="he-IL" baseline="0" dirty="0" smtClean="0"/>
              <a:t> רשימת המשאלות שאותם רוצים להשיג בחיים האמתיים – המשאלות האלו מלוות את השחקנים לאורך כל המשחק היא תמיד יכולה לחזור לראות אותם למחוק או להוסיף</a:t>
            </a:r>
          </a:p>
          <a:p>
            <a:pPr marL="228600" indent="-228600">
              <a:buAutoNum type="arabicPeriod"/>
            </a:pPr>
            <a:r>
              <a:rPr lang="he-IL" baseline="0" dirty="0" smtClean="0"/>
              <a:t> ושאלון- עליו נרחיב:</a:t>
            </a:r>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ותכוונה אותו לשפר את התחום זה, בלי מניע ללכת ולשפר תחומים אחרים.</a:t>
            </a:r>
          </a:p>
          <a:p>
            <a:endParaRPr lang="he-IL" baseline="0" dirty="0" smtClean="0"/>
          </a:p>
          <a:p>
            <a:r>
              <a:rPr lang="he-IL" baseline="0" dirty="0" smtClean="0"/>
              <a:t>אז כמו שאמרנו אחרי שלב השאלון מחשבים באחוזים את רמה של </a:t>
            </a:r>
            <a:r>
              <a:rPr lang="he-IL" baseline="0" dirty="0" err="1" smtClean="0"/>
              <a:t>התשתמש</a:t>
            </a:r>
            <a:r>
              <a:rPr lang="he-IL" baseline="0" dirty="0" smtClean="0"/>
              <a:t> בכל תחום, הוא יכול לעלות את הרמה ככל שהוא יעשה משימות מאותו תחום.</a:t>
            </a:r>
          </a:p>
          <a:p>
            <a:r>
              <a:rPr lang="he-IL" baseline="0" dirty="0" smtClean="0"/>
              <a:t>וברגע שהוא מגיע ל100% בכל התחומים הוא מקבל "כתר", ושלב השאלון חוזר עליו כדי למדוד שוב את רמת </a:t>
            </a:r>
            <a:r>
              <a:rPr lang="he-IL" baseline="0" dirty="0" err="1" smtClean="0"/>
              <a:t>שביעו</a:t>
            </a:r>
            <a:r>
              <a:rPr lang="he-IL" baseline="0" dirty="0" smtClean="0"/>
              <a:t> </a:t>
            </a:r>
            <a:r>
              <a:rPr lang="he-IL" baseline="0" dirty="0" err="1" smtClean="0"/>
              <a:t>תרצונות</a:t>
            </a:r>
            <a:r>
              <a:rPr lang="he-IL" baseline="0" dirty="0" smtClean="0"/>
              <a:t> </a:t>
            </a:r>
            <a:r>
              <a:rPr lang="he-IL" baseline="0" dirty="0" err="1" smtClean="0"/>
              <a:t>האותם</a:t>
            </a:r>
            <a:r>
              <a:rPr lang="he-IL" baseline="0" dirty="0" smtClean="0"/>
              <a:t> התחומים</a:t>
            </a:r>
          </a:p>
          <a:p>
            <a:endParaRPr lang="he-IL" baseline="0" dirty="0" smtClean="0"/>
          </a:p>
          <a:p>
            <a:r>
              <a:rPr lang="he-IL" b="1" baseline="0" dirty="0" smtClean="0"/>
              <a:t>אולי כדי להראות פה את שלב ההרשמה?</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כעבור שבוע.</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כלומר, אם אני יש לי 5 חברים וכל אחד נמצא במשימה מסוימת, אני לא רוצה לראות או אפשרות לקבל את אחת המשימות שבדיוק חבר שלי עושה עכשיו, אלה לקבל אותה עוד שבוע או חודש...</a:t>
            </a:r>
          </a:p>
          <a:p>
            <a:r>
              <a:rPr lang="he-IL" baseline="0" dirty="0" smtClean="0"/>
              <a:t>3. מנגנון כמה שיותר יעיל וחסכני – כלומר כשהמשתמש רוצה לראות את המשימה </a:t>
            </a:r>
            <a:r>
              <a:rPr lang="he-IL" baseline="0" dirty="0" err="1" smtClean="0"/>
              <a:t>ההבא</a:t>
            </a:r>
            <a:r>
              <a:rPr lang="he-IL" baseline="0" dirty="0" smtClean="0"/>
              <a:t> שלו לא רצינו שהוא יתקע ויחכה הרבה זמן, כי זה מוריד מה</a:t>
            </a:r>
            <a:r>
              <a:rPr lang="en-US" baseline="0" dirty="0" smtClean="0"/>
              <a:t>UX</a:t>
            </a:r>
            <a:endParaRPr lang="he-IL" dirty="0" smtClean="0"/>
          </a:p>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aseline="0" dirty="0" smtClean="0"/>
              <a:t>פתרונות אפשריים :</a:t>
            </a:r>
          </a:p>
          <a:p>
            <a:endParaRPr lang="he-IL" baseline="0" dirty="0" smtClean="0"/>
          </a:p>
          <a:p>
            <a:pPr marL="228600" indent="-228600">
              <a:buAutoNum type="arabicParenR"/>
            </a:pPr>
            <a:r>
              <a:rPr lang="he-IL" baseline="0" dirty="0" smtClean="0"/>
              <a:t>המשתמש מחזיק עבור כל חבר את ההודעות הרלוונטיות: הדבר לא פתוח להרחבות (איך נחזיק בעתיד עבור שני חברים את אותה התכתבות?)</a:t>
            </a:r>
          </a:p>
          <a:p>
            <a:pPr marL="228600" indent="-228600">
              <a:buAutoNum type="arabicParenR"/>
            </a:pPr>
            <a:r>
              <a:rPr lang="he-IL" baseline="0" dirty="0" smtClean="0"/>
              <a:t>מבנה נתונים שמחזיק אובייקטים של כל ההודעות כאשר עבור כל אחת ניתן לדעת מי ה </a:t>
            </a:r>
            <a:r>
              <a:rPr lang="en-US" baseline="0" dirty="0" smtClean="0"/>
              <a:t>owner\owners</a:t>
            </a:r>
            <a:r>
              <a:rPr lang="he-IL" baseline="0" dirty="0" smtClean="0"/>
              <a:t> שלה – מאוד יקר לשלוף אובייקט בסדר גודל כזה, וזמן חיפוש ההודעות הרלוונטיות יכול להיות גדול מאוד.</a:t>
            </a:r>
          </a:p>
          <a:p>
            <a:pPr marL="228600" indent="-228600">
              <a:buAutoNum type="arabicParenR"/>
            </a:pPr>
            <a:r>
              <a:rPr lang="he-IL" baseline="0" dirty="0" smtClean="0"/>
              <a:t>אנו בחרנו למממש זאת כך: </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 </a:t>
            </a:r>
            <a:r>
              <a:rPr lang="en-US" baseline="0" dirty="0" smtClean="0"/>
              <a:t>Messages</a:t>
            </a:r>
            <a:r>
              <a:rPr lang="he-IL" baseline="0" dirty="0" smtClean="0"/>
              <a:t> כאשר כל אובייקט </a:t>
            </a:r>
            <a:r>
              <a:rPr lang="en-US" baseline="0" dirty="0" smtClean="0"/>
              <a:t>Message</a:t>
            </a:r>
            <a:r>
              <a:rPr lang="he-IL" baseline="0" dirty="0" smtClean="0"/>
              <a:t> מכיל את כל הפרטים הרלוונטיים עבור אותה הודעה.</a:t>
            </a:r>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נשמר</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התחלקו לשני שלבים עיקריים:</a:t>
            </a:r>
          </a:p>
          <a:p>
            <a:pPr marL="228600" indent="-228600">
              <a:buAutoNum type="arabicPeriod"/>
            </a:pPr>
            <a:r>
              <a:rPr lang="he-IL" baseline="0" dirty="0" smtClean="0"/>
              <a:t>בניית תשתית חזקה ויציבה ש"תארח" את האפליקציה</a:t>
            </a:r>
          </a:p>
          <a:p>
            <a:r>
              <a:rPr lang="he-IL" baseline="0" dirty="0" smtClean="0"/>
              <a:t>2.  שכבה הלוגית של </a:t>
            </a:r>
            <a:r>
              <a:rPr lang="he-IL" baseline="0" dirty="0" err="1" smtClean="0"/>
              <a:t>האפלקציה</a:t>
            </a:r>
            <a:r>
              <a:rPr lang="he-IL" baseline="0" dirty="0" smtClean="0"/>
              <a:t>,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endParaRPr lang="he-IL" baseline="0" dirty="0" smtClean="0"/>
          </a:p>
          <a:p>
            <a:endParaRPr lang="he-IL" baseline="0" dirty="0" smtClean="0"/>
          </a:p>
          <a:p>
            <a:r>
              <a:rPr lang="he-IL" b="1" baseline="0" dirty="0" smtClean="0"/>
              <a:t>השלב הראשון: </a:t>
            </a:r>
            <a:r>
              <a:rPr lang="he-IL" baseline="0" dirty="0" smtClean="0"/>
              <a:t>דרשנו מעצמנו שהתשתית תתמוך:</a:t>
            </a:r>
          </a:p>
          <a:p>
            <a:r>
              <a:rPr lang="he-IL" baseline="0" dirty="0" smtClean="0"/>
              <a:t>א)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התשתית צריכה להיות גמישה מאוד להתפשטות לפלטפורמות נוספות כגון: </a:t>
            </a:r>
            <a:r>
              <a:rPr lang="he-IL" baseline="0" dirty="0" err="1" smtClean="0"/>
              <a:t>סמארטפון</a:t>
            </a:r>
            <a:r>
              <a:rPr lang="he-IL" baseline="0" dirty="0" smtClean="0"/>
              <a:t>,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 – </a:t>
            </a:r>
            <a:r>
              <a:rPr lang="he-IL" baseline="0" dirty="0" err="1" smtClean="0"/>
              <a:t>שתיהיה</a:t>
            </a:r>
            <a:r>
              <a:rPr lang="he-IL" baseline="0" dirty="0" smtClean="0"/>
              <a:t> כמה שיותר פתוחה להרחבות.</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ושינויים גדולים.</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או לשנות אובייקטים קיימים נוכל לעשות זאת בכמה שפחות מאמץ ובלי לפגיע באמינות המידע)</a:t>
            </a:r>
          </a:p>
          <a:p>
            <a:endParaRPr lang="he-IL" baseline="0" dirty="0" smtClean="0"/>
          </a:p>
          <a:p>
            <a:r>
              <a:rPr lang="he-IL" b="1" baseline="0" dirty="0" smtClean="0"/>
              <a:t>השלב השני: </a:t>
            </a:r>
            <a:r>
              <a:rPr lang="he-IL" baseline="0" dirty="0" smtClean="0"/>
              <a:t>שלב זה כלל :</a:t>
            </a:r>
          </a:p>
          <a:p>
            <a:r>
              <a:rPr lang="he-IL" baseline="0" dirty="0" smtClean="0"/>
              <a:t>א) בניית מנגנון שאלונים שבו </a:t>
            </a:r>
            <a:r>
              <a:rPr lang="he-IL" baseline="0" dirty="0" err="1" smtClean="0"/>
              <a:t>האפלקציה</a:t>
            </a:r>
            <a:r>
              <a:rPr lang="he-IL" baseline="0" dirty="0" smtClean="0"/>
              <a:t> תכיר את המשתמש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לחלק את המשימות באופן חכם שלמשתמש יהיה מעניין</a:t>
            </a:r>
          </a:p>
          <a:p>
            <a:r>
              <a:rPr lang="he-IL" baseline="0" dirty="0" smtClean="0"/>
              <a:t>ג) התממשקות מול </a:t>
            </a:r>
            <a:r>
              <a:rPr lang="he-IL" baseline="0" dirty="0" err="1" smtClean="0"/>
              <a:t>פייסבוקים</a:t>
            </a:r>
            <a:r>
              <a:rPr lang="he-IL" baseline="0" dirty="0" smtClean="0"/>
              <a:t> – </a:t>
            </a:r>
            <a:r>
              <a:rPr lang="he-IL" baseline="0" dirty="0" err="1" smtClean="0"/>
              <a:t>האפלקציה</a:t>
            </a:r>
            <a:r>
              <a:rPr lang="he-IL" baseline="0" dirty="0" smtClean="0"/>
              <a:t> היא תת רשת חברתית ולכן המטרה שלנו </a:t>
            </a:r>
            <a:r>
              <a:rPr lang="he-IL" baseline="0" dirty="0" err="1" smtClean="0"/>
              <a:t>שמתשמים</a:t>
            </a:r>
            <a:r>
              <a:rPr lang="he-IL" baseline="0" dirty="0" smtClean="0"/>
              <a:t> של </a:t>
            </a:r>
            <a:r>
              <a:rPr lang="he-IL" baseline="0" dirty="0" err="1" smtClean="0"/>
              <a:t>פייסבוק</a:t>
            </a:r>
            <a:r>
              <a:rPr lang="he-IL" baseline="0" dirty="0" smtClean="0"/>
              <a:t> כבר יוכלו להתחבר דרך חשבון </a:t>
            </a:r>
            <a:r>
              <a:rPr lang="he-IL" baseline="0" dirty="0" err="1" smtClean="0"/>
              <a:t>הפייסבוק</a:t>
            </a:r>
            <a:r>
              <a:rPr lang="he-IL" baseline="0" dirty="0" smtClean="0"/>
              <a:t> שלהם מבלי להזין פרטים מיותרים, יוכלו לשתף את ההישגים שלהם במשחק לדף </a:t>
            </a:r>
            <a:r>
              <a:rPr lang="he-IL" baseline="0" dirty="0" err="1" smtClean="0"/>
              <a:t>הפייסבוק</a:t>
            </a:r>
            <a:r>
              <a:rPr lang="he-IL" baseline="0" dirty="0" smtClean="0"/>
              <a:t> שלהם ויוכלו גם </a:t>
            </a:r>
            <a:r>
              <a:rPr lang="he-IL" baseline="0" dirty="0" err="1" smtClean="0"/>
              <a:t>להמזין</a:t>
            </a:r>
            <a:r>
              <a:rPr lang="he-IL" baseline="0" dirty="0" smtClean="0"/>
              <a:t> חברים </a:t>
            </a:r>
            <a:r>
              <a:rPr lang="he-IL" baseline="0" dirty="0" err="1" smtClean="0"/>
              <a:t>מהפייסבוק</a:t>
            </a:r>
            <a:r>
              <a:rPr lang="he-IL" baseline="0" dirty="0" smtClean="0"/>
              <a:t>.</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24</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נתחיל לדבר על איך בנינו את התשתית למשחק בדגש על המטרות שהצבנו לעצמנו</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כלומר באותו דף יש לנו את הלוגיקה של השרת, לוגיקת הלקוח ו ה</a:t>
            </a:r>
            <a:r>
              <a:rPr lang="en-US" baseline="0" dirty="0" smtClean="0"/>
              <a:t>UI</a:t>
            </a:r>
            <a:r>
              <a:rPr lang="he-IL" baseline="0" dirty="0" smtClean="0"/>
              <a:t> – איך שזה יראה.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a:p>
            <a:r>
              <a:rPr lang="en-US" b="1" baseline="0" dirty="0" smtClean="0"/>
              <a:t>MVP</a:t>
            </a:r>
            <a:r>
              <a:rPr lang="he-IL" b="1" baseline="0" dirty="0" smtClean="0"/>
              <a:t>– </a:t>
            </a:r>
            <a:r>
              <a:rPr lang="he-IL" baseline="0" dirty="0" smtClean="0"/>
              <a:t>גם כאן שלושה חלקים אבל התלויות שונות.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שהוא מציג את השינויים שנעשו ב</a:t>
            </a:r>
            <a:r>
              <a:rPr lang="en-US" baseline="0" dirty="0" smtClean="0"/>
              <a:t>Model</a:t>
            </a:r>
            <a:r>
              <a:rPr lang="he-IL" baseline="0" dirty="0" smtClean="0"/>
              <a:t> חזרה ב</a:t>
            </a:r>
            <a:r>
              <a:rPr lang="en-US" baseline="0" dirty="0" smtClean="0"/>
              <a:t>View</a:t>
            </a:r>
            <a:r>
              <a:rPr lang="he-IL" baseline="0" dirty="0" smtClean="0"/>
              <a:t>.</a:t>
            </a:r>
          </a:p>
          <a:p>
            <a:r>
              <a:rPr lang="he-IL" baseline="0" dirty="0" smtClean="0"/>
              <a:t>ההבדל העיקרי ל</a:t>
            </a:r>
            <a:r>
              <a:rPr lang="en-US" baseline="0" dirty="0" smtClean="0"/>
              <a:t>MVC </a:t>
            </a:r>
            <a:r>
              <a:rPr lang="he-IL" baseline="0" dirty="0" smtClean="0"/>
              <a:t> הוא הקישור בין ה</a:t>
            </a:r>
            <a:r>
              <a:rPr lang="en-US" baseline="0" dirty="0" smtClean="0"/>
              <a:t>View</a:t>
            </a:r>
            <a:r>
              <a:rPr lang="he-IL" baseline="0" dirty="0" smtClean="0"/>
              <a:t> ל-</a:t>
            </a:r>
            <a:r>
              <a:rPr lang="en-US" baseline="0" dirty="0" smtClean="0"/>
              <a:t>Presenter</a:t>
            </a:r>
            <a:r>
              <a:rPr lang="he-IL" baseline="0" dirty="0" smtClean="0"/>
              <a:t> , שכאן ה</a:t>
            </a:r>
            <a:r>
              <a:rPr lang="en-US" baseline="0" dirty="0" smtClean="0"/>
              <a:t>Presenter</a:t>
            </a:r>
            <a:r>
              <a:rPr lang="he-IL" baseline="0" dirty="0" smtClean="0"/>
              <a:t> הוא מאזין לכל האירועים מכיל את כל הלוגיקה של ההצגה, מה שנותן הפשטה של ה </a:t>
            </a:r>
            <a:r>
              <a:rPr lang="en-US" baseline="0" dirty="0" smtClean="0"/>
              <a:t>VIEW</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a:t>
            </a:r>
            <a:r>
              <a:rPr lang="he-IL" baseline="0" dirty="0" err="1" smtClean="0"/>
              <a:t>ממשת</a:t>
            </a:r>
            <a:r>
              <a:rPr lang="he-IL" baseline="0" dirty="0" smtClean="0"/>
              <a:t>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אחד המטרות שלנו הוא הפרדה ברורה למודולים נפרדים ועצמאיים.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 ובגלל 1 התרחבות לפלטפורמות היא מאד קלה – סה"כ מוסיפים </a:t>
            </a:r>
            <a:r>
              <a:rPr lang="en-US" baseline="0" dirty="0" smtClean="0"/>
              <a:t>VIEW</a:t>
            </a:r>
            <a:r>
              <a:rPr lang="he-IL" baseline="0" dirty="0" smtClean="0"/>
              <a:t> אחר (</a:t>
            </a:r>
            <a:r>
              <a:rPr lang="he-IL" baseline="0" dirty="0" err="1" smtClean="0"/>
              <a:t>באפלקציה</a:t>
            </a:r>
            <a:r>
              <a:rPr lang="he-IL" baseline="0" dirty="0" smtClean="0"/>
              <a:t> שלנו זה יכול לעשות מעצב מבלי </a:t>
            </a:r>
            <a:r>
              <a:rPr lang="he-IL" baseline="0" dirty="0" err="1" smtClean="0"/>
              <a:t>התארבות</a:t>
            </a:r>
            <a:r>
              <a:rPr lang="he-IL" baseline="0" dirty="0" smtClean="0"/>
              <a:t> של מתכנת)</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 ה</a:t>
            </a:r>
            <a:r>
              <a:rPr lang="en-US" baseline="0" dirty="0" smtClean="0"/>
              <a:t>Presenter</a:t>
            </a:r>
            <a:r>
              <a:rPr lang="he-IL" baseline="0" dirty="0" smtClean="0"/>
              <a:t> הוא זה שמטפל ב</a:t>
            </a:r>
            <a:r>
              <a:rPr lang="en-US" baseline="0" dirty="0" smtClean="0"/>
              <a:t>Events</a:t>
            </a:r>
            <a:r>
              <a:rPr lang="he-IL" baseline="0" dirty="0" smtClean="0"/>
              <a:t> הוא מקבל אירועים מה </a:t>
            </a:r>
            <a:r>
              <a:rPr lang="en-US" baseline="0" dirty="0" smtClean="0"/>
              <a:t>MODEL</a:t>
            </a:r>
            <a:r>
              <a:rPr lang="he-IL" baseline="0" dirty="0" smtClean="0"/>
              <a:t> אבל הוא גם יכול </a:t>
            </a:r>
            <a:r>
              <a:rPr lang="he-IL" baseline="0" dirty="0" err="1" smtClean="0"/>
              <a:t>יכול</a:t>
            </a:r>
            <a:r>
              <a:rPr lang="he-IL" baseline="0" dirty="0" smtClean="0"/>
              <a:t> </a:t>
            </a:r>
            <a:r>
              <a:rPr lang="he-IL" baseline="0" dirty="0" err="1" smtClean="0"/>
              <a:t>להתריאה</a:t>
            </a:r>
            <a:r>
              <a:rPr lang="he-IL" baseline="0" dirty="0" smtClean="0"/>
              <a:t> ל</a:t>
            </a:r>
            <a:r>
              <a:rPr lang="en-US" baseline="0" dirty="0" err="1" smtClean="0"/>
              <a:t>Presentors</a:t>
            </a:r>
            <a:r>
              <a:rPr lang="he-IL" baseline="0" dirty="0" smtClean="0"/>
              <a:t> אחרים על אירוע מסוים.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PRESENTOR</a:t>
            </a:r>
            <a:r>
              <a:rPr lang="he-IL" baseline="0" dirty="0" smtClean="0"/>
              <a:t> יכול להכיל בתוכו כמה </a:t>
            </a:r>
            <a:r>
              <a:rPr lang="en-US" baseline="0" dirty="0" err="1" smtClean="0"/>
              <a:t>Presentors</a:t>
            </a:r>
            <a:r>
              <a:rPr lang="he-IL" baseline="0" dirty="0" smtClean="0"/>
              <a:t> – שהם כמו </a:t>
            </a:r>
            <a:r>
              <a:rPr lang="en-US" baseline="0" dirty="0" smtClean="0"/>
              <a:t>WIDGETS</a:t>
            </a:r>
            <a:r>
              <a:rPr lang="he-IL" baseline="0" dirty="0" smtClean="0"/>
              <a:t> שהם מדברים בינם לבין עצמם ועם האבא שלהם.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 לדוגמא </a:t>
            </a:r>
            <a:r>
              <a:rPr lang="he-IL" baseline="0" dirty="0" err="1" smtClean="0"/>
              <a:t>כשמשתש</a:t>
            </a:r>
            <a:r>
              <a:rPr lang="he-IL" baseline="0" dirty="0" smtClean="0"/>
              <a:t> לחץ על לחצן </a:t>
            </a:r>
            <a:r>
              <a:rPr lang="en-US" baseline="0" dirty="0" smtClean="0"/>
              <a:t>SIGNIN</a:t>
            </a:r>
            <a:r>
              <a:rPr lang="he-IL" baseline="0" dirty="0" smtClean="0"/>
              <a:t> אז הנתונים צריכים לעבור את כל השכבות </a:t>
            </a:r>
            <a:r>
              <a:rPr lang="en-US" baseline="0" dirty="0" smtClean="0"/>
              <a:t>VIEW</a:t>
            </a:r>
            <a:r>
              <a:rPr lang="he-IL" baseline="0" dirty="0" smtClean="0"/>
              <a:t> </a:t>
            </a:r>
            <a:r>
              <a:rPr lang="en-US" baseline="0" dirty="0" smtClean="0"/>
              <a:t>PRESENTER </a:t>
            </a:r>
            <a:r>
              <a:rPr lang="he-IL" baseline="0" dirty="0" smtClean="0"/>
              <a:t> ו </a:t>
            </a:r>
            <a:r>
              <a:rPr lang="en-US" baseline="0" dirty="0" smtClean="0"/>
              <a:t>MODEL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אז אחרי שבחרנו את </a:t>
            </a:r>
            <a:r>
              <a:rPr lang="en-US" baseline="0" dirty="0" smtClean="0"/>
              <a:t>DESIGN PATERN</a:t>
            </a:r>
            <a:r>
              <a:rPr lang="he-IL" baseline="0" dirty="0" smtClean="0"/>
              <a:t> היינו צריכים להחליט על עיצוב ארכיטקטורה של המערכת שלנו.</a:t>
            </a:r>
          </a:p>
          <a:p>
            <a:pPr algn="r" rtl="1"/>
            <a:endParaRPr lang="he-IL" baseline="0" dirty="0" smtClean="0"/>
          </a:p>
          <a:p>
            <a:pPr algn="r" rtl="1"/>
            <a:r>
              <a:rPr lang="he-IL" baseline="0" dirty="0" smtClean="0"/>
              <a:t>כמו בכל </a:t>
            </a:r>
            <a:r>
              <a:rPr lang="he-IL" baseline="0" dirty="0" err="1" smtClean="0"/>
              <a:t>אפלקצית</a:t>
            </a:r>
            <a:r>
              <a:rPr lang="he-IL" baseline="0" dirty="0" smtClean="0"/>
              <a:t> </a:t>
            </a:r>
            <a:r>
              <a:rPr lang="en-US" baseline="0" dirty="0" smtClean="0"/>
              <a:t>WEB</a:t>
            </a:r>
            <a:r>
              <a:rPr lang="he-IL" baseline="0" dirty="0" smtClean="0"/>
              <a:t> יש לנו צד שרת וצד לקוח. התקשורת בין השרת ללקוח מתבצעת ע"י קריאות אסינכרוניות. </a:t>
            </a:r>
          </a:p>
          <a:p>
            <a:pPr algn="r" rtl="1"/>
            <a:endParaRPr lang="he-IL" baseline="0" dirty="0" smtClean="0"/>
          </a:p>
          <a:p>
            <a:pPr algn="r" rtl="1"/>
            <a:r>
              <a:rPr lang="he-IL" baseline="0" dirty="0" smtClean="0"/>
              <a:t>כאשר בצד שרת </a:t>
            </a:r>
            <a:r>
              <a:rPr lang="he-IL" baseline="0" dirty="0" err="1" smtClean="0"/>
              <a:t>ממשנו</a:t>
            </a:r>
            <a:r>
              <a:rPr lang="he-IL" baseline="0" dirty="0" smtClean="0"/>
              <a:t> את שכבת ה</a:t>
            </a:r>
            <a:r>
              <a:rPr lang="en-US" baseline="0" dirty="0" smtClean="0"/>
              <a:t>MODEL</a:t>
            </a:r>
            <a:r>
              <a:rPr lang="he-IL" baseline="0" dirty="0" smtClean="0"/>
              <a:t> – כלומר ששם שם מגדירים את כל ה-</a:t>
            </a:r>
            <a:r>
              <a:rPr lang="en-US" baseline="0" dirty="0" smtClean="0"/>
              <a:t>ENTITIES </a:t>
            </a:r>
            <a:r>
              <a:rPr lang="he-IL" baseline="0" dirty="0" smtClean="0"/>
              <a:t> וכל ה-</a:t>
            </a:r>
            <a:r>
              <a:rPr lang="en-US" baseline="0" dirty="0" err="1" smtClean="0"/>
              <a:t>Busness</a:t>
            </a:r>
            <a:r>
              <a:rPr lang="en-US" baseline="0" dirty="0" smtClean="0"/>
              <a:t> Rules</a:t>
            </a:r>
            <a:r>
              <a:rPr lang="he-IL" baseline="0" dirty="0" smtClean="0"/>
              <a:t> בדיוק לפני הגישה ל</a:t>
            </a:r>
            <a:r>
              <a:rPr lang="en-US" baseline="0" dirty="0" smtClean="0"/>
              <a:t>DB</a:t>
            </a:r>
            <a:r>
              <a:rPr lang="he-IL" baseline="0" dirty="0" smtClean="0"/>
              <a:t>.</a:t>
            </a:r>
          </a:p>
          <a:p>
            <a:pPr algn="r" rtl="1"/>
            <a:r>
              <a:rPr lang="he-IL" baseline="0" dirty="0" smtClean="0"/>
              <a:t>ובצד הלקוח </a:t>
            </a:r>
            <a:r>
              <a:rPr lang="he-IL" baseline="0" dirty="0" err="1" smtClean="0"/>
              <a:t>ממשנו</a:t>
            </a:r>
            <a:r>
              <a:rPr lang="he-IL" baseline="0" dirty="0" smtClean="0"/>
              <a:t> את שכבת ה-</a:t>
            </a:r>
            <a:r>
              <a:rPr lang="en-US" baseline="0" dirty="0" smtClean="0"/>
              <a:t>VIEW</a:t>
            </a:r>
            <a:r>
              <a:rPr lang="he-IL" baseline="0" dirty="0" smtClean="0"/>
              <a:t> </a:t>
            </a:r>
            <a:r>
              <a:rPr lang="he-IL" baseline="0" dirty="0" err="1" smtClean="0"/>
              <a:t>וה</a:t>
            </a:r>
            <a:r>
              <a:rPr lang="en-US" baseline="0" dirty="0" smtClean="0"/>
              <a:t>Presenter </a:t>
            </a:r>
            <a:r>
              <a:rPr lang="he-IL" baseline="0" dirty="0" smtClean="0"/>
              <a:t> - כלומר איך ומתי הלקוח יראה את הדברים.</a:t>
            </a:r>
          </a:p>
          <a:p>
            <a:pPr algn="r" rtl="1"/>
            <a:endParaRPr lang="he-IL" baseline="0" dirty="0" smtClean="0"/>
          </a:p>
          <a:p>
            <a:pPr algn="r" rtl="1"/>
            <a:r>
              <a:rPr lang="he-IL" baseline="0" dirty="0" smtClean="0"/>
              <a:t>אני רוצה רק לציין שכדי להשיג את המטרה שלה-</a:t>
            </a:r>
            <a:r>
              <a:rPr lang="en-US" baseline="0" dirty="0" err="1" smtClean="0"/>
              <a:t>Scalling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a:t>
            </a:r>
          </a:p>
          <a:p>
            <a:pPr algn="r" rtl="1"/>
            <a:endParaRPr lang="he-IL" baseline="0" dirty="0" smtClean="0"/>
          </a:p>
          <a:p>
            <a:pPr algn="r" rtl="1"/>
            <a:r>
              <a:rPr lang="he-IL" b="1" baseline="0" dirty="0" smtClean="0"/>
              <a:t>דוגמא:</a:t>
            </a:r>
          </a:p>
          <a:p>
            <a:pPr algn="r" rtl="1"/>
            <a:r>
              <a:rPr lang="he-IL" baseline="0" dirty="0" smtClean="0"/>
              <a:t> כדי להציג את רשימת החברים: ניתן להביא את רשימת המצביעים לחברים ללקוח ועבור כל חבר לעשות קריא אסינכרונית כדי להביא את המידע עליו.</a:t>
            </a:r>
          </a:p>
          <a:p>
            <a:pPr algn="r" rtl="1"/>
            <a:r>
              <a:rPr lang="he-IL" baseline="0" dirty="0" smtClean="0"/>
              <a:t>או לעשות קריא אסינכרונית אחת שתביא את כל המידע עבור כל החברים.</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Add more advantages</a:t>
            </a:r>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מטרה נוספת שהצבנו לעצמנו.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p>
          <a:p>
            <a:pPr lvl="1" algn="l" rtl="0"/>
            <a:r>
              <a:rPr lang="en-US" dirty="0" smtClean="0"/>
              <a:t>Flexible and open to changes</a:t>
            </a:r>
          </a:p>
          <a:p>
            <a:pPr lvl="1" algn="l" rtl="0"/>
            <a:r>
              <a:rPr lang="en-US" dirty="0" smtClean="0"/>
              <a:t>Cross layer objects</a:t>
            </a:r>
            <a:endParaRPr lang="en-US" dirty="0"/>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fontScale="77500" lnSpcReduction="2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data</a:t>
            </a:r>
          </a:p>
          <a:p>
            <a:pPr algn="l" rtl="0"/>
            <a:r>
              <a:rPr lang="en-US" dirty="0" smtClean="0"/>
              <a:t>D: Taking a lot of DB space</a:t>
            </a:r>
            <a:endParaRPr lang="en-US" sz="2400" dirty="0" smtClean="0"/>
          </a:p>
          <a:p>
            <a:pPr algn="l" rtl="0"/>
            <a:r>
              <a:rPr lang="en-US" sz="2400" dirty="0" smtClean="0"/>
              <a:t>D: Often extracting unwanted data.</a:t>
            </a:r>
          </a:p>
          <a:p>
            <a:pPr marL="0" indent="0" algn="l" rtl="0">
              <a:buNone/>
            </a:pPr>
            <a:endParaRPr lang="en-US" sz="2400" dirty="0" smtClean="0"/>
          </a:p>
          <a:p>
            <a:pPr marL="0" indent="0" algn="l" rtl="0">
              <a:buNone/>
            </a:pPr>
            <a:endParaRPr lang="en-US" dirty="0"/>
          </a:p>
          <a:p>
            <a:pPr marL="0" indent="0" algn="l" rtl="0">
              <a:buNone/>
            </a:pPr>
            <a:endParaRPr lang="en-US" sz="2400" dirty="0" smtClean="0"/>
          </a:p>
          <a:p>
            <a:pPr marL="0" indent="0" algn="l" rtl="0">
              <a:buNone/>
            </a:pPr>
            <a:r>
              <a:rPr lang="en-US" sz="2400" dirty="0" smtClean="0"/>
              <a:t>Breaking each entity to many small ones -&gt;</a:t>
            </a:r>
          </a:p>
          <a:p>
            <a:pPr algn="l"/>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duplicated</a:t>
            </a:r>
          </a:p>
          <a:p>
            <a:pPr algn="l" rtl="0"/>
            <a:r>
              <a:rPr lang="en-US" dirty="0" smtClean="0"/>
              <a:t>A: Extracting only relevant data</a:t>
            </a:r>
            <a:endParaRPr lang="en-US" dirty="0"/>
          </a:p>
          <a:p>
            <a:pPr algn="l" rtl="0"/>
            <a:endParaRPr lang="en-US" sz="2400" dirty="0" smtClean="0"/>
          </a:p>
          <a:p>
            <a:pPr algn="l" rtl="0"/>
            <a:endParaRPr lang="en-US" sz="2400" dirty="0" smtClean="0"/>
          </a:p>
          <a:p>
            <a:pPr algn="l" rtl="0"/>
            <a:r>
              <a:rPr lang="en-US" dirty="0" smtClean="0"/>
              <a:t>-</a:t>
            </a:r>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2" name="Rounded Rectangle 1"/>
          <p:cNvSpPr/>
          <p:nvPr/>
        </p:nvSpPr>
        <p:spPr>
          <a:xfrm>
            <a:off x="4667250" y="203835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 name="Rounded Rectangle 2"/>
          <p:cNvSpPr/>
          <p:nvPr/>
        </p:nvSpPr>
        <p:spPr>
          <a:xfrm>
            <a:off x="4895850" y="230505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981700" y="230505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362700" y="243840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p:cNvSpPr/>
          <p:nvPr/>
        </p:nvSpPr>
        <p:spPr>
          <a:xfrm>
            <a:off x="7315200" y="2305050"/>
            <a:ext cx="762000" cy="5334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Flowchart: Magnetic Disk 20"/>
          <p:cNvSpPr/>
          <p:nvPr/>
        </p:nvSpPr>
        <p:spPr>
          <a:xfrm>
            <a:off x="8077200" y="200977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5126" name="Picture 6" descr="http://www.getwebdesignhelp.com/wp-content/uploads/2012/03/web-applicatio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5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lvl="1" indent="0">
              <a:buNone/>
            </a:pPr>
            <a:r>
              <a:rPr lang="en-US" sz="1800" dirty="0"/>
              <a:t>(e.g. User has valid and unique email, has friend list, message reference</a:t>
            </a:r>
            <a:r>
              <a:rPr lang="en-US" sz="1800" dirty="0" smtClean="0"/>
              <a:t>…)</a:t>
            </a:r>
          </a:p>
          <a:p>
            <a:pPr lvl="1" indent="0">
              <a:buNone/>
            </a:pPr>
            <a:endParaRPr lang="en-US" dirty="0" smtClean="0"/>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5105400" y="4282789"/>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5105400" y="4652121"/>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517902" y="4929120"/>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517902" y="5298452"/>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a:off x="6629401" y="3174793"/>
            <a:ext cx="266699" cy="1107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flipH="1">
            <a:off x="2613402" y="3174793"/>
            <a:ext cx="4015999" cy="1754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6" idx="2"/>
          </p:cNvCxnSpPr>
          <p:nvPr/>
        </p:nvCxnSpPr>
        <p:spPr>
          <a:xfrm flipV="1">
            <a:off x="2060714" y="2897795"/>
            <a:ext cx="2" cy="1902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27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0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wont get the same mission twice.</a:t>
            </a:r>
          </a:p>
          <a:p>
            <a:pPr lvl="1"/>
            <a:r>
              <a:rPr lang="en-US" dirty="0" smtClean="0"/>
              <a:t>Friends wont get the same 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a:p>
            <a:r>
              <a:rPr lang="en-US" dirty="0" smtClean="0"/>
              <a:t>Possible Solutions:</a:t>
            </a:r>
          </a:p>
          <a:p>
            <a:pPr lvl="1"/>
            <a:r>
              <a:rPr lang="en-US" dirty="0" smtClean="0"/>
              <a:t>User holds messages for each friend</a:t>
            </a:r>
          </a:p>
          <a:p>
            <a:pPr lvl="1"/>
            <a:r>
              <a:rPr lang="en-US" dirty="0" smtClean="0"/>
              <a:t>Container of all messages in the game</a:t>
            </a:r>
          </a:p>
          <a:p>
            <a:pPr lvl="1"/>
            <a:r>
              <a:rPr lang="en-US" dirty="0" smtClean="0"/>
              <a:t>Our solution:</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r>
              <a:rPr lang="en-US" sz="2200" dirty="0"/>
              <a:t>Adaptive </a:t>
            </a:r>
            <a:r>
              <a:rPr lang="en-US" sz="2200" dirty="0" smtClean="0"/>
              <a:t>progress</a:t>
            </a:r>
          </a:p>
          <a:p>
            <a:pPr marL="457200" lvl="2" algn="l" rtl="0"/>
            <a:r>
              <a:rPr lang="en-US" sz="2200" dirty="0" smtClean="0"/>
              <a:t>Missions</a:t>
            </a:r>
          </a:p>
          <a:p>
            <a:pPr marL="457200" lvl="2" algn="l" rtl="0"/>
            <a:r>
              <a:rPr lang="en-US" sz="2200" dirty="0" smtClean="0"/>
              <a:t>Achievements</a:t>
            </a:r>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406897">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8" y="3729335"/>
            <a:ext cx="3733801"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8" y="4098667"/>
            <a:ext cx="3733802"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038599" y="3505737"/>
            <a:ext cx="533404"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038600" y="4368463"/>
            <a:ext cx="1752602" cy="191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sp>
        <p:nvSpPr>
          <p:cNvPr id="26" name="Rectangle 25"/>
          <p:cNvSpPr/>
          <p:nvPr/>
        </p:nvSpPr>
        <p:spPr>
          <a:xfrm>
            <a:off x="6248400" y="1447800"/>
            <a:ext cx="8382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1143000" y="2655332"/>
            <a:ext cx="510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71800" y="2286000"/>
            <a:ext cx="2133600" cy="369332"/>
          </a:xfrm>
          <a:prstGeom prst="rect">
            <a:avLst/>
          </a:prstGeom>
          <a:noFill/>
        </p:spPr>
        <p:txBody>
          <a:bodyPr wrap="square" rtlCol="0">
            <a:spAutoFit/>
          </a:bodyPr>
          <a:lstStyle/>
          <a:p>
            <a:r>
              <a:rPr lang="en-US" dirty="0" err="1" smtClean="0"/>
              <a:t>JaneDoeId</a:t>
            </a:r>
            <a:r>
              <a:rPr lang="en-US" dirty="0" smtClean="0"/>
              <a:t> : Long</a:t>
            </a:r>
            <a:endParaRPr lang="en-US" dirty="0"/>
          </a:p>
        </p:txBody>
      </p:sp>
      <p:cxnSp>
        <p:nvCxnSpPr>
          <p:cNvPr id="31" name="Straight Arrow Connector 30"/>
          <p:cNvCxnSpPr/>
          <p:nvPr/>
        </p:nvCxnSpPr>
        <p:spPr>
          <a:xfrm>
            <a:off x="1371600" y="2895600"/>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43199" y="2997158"/>
            <a:ext cx="31241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Jon</a:t>
            </a:r>
            <a:endParaRPr lang="en-US" dirty="0"/>
          </a:p>
        </p:txBody>
      </p:sp>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646331"/>
          </a:xfrm>
          <a:prstGeom prst="rect">
            <a:avLst/>
          </a:prstGeom>
          <a:noFill/>
        </p:spPr>
        <p:txBody>
          <a:bodyPr wrap="square" rtlCol="0">
            <a:spAutoFit/>
          </a:bodyPr>
          <a:lstStyle/>
          <a:p>
            <a:pPr algn="l"/>
            <a:r>
              <a:rPr lang="en-US" dirty="0" smtClean="0"/>
              <a:t>Put </a:t>
            </a:r>
            <a:r>
              <a:rPr lang="en-US" dirty="0" err="1" smtClean="0"/>
              <a:t>EllaId</a:t>
            </a:r>
            <a:r>
              <a:rPr lang="en-US" dirty="0" smtClean="0"/>
              <a:t> in</a:t>
            </a:r>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51054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257800" cy="1604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r>
              <a:rPr lang="en-US" dirty="0" smtClean="0"/>
              <a:t>User experience</a:t>
            </a:r>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a:t>User </a:t>
            </a:r>
            <a:r>
              <a:rPr lang="en-US" dirty="0" smtClean="0"/>
              <a:t>Collaboration</a:t>
            </a:r>
          </a:p>
          <a:p>
            <a:pPr lvl="1"/>
            <a:r>
              <a:rPr lang="en-US" dirty="0"/>
              <a:t>Mission </a:t>
            </a:r>
            <a:r>
              <a:rPr lang="en-US" dirty="0" smtClean="0"/>
              <a:t>logic</a:t>
            </a:r>
            <a:endParaRPr lang="en-US" dirty="0"/>
          </a:p>
          <a:p>
            <a:pPr lvl="1"/>
            <a:r>
              <a:rPr lang="en-US" dirty="0"/>
              <a:t>Facebook </a:t>
            </a:r>
            <a:r>
              <a:rPr lang="en-US" dirty="0" smtClean="0"/>
              <a:t>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3074" name="Picture 2" descr="http://wpteach.com/wp-content/uploads/2011/12/framework.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9212" y="1871662"/>
            <a:ext cx="65055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4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2743200" cy="27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810000"/>
            <a:ext cx="2722789" cy="296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22" name="Left Brace 21"/>
          <p:cNvSpPr/>
          <p:nvPr/>
        </p:nvSpPr>
        <p:spPr>
          <a:xfrm>
            <a:off x="2930769"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3" name="Left Brace 22"/>
          <p:cNvSpPr/>
          <p:nvPr/>
        </p:nvSpPr>
        <p:spPr>
          <a:xfrm>
            <a:off x="2965405"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4" name="Left Brace 23"/>
          <p:cNvSpPr/>
          <p:nvPr/>
        </p:nvSpPr>
        <p:spPr>
          <a:xfrm>
            <a:off x="3022803"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5" name="TextBox 24"/>
          <p:cNvSpPr txBox="1"/>
          <p:nvPr/>
        </p:nvSpPr>
        <p:spPr>
          <a:xfrm>
            <a:off x="1778666" y="2059136"/>
            <a:ext cx="813043" cy="369332"/>
          </a:xfrm>
          <a:prstGeom prst="rect">
            <a:avLst/>
          </a:prstGeom>
          <a:noFill/>
        </p:spPr>
        <p:txBody>
          <a:bodyPr wrap="none" rtlCol="1">
            <a:spAutoFit/>
          </a:bodyPr>
          <a:lstStyle/>
          <a:p>
            <a:r>
              <a:rPr lang="en-US" dirty="0" smtClean="0"/>
              <a:t>Model</a:t>
            </a:r>
            <a:endParaRPr lang="he-IL" dirty="0"/>
          </a:p>
        </p:txBody>
      </p:sp>
      <p:sp>
        <p:nvSpPr>
          <p:cNvPr id="26" name="TextBox 25"/>
          <p:cNvSpPr txBox="1"/>
          <p:nvPr/>
        </p:nvSpPr>
        <p:spPr>
          <a:xfrm>
            <a:off x="1471002" y="4737781"/>
            <a:ext cx="1184940" cy="369332"/>
          </a:xfrm>
          <a:prstGeom prst="rect">
            <a:avLst/>
          </a:prstGeom>
          <a:noFill/>
        </p:spPr>
        <p:txBody>
          <a:bodyPr wrap="none" rtlCol="1">
            <a:spAutoFit/>
          </a:bodyPr>
          <a:lstStyle/>
          <a:p>
            <a:r>
              <a:rPr lang="en-US" dirty="0" smtClean="0"/>
              <a:t>Presenter</a:t>
            </a:r>
            <a:endParaRPr lang="he-IL" dirty="0"/>
          </a:p>
        </p:txBody>
      </p:sp>
      <p:sp>
        <p:nvSpPr>
          <p:cNvPr id="27" name="TextBox 26"/>
          <p:cNvSpPr txBox="1"/>
          <p:nvPr/>
        </p:nvSpPr>
        <p:spPr>
          <a:xfrm>
            <a:off x="2063472"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endParaRPr lang="en-US" dirty="0"/>
          </a:p>
          <a:p>
            <a:pPr lvl="2" algn="l" rtl="0"/>
            <a:r>
              <a:rPr lang="en-US" dirty="0"/>
              <a:t>Compilation Error detection </a:t>
            </a:r>
          </a:p>
          <a:p>
            <a:pPr lvl="2" algn="l" rtl="0"/>
            <a:r>
              <a:rPr lang="en-US" dirty="0"/>
              <a:t>Complex </a:t>
            </a:r>
            <a:r>
              <a:rPr lang="en-US" dirty="0" smtClean="0"/>
              <a:t>classes</a:t>
            </a:r>
          </a:p>
          <a:p>
            <a:pPr lvl="2" algn="l" rtl="0"/>
            <a:r>
              <a:rPr lang="en-US" dirty="0"/>
              <a:t>Debug environment</a:t>
            </a:r>
          </a:p>
          <a:p>
            <a:pPr lvl="1" algn="l" rtl="0"/>
            <a:r>
              <a:rPr lang="en-US" dirty="0" smtClean="0"/>
              <a:t>Useful tools like GWT designer, Client bundle</a:t>
            </a:r>
          </a:p>
          <a:p>
            <a:pPr lvl="1" algn="l" rtl="0"/>
            <a:r>
              <a:rPr lang="en-US" dirty="0" smtClean="0"/>
              <a:t>Decoupled View</a:t>
            </a:r>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dirty="0"/>
              <a:t>The ? 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5701</TotalTime>
  <Words>4159</Words>
  <Application>Microsoft Office PowerPoint</Application>
  <PresentationFormat>On-screen Show (4:3)</PresentationFormat>
  <Paragraphs>498</Paragraphs>
  <Slides>25</Slides>
  <Notes>22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The W-Game הצגת הפרויקט מול פורום שופטים מצומצם </vt:lpstr>
      <vt:lpstr>About the project</vt:lpstr>
      <vt:lpstr>Our Goals</vt:lpstr>
      <vt:lpstr>Framework</vt:lpstr>
      <vt:lpstr>Framework - Design pattern </vt:lpstr>
      <vt:lpstr>Framework - Design pattern</vt:lpstr>
      <vt:lpstr>Framework - Architecture  </vt:lpstr>
      <vt:lpstr>Framework - Architecture - View </vt:lpstr>
      <vt:lpstr>Framework - Architecture - Presenter</vt:lpstr>
      <vt:lpstr>Framework - Architecture - Model</vt:lpstr>
      <vt:lpstr>Framework - Client-server-db trade-off</vt:lpstr>
      <vt:lpstr>Application</vt:lpstr>
      <vt:lpstr>Application - Logic and Business rules</vt:lpstr>
      <vt:lpstr>Application - Questionnaire engine</vt:lpstr>
      <vt:lpstr>Application - Questionnaire engine</vt:lpstr>
      <vt:lpstr>Application - Facebook integration</vt:lpstr>
      <vt:lpstr>Application - Facebook integration</vt:lpstr>
      <vt:lpstr>Application - Mission delivery logic</vt:lpstr>
      <vt:lpstr>Application - Message Logic</vt:lpstr>
      <vt:lpstr>Application - Message Logic</vt:lpstr>
      <vt:lpstr>Application - Comment on Mission and Rank</vt:lpstr>
      <vt:lpstr>Application - Friend request</vt:lpstr>
      <vt:lpstr>Testing the product</vt:lpstr>
      <vt:lpstr>Application DEMO</vt:lpstr>
      <vt:lpstr>Bibliography</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Govorov, Igor</cp:lastModifiedBy>
  <cp:revision>240</cp:revision>
  <dcterms:created xsi:type="dcterms:W3CDTF">2012-06-04T11:38:53Z</dcterms:created>
  <dcterms:modified xsi:type="dcterms:W3CDTF">2012-06-16T16:20:14Z</dcterms:modified>
</cp:coreProperties>
</file>