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33"/>
  </p:notesMasterIdLst>
  <p:sldIdLst>
    <p:sldId id="256" r:id="rId2"/>
    <p:sldId id="311" r:id="rId3"/>
    <p:sldId id="312" r:id="rId4"/>
    <p:sldId id="313" r:id="rId5"/>
    <p:sldId id="314" r:id="rId6"/>
    <p:sldId id="315" r:id="rId7"/>
    <p:sldId id="296" r:id="rId8"/>
    <p:sldId id="277" r:id="rId9"/>
    <p:sldId id="310" r:id="rId10"/>
    <p:sldId id="278" r:id="rId11"/>
    <p:sldId id="279" r:id="rId12"/>
    <p:sldId id="309" r:id="rId13"/>
    <p:sldId id="302" r:id="rId14"/>
    <p:sldId id="316" r:id="rId15"/>
    <p:sldId id="317" r:id="rId16"/>
    <p:sldId id="318" r:id="rId17"/>
    <p:sldId id="323" r:id="rId18"/>
    <p:sldId id="324" r:id="rId19"/>
    <p:sldId id="307" r:id="rId20"/>
    <p:sldId id="308" r:id="rId21"/>
    <p:sldId id="303" r:id="rId22"/>
    <p:sldId id="304" r:id="rId23"/>
    <p:sldId id="305" r:id="rId24"/>
    <p:sldId id="306" r:id="rId25"/>
    <p:sldId id="321" r:id="rId26"/>
    <p:sldId id="322" r:id="rId27"/>
    <p:sldId id="325" r:id="rId28"/>
    <p:sldId id="326" r:id="rId29"/>
    <p:sldId id="260" r:id="rId30"/>
    <p:sldId id="297" r:id="rId31"/>
    <p:sldId id="295" r:id="rId3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3455" autoAdjust="0"/>
  </p:normalViewPr>
  <p:slideViewPr>
    <p:cSldViewPr>
      <p:cViewPr varScale="1">
        <p:scale>
          <a:sx n="49" d="100"/>
          <a:sy n="49" d="100"/>
        </p:scale>
        <p:origin x="-18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כ"ז/סיון/תשע"ב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a:t>
            </a:fld>
            <a:endParaRPr lang="he-IL"/>
          </a:p>
        </p:txBody>
      </p:sp>
    </p:spTree>
    <p:extLst>
      <p:ext uri="{BB962C8B-B14F-4D97-AF65-F5344CB8AC3E}">
        <p14:creationId xmlns:p14="http://schemas.microsoft.com/office/powerpoint/2010/main" val="139713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צד הלקוח,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הפעלת ה </a:t>
            </a:r>
            <a:r>
              <a:rPr lang="en-US" baseline="0" dirty="0" smtClean="0"/>
              <a:t>View</a:t>
            </a:r>
            <a:r>
              <a:rPr lang="he-IL" baseline="0" dirty="0" smtClean="0"/>
              <a:t> מחד, ומאידך דיבור עם ה </a:t>
            </a:r>
            <a:r>
              <a:rPr lang="en-US" baseline="0" dirty="0" smtClean="0"/>
              <a:t>Server</a:t>
            </a:r>
            <a:r>
              <a:rPr lang="he-IL" baseline="0" dirty="0" smtClean="0"/>
              <a:t>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a:t>
            </a:r>
            <a:r>
              <a:rPr lang="he-IL" baseline="0" smtClean="0"/>
              <a:t>נוסף : </a:t>
            </a:r>
            <a:r>
              <a:rPr lang="en-US" baseline="0" smtClean="0"/>
              <a:t>Presenter</a:t>
            </a:r>
            <a:r>
              <a:rPr lang="he-IL" baseline="0" dirty="0" smtClean="0"/>
              <a:t>-ים יכולים לקונן בתוך </a:t>
            </a:r>
            <a:r>
              <a:rPr lang="en-US" baseline="0" dirty="0" smtClean="0"/>
              <a:t>Presenter</a:t>
            </a:r>
            <a:r>
              <a:rPr lang="he-IL" baseline="0" dirty="0" smtClean="0"/>
              <a:t>-ים אחרים ולהוות מעין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יוצר אפליקציה חיה ודינאמית.</a:t>
            </a:r>
            <a:endParaRPr lang="he-IL" dirty="0" smtClean="0"/>
          </a:p>
          <a:p>
            <a:pPr algn="r" rtl="0"/>
            <a:r>
              <a:rPr lang="he-IL" baseline="0" dirty="0" smtClean="0"/>
              <a:t> : זמן הפיתוח ארוך יותר </a:t>
            </a:r>
            <a:r>
              <a:rPr lang="en-US" dirty="0" smtClean="0"/>
              <a:t> </a:t>
            </a:r>
            <a:r>
              <a:rPr lang="he-IL" dirty="0" smtClean="0"/>
              <a:t>חסרונות</a:t>
            </a:r>
          </a:p>
          <a:p>
            <a:pPr algn="r" rtl="0"/>
            <a:r>
              <a:rPr lang="he-IL" dirty="0" smtClean="0"/>
              <a:t>עדיין קיימים באגים מכיוון שזהו כלי חדש,</a:t>
            </a:r>
          </a:p>
          <a:p>
            <a:pPr algn="r" rtl="0"/>
            <a:r>
              <a:rPr lang="he-IL" dirty="0" smtClean="0"/>
              <a:t>וכן לא כל הפונקציות של ג'אווה סקריפט ממומשות,</a:t>
            </a:r>
            <a:r>
              <a:rPr lang="he-IL" baseline="0" dirty="0" smtClean="0"/>
              <a:t> מה שהקשה עלינו במקרים </a:t>
            </a:r>
            <a:r>
              <a:rPr lang="he-IL" baseline="0" dirty="0" err="1" smtClean="0"/>
              <a:t>מסויימים</a:t>
            </a:r>
            <a:r>
              <a:rPr lang="he-IL" baseline="0" dirty="0" smtClean="0"/>
              <a:t>.</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GAE</a:t>
            </a:r>
            <a:r>
              <a:rPr lang="he-IL" baseline="0" dirty="0" smtClean="0"/>
              <a:t> מריץ את האפליקציה בשרתים פיזיים מרובים  וכן מבצע</a:t>
            </a:r>
            <a:r>
              <a:rPr lang="en-US" dirty="0" smtClean="0"/>
              <a:t>automatic scaling </a:t>
            </a:r>
            <a:r>
              <a:rPr lang="he-IL" dirty="0" smtClean="0"/>
              <a:t>, כלומר בין היתר הוא מקצה בצורה אוטומטית משאבים ושרתים נוספים עבור אפליקציית ה</a:t>
            </a:r>
            <a:r>
              <a:rPr lang="en-US" dirty="0" smtClean="0"/>
              <a:t>web</a:t>
            </a:r>
            <a:r>
              <a:rPr lang="he-IL" dirty="0" smtClean="0"/>
              <a:t> כאשר</a:t>
            </a:r>
            <a:r>
              <a:rPr lang="he-IL" baseline="0" dirty="0" smtClean="0"/>
              <a:t> יש עלייה בביקוש (הוא עושה זאת </a:t>
            </a:r>
            <a:r>
              <a:rPr lang="en-US" baseline="0" dirty="0" smtClean="0"/>
              <a:t>per location</a:t>
            </a:r>
            <a:r>
              <a:rPr lang="he-IL" baseline="0" dirty="0" smtClean="0"/>
              <a:t>).</a:t>
            </a:r>
            <a:endParaRPr lang="en-US"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יחד עם ה </a:t>
            </a:r>
            <a:r>
              <a:rPr lang="en-US" baseline="0" dirty="0" smtClean="0"/>
              <a:t>app engine</a:t>
            </a:r>
            <a:r>
              <a:rPr lang="he-IL" baseline="0" dirty="0" smtClean="0"/>
              <a:t> עבור ה</a:t>
            </a:r>
            <a:r>
              <a:rPr lang="en-US" baseline="0" dirty="0" err="1" smtClean="0"/>
              <a:t>db</a:t>
            </a:r>
            <a:r>
              <a:rPr lang="en-US" baseline="0" dirty="0" smtClean="0"/>
              <a:t> </a:t>
            </a:r>
            <a:r>
              <a:rPr lang="he-IL" baseline="0" dirty="0" smtClean="0"/>
              <a:t> בחרנו להשתמש </a:t>
            </a:r>
            <a:r>
              <a:rPr lang="en-US" baseline="0" dirty="0" smtClean="0"/>
              <a:t>DataStore</a:t>
            </a:r>
            <a:r>
              <a:rPr lang="he-IL" baseline="0" dirty="0" smtClean="0"/>
              <a:t> המממש </a:t>
            </a:r>
            <a:r>
              <a:rPr lang="en-US" baseline="0" dirty="0" smtClean="0"/>
              <a:t>big table</a:t>
            </a:r>
            <a:r>
              <a:rPr lang="he-IL" baseline="0" dirty="0" smtClean="0"/>
              <a:t>. ממש בכמה מילים: בשונה מרוב ה </a:t>
            </a:r>
            <a:r>
              <a:rPr lang="en-US" baseline="0" dirty="0" smtClean="0"/>
              <a:t>SQL </a:t>
            </a:r>
            <a:r>
              <a:rPr lang="en-US" baseline="0" dirty="0" err="1" smtClean="0"/>
              <a:t>dbs</a:t>
            </a:r>
            <a:r>
              <a:rPr lang="he-IL" baseline="0" dirty="0" smtClean="0"/>
              <a:t> אשר מכילים הרבה </a:t>
            </a:r>
            <a:r>
              <a:rPr lang="he-IL" baseline="0" dirty="0" err="1" smtClean="0"/>
              <a:t>טבלאות,ה</a:t>
            </a:r>
            <a:r>
              <a:rPr lang="he-IL" baseline="0" dirty="0" smtClean="0"/>
              <a:t> – </a:t>
            </a:r>
            <a:r>
              <a:rPr lang="en-US" baseline="0" dirty="0" smtClean="0"/>
              <a:t>data store</a:t>
            </a:r>
            <a:r>
              <a:rPr lang="he-IL" baseline="0" dirty="0" smtClean="0"/>
              <a:t> של </a:t>
            </a:r>
            <a:r>
              <a:rPr lang="en-US" baseline="0" dirty="0" err="1" smtClean="0"/>
              <a:t>google</a:t>
            </a:r>
            <a:r>
              <a:rPr lang="he-IL" baseline="0" dirty="0" smtClean="0"/>
              <a:t> ממומש עם </a:t>
            </a:r>
            <a:r>
              <a:rPr lang="he-IL" baseline="0" dirty="0" err="1" smtClean="0"/>
              <a:t>טבלא</a:t>
            </a:r>
            <a:r>
              <a:rPr lang="he-IL" baseline="0" dirty="0" smtClean="0"/>
              <a:t> אחת גדולה. צורת המימוש עוצבה במיוחד בשביל לתמוך ב:</a:t>
            </a:r>
            <a:endParaRPr lang="he-IL" dirty="0" smtClean="0"/>
          </a:p>
          <a:p>
            <a:pPr lvl="2"/>
            <a:r>
              <a:rPr lang="he-IL" dirty="0" smtClean="0"/>
              <a:t>נגישות רחבה,</a:t>
            </a:r>
            <a:r>
              <a:rPr lang="en-US" dirty="0" smtClean="0"/>
              <a:t> </a:t>
            </a:r>
          </a:p>
          <a:p>
            <a:pPr lvl="2"/>
            <a:r>
              <a:rPr lang="en-US" dirty="0" smtClean="0"/>
              <a:t>scalability </a:t>
            </a:r>
          </a:p>
          <a:p>
            <a:pPr lvl="2"/>
            <a:r>
              <a:rPr lang="he-IL" dirty="0" smtClean="0"/>
              <a:t>ביצועים גבוהים</a:t>
            </a:r>
            <a:endParaRPr lang="en-US" dirty="0" smtClean="0"/>
          </a:p>
          <a:p>
            <a:pPr lvl="2"/>
            <a:r>
              <a:rPr lang="he-IL" dirty="0" smtClean="0"/>
              <a:t>וזמינות גבוה.</a:t>
            </a:r>
            <a:endParaRPr lang="en-US"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שבעצם נותן מענה למטרות שהצבנו לעצמנו (ראה מסמך מצורף).</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שהטמענו במערכת הוא ה </a:t>
            </a:r>
            <a:r>
              <a:rPr lang="en-US" baseline="0" dirty="0" smtClean="0"/>
              <a:t>Objectify</a:t>
            </a:r>
            <a:r>
              <a:rPr lang="he-IL" baseline="0" dirty="0" smtClean="0"/>
              <a:t>. יושב מעל ה</a:t>
            </a:r>
            <a:r>
              <a:rPr lang="en-US" baseline="0" dirty="0" smtClean="0"/>
              <a:t> </a:t>
            </a:r>
            <a:r>
              <a:rPr lang="en-US" baseline="0" dirty="0" err="1" smtClean="0"/>
              <a:t>dataStore</a:t>
            </a:r>
            <a:r>
              <a:rPr lang="en-US" baseline="0" dirty="0" smtClean="0"/>
              <a:t>  </a:t>
            </a:r>
            <a:r>
              <a:rPr lang="he-IL" baseline="0" dirty="0" smtClean="0"/>
              <a:t>ומאפשר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אי לכך, 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תוכנס 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וניתן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בעזרת התשתית שיצרנו בנינו את המשחק </a:t>
            </a:r>
            <a:r>
              <a:rPr lang="en-US" baseline="0" dirty="0" smtClean="0"/>
              <a:t>The W-Game</a:t>
            </a:r>
            <a:r>
              <a:rPr lang="he-IL" baseline="0" dirty="0" smtClean="0"/>
              <a:t> ואת המאפיינים שלו, וכמובן בדגש למטרות שהצבנו לנו בהתחלה.</a:t>
            </a:r>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71450" indent="-171450">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 </a:t>
            </a:r>
          </a:p>
          <a:p>
            <a:pPr marL="0" indent="0">
              <a:buFont typeface="Arial" pitchFamily="34" charset="0"/>
              <a:buNone/>
            </a:pPr>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en-US" baseline="0" dirty="0" smtClean="0"/>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עבור מחיקת אובייקטים פיתחנו מנגנון </a:t>
            </a:r>
            <a:r>
              <a:rPr lang="en-US" baseline="0" dirty="0" smtClean="0"/>
              <a:t>,</a:t>
            </a:r>
            <a:r>
              <a:rPr lang="he-IL" baseline="0" dirty="0" smtClean="0"/>
              <a:t>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71450" indent="-171450">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p:txBody>
      </p:sp>
      <p:sp>
        <p:nvSpPr>
          <p:cNvPr id="4" name="Slide Number Placeholder 3"/>
          <p:cNvSpPr>
            <a:spLocks noGrp="1"/>
          </p:cNvSpPr>
          <p:nvPr>
            <p:ph type="sldNum" sz="quarter" idx="10"/>
          </p:nvPr>
        </p:nvSpPr>
        <p:spPr/>
        <p:txBody>
          <a:bodyPr/>
          <a:lstStyle/>
          <a:p>
            <a:fld id="{1321FBAB-6B27-4160-A0D0-8CDE22336BEE}" type="slidenum">
              <a:rPr lang="he-IL" smtClean="0"/>
              <a:t>15</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a:t>
            </a:r>
          </a:p>
          <a:p>
            <a:r>
              <a:rPr lang="he-IL" dirty="0" smtClean="0"/>
              <a:t>2.</a:t>
            </a:r>
            <a:r>
              <a:rPr lang="he-IL" baseline="0" dirty="0" smtClean="0"/>
              <a:t> </a:t>
            </a:r>
            <a:r>
              <a:rPr lang="he-IL" dirty="0" smtClean="0"/>
              <a:t>להקטין את הסיכוי ששני חברים יראו</a:t>
            </a:r>
            <a:r>
              <a:rPr lang="he-IL" baseline="0" dirty="0" smtClean="0"/>
              <a:t> את אותה משימה בפרק זמן קצר</a:t>
            </a:r>
          </a:p>
          <a:p>
            <a:r>
              <a:rPr lang="he-IL" baseline="0" dirty="0" smtClean="0"/>
              <a:t>3. מנגנון כמה שיותר יעיל וחסכני – כדי לא לתת </a:t>
            </a:r>
            <a:r>
              <a:rPr lang="he-IL" baseline="0" dirty="0" err="1" smtClean="0"/>
              <a:t>ליוזר</a:t>
            </a:r>
            <a:r>
              <a:rPr lang="he-IL" baseline="0" dirty="0" smtClean="0"/>
              <a:t> לחכות הרבה זמן כדי לקבל את המשימה </a:t>
            </a:r>
            <a:r>
              <a:rPr lang="he-IL" baseline="0" dirty="0" err="1" smtClean="0"/>
              <a:t>ההבא</a:t>
            </a:r>
            <a:r>
              <a:rPr lang="he-IL" baseline="0" dirty="0" smtClean="0"/>
              <a:t> שלו.</a:t>
            </a:r>
            <a:endParaRPr lang="he-IL" dirty="0" smtClean="0"/>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smtClean="0"/>
          </a:p>
          <a:p>
            <a:r>
              <a:rPr lang="he-IL" dirty="0" smtClean="0"/>
              <a:t>הצעות לפתרון:</a:t>
            </a:r>
          </a:p>
          <a:p>
            <a:pPr marL="228600" indent="-228600">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pPr marL="0" indent="0">
              <a:buNone/>
            </a:pPr>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71450" indent="-171450">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71450" indent="-171450">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71450" indent="-171450">
              <a:buFont typeface="Arial" pitchFamily="34" charset="0"/>
              <a:buChar char="•"/>
            </a:pPr>
            <a:endParaRPr lang="he-IL" baseline="0" dirty="0" smtClean="0"/>
          </a:p>
          <a:p>
            <a:pPr marL="0" indent="0">
              <a:buFont typeface="Arial" pitchFamily="34" charset="0"/>
              <a:buNone/>
            </a:pPr>
            <a:r>
              <a:rPr lang="he-IL" baseline="0" dirty="0" smtClean="0"/>
              <a:t>2. כל משתמש מחזיק את מצביע למשימה הבא שלו בכל תחום.</a:t>
            </a:r>
          </a:p>
          <a:p>
            <a:pPr marL="0" indent="0">
              <a:buFont typeface="Arial" pitchFamily="34" charset="0"/>
              <a:buNone/>
            </a:pPr>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pPr marL="0" indent="0">
              <a:buFont typeface="Arial" pitchFamily="34" charset="0"/>
              <a:buNone/>
            </a:pPr>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p>
          <a:p>
            <a:endParaRPr lang="he-IL" baseline="0" dirty="0" smtClean="0"/>
          </a:p>
          <a:p>
            <a:endParaRPr lang="he-IL" baseline="0" dirty="0" smtClean="0"/>
          </a:p>
          <a:p>
            <a:r>
              <a:rPr lang="he-IL" baseline="0" dirty="0" smtClean="0"/>
              <a:t>4. אפשרות האחרונה בה בחרנו כפתרון יעיל שעומד בדרישות שלנו... עכשיו נציג אותו</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endParaRPr lang="en-US" baseline="0" dirty="0" smtClean="0"/>
          </a:p>
          <a:p>
            <a:pPr marL="0" indent="0">
              <a:buNone/>
            </a:pPr>
            <a:r>
              <a:rPr lang="he-IL" baseline="0" dirty="0" smtClean="0"/>
              <a:t>חילקנו את המשימות ל 3 קבוצות. קבוצת כל המשימות, קבוצת כל המשימות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endParaRPr lang="he-IL" baseline="0" dirty="0" smtClean="0"/>
          </a:p>
          <a:p>
            <a:r>
              <a:rPr lang="he-IL" dirty="0" smtClean="0"/>
              <a:t>לשם</a:t>
            </a:r>
            <a:r>
              <a:rPr lang="he-IL" baseline="0" dirty="0" smtClean="0"/>
              <a:t> כך </a:t>
            </a:r>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נזכור שאחת המטרות שהצבנו הייתה "שיתוף פעולה" בין </a:t>
            </a:r>
            <a:r>
              <a:rPr lang="he-IL" dirty="0" err="1" smtClean="0"/>
              <a:t>היוזרים</a:t>
            </a:r>
            <a:r>
              <a:rPr lang="he-IL" dirty="0" smtClean="0"/>
              <a:t>. כלומר</a:t>
            </a:r>
            <a:r>
              <a:rPr lang="he-IL" baseline="0" dirty="0" smtClean="0"/>
              <a:t> </a:t>
            </a:r>
            <a:r>
              <a:rPr lang="he-IL" baseline="0" dirty="0" err="1" smtClean="0"/>
              <a:t>אינטרקציה</a:t>
            </a:r>
            <a:r>
              <a:rPr lang="he-IL" baseline="0" dirty="0" smtClean="0"/>
              <a:t> ודינמיקה בין המשתמשים באפליקציה. מטרה זו הושגה באמצעות מימוש של המנגנונים הבאים:</a:t>
            </a:r>
            <a:r>
              <a:rPr lang="he-IL" dirty="0" smtClean="0"/>
              <a:t>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74955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הפרויקט שלנו זוהי </a:t>
            </a:r>
            <a:r>
              <a:rPr lang="he-IL" dirty="0" err="1" smtClean="0"/>
              <a:t>אפלקציה</a:t>
            </a:r>
            <a:r>
              <a:rPr lang="he-IL" dirty="0" smtClean="0"/>
              <a:t> </a:t>
            </a:r>
            <a:r>
              <a:rPr lang="en-US" dirty="0" smtClean="0"/>
              <a:t>WEB</a:t>
            </a:r>
            <a:r>
              <a:rPr lang="he-IL" dirty="0" smtClean="0"/>
              <a:t> שנועדה לתת פתרון של </a:t>
            </a:r>
            <a:r>
              <a:rPr lang="he-IL" dirty="0" err="1" smtClean="0"/>
              <a:t>קואצינג</a:t>
            </a:r>
            <a:r>
              <a:rPr lang="he-IL" dirty="0" smtClean="0"/>
              <a:t> נשים באינטרנט עם </a:t>
            </a:r>
            <a:r>
              <a:rPr lang="he-IL" dirty="0" err="1" smtClean="0"/>
              <a:t>חוואתיות</a:t>
            </a:r>
            <a:r>
              <a:rPr lang="he-IL" baseline="0" dirty="0" smtClean="0"/>
              <a:t> של רשת חברתית.</a:t>
            </a:r>
          </a:p>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0" baseline="0" dirty="0" smtClean="0"/>
              <a:t>בחרנו לממש זאת כך:</a:t>
            </a:r>
            <a:endParaRPr lang="en-US"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a:t>
            </a:r>
            <a:r>
              <a:rPr lang="en-US" baseline="0" dirty="0" smtClean="0"/>
              <a:t>ids </a:t>
            </a:r>
            <a:r>
              <a:rPr lang="he-IL" baseline="0" dirty="0" smtClean="0"/>
              <a:t> </a:t>
            </a:r>
          </a:p>
          <a:p>
            <a:pPr algn="r" rtl="1"/>
            <a:r>
              <a:rPr lang="he-IL" baseline="0" dirty="0" smtClean="0"/>
              <a:t>ל </a:t>
            </a:r>
            <a:r>
              <a:rPr lang="en-US" baseline="0" dirty="0" smtClean="0"/>
              <a:t>Comment</a:t>
            </a:r>
            <a:endParaRPr lang="he-IL" baseline="0" dirty="0" smtClean="0"/>
          </a:p>
          <a:p>
            <a:pPr algn="r" rtl="1"/>
            <a:r>
              <a:rPr lang="he-IL" baseline="0" dirty="0" smtClean="0"/>
              <a:t>כאשר כל אובייקט </a:t>
            </a:r>
            <a:r>
              <a:rPr lang="en-US" baseline="0" dirty="0" smtClean="0"/>
              <a:t>Comment</a:t>
            </a:r>
            <a:r>
              <a:rPr lang="he-IL" baseline="0" dirty="0" smtClean="0"/>
              <a:t> מכיל את כל הפרטים הרלוונטיים עבור אותה הודעה.</a:t>
            </a:r>
          </a:p>
          <a:p>
            <a:r>
              <a:rPr lang="he-IL" baseline="0" dirty="0" smtClean="0"/>
              <a:t>כמובן שאובייקט צ'ט נוצר רק ברגע שמשתמשת א' פונה למשתמשת ב' אחרת ה</a:t>
            </a:r>
            <a:r>
              <a:rPr lang="en-US" baseline="0" dirty="0" err="1" smtClean="0"/>
              <a:t>db</a:t>
            </a:r>
            <a:r>
              <a:rPr lang="he-IL" baseline="0" dirty="0" smtClean="0"/>
              <a:t> שלנו היה מפוצץ שלא לצורך ב 2 בחזקת מספר </a:t>
            </a:r>
            <a:r>
              <a:rPr lang="he-IL" baseline="0" dirty="0" err="1" smtClean="0"/>
              <a:t>המשתמים</a:t>
            </a:r>
            <a:r>
              <a:rPr lang="he-IL" baseline="0" dirty="0" smtClean="0"/>
              <a:t> אובייקטים כאלו.</a:t>
            </a:r>
            <a:endParaRPr lang="en-US" baseline="0" dirty="0" smtClean="0"/>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שהפתח ל </a:t>
            </a:r>
            <a:r>
              <a:rPr lang="en-US" baseline="0" dirty="0" err="1" smtClean="0"/>
              <a:t>HashMap</a:t>
            </a:r>
            <a:r>
              <a:rPr lang="he-IL" baseline="0" dirty="0" smtClean="0"/>
              <a:t> שלו הוא אוסף של </a:t>
            </a:r>
            <a:r>
              <a:rPr lang="en-US" baseline="0" dirty="0" smtClean="0"/>
              <a:t>Ids</a:t>
            </a:r>
            <a:r>
              <a:rPr lang="he-IL" baseline="0" dirty="0" smtClean="0"/>
              <a:t> כמפתח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לעיל </a:t>
            </a:r>
            <a:r>
              <a:rPr lang="he-IL" baseline="0" dirty="0" smtClean="0"/>
              <a:t>נשמר</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המנגנון</a:t>
            </a:r>
            <a:r>
              <a:rPr lang="he-IL" baseline="0" dirty="0" smtClean="0"/>
              <a:t> הבא שנציג הוא תגובות חברים למשימות </a:t>
            </a:r>
            <a:r>
              <a:rPr lang="he-IL" baseline="0" smtClean="0"/>
              <a:t>ודירוג המשימות.</a:t>
            </a:r>
            <a:endParaRPr lang="he-IL" smtClean="0"/>
          </a:p>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smtClean="0"/>
              <a:t>UserMission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(אם יש זמן).</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24</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28600" indent="-228600">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28600" indent="-228600">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28600" indent="-228600">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25</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אחד המנגנונים של המשחק זה שאלונים – שנועדו כדי </a:t>
            </a:r>
            <a:r>
              <a:rPr lang="he-IL" dirty="0" err="1" smtClean="0"/>
              <a:t>שהאפלקציה</a:t>
            </a:r>
            <a:r>
              <a:rPr lang="he-IL" dirty="0" smtClean="0"/>
              <a:t> תחשב </a:t>
            </a:r>
            <a:r>
              <a:rPr lang="he-IL" dirty="0" err="1" smtClean="0"/>
              <a:t>ותתן</a:t>
            </a:r>
            <a:r>
              <a:rPr lang="he-IL" dirty="0" smtClean="0"/>
              <a:t> ציון באחוזים עבור כל תחום בחיים.</a:t>
            </a:r>
            <a:endParaRPr lang="he-IL" baseline="0" dirty="0" smtClean="0"/>
          </a:p>
          <a:p>
            <a:r>
              <a:rPr lang="he-IL" baseline="0" dirty="0" smtClean="0"/>
              <a:t>וברגע שהמשתמש מגיע ל100% בכל התחומים אז מקבל כתר.</a:t>
            </a:r>
            <a:endParaRPr lang="he-IL" dirty="0" smtClean="0"/>
          </a:p>
          <a:p>
            <a:endParaRPr lang="he-IL" baseline="0" dirty="0" smtClean="0"/>
          </a:p>
          <a:p>
            <a:r>
              <a:rPr lang="he-IL" baseline="0" dirty="0" smtClean="0"/>
              <a:t>מה זה דרש מאתנו לעשות ?</a:t>
            </a:r>
          </a:p>
        </p:txBody>
      </p:sp>
      <p:sp>
        <p:nvSpPr>
          <p:cNvPr id="4" name="Slide Number Placeholder 3"/>
          <p:cNvSpPr>
            <a:spLocks noGrp="1"/>
          </p:cNvSpPr>
          <p:nvPr>
            <p:ph type="sldNum" sz="quarter" idx="10"/>
          </p:nvPr>
        </p:nvSpPr>
        <p:spPr/>
        <p:txBody>
          <a:bodyPr/>
          <a:lstStyle/>
          <a:p>
            <a:fld id="{1321FBAB-6B27-4160-A0D0-8CDE22336BEE}" type="slidenum">
              <a:rPr lang="he-IL" smtClean="0"/>
              <a:t>27</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30</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31</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התחלקו לשני שלבים עיקריים:</a:t>
            </a:r>
          </a:p>
          <a:p>
            <a:pPr marL="228600" indent="-228600">
              <a:buAutoNum type="arabicPeriod"/>
            </a:pPr>
            <a:r>
              <a:rPr lang="he-IL" baseline="0" dirty="0" smtClean="0"/>
              <a:t>בניית תשתית ש"תארח" את האפליקציה</a:t>
            </a:r>
          </a:p>
          <a:p>
            <a:pPr marL="228600" indent="-228600">
              <a:buAutoNum type="arabicPeriod" startAt="2"/>
            </a:pPr>
            <a:r>
              <a:rPr lang="he-IL" baseline="0" dirty="0" smtClean="0"/>
              <a:t>שכבה הלוגית– שאלו המאפיינים </a:t>
            </a:r>
            <a:r>
              <a:rPr lang="he-IL" baseline="0" dirty="0" err="1" smtClean="0"/>
              <a:t>והיחודיות</a:t>
            </a:r>
            <a:r>
              <a:rPr lang="he-IL" baseline="0" dirty="0" smtClean="0"/>
              <a:t> של </a:t>
            </a:r>
            <a:r>
              <a:rPr lang="he-IL" baseline="0" dirty="0" err="1" smtClean="0"/>
              <a:t>הפלקציה</a:t>
            </a:r>
            <a:r>
              <a:rPr lang="he-IL" baseline="0" dirty="0" smtClean="0"/>
              <a:t> זו.</a:t>
            </a:r>
          </a:p>
          <a:p>
            <a:pPr marL="228600" indent="-228600">
              <a:buAutoNum type="arabicPeriod" startAt="2"/>
            </a:pPr>
            <a:endParaRPr lang="he-IL" baseline="0" dirty="0" smtClean="0"/>
          </a:p>
          <a:p>
            <a:r>
              <a:rPr lang="he-IL" b="1" baseline="0" dirty="0" smtClean="0"/>
              <a:t>השלב הראשון: </a:t>
            </a:r>
          </a:p>
          <a:p>
            <a:r>
              <a:rPr lang="he-IL" baseline="0" dirty="0" smtClean="0"/>
              <a:t>א) מכיוון שזו רשת חברתית --- תוכל להכיל ולתמוך בזרימה של תוכן רב – כלומר המון משתמשים, משימות הודעות, תגובות </a:t>
            </a:r>
            <a:r>
              <a:rPr lang="he-IL" baseline="0" dirty="0" err="1" smtClean="0"/>
              <a:t>הכל</a:t>
            </a:r>
            <a:r>
              <a:rPr lang="he-IL" baseline="0" dirty="0" smtClean="0"/>
              <a:t> בגדול...</a:t>
            </a:r>
          </a:p>
          <a:p>
            <a:r>
              <a:rPr lang="he-IL" baseline="0" dirty="0" smtClean="0"/>
              <a:t>ב) </a:t>
            </a:r>
            <a:r>
              <a:rPr lang="he-IL" baseline="0" dirty="0" err="1" smtClean="0"/>
              <a:t>בישביל</a:t>
            </a:r>
            <a:r>
              <a:rPr lang="he-IL" baseline="0" dirty="0" smtClean="0"/>
              <a:t> </a:t>
            </a:r>
            <a:r>
              <a:rPr lang="he-IL" baseline="0" dirty="0" err="1" smtClean="0"/>
              <a:t>החואתיות</a:t>
            </a:r>
            <a:r>
              <a:rPr lang="he-IL" baseline="0" dirty="0" smtClean="0"/>
              <a:t> של המשחק אנחנו צריכים שהרחבה </a:t>
            </a:r>
            <a:r>
              <a:rPr lang="he-IL" baseline="0" dirty="0" err="1" smtClean="0"/>
              <a:t>לפטפורומות</a:t>
            </a:r>
            <a:r>
              <a:rPr lang="he-IL" baseline="0" dirty="0" smtClean="0"/>
              <a:t> אחרות </a:t>
            </a:r>
            <a:r>
              <a:rPr lang="he-IL" baseline="0" dirty="0" err="1" smtClean="0"/>
              <a:t>תיהיה</a:t>
            </a:r>
            <a:r>
              <a:rPr lang="he-IL" baseline="0" dirty="0" smtClean="0"/>
              <a:t> מאד קלה</a:t>
            </a:r>
          </a:p>
          <a:p>
            <a:r>
              <a:rPr lang="he-IL" baseline="0" dirty="0" smtClean="0"/>
              <a:t>ד) צריכים הפרדה למודולים עצמאים כדי שנוכל לבצע שינויים גדולים בקלות</a:t>
            </a:r>
            <a:endParaRPr lang="en-US" baseline="0" dirty="0" smtClean="0"/>
          </a:p>
          <a:p>
            <a:r>
              <a:rPr lang="he-IL" baseline="0" dirty="0" smtClean="0"/>
              <a:t>ה) </a:t>
            </a:r>
            <a:r>
              <a:rPr lang="he-IL" baseline="0" dirty="0" err="1" smtClean="0"/>
              <a:t>בישיבל</a:t>
            </a:r>
            <a:r>
              <a:rPr lang="he-IL" baseline="0" dirty="0" smtClean="0"/>
              <a:t> לתמוך ב</a:t>
            </a:r>
            <a:r>
              <a:rPr lang="en-US" baseline="0" dirty="0" smtClean="0"/>
              <a:t>SCALING</a:t>
            </a:r>
            <a:r>
              <a:rPr lang="he-IL" baseline="0" dirty="0" smtClean="0"/>
              <a:t> צריכים לעבוד עם </a:t>
            </a:r>
            <a:r>
              <a:rPr lang="en-US" baseline="0" dirty="0" smtClean="0"/>
              <a:t>DB</a:t>
            </a:r>
            <a:r>
              <a:rPr lang="he-IL" baseline="0" dirty="0" smtClean="0"/>
              <a:t> מהיר ונוח.</a:t>
            </a:r>
          </a:p>
          <a:p>
            <a:endParaRPr lang="he-IL" baseline="0" dirty="0" smtClean="0"/>
          </a:p>
          <a:p>
            <a:r>
              <a:rPr lang="he-IL" b="1" baseline="0" dirty="0" smtClean="0"/>
              <a:t>השלב השני: </a:t>
            </a:r>
          </a:p>
          <a:p>
            <a:r>
              <a:rPr lang="he-IL" baseline="0" dirty="0" smtClean="0"/>
              <a:t>א) בניית מנגנון שאלונים שבו </a:t>
            </a:r>
            <a:r>
              <a:rPr lang="he-IL" baseline="0" dirty="0" err="1" smtClean="0"/>
              <a:t>האפלקציה</a:t>
            </a:r>
            <a:r>
              <a:rPr lang="he-IL" baseline="0" dirty="0" smtClean="0"/>
              <a:t> תכיר את המשתמש כי זו </a:t>
            </a:r>
            <a:r>
              <a:rPr lang="he-IL" baseline="0" dirty="0" err="1" smtClean="0"/>
              <a:t>אפלקציה</a:t>
            </a:r>
            <a:r>
              <a:rPr lang="he-IL" baseline="0" dirty="0" smtClean="0"/>
              <a:t> ל</a:t>
            </a:r>
            <a:r>
              <a:rPr lang="en-US" baseline="0" dirty="0" smtClean="0"/>
              <a:t>COATCHING</a:t>
            </a:r>
            <a:r>
              <a:rPr lang="he-IL" baseline="0" dirty="0" smtClean="0"/>
              <a:t> </a:t>
            </a:r>
          </a:p>
          <a:p>
            <a:r>
              <a:rPr lang="he-IL" baseline="0" dirty="0" smtClean="0"/>
              <a:t>ב) שיתוף פעולה ואינטראקציה בין המשתמשים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הזמנת חברים דרך אמצעי מדיה שונים,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יצירת חברויות בתוך האפליקציה, </a:t>
            </a:r>
          </a:p>
          <a:p>
            <a:pPr marL="171450" indent="-171450">
              <a:buFont typeface="Arial" pitchFamily="34" charset="0"/>
              <a:buChar char="•"/>
            </a:pPr>
            <a:r>
              <a:rPr lang="he-IL" baseline="0" dirty="0" smtClean="0"/>
              <a:t>שליחת הודעות,</a:t>
            </a:r>
          </a:p>
          <a:p>
            <a:pPr marL="171450" indent="-171450">
              <a:buFont typeface="Arial" pitchFamily="34" charset="0"/>
              <a:buChar char="•"/>
            </a:pPr>
            <a:r>
              <a:rPr lang="he-IL" baseline="0" dirty="0" smtClean="0"/>
              <a:t>יכולת שיתוף המשימות ומעקב אחר משימות של החברים</a:t>
            </a:r>
          </a:p>
          <a:p>
            <a:pPr marL="171450" indent="-171450">
              <a:buFont typeface="Arial" pitchFamily="34" charset="0"/>
              <a:buChar char="•"/>
            </a:pPr>
            <a:r>
              <a:rPr lang="he-IL" baseline="0" dirty="0" smtClean="0"/>
              <a:t>יכולת דירוג ושליחת תגובות למשימות של החברים</a:t>
            </a:r>
          </a:p>
          <a:p>
            <a:pPr marL="0" indent="0">
              <a:buFont typeface="Arial" pitchFamily="34" charset="0"/>
              <a:buNone/>
            </a:pPr>
            <a:r>
              <a:rPr lang="he-IL" baseline="0" dirty="0" smtClean="0"/>
              <a:t>ג) לוגיקת חלוקת המשימות – כדי להגיע </a:t>
            </a:r>
            <a:r>
              <a:rPr lang="he-IL" baseline="0" dirty="0" err="1" smtClean="0"/>
              <a:t>לחווית</a:t>
            </a:r>
            <a:r>
              <a:rPr lang="he-IL" baseline="0" dirty="0" smtClean="0"/>
              <a:t> משתמש גבוהה צריכים להציג את התוכן באופן מעניין – במקרה של </a:t>
            </a:r>
            <a:r>
              <a:rPr lang="he-IL" baseline="0" dirty="0" err="1" smtClean="0"/>
              <a:t>האפלקציה</a:t>
            </a:r>
            <a:r>
              <a:rPr lang="he-IL" baseline="0" dirty="0" smtClean="0"/>
              <a:t> שלנו זה משימות</a:t>
            </a:r>
          </a:p>
          <a:p>
            <a:r>
              <a:rPr lang="he-IL" baseline="0" dirty="0" smtClean="0"/>
              <a:t>ד) התממשקות מול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baseline="0" dirty="0" smtClean="0"/>
              <a:t> עיצוב תוכנה כללי </a:t>
            </a:r>
            <a:r>
              <a:rPr lang="he-IL" dirty="0" smtClean="0"/>
              <a:t> שישרת</a:t>
            </a:r>
            <a:r>
              <a:rPr lang="he-IL" baseline="0" dirty="0" smtClean="0"/>
              <a:t> בצורה הטובה ביותר את המטרות שהצבנו לעצמנו.</a:t>
            </a:r>
          </a:p>
          <a:p>
            <a:endParaRPr lang="he-IL" baseline="0" dirty="0" smtClean="0"/>
          </a:p>
          <a:p>
            <a:r>
              <a:rPr lang="he-IL" baseline="0" dirty="0" smtClean="0"/>
              <a:t> סקרנו מספר </a:t>
            </a:r>
            <a:r>
              <a:rPr lang="en-US" baseline="0" dirty="0" smtClean="0"/>
              <a:t>Design patterns</a:t>
            </a:r>
            <a:r>
              <a:rPr lang="he-IL" baseline="0" dirty="0" smtClean="0"/>
              <a:t> פוטנציאלים שיכלו לשמש אותנו:</a:t>
            </a:r>
          </a:p>
          <a:p>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 </a:t>
            </a:r>
            <a:r>
              <a:rPr lang="he-IL" b="0" baseline="0" dirty="0" smtClean="0"/>
              <a:t>מתחלק לשלושה חלקים:</a:t>
            </a:r>
          </a:p>
          <a:p>
            <a:pPr marL="228600" indent="-228600">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28600" indent="-228600">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28600" indent="-228600">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pPr marL="0" indent="0">
              <a:buNone/>
            </a:pPr>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pPr marL="0" indent="0">
              <a:buNone/>
            </a:pPr>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גם ב-</a:t>
            </a:r>
            <a:r>
              <a:rPr lang="en-US" baseline="0" dirty="0" smtClean="0"/>
              <a:t>MVP</a:t>
            </a:r>
            <a:r>
              <a:rPr lang="he-IL" baseline="0" dirty="0" smtClean="0"/>
              <a:t> שלושה חלקים אבל התלויות שונות.</a:t>
            </a:r>
          </a:p>
          <a:p>
            <a:r>
              <a:rPr lang="he-IL" baseline="0" dirty="0" smtClean="0"/>
              <a:t>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ופה הוא אחראי על כל האירועים שקוראים ויש לו קישור ישיר ל-</a:t>
            </a:r>
            <a:r>
              <a:rPr lang="en-US" baseline="0" dirty="0" smtClean="0"/>
              <a:t>VIEW</a:t>
            </a:r>
            <a:r>
              <a:rPr lang="he-IL" baseline="0" dirty="0" smtClean="0"/>
              <a:t> כדי לעדכן אותו על שינויים שקרו ב</a:t>
            </a:r>
            <a:r>
              <a:rPr lang="en-US" baseline="0" dirty="0" smtClean="0"/>
              <a:t>MODEL</a:t>
            </a:r>
          </a:p>
          <a:p>
            <a:r>
              <a:rPr lang="he-IL" baseline="0" dirty="0" smtClean="0"/>
              <a:t>כלומר הוא יותר "חכם"</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מממשת את המטרות שהצבנו לעצמנו:</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הפרדה לשכבות -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התרחבות לפלטפורמות היא מאד קלה.</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יתרון נוסף הוא שב</a:t>
            </a:r>
            <a:r>
              <a:rPr lang="en-US" baseline="0" dirty="0" smtClean="0"/>
              <a:t>MVP</a:t>
            </a:r>
            <a:r>
              <a:rPr lang="he-IL" baseline="0" dirty="0" smtClean="0"/>
              <a:t> ה-</a:t>
            </a:r>
            <a:r>
              <a:rPr lang="en-US" baseline="0" dirty="0" smtClean="0"/>
              <a:t>PRESENTER</a:t>
            </a:r>
            <a:r>
              <a:rPr lang="he-IL" baseline="0" dirty="0" smtClean="0"/>
              <a:t> הוא </a:t>
            </a:r>
            <a:r>
              <a:rPr lang="en-US" baseline="0" dirty="0" smtClean="0"/>
              <a:t>Widget wise</a:t>
            </a:r>
            <a:r>
              <a:rPr lang="he-IL" baseline="0" dirty="0" smtClean="0"/>
              <a:t> – יכול להכיל </a:t>
            </a:r>
            <a:r>
              <a:rPr lang="en-US" baseline="0" dirty="0" err="1" smtClean="0"/>
              <a:t>Presentors</a:t>
            </a:r>
            <a:r>
              <a:rPr lang="en-US" baseline="0" dirty="0" smtClean="0"/>
              <a:t> </a:t>
            </a:r>
            <a:r>
              <a:rPr lang="he-IL" baseline="0" dirty="0" smtClean="0"/>
              <a:t> אחרים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endParaRPr lang="he-IL" dirty="0" smtClean="0"/>
          </a:p>
          <a:p>
            <a:pPr algn="r" rtl="1"/>
            <a:r>
              <a:rPr lang="he-IL" dirty="0" smtClean="0"/>
              <a:t>חסרונות:</a:t>
            </a:r>
          </a:p>
          <a:p>
            <a:pPr marL="228600" indent="-228600" algn="r" rtl="1">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28600" indent="-228600" algn="r" rtl="1">
              <a:buAutoNum type="arabicPeriod"/>
            </a:pPr>
            <a:r>
              <a:rPr lang="he-IL" baseline="0" dirty="0" smtClean="0"/>
              <a:t>פחות יעיל – מכיוון שעד שהנתונים עוברים מקצה אחד לקצה השני הוא צריך לעבור הרבה שכבות שזה לוקח זמן</a:t>
            </a:r>
            <a:r>
              <a:rPr lang="en-US" baseline="0" dirty="0" smtClean="0"/>
              <a:t>.</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פה ניתן לראות איך </a:t>
            </a:r>
            <a:r>
              <a:rPr lang="en-US" baseline="0" dirty="0" smtClean="0"/>
              <a:t>MVP</a:t>
            </a:r>
            <a:r>
              <a:rPr lang="he-IL" baseline="0" dirty="0" smtClean="0"/>
              <a:t> משתלב בארכיטקטורה שלנו.</a:t>
            </a:r>
          </a:p>
          <a:p>
            <a:pPr algn="r" rtl="1"/>
            <a:r>
              <a:rPr lang="he-IL" baseline="0" dirty="0" smtClean="0"/>
              <a:t>שכבת ה</a:t>
            </a:r>
            <a:r>
              <a:rPr lang="en-US" baseline="0" dirty="0" smtClean="0"/>
              <a:t>MODEL</a:t>
            </a:r>
            <a:r>
              <a:rPr lang="he-IL" baseline="0" dirty="0" smtClean="0"/>
              <a:t> ממומשת ב</a:t>
            </a:r>
            <a:r>
              <a:rPr lang="en-US" baseline="0" dirty="0" smtClean="0"/>
              <a:t>SERVER SIDE</a:t>
            </a:r>
            <a:endParaRPr lang="he-IL" baseline="0" dirty="0" smtClean="0"/>
          </a:p>
          <a:p>
            <a:pPr algn="r" rtl="1"/>
            <a:r>
              <a:rPr lang="he-IL" baseline="0" dirty="0" smtClean="0"/>
              <a:t>שכבות ה</a:t>
            </a:r>
            <a:r>
              <a:rPr lang="en-US" baseline="0" dirty="0" smtClean="0"/>
              <a:t>PRESENTER</a:t>
            </a:r>
            <a:r>
              <a:rPr lang="he-IL" baseline="0" dirty="0" smtClean="0"/>
              <a:t> ו-</a:t>
            </a:r>
            <a:r>
              <a:rPr lang="en-US" baseline="0" dirty="0" smtClean="0"/>
              <a:t>VIEW</a:t>
            </a:r>
            <a:r>
              <a:rPr lang="he-IL" baseline="0" dirty="0" smtClean="0"/>
              <a:t> ממומשות ב</a:t>
            </a:r>
            <a:r>
              <a:rPr lang="en-US" baseline="0" dirty="0" smtClean="0"/>
              <a:t>Client Side</a:t>
            </a:r>
            <a:endParaRPr lang="he-IL" baseline="0" dirty="0" smtClean="0"/>
          </a:p>
          <a:p>
            <a:pPr algn="r" rtl="1"/>
            <a:endParaRPr lang="he-IL" baseline="0" dirty="0" smtClean="0"/>
          </a:p>
          <a:p>
            <a:pPr algn="r" rtl="1"/>
            <a:endParaRPr lang="he-IL" baseline="0" dirty="0" smtClean="0"/>
          </a:p>
          <a:p>
            <a:pPr algn="r" rtl="1"/>
            <a:r>
              <a:rPr lang="he-IL" baseline="0" dirty="0" smtClean="0"/>
              <a:t>אני רוצה רק לציין שכדי להשיג את המטרה שלה-</a:t>
            </a:r>
            <a:r>
              <a:rPr lang="en-US" baseline="0" dirty="0" smtClean="0"/>
              <a:t>Scaling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a:t>
            </a:r>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בכך אנו משיגים את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כאן אנו רואים דוגמא ל</a:t>
            </a:r>
            <a:r>
              <a:rPr lang="en-US" baseline="0" dirty="0" smtClean="0"/>
              <a:t>xml</a:t>
            </a:r>
            <a:r>
              <a:rPr lang="he-IL" baseline="0" dirty="0" smtClean="0"/>
              <a:t> </a:t>
            </a:r>
            <a:r>
              <a:rPr lang="he-IL" baseline="0" dirty="0" err="1" smtClean="0"/>
              <a:t>וה</a:t>
            </a:r>
            <a:r>
              <a:rPr lang="en-US" baseline="0" dirty="0" smtClean="0"/>
              <a:t>view</a:t>
            </a:r>
            <a:r>
              <a:rPr lang="he-IL" baseline="0" dirty="0" smtClean="0"/>
              <a:t> שמקושר אליו. אפשר לראות איך אנחנו משתמשים ב </a:t>
            </a:r>
            <a:r>
              <a:rPr lang="en-US" baseline="0" dirty="0" err="1" smtClean="0"/>
              <a:t>uiBinder</a:t>
            </a:r>
            <a:r>
              <a:rPr lang="he-IL" baseline="0" dirty="0" smtClean="0"/>
              <a:t> אנחנו נותנים שם לשדה ב</a:t>
            </a:r>
            <a:r>
              <a:rPr lang="en-US" baseline="0" dirty="0" smtClean="0"/>
              <a:t>xml</a:t>
            </a:r>
            <a:r>
              <a:rPr lang="he-IL" baseline="0" dirty="0" smtClean="0"/>
              <a:t> </a:t>
            </a:r>
            <a:r>
              <a:rPr lang="he-IL" baseline="0" dirty="0" err="1" smtClean="0"/>
              <a:t>וב</a:t>
            </a:r>
            <a:r>
              <a:rPr lang="en-US" baseline="0" dirty="0" smtClean="0"/>
              <a:t>view</a:t>
            </a:r>
            <a:r>
              <a:rPr lang="he-IL" baseline="0" dirty="0" smtClean="0"/>
              <a:t> שכתוב בג'אווה אנחנו כבר "מכירים את המשתנה הזה". מעצב יכול לשנות כאוות נפשו את ה</a:t>
            </a:r>
            <a:r>
              <a:rPr lang="en-US" baseline="0" dirty="0" smtClean="0"/>
              <a:t>xml</a:t>
            </a:r>
            <a:r>
              <a:rPr lang="he-IL" baseline="0" dirty="0" smtClean="0"/>
              <a:t> כל עוד הוא לא משנה את ה </a:t>
            </a:r>
            <a:r>
              <a:rPr lang="en-US" baseline="0" dirty="0" err="1" smtClean="0"/>
              <a:t>ui:fields</a:t>
            </a:r>
            <a:r>
              <a:rPr lang="he-IL" baseline="0" dirty="0" smtClean="0"/>
              <a:t>. (למשל הוא לא יכול להחליט שקודם היו 3 כפתורים ועכשיו יהיו רק 2, אבל הוא יכול לשנות את הצורה, המיקום </a:t>
            </a:r>
            <a:r>
              <a:rPr lang="he-IL" baseline="0" dirty="0" err="1" smtClean="0"/>
              <a:t>וה</a:t>
            </a:r>
            <a:r>
              <a:rPr lang="he-IL" baseline="0" dirty="0" smtClean="0"/>
              <a:t> </a:t>
            </a:r>
            <a:r>
              <a:rPr lang="en-US" baseline="0" dirty="0" smtClean="0"/>
              <a:t>style</a:t>
            </a:r>
            <a:r>
              <a:rPr lang="he-IL" baseline="0" dirty="0" smtClean="0"/>
              <a:t> של אותם כפתורים).</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tatic.googleusercontent.com/external_content/untrusted_dlcp/research.google.com/en/archive/bigtable-osdi06.pdf"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64" name="TextBox 63"/>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65"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sp>
        <p:nvSpPr>
          <p:cNvPr id="66" name="Rectangle 65"/>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68" name="Elbow Connector 67"/>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77" name="TextBox 76"/>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78" name="TextBox 77"/>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85" name="Rectangle 84"/>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86" name="Rectangle 85"/>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88" name="Right Bracket 87"/>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Rectangle 90"/>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Presenter</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92" name="Right Bracket 91"/>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ight Bracket 92"/>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Rectangle 93"/>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5" name="Rectangle 94"/>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6" name="Isosceles Triangle 95"/>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153428" y="1569383"/>
            <a:ext cx="2564262"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29" name="TextBox 28"/>
          <p:cNvSpPr txBox="1"/>
          <p:nvPr/>
        </p:nvSpPr>
        <p:spPr>
          <a:xfrm>
            <a:off x="4153428" y="2284017"/>
            <a:ext cx="2564262"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31" name="TextBox 30"/>
          <p:cNvSpPr txBox="1"/>
          <p:nvPr/>
        </p:nvSpPr>
        <p:spPr>
          <a:xfrm>
            <a:off x="4167313" y="2987078"/>
            <a:ext cx="2564262"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32" name="Rectangle 31"/>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33" name="TextBox 32"/>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34"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sp>
        <p:nvSpPr>
          <p:cNvPr id="35" name="Rectangle 34"/>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57" name="Elbow Connector 56"/>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66" name="TextBox 65"/>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67" name="TextBox 66"/>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6" name="Rectangle 5"/>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1" name="Rectangle 70"/>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3" name="Rectangle 72"/>
          <p:cNvSpPr/>
          <p:nvPr/>
        </p:nvSpPr>
        <p:spPr>
          <a:xfrm>
            <a:off x="1367045" y="2435991"/>
            <a:ext cx="1216924"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GAE</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5" name="Rectangle 74"/>
          <p:cNvSpPr/>
          <p:nvPr/>
        </p:nvSpPr>
        <p:spPr>
          <a:xfrm>
            <a:off x="917728" y="1482168"/>
            <a:ext cx="1666241" cy="646331"/>
          </a:xfrm>
          <a:prstGeom prst="rect">
            <a:avLst/>
          </a:prstGeom>
          <a:noFill/>
        </p:spPr>
        <p:txBody>
          <a:bodyPr wrap="square" lIns="91440" tIns="45720" rIns="91440" bIns="45720">
            <a:spAutoFit/>
          </a:bodyPr>
          <a:lstStyle/>
          <a:p>
            <a:pPr algn="ctr"/>
            <a:r>
              <a:rPr lang="en-US"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DataStore</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\Objectify</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6" name="Rectangle 75"/>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Model</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77" name="Rectangle 76"/>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78" name="Rectangle 77"/>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79" name="Right Bracket 78"/>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Right Bracket 79"/>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ight Bracket 80"/>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Isosceles Triangle 9"/>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16200000">
            <a:off x="2652646" y="2407595"/>
            <a:ext cx="1072393"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16200000">
            <a:off x="2886592" y="1413629"/>
            <a:ext cx="604499" cy="8252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p-Down Arrow 2"/>
          <p:cNvSpPr/>
          <p:nvPr/>
        </p:nvSpPr>
        <p:spPr>
          <a:xfrm>
            <a:off x="5650149" y="1676400"/>
            <a:ext cx="304800" cy="42107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grpSp>
        <p:nvGrpSpPr>
          <p:cNvPr id="2" name="Group 1"/>
          <p:cNvGrpSpPr/>
          <p:nvPr/>
        </p:nvGrpSpPr>
        <p:grpSpPr>
          <a:xfrm>
            <a:off x="457200" y="1937668"/>
            <a:ext cx="8229600" cy="4726438"/>
            <a:chOff x="917728" y="1181524"/>
            <a:chExt cx="8226272" cy="5600071"/>
          </a:xfrm>
        </p:grpSpPr>
        <p:sp>
          <p:nvSpPr>
            <p:cNvPr id="28" name="TextBox 27"/>
            <p:cNvSpPr txBox="1"/>
            <p:nvPr/>
          </p:nvSpPr>
          <p:spPr>
            <a:xfrm>
              <a:off x="4153428" y="1569383"/>
              <a:ext cx="2564262"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29" name="TextBox 28"/>
            <p:cNvSpPr txBox="1"/>
            <p:nvPr/>
          </p:nvSpPr>
          <p:spPr>
            <a:xfrm>
              <a:off x="4153428" y="2284017"/>
              <a:ext cx="2564262"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31" name="TextBox 30"/>
            <p:cNvSpPr txBox="1"/>
            <p:nvPr/>
          </p:nvSpPr>
          <p:spPr>
            <a:xfrm>
              <a:off x="4167313" y="2987078"/>
              <a:ext cx="2564262"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32" name="Rectangle 31"/>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33" name="TextBox 32"/>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35" name="Rectangle 34"/>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57" name="Elbow Connector 56"/>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66" name="TextBox 65"/>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67" name="TextBox 66"/>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6" name="Rectangle 5"/>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1" name="Rectangle 70"/>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3" name="Rectangle 72"/>
            <p:cNvSpPr/>
            <p:nvPr/>
          </p:nvSpPr>
          <p:spPr>
            <a:xfrm>
              <a:off x="1367045" y="2435991"/>
              <a:ext cx="1216924"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GAE</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5" name="Rectangle 74"/>
            <p:cNvSpPr/>
            <p:nvPr/>
          </p:nvSpPr>
          <p:spPr>
            <a:xfrm>
              <a:off x="917728" y="1482168"/>
              <a:ext cx="1666241" cy="646331"/>
            </a:xfrm>
            <a:prstGeom prst="rect">
              <a:avLst/>
            </a:prstGeom>
            <a:noFill/>
          </p:spPr>
          <p:txBody>
            <a:bodyPr wrap="square" lIns="91440" tIns="45720" rIns="91440" bIns="45720">
              <a:spAutoFit/>
            </a:bodyPr>
            <a:lstStyle/>
            <a:p>
              <a:pPr algn="ctr"/>
              <a:r>
                <a:rPr lang="en-US"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DataStore</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\Objectify</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6" name="Rectangle 75"/>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Model</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77" name="Rectangle 76"/>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78" name="Rectangle 77"/>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79" name="Right Bracket 78"/>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Right Bracket 79"/>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ight Bracket 80"/>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Isosceles Triangle 9"/>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16200000">
              <a:off x="2652646" y="2407595"/>
              <a:ext cx="1072393"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16200000">
              <a:off x="2886592" y="1413629"/>
              <a:ext cx="604499" cy="8252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4852902" y="1119617"/>
            <a:ext cx="1724196" cy="369332"/>
          </a:xfrm>
          <a:prstGeom prst="rect">
            <a:avLst/>
          </a:prstGeom>
          <a:noFill/>
          <a:ln>
            <a:solidFill>
              <a:schemeClr val="tx1"/>
            </a:solidFill>
          </a:ln>
        </p:spPr>
        <p:txBody>
          <a:bodyPr wrap="square" rtlCol="0">
            <a:spAutoFit/>
          </a:bodyPr>
          <a:lstStyle/>
          <a:p>
            <a:pPr algn="ctr"/>
            <a:r>
              <a:rPr lang="en-US" dirty="0" err="1" smtClean="0"/>
              <a:t>SomeObj.class</a:t>
            </a:r>
            <a:endParaRPr lang="en-US" dirty="0"/>
          </a:p>
        </p:txBody>
      </p:sp>
    </p:spTree>
    <p:extLst>
      <p:ext uri="{BB962C8B-B14F-4D97-AF65-F5344CB8AC3E}">
        <p14:creationId xmlns:p14="http://schemas.microsoft.com/office/powerpoint/2010/main" val="1889682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fontScale="90000"/>
          </a:bodyPr>
          <a:lstStyle/>
          <a:p>
            <a:r>
              <a:rPr lang="en-US" dirty="0"/>
              <a:t>Framework - Client-server-</a:t>
            </a:r>
            <a:r>
              <a:rPr lang="en-US" dirty="0" err="1"/>
              <a:t>db</a:t>
            </a:r>
            <a:r>
              <a:rPr lang="en-US" dirty="0"/>
              <a:t> </a:t>
            </a:r>
            <a:r>
              <a:rPr lang="en-US" dirty="0" smtClean="0"/>
              <a:t>trade-off</a:t>
            </a:r>
            <a:endParaRPr lang="he-IL" dirty="0"/>
          </a:p>
        </p:txBody>
      </p:sp>
      <p:sp>
        <p:nvSpPr>
          <p:cNvPr id="9" name="Content Placeholder 2"/>
          <p:cNvSpPr>
            <a:spLocks noGrp="1"/>
          </p:cNvSpPr>
          <p:nvPr>
            <p:ph idx="1"/>
          </p:nvPr>
        </p:nvSpPr>
        <p:spPr>
          <a:xfrm>
            <a:off x="457200" y="1428750"/>
            <a:ext cx="8229600" cy="4876800"/>
          </a:xfrm>
        </p:spPr>
        <p:txBody>
          <a:bodyPr>
            <a:normAutofit/>
          </a:bodyPr>
          <a:lstStyle/>
          <a:p>
            <a:pPr marL="0" indent="0" algn="l" rtl="0">
              <a:buNone/>
            </a:pPr>
            <a:endParaRPr lang="en-US" sz="2400" dirty="0" smtClean="0"/>
          </a:p>
          <a:p>
            <a:pPr marL="0" indent="0" algn="l" rtl="0">
              <a:buNone/>
            </a:pPr>
            <a:endParaRPr lang="en-US" dirty="0" smtClean="0"/>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8017" y="3695700"/>
            <a:ext cx="2175014" cy="369332"/>
          </a:xfrm>
          <a:prstGeom prst="rect">
            <a:avLst/>
          </a:prstGeom>
          <a:noFill/>
        </p:spPr>
        <p:txBody>
          <a:bodyPr wrap="square" rtlCol="0">
            <a:spAutoFit/>
          </a:bodyPr>
          <a:lstStyle/>
          <a:p>
            <a:pPr algn="l"/>
            <a:r>
              <a:rPr lang="en-US" b="1" dirty="0" smtClean="0"/>
              <a:t>Figure A</a:t>
            </a:r>
            <a:endParaRPr lang="en-US" b="1" dirty="0"/>
          </a:p>
        </p:txBody>
      </p:sp>
      <p:sp>
        <p:nvSpPr>
          <p:cNvPr id="23" name="TextBox 22"/>
          <p:cNvSpPr txBox="1"/>
          <p:nvPr/>
        </p:nvSpPr>
        <p:spPr>
          <a:xfrm>
            <a:off x="868017" y="6368534"/>
            <a:ext cx="2175014" cy="369332"/>
          </a:xfrm>
          <a:prstGeom prst="rect">
            <a:avLst/>
          </a:prstGeom>
          <a:noFill/>
        </p:spPr>
        <p:txBody>
          <a:bodyPr wrap="square" rtlCol="0">
            <a:spAutoFit/>
          </a:bodyPr>
          <a:lstStyle/>
          <a:p>
            <a:pPr algn="l"/>
            <a:r>
              <a:rPr lang="en-US" b="1" dirty="0" smtClean="0"/>
              <a:t>Figure B</a:t>
            </a:r>
            <a:endParaRPr lang="en-US" b="1" dirty="0"/>
          </a:p>
        </p:txBody>
      </p:sp>
      <p:sp>
        <p:nvSpPr>
          <p:cNvPr id="24" name="Rounded Rectangle 23"/>
          <p:cNvSpPr/>
          <p:nvPr/>
        </p:nvSpPr>
        <p:spPr>
          <a:xfrm>
            <a:off x="609600" y="20193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68017" y="22860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081614" y="22860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310214" y="24193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riped Right Arrow 27"/>
          <p:cNvSpPr/>
          <p:nvPr/>
        </p:nvSpPr>
        <p:spPr>
          <a:xfrm>
            <a:off x="3705225" y="2066925"/>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9" name="Flowchart: Magnetic Disk 28"/>
          <p:cNvSpPr/>
          <p:nvPr/>
        </p:nvSpPr>
        <p:spPr>
          <a:xfrm>
            <a:off x="5562600" y="187642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4" name="Picture 2" descr="C:\Users\Mike\Dropbox\1.The_WGame\3_הצגה מול פורום שופטים מצומצם\LandingPageLogo.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2057400"/>
            <a:ext cx="4419600" cy="36206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igovorov\Desktop\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3429000"/>
            <a:ext cx="1476375"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248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Application -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endParaRPr lang="en-US" dirty="0" smtClean="0"/>
          </a:p>
          <a:p>
            <a:r>
              <a:rPr lang="en-US" dirty="0"/>
              <a:t>Each service has the relevant </a:t>
            </a:r>
            <a:r>
              <a:rPr lang="en-US" u="sng" dirty="0"/>
              <a:t>Business Rules</a:t>
            </a:r>
          </a:p>
          <a:p>
            <a:pPr marL="0" indent="0" algn="l" rtl="0">
              <a:buNone/>
            </a:pPr>
            <a:endParaRPr lang="en-US" dirty="0" smtClean="0"/>
          </a:p>
          <a:p>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tests – check this logic</a:t>
            </a:r>
          </a:p>
          <a:p>
            <a:pPr algn="l" rtl="0"/>
            <a:endParaRPr lang="en-US" dirty="0" smtClean="0"/>
          </a:p>
        </p:txBody>
      </p:sp>
      <p:pic>
        <p:nvPicPr>
          <p:cNvPr id="3074"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57200"/>
            <a:ext cx="1476375"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73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 Unit Test</a:t>
            </a:r>
            <a:endParaRPr lang="he-IL"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7" y="1905000"/>
            <a:ext cx="8942577"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702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Problem</a:t>
            </a:r>
            <a:r>
              <a:rPr lang="he-IL" dirty="0" smtClean="0"/>
              <a:t>:</a:t>
            </a:r>
            <a:endParaRPr lang="en-US" dirty="0" smtClean="0"/>
          </a:p>
          <a:p>
            <a:endParaRPr lang="he-IL" dirty="0"/>
          </a:p>
          <a:p>
            <a:pPr lvl="1"/>
            <a:r>
              <a:rPr lang="en-US" dirty="0" smtClean="0"/>
              <a:t>User wont get the same mission twice.</a:t>
            </a:r>
          </a:p>
          <a:p>
            <a:pPr lvl="1"/>
            <a:endParaRPr lang="en-US" dirty="0" smtClean="0"/>
          </a:p>
          <a:p>
            <a:pPr lvl="1"/>
            <a:r>
              <a:rPr lang="en-US" dirty="0" smtClean="0"/>
              <a:t>Friends wont get the same mission.</a:t>
            </a:r>
          </a:p>
          <a:p>
            <a:pPr lvl="1"/>
            <a:endParaRPr lang="en-US" dirty="0" smtClean="0"/>
          </a:p>
          <a:p>
            <a:pPr lvl="1"/>
            <a:r>
              <a:rPr lang="en-US" dirty="0"/>
              <a:t>Efficient content </a:t>
            </a:r>
            <a:r>
              <a:rPr lang="en-US" dirty="0" smtClean="0"/>
              <a:t>flow</a:t>
            </a:r>
            <a:endParaRPr lang="he-IL" dirty="0"/>
          </a:p>
          <a:p>
            <a:pPr marL="0" indent="0">
              <a:buNone/>
            </a:pPr>
            <a:endParaRPr lang="he-IL" dirty="0"/>
          </a:p>
        </p:txBody>
      </p:sp>
    </p:spTree>
    <p:extLst>
      <p:ext uri="{BB962C8B-B14F-4D97-AF65-F5344CB8AC3E}">
        <p14:creationId xmlns:p14="http://schemas.microsoft.com/office/powerpoint/2010/main" val="1299123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r>
              <a:rPr lang="en-US" dirty="0" smtClean="0"/>
              <a:t>Possible solutions</a:t>
            </a:r>
            <a:endParaRPr lang="he-IL" dirty="0"/>
          </a:p>
          <a:p>
            <a:pPr marL="617220" lvl="1" indent="-342900">
              <a:buAutoNum type="arabicPeriod"/>
            </a:pPr>
            <a:r>
              <a:rPr lang="en-US" dirty="0" smtClean="0"/>
              <a:t>Every mission holds the users ids that took it</a:t>
            </a:r>
          </a:p>
          <a:p>
            <a:pPr marL="617220" lvl="1" indent="-342900">
              <a:buAutoNum type="arabicPeriod"/>
            </a:pPr>
            <a:endParaRPr lang="he-IL" dirty="0"/>
          </a:p>
          <a:p>
            <a:pPr marL="617220" lvl="1" indent="-342900">
              <a:buAutoNum type="arabicPeriod"/>
            </a:pPr>
            <a:r>
              <a:rPr lang="en-US" dirty="0" smtClean="0"/>
              <a:t>Every User will hold his “next mission”</a:t>
            </a:r>
          </a:p>
          <a:p>
            <a:pPr marL="617220" lvl="1" indent="-342900">
              <a:buAutoNum type="arabicPeriod"/>
            </a:pPr>
            <a:endParaRPr lang="en-US" dirty="0" smtClean="0"/>
          </a:p>
          <a:p>
            <a:pPr marL="617220" lvl="1" indent="-342900">
              <a:buAutoNum type="arabicPeriod"/>
            </a:pPr>
            <a:r>
              <a:rPr lang="en-US" dirty="0" smtClean="0"/>
              <a:t>Graph</a:t>
            </a:r>
          </a:p>
          <a:p>
            <a:pPr marL="617220" lvl="1" indent="-342900">
              <a:buAutoNum type="arabicPeriod"/>
            </a:pPr>
            <a:endParaRPr lang="en-US" dirty="0" smtClean="0"/>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318901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063500" y="3733800"/>
            <a:ext cx="4928100" cy="2920924"/>
            <a:chOff x="824442" y="2400130"/>
            <a:chExt cx="7176558"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824442" y="5004128"/>
              <a:ext cx="2171567" cy="472115"/>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2438399" y="2716597"/>
              <a:ext cx="2590800" cy="826201"/>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1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Project overview</a:t>
            </a:r>
            <a:endParaRPr lang="he-IL"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05000"/>
            <a:ext cx="7951304" cy="4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758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collaboration</a:t>
            </a:r>
            <a:endParaRPr lang="he-IL" dirty="0"/>
          </a:p>
        </p:txBody>
      </p:sp>
      <p:sp>
        <p:nvSpPr>
          <p:cNvPr id="3" name="Content Placeholder 2"/>
          <p:cNvSpPr>
            <a:spLocks noGrp="1"/>
          </p:cNvSpPr>
          <p:nvPr>
            <p:ph idx="1"/>
          </p:nvPr>
        </p:nvSpPr>
        <p:spPr/>
        <p:txBody>
          <a:bodyPr/>
          <a:lstStyle/>
          <a:p>
            <a:r>
              <a:rPr lang="en-US" dirty="0" smtClean="0"/>
              <a:t>Messages engine</a:t>
            </a:r>
          </a:p>
          <a:p>
            <a:r>
              <a:rPr lang="en-US" dirty="0" smtClean="0"/>
              <a:t>Friends\self missions commenting </a:t>
            </a:r>
          </a:p>
          <a:p>
            <a:r>
              <a:rPr lang="en-US" dirty="0" smtClean="0"/>
              <a:t>Friends missions ranking</a:t>
            </a:r>
          </a:p>
          <a:p>
            <a:r>
              <a:rPr lang="en-US" dirty="0" smtClean="0"/>
              <a:t>Friends requests</a:t>
            </a:r>
          </a:p>
          <a:p>
            <a:r>
              <a:rPr lang="en-US" dirty="0" smtClean="0"/>
              <a:t>Share on your Facebook wall</a:t>
            </a:r>
            <a:endParaRPr lang="he-IL" dirty="0"/>
          </a:p>
        </p:txBody>
      </p:sp>
    </p:spTree>
    <p:extLst>
      <p:ext uri="{BB962C8B-B14F-4D97-AF65-F5344CB8AC3E}">
        <p14:creationId xmlns:p14="http://schemas.microsoft.com/office/powerpoint/2010/main" val="201332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Message Logic</a:t>
            </a:r>
            <a:endParaRPr lang="he-IL" dirty="0"/>
          </a:p>
        </p:txBody>
      </p:sp>
      <p:sp>
        <p:nvSpPr>
          <p:cNvPr id="3" name="Content Placeholder 2"/>
          <p:cNvSpPr>
            <a:spLocks noGrp="1"/>
          </p:cNvSpPr>
          <p:nvPr>
            <p:ph idx="1"/>
          </p:nvPr>
        </p:nvSpPr>
        <p:spPr/>
        <p:txBody>
          <a:bodyPr/>
          <a:lstStyle/>
          <a:p>
            <a:r>
              <a:rPr lang="en-US" dirty="0" smtClean="0"/>
              <a:t>Problem:</a:t>
            </a:r>
          </a:p>
          <a:p>
            <a:pPr lvl="1"/>
            <a:r>
              <a:rPr lang="en-US" dirty="0" smtClean="0"/>
              <a:t>Efficient and reliable messaging engine</a:t>
            </a:r>
          </a:p>
          <a:p>
            <a:pPr lvl="1"/>
            <a:r>
              <a:rPr lang="en-US" dirty="0" smtClean="0"/>
              <a:t>Open to future extensions</a:t>
            </a:r>
            <a:endParaRPr lang="he-IL" dirty="0" smtClean="0"/>
          </a:p>
          <a:p>
            <a:pPr marL="0" indent="0">
              <a:buNone/>
            </a:pPr>
            <a:endParaRPr lang="he-IL" dirty="0"/>
          </a:p>
        </p:txBody>
      </p:sp>
    </p:spTree>
    <p:extLst>
      <p:ext uri="{BB962C8B-B14F-4D97-AF65-F5344CB8AC3E}">
        <p14:creationId xmlns:p14="http://schemas.microsoft.com/office/powerpoint/2010/main" val="2155708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10" name="TextBox 9"/>
          <p:cNvSpPr txBox="1"/>
          <p:nvPr/>
        </p:nvSpPr>
        <p:spPr>
          <a:xfrm>
            <a:off x="304798" y="3729335"/>
            <a:ext cx="4076704"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7" y="4098667"/>
            <a:ext cx="4076705"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t>
            </a:r>
            <a:r>
              <a:rPr lang="en-US" dirty="0" err="1" smtClean="0"/>
              <a:t>ArrayList</a:t>
            </a:r>
            <a:r>
              <a:rPr lang="en-US" dirty="0" smtClean="0"/>
              <a:t>&lt;</a:t>
            </a:r>
            <a:r>
              <a:rPr lang="en-US" dirty="0" err="1" smtClean="0"/>
              <a:t>MessagesId</a:t>
            </a:r>
            <a:r>
              <a:rPr lang="en-US" dirty="0" smtClean="0"/>
              <a:t>&gt;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381502" y="3505737"/>
            <a:ext cx="190502"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381502" y="4368464"/>
            <a:ext cx="1409700" cy="191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3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4434" cy="990600"/>
          </a:xfrm>
        </p:spPr>
        <p:txBody>
          <a:bodyPr>
            <a:normAutofit fontScale="90000"/>
          </a:bodyPr>
          <a:lstStyle/>
          <a:p>
            <a:r>
              <a:rPr lang="en-US" dirty="0"/>
              <a:t>Application - Comment </a:t>
            </a:r>
            <a:r>
              <a:rPr lang="en-US" dirty="0" smtClean="0"/>
              <a:t>on Mission and Rank</a:t>
            </a:r>
            <a:endParaRPr lang="he-IL" dirty="0"/>
          </a:p>
        </p:txBody>
      </p:sp>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_activeMissionsId: 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_id: Long</a:t>
            </a:r>
          </a:p>
          <a:p>
            <a:pPr algn="l"/>
            <a:r>
              <a:rPr lang="en-US" dirty="0" smtClean="0"/>
              <a:t>_ownerId : Long</a:t>
            </a:r>
          </a:p>
          <a:p>
            <a:pPr algn="l"/>
            <a:r>
              <a:rPr lang="en-US" dirty="0" smtClean="0"/>
              <a:t>_comment : String</a:t>
            </a:r>
          </a:p>
          <a:p>
            <a:pPr algn="l"/>
            <a:r>
              <a:rPr lang="en-US" dirty="0" smtClean="0"/>
              <a:t>_date : Date</a:t>
            </a:r>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02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Mike\Dropbox\1.The_WGame\3_הצגה מול פורום שופטים מצומצם\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20812"/>
            <a:ext cx="990600" cy="49932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Application - Friend </a:t>
            </a:r>
            <a:r>
              <a:rPr lang="en-US" dirty="0" smtClean="0"/>
              <a:t>request</a:t>
            </a:r>
            <a:endParaRPr lang="he-IL" dirty="0"/>
          </a:p>
        </p:txBody>
      </p:sp>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cxnSp>
        <p:nvCxnSpPr>
          <p:cNvPr id="28" name="Straight Arrow Connector 27"/>
          <p:cNvCxnSpPr/>
          <p:nvPr/>
        </p:nvCxnSpPr>
        <p:spPr>
          <a:xfrm flipH="1">
            <a:off x="1143000" y="2655332"/>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57400" y="2286000"/>
            <a:ext cx="3962400" cy="369332"/>
          </a:xfrm>
          <a:prstGeom prst="rect">
            <a:avLst/>
          </a:prstGeom>
          <a:noFill/>
        </p:spPr>
        <p:txBody>
          <a:bodyPr wrap="square" rtlCol="0">
            <a:spAutoFit/>
          </a:bodyPr>
          <a:lstStyle/>
          <a:p>
            <a:r>
              <a:rPr lang="en-US" dirty="0" err="1" smtClean="0"/>
              <a:t>JaneDoeBasicInfo</a:t>
            </a:r>
            <a:r>
              <a:rPr lang="en-US" dirty="0" smtClean="0"/>
              <a:t> : </a:t>
            </a:r>
            <a:r>
              <a:rPr lang="en-US" dirty="0" err="1" smtClean="0"/>
              <a:t>UserBasicInfo</a:t>
            </a:r>
            <a:endParaRPr lang="en-US" dirty="0"/>
          </a:p>
        </p:txBody>
      </p:sp>
      <p:cxnSp>
        <p:nvCxnSpPr>
          <p:cNvPr id="31" name="Straight Arrow Connector 30"/>
          <p:cNvCxnSpPr/>
          <p:nvPr/>
        </p:nvCxnSpPr>
        <p:spPr>
          <a:xfrm>
            <a:off x="1371600" y="28956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43000" y="2997158"/>
            <a:ext cx="47243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Jane with </a:t>
            </a:r>
            <a:r>
              <a:rPr lang="en-US" dirty="0" err="1" smtClean="0"/>
              <a:t>JaneId</a:t>
            </a:r>
            <a:endParaRPr lang="en-US" dirty="0"/>
          </a:p>
        </p:txBody>
      </p:sp>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923330"/>
          </a:xfrm>
          <a:prstGeom prst="rect">
            <a:avLst/>
          </a:prstGeom>
          <a:noFill/>
        </p:spPr>
        <p:txBody>
          <a:bodyPr wrap="square" rtlCol="0">
            <a:spAutoFit/>
          </a:bodyPr>
          <a:lstStyle/>
          <a:p>
            <a:pPr algn="l"/>
            <a:r>
              <a:rPr lang="en-US" dirty="0" smtClean="0"/>
              <a:t>Put </a:t>
            </a:r>
            <a:r>
              <a:rPr lang="en-US" dirty="0" err="1" smtClean="0"/>
              <a:t>YaelId</a:t>
            </a:r>
            <a:r>
              <a:rPr lang="en-US" dirty="0" smtClean="0"/>
              <a:t> in </a:t>
            </a:r>
            <a:r>
              <a:rPr lang="en-US" dirty="0" err="1" smtClean="0"/>
              <a:t>jane’s</a:t>
            </a:r>
            <a:endParaRPr lang="en-US" dirty="0" smtClean="0"/>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48768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029200" cy="16046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spTree>
    <p:extLst>
      <p:ext uri="{BB962C8B-B14F-4D97-AF65-F5344CB8AC3E}">
        <p14:creationId xmlns:p14="http://schemas.microsoft.com/office/powerpoint/2010/main" val="928185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3" name="Content Placeholder 2"/>
          <p:cNvSpPr>
            <a:spLocks noGrp="1"/>
          </p:cNvSpPr>
          <p:nvPr>
            <p:ph idx="1"/>
          </p:nvPr>
        </p:nvSpPr>
        <p:spPr/>
        <p:txBody>
          <a:bodyPr/>
          <a:lstStyle/>
          <a:p>
            <a:endParaRPr lang="en-US" dirty="0" smtClean="0"/>
          </a:p>
          <a:p>
            <a:r>
              <a:rPr lang="en-US" dirty="0"/>
              <a:t>Social </a:t>
            </a:r>
            <a:r>
              <a:rPr lang="en-US" dirty="0" smtClean="0"/>
              <a:t>Plugins</a:t>
            </a:r>
          </a:p>
          <a:p>
            <a:endParaRPr lang="en-US" dirty="0" smtClean="0"/>
          </a:p>
          <a:p>
            <a:r>
              <a:rPr lang="en-US" dirty="0" smtClean="0"/>
              <a:t>Facebook JDK</a:t>
            </a:r>
          </a:p>
          <a:p>
            <a:endParaRPr lang="en-US" dirty="0"/>
          </a:p>
          <a:p>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522" y="182880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7407358" y="4435558"/>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1249792" y="479811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39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142" y="2385133"/>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spTree>
    <p:extLst>
      <p:ext uri="{BB962C8B-B14F-4D97-AF65-F5344CB8AC3E}">
        <p14:creationId xmlns:p14="http://schemas.microsoft.com/office/powerpoint/2010/main" val="2374235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2" name="Picture 4" descr="C:\Users\Mike\Dropbox\1.The_WGame\3_הצגה מול פורום שופטים מצומצם\re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73924"/>
            <a:ext cx="8261852"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876" y="4331265"/>
            <a:ext cx="2171700" cy="2568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382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Questionnaire engine</a:t>
            </a:r>
            <a:endParaRPr lang="he-IL" dirty="0"/>
          </a:p>
        </p:txBody>
      </p:sp>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p>
        </p:txBody>
      </p:sp>
      <p:sp>
        <p:nvSpPr>
          <p:cNvPr id="17" name="TextBox 16"/>
          <p:cNvSpPr txBox="1"/>
          <p:nvPr/>
        </p:nvSpPr>
        <p:spPr>
          <a:xfrm>
            <a:off x="4953001" y="4282789"/>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4953001" y="4652121"/>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p>
        </p:txBody>
      </p:sp>
      <p:sp>
        <p:nvSpPr>
          <p:cNvPr id="19" name="TextBox 18"/>
          <p:cNvSpPr txBox="1"/>
          <p:nvPr/>
        </p:nvSpPr>
        <p:spPr>
          <a:xfrm>
            <a:off x="308116" y="5105400"/>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garlandObjectId</a:t>
            </a:r>
            <a:r>
              <a:rPr lang="en-US" dirty="0"/>
              <a:t> </a:t>
            </a:r>
            <a:r>
              <a:rPr lang="en-US" dirty="0" smtClean="0"/>
              <a:t>: Long</a:t>
            </a:r>
          </a:p>
          <a:p>
            <a:pPr algn="l"/>
            <a:r>
              <a:rPr lang="en-US" dirty="0" smtClean="0"/>
              <a:t>_</a:t>
            </a:r>
            <a:r>
              <a:rPr lang="en-US" dirty="0" err="1" smtClean="0"/>
              <a:t>qyestionnaireAnswersId</a:t>
            </a:r>
            <a:r>
              <a:rPr lang="en-US" dirty="0" smtClean="0"/>
              <a:t>: Long</a:t>
            </a:r>
          </a:p>
        </p:txBody>
      </p:sp>
      <p:sp>
        <p:nvSpPr>
          <p:cNvPr id="22" name="TextBox 21"/>
          <p:cNvSpPr txBox="1"/>
          <p:nvPr/>
        </p:nvSpPr>
        <p:spPr>
          <a:xfrm>
            <a:off x="308116" y="5474732"/>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Long</a:t>
            </a:r>
          </a:p>
          <a:p>
            <a:pPr algn="l"/>
            <a:r>
              <a:rPr lang="en-US" dirty="0" smtClean="0"/>
              <a:t>_answers: </a:t>
            </a:r>
            <a:r>
              <a:rPr lang="en-US" dirty="0" err="1"/>
              <a:t>HashMap</a:t>
            </a:r>
            <a:r>
              <a:rPr lang="en-US" dirty="0"/>
              <a:t>&lt;Integer, Integer</a:t>
            </a:r>
            <a:r>
              <a:rPr lang="en-US" dirty="0" smtClean="0"/>
              <a:t>&gt;</a:t>
            </a:r>
          </a:p>
        </p:txBody>
      </p:sp>
      <p:cxnSp>
        <p:nvCxnSpPr>
          <p:cNvPr id="28" name="Straight Arrow Connector 27"/>
          <p:cNvCxnSpPr>
            <a:stCxn id="21" idx="2"/>
            <a:endCxn id="17" idx="0"/>
          </p:cNvCxnSpPr>
          <p:nvPr/>
        </p:nvCxnSpPr>
        <p:spPr>
          <a:xfrm>
            <a:off x="6629401" y="3174793"/>
            <a:ext cx="114300" cy="1107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flipH="1">
            <a:off x="2403616" y="3174793"/>
            <a:ext cx="4225785" cy="1930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6" idx="2"/>
          </p:cNvCxnSpPr>
          <p:nvPr/>
        </p:nvCxnSpPr>
        <p:spPr>
          <a:xfrm flipV="1">
            <a:off x="990600" y="2897795"/>
            <a:ext cx="1070116" cy="2207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902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product</a:t>
            </a:r>
            <a:endParaRPr lang="he-IL" dirty="0"/>
          </a:p>
        </p:txBody>
      </p:sp>
      <p:sp>
        <p:nvSpPr>
          <p:cNvPr id="3" name="Content Placeholder 2"/>
          <p:cNvSpPr>
            <a:spLocks noGrp="1"/>
          </p:cNvSpPr>
          <p:nvPr>
            <p:ph idx="1"/>
          </p:nvPr>
        </p:nvSpPr>
        <p:spPr/>
        <p:txBody>
          <a:bodyPr/>
          <a:lstStyle/>
          <a:p>
            <a:endParaRPr lang="en-US" dirty="0"/>
          </a:p>
          <a:p>
            <a:r>
              <a:rPr lang="en-US" dirty="0" smtClean="0"/>
              <a:t>Test group</a:t>
            </a:r>
          </a:p>
          <a:p>
            <a:pPr lvl="1"/>
            <a:r>
              <a:rPr lang="en-US" dirty="0">
                <a:hlinkClick r:id="rId2"/>
              </a:rPr>
              <a:t>http://</a:t>
            </a:r>
            <a:r>
              <a:rPr lang="en-US" dirty="0" smtClean="0">
                <a:hlinkClick r:id="rId2"/>
              </a:rPr>
              <a:t>www.youtube.com/watch?v=lg4S-M0R_I0</a:t>
            </a:r>
            <a:endParaRPr lang="en-US" dirty="0" smtClean="0"/>
          </a:p>
          <a:p>
            <a:pPr lvl="1"/>
            <a:endParaRPr lang="en-US" dirty="0" smtClean="0"/>
          </a:p>
          <a:p>
            <a:r>
              <a:rPr lang="en-US" dirty="0" smtClean="0"/>
              <a:t>The W-Game team</a:t>
            </a:r>
          </a:p>
          <a:p>
            <a:endParaRPr lang="en-US" dirty="0" smtClean="0"/>
          </a:p>
          <a:p>
            <a:r>
              <a:rPr lang="en-US" dirty="0" smtClean="0"/>
              <a:t>Friends</a:t>
            </a:r>
          </a:p>
          <a:p>
            <a:endParaRPr lang="en-US" dirty="0" smtClean="0"/>
          </a:p>
          <a:p>
            <a:r>
              <a:rPr lang="en-US" dirty="0" smtClean="0"/>
              <a:t>Unit-Tests</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overview -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engine</a:t>
            </a:r>
          </a:p>
          <a:p>
            <a:pPr lvl="1"/>
            <a:r>
              <a:rPr lang="en-US" dirty="0" smtClean="0"/>
              <a:t>User Collaboration</a:t>
            </a:r>
          </a:p>
          <a:p>
            <a:pPr lvl="1"/>
            <a:r>
              <a:rPr lang="en-US" dirty="0" smtClean="0"/>
              <a:t>Mission logic</a:t>
            </a:r>
            <a:endParaRPr lang="en-US" dirty="0"/>
          </a:p>
          <a:p>
            <a:pPr lvl="1"/>
            <a:r>
              <a:rPr lang="en-US" dirty="0" smtClean="0"/>
              <a:t>Facebook integration</a:t>
            </a:r>
          </a:p>
          <a:p>
            <a:pPr lvl="1"/>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673495"/>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419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lstStyle/>
          <a:p>
            <a:r>
              <a:rPr lang="en-US" dirty="0"/>
              <a:t>Article about Design </a:t>
            </a:r>
            <a:r>
              <a:rPr lang="en-US" dirty="0" smtClean="0"/>
              <a:t>patterns</a:t>
            </a:r>
            <a:endParaRPr lang="en-US" dirty="0" smtClean="0">
              <a:hlinkClick r:id="rId3"/>
            </a:endParaRPr>
          </a:p>
          <a:p>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endParaRPr lang="en-US" dirty="0"/>
          </a:p>
          <a:p>
            <a:r>
              <a:rPr lang="en-US" dirty="0" smtClean="0"/>
              <a:t>Big table</a:t>
            </a:r>
          </a:p>
          <a:p>
            <a:r>
              <a:rPr lang="en-US">
                <a:hlinkClick r:id="rId4"/>
              </a:rPr>
              <a:t>http://static.googleusercontent.com/external_content/untrusted_dlcp/research.google.com/en//archive/bigtable-osdi06.pdf</a:t>
            </a:r>
            <a:endParaRPr lang="en-US" dirty="0" smtClean="0"/>
          </a:p>
          <a:p>
            <a:endParaRPr lang="en-US" dirty="0"/>
          </a:p>
        </p:txBody>
      </p:sp>
    </p:spTree>
    <p:extLst>
      <p:ext uri="{BB962C8B-B14F-4D97-AF65-F5344CB8AC3E}">
        <p14:creationId xmlns:p14="http://schemas.microsoft.com/office/powerpoint/2010/main" val="1153152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User experience</a:t>
            </a:r>
          </a:p>
          <a:p>
            <a:endParaRPr lang="en-US" dirty="0"/>
          </a:p>
          <a:p>
            <a:endParaRPr lang="en-US" dirty="0" smtClean="0"/>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1026" name="Picture 2" descr="http://www.proceed.org.il/Sites/prosid/content/Images/push-the-gear.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43250" y="260985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133600"/>
            <a:ext cx="17240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2419350"/>
            <a:ext cx="12954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591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     Framework - </a:t>
            </a:r>
            <a:r>
              <a:rPr lang="en-US" dirty="0"/>
              <a:t>Design </a:t>
            </a:r>
            <a:r>
              <a:rPr lang="en-US" dirty="0" smtClean="0"/>
              <a:t>pattern</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lvl="1"/>
            <a:r>
              <a:rPr lang="en-US" dirty="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9" name="Picture 5" descr="C:\Users\igovorov\Downloads\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79138"/>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55438"/>
            <a:ext cx="3276600" cy="327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44414"/>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346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Design </a:t>
            </a:r>
            <a:r>
              <a:rPr lang="en-US" dirty="0" smtClean="0"/>
              <a:t>pattern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r>
              <a:rPr lang="en-US" dirty="0" smtClean="0"/>
              <a:t>Decupling</a:t>
            </a:r>
          </a:p>
          <a:p>
            <a:pPr lvl="1" algn="l" rtl="0"/>
            <a:r>
              <a:rPr lang="en-US" dirty="0" smtClean="0"/>
              <a:t>Cross </a:t>
            </a:r>
            <a:r>
              <a:rPr lang="en-US" dirty="0"/>
              <a:t>platform </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615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a:t>- </a:t>
            </a:r>
            <a:r>
              <a:rPr lang="en-US" dirty="0" smtClean="0"/>
              <a:t>Architecture </a:t>
            </a:r>
            <a:r>
              <a:rPr lang="en-US" dirty="0"/>
              <a:t/>
            </a:r>
            <a:br>
              <a:rPr lang="en-US" dirty="0"/>
            </a:br>
            <a:endParaRPr lang="he-IL" dirty="0"/>
          </a:p>
        </p:txBody>
      </p:sp>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3" name="Rectangle 2"/>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15" name="Rectangle 14"/>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5" name="Right Bracket 4"/>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31" name="Right Bracket 30"/>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ket 31"/>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039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sp>
        <p:nvSpPr>
          <p:cNvPr id="60" name="Rectangle 59"/>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61" name="Rectangle 60"/>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62" name="Elbow Connector 61"/>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71" name="TextBox 70"/>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72" name="TextBox 71"/>
          <p:cNvSpPr txBox="1"/>
          <p:nvPr/>
        </p:nvSpPr>
        <p:spPr>
          <a:xfrm>
            <a:off x="4150800" y="6354035"/>
            <a:ext cx="2566890"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78" name="Rectangle 77"/>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79" name="Rectangle 78"/>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View</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81" name="Right Bracket 80"/>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ectangle 83"/>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85" name="Right Bracket 84"/>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Right Bracket 85"/>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Rectangle 86"/>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8" name="Isosceles Triangle 87"/>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C:\Users\Mike\Dropbox\1.The_WGame\3_הצגה מול פורום שופטים מצומצם\us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69833"/>
            <a:ext cx="6172200"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Mike\Dropbox\1.The_WGame\3_הצגה מול פורום שופטים מצומצם\UserXm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86150"/>
            <a:ext cx="7715251"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797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7228</TotalTime>
  <Words>3459</Words>
  <Application>Microsoft Office PowerPoint</Application>
  <PresentationFormat>On-screen Show (4:3)</PresentationFormat>
  <Paragraphs>485</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The W-Game הצגת הפרויקט מול פורום שופטים מצומצם </vt:lpstr>
      <vt:lpstr>Project overview</vt:lpstr>
      <vt:lpstr>Project overview - Goals</vt:lpstr>
      <vt:lpstr>Framework</vt:lpstr>
      <vt:lpstr>     Framework - Design pattern </vt:lpstr>
      <vt:lpstr>Framework - Design pattern</vt:lpstr>
      <vt:lpstr>Framework - Architecture  </vt:lpstr>
      <vt:lpstr>PowerPoint Presentation</vt:lpstr>
      <vt:lpstr>PowerPoint Presentation</vt:lpstr>
      <vt:lpstr>PowerPoint Presentation</vt:lpstr>
      <vt:lpstr>PowerPoint Presentation</vt:lpstr>
      <vt:lpstr>PowerPoint Presentation</vt:lpstr>
      <vt:lpstr>Framework - Client-server-db trade-off</vt:lpstr>
      <vt:lpstr>Application</vt:lpstr>
      <vt:lpstr>Application - Logic and Business rules</vt:lpstr>
      <vt:lpstr>Application – Unit Test</vt:lpstr>
      <vt:lpstr>Application - Mission delivery logic</vt:lpstr>
      <vt:lpstr>Application - Mission delivery logic</vt:lpstr>
      <vt:lpstr>Mission delivery logic</vt:lpstr>
      <vt:lpstr>User collaboration</vt:lpstr>
      <vt:lpstr>Application - Message Logic</vt:lpstr>
      <vt:lpstr>Application - Message Logic</vt:lpstr>
      <vt:lpstr>Application - Comment on Mission and Rank</vt:lpstr>
      <vt:lpstr>Application - Friend request</vt:lpstr>
      <vt:lpstr>Application - Facebook integration</vt:lpstr>
      <vt:lpstr>Application - Facebook integration</vt:lpstr>
      <vt:lpstr>Application - Questionnaire engine</vt:lpstr>
      <vt:lpstr>Application - Questionnaire engine</vt:lpstr>
      <vt:lpstr>Testing the product</vt:lpstr>
      <vt:lpstr>Bibliography</vt:lpstr>
      <vt:lpstr>Application DEMO</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Mike</cp:lastModifiedBy>
  <cp:revision>315</cp:revision>
  <dcterms:created xsi:type="dcterms:W3CDTF">2012-06-04T11:38:53Z</dcterms:created>
  <dcterms:modified xsi:type="dcterms:W3CDTF">2012-06-17T18:13:51Z</dcterms:modified>
</cp:coreProperties>
</file>