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3" r:id="rId10"/>
    <p:sldId id="265" r:id="rId1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098"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B4C71EC6-210F-42DE-9C53-41977AD35B3D}" type="datetimeFigureOut">
              <a:rPr lang="ru-RU" smtClean="0"/>
              <a:t>17.11.2012</a:t>
            </a:fld>
            <a:endParaRPr lang="ru-RU"/>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ru-RU"/>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B19B0651-EE4F-4900-A07F-96A6BFA9D0F0}" type="slidenum">
              <a:rPr lang="ru-RU" smtClean="0"/>
              <a:t>‹#›</a:t>
            </a:fld>
            <a:endParaRPr lang="ru-RU"/>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17.11.2012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17.11.2012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17.11.2012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
        <p:nvSpPr>
          <p:cNvPr id="11" name="Title 10"/>
          <p:cNvSpPr>
            <a:spLocks noGrp="1"/>
          </p:cNvSpPr>
          <p:nvPr>
            <p:ph type="title"/>
          </p:nvPr>
        </p:nvSpPr>
        <p:spPr/>
        <p:txBody>
          <a:bodyPr/>
          <a:lstStyle/>
          <a:p>
            <a:r>
              <a:rPr lang="ru-RU" smtClean="0"/>
              <a:t>Образец заголовка</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4C71EC6-210F-42DE-9C53-41977AD35B3D}" type="datetimeFigureOut">
              <a:rPr lang="ru-RU" smtClean="0"/>
              <a:t>17.11.2012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4C71EC6-210F-42DE-9C53-41977AD35B3D}" type="datetimeFigureOut">
              <a:rPr lang="ru-RU" smtClean="0"/>
              <a:t>17.11.2012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
        <p:nvSpPr>
          <p:cNvPr id="12" name="Title 11"/>
          <p:cNvSpPr>
            <a:spLocks noGrp="1"/>
          </p:cNvSpPr>
          <p:nvPr>
            <p:ph type="title"/>
          </p:nvPr>
        </p:nvSpPr>
        <p:spPr/>
        <p:txBody>
          <a:bodyPr/>
          <a:lstStyle>
            <a:lvl1pPr>
              <a:defRPr>
                <a:solidFill>
                  <a:schemeClr val="tx2"/>
                </a:solidFill>
              </a:defRPr>
            </a:lvl1pPr>
          </a:lstStyle>
          <a:p>
            <a:r>
              <a:rPr lang="ru-RU" smtClean="0"/>
              <a:t>Образец заголовка</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4C71EC6-210F-42DE-9C53-41977AD35B3D}" type="datetimeFigureOut">
              <a:rPr lang="ru-RU" smtClean="0"/>
              <a:t>17.11.2012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19B0651-EE4F-4900-A07F-96A6BFA9D0F0}" type="slidenum">
              <a:rPr lang="ru-RU" smtClean="0"/>
              <a:t>‹#›</a:t>
            </a:fld>
            <a:endParaRPr lang="ru-RU"/>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4C71EC6-210F-42DE-9C53-41977AD35B3D}" type="datetimeFigureOut">
              <a:rPr lang="ru-RU" smtClean="0"/>
              <a:t>17.11.2012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19B0651-EE4F-4900-A07F-96A6BFA9D0F0}" type="slidenum">
              <a:rPr lang="ru-RU" smtClean="0"/>
              <a:t>‹#›</a:t>
            </a:fld>
            <a:endParaRPr lang="ru-RU"/>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71EC6-210F-42DE-9C53-41977AD35B3D}" type="datetimeFigureOut">
              <a:rPr lang="ru-RU" smtClean="0"/>
              <a:t>17.11.2012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ru-RU" smtClean="0"/>
              <a:t>Образец заголовка</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17.11.2012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ru-RU" smtClean="0"/>
              <a:t>Образец заголовка</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17.11.2012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B4C71EC6-210F-42DE-9C53-41977AD35B3D}" type="datetimeFigureOut">
              <a:rPr lang="ru-RU" smtClean="0"/>
              <a:t>17.11.2012</a:t>
            </a:fld>
            <a:endParaRPr lang="ru-RU"/>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ru-RU"/>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Smart Link Selection</a:t>
            </a:r>
            <a:endParaRPr lang="ru-RU" dirty="0"/>
          </a:p>
        </p:txBody>
      </p:sp>
      <p:sp>
        <p:nvSpPr>
          <p:cNvPr id="3" name="Подзаголовок 2"/>
          <p:cNvSpPr>
            <a:spLocks noGrp="1"/>
          </p:cNvSpPr>
          <p:nvPr>
            <p:ph type="subTitle" idx="1"/>
          </p:nvPr>
        </p:nvSpPr>
        <p:spPr/>
        <p:txBody>
          <a:bodyPr>
            <a:normAutofit lnSpcReduction="10000"/>
          </a:bodyPr>
          <a:lstStyle/>
          <a:p>
            <a:r>
              <a:rPr lang="en-US" dirty="0" smtClean="0"/>
              <a:t>By </a:t>
            </a:r>
          </a:p>
          <a:p>
            <a:r>
              <a:rPr lang="en-US" dirty="0" smtClean="0"/>
              <a:t>Andrey Shamis</a:t>
            </a:r>
          </a:p>
          <a:p>
            <a:r>
              <a:rPr lang="en-US" dirty="0" smtClean="0"/>
              <a:t>And </a:t>
            </a:r>
          </a:p>
          <a:p>
            <a:r>
              <a:rPr lang="en-US" dirty="0" smtClean="0"/>
              <a:t>Ilia Gaisinsky</a:t>
            </a:r>
            <a:endParaRPr lang="ru-RU" dirty="0"/>
          </a:p>
        </p:txBody>
      </p:sp>
    </p:spTree>
    <p:extLst>
      <p:ext uri="{BB962C8B-B14F-4D97-AF65-F5344CB8AC3E}">
        <p14:creationId xmlns:p14="http://schemas.microsoft.com/office/powerpoint/2010/main" val="1012046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he-IL" dirty="0" smtClean="0"/>
              <a:t>שאלות?</a:t>
            </a:r>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8615" y="2492896"/>
            <a:ext cx="1895475" cy="2857500"/>
          </a:xfrm>
          <a:prstGeom prst="rect">
            <a:avLst/>
          </a:prstGeom>
        </p:spPr>
      </p:pic>
    </p:spTree>
    <p:extLst>
      <p:ext uri="{BB962C8B-B14F-4D97-AF65-F5344CB8AC3E}">
        <p14:creationId xmlns:p14="http://schemas.microsoft.com/office/powerpoint/2010/main" val="1402106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he-IL" dirty="0" smtClean="0"/>
              <a:t>פרטים</a:t>
            </a:r>
            <a:endParaRPr lang="ru-RU" dirty="0"/>
          </a:p>
        </p:txBody>
      </p:sp>
      <p:graphicFrame>
        <p:nvGraphicFramePr>
          <p:cNvPr id="4" name="Таблица 3"/>
          <p:cNvGraphicFramePr>
            <a:graphicFrameLocks noGrp="1"/>
          </p:cNvGraphicFramePr>
          <p:nvPr>
            <p:extLst>
              <p:ext uri="{D42A27DB-BD31-4B8C-83A1-F6EECF244321}">
                <p14:modId xmlns:p14="http://schemas.microsoft.com/office/powerpoint/2010/main" val="1418465905"/>
              </p:ext>
            </p:extLst>
          </p:nvPr>
        </p:nvGraphicFramePr>
        <p:xfrm>
          <a:off x="1187624" y="2204864"/>
          <a:ext cx="6697107" cy="3423225"/>
        </p:xfrm>
        <a:graphic>
          <a:graphicData uri="http://schemas.openxmlformats.org/drawingml/2006/table">
            <a:tbl>
              <a:tblPr rtl="1">
                <a:tableStyleId>{5C22544A-7EE6-4342-B048-85BDC9FD1C3A}</a:tableStyleId>
              </a:tblPr>
              <a:tblGrid>
                <a:gridCol w="3188786"/>
                <a:gridCol w="3508321"/>
              </a:tblGrid>
              <a:tr h="2463105">
                <a:tc>
                  <a:txBody>
                    <a:bodyPr/>
                    <a:lstStyle/>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שם הסטודנט בעברית: אנדריי שמיס</a:t>
                      </a:r>
                      <a:endParaRPr lang="ru-RU" sz="13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שם הסטודנט באנגלית: </a:t>
                      </a:r>
                      <a:r>
                        <a:rPr lang="en-US" sz="1400" dirty="0">
                          <a:effectLst/>
                        </a:rPr>
                        <a:t>Andrey Shamis</a:t>
                      </a:r>
                      <a:endParaRPr lang="ru-RU" sz="13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כתובת:בר כוכבא 18/13 ירושלים</a:t>
                      </a:r>
                      <a:endParaRPr lang="ru-RU" sz="11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טלפון: 0545681761</a:t>
                      </a:r>
                      <a:endParaRPr lang="ru-RU" sz="11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כתובת דואר אלקטרוני:</a:t>
                      </a:r>
                      <a:endParaRPr lang="ru-RU" sz="11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en-US" sz="1400" u="sng" dirty="0">
                          <a:effectLst/>
                        </a:rPr>
                        <a:t>Andrey.shamis@gmail.com</a:t>
                      </a:r>
                      <a:endParaRPr lang="ru-RU" sz="1100" u="sng" dirty="0">
                        <a:effectLst/>
                        <a:latin typeface="Times New Roman"/>
                        <a:ea typeface="Times New Roman"/>
                        <a:cs typeface="David"/>
                      </a:endParaRPr>
                    </a:p>
                  </a:txBody>
                  <a:tcPr marL="68580" marR="68580" marT="0" marB="0"/>
                </a:tc>
                <a:tc>
                  <a:txBody>
                    <a:bodyPr/>
                    <a:lstStyle/>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שם הסטודנט בעברית: איליה גייסינסקי</a:t>
                      </a:r>
                      <a:endParaRPr lang="ru-RU" sz="13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שם הסטודנט באנגלית: </a:t>
                      </a:r>
                      <a:r>
                        <a:rPr lang="en-US" sz="1400" dirty="0">
                          <a:effectLst/>
                        </a:rPr>
                        <a:t>Ilia Gaisinsky</a:t>
                      </a:r>
                      <a:endParaRPr lang="ru-RU" sz="13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כתובת: גולי קניה 2/4 ירושלים</a:t>
                      </a:r>
                      <a:endParaRPr lang="ru-RU" sz="11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טלפון: </a:t>
                      </a:r>
                      <a:r>
                        <a:rPr lang="en-US" sz="1400" dirty="0">
                          <a:effectLst/>
                        </a:rPr>
                        <a:t>0542121344</a:t>
                      </a:r>
                      <a:endParaRPr lang="ru-RU" sz="11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כתובת דואר אלקטרוני:</a:t>
                      </a:r>
                      <a:endParaRPr lang="ru-RU" sz="1100" dirty="0">
                        <a:effectLst/>
                      </a:endParaRPr>
                    </a:p>
                    <a:p>
                      <a:pPr algn="r"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en-US" sz="1400" u="sng" dirty="0">
                          <a:effectLst/>
                        </a:rPr>
                        <a:t>Ilia.gaisinsky@gmail.com</a:t>
                      </a:r>
                      <a:endParaRPr lang="ru-RU" sz="1100" dirty="0">
                        <a:effectLst/>
                        <a:latin typeface="Times New Roman"/>
                        <a:ea typeface="Times New Roman"/>
                        <a:cs typeface="David"/>
                      </a:endParaRPr>
                    </a:p>
                  </a:txBody>
                  <a:tcPr marL="68580" marR="68580" marT="0" marB="0"/>
                </a:tc>
              </a:tr>
              <a:tr h="303788">
                <a:tc gridSpan="2">
                  <a:txBody>
                    <a:bodyPr/>
                    <a:lstStyle/>
                    <a:p>
                      <a:pPr lvl="1"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smtClean="0">
                          <a:effectLst/>
                        </a:rPr>
                        <a:t>שם </a:t>
                      </a:r>
                      <a:r>
                        <a:rPr lang="he-IL" sz="1400" dirty="0">
                          <a:effectLst/>
                        </a:rPr>
                        <a:t>המנחה:               מרטין לנד</a:t>
                      </a:r>
                      <a:endParaRPr lang="ru-RU" sz="1100" dirty="0">
                        <a:effectLst/>
                        <a:latin typeface="Times New Roman"/>
                        <a:ea typeface="Times New Roman"/>
                        <a:cs typeface="David"/>
                      </a:endParaRPr>
                    </a:p>
                  </a:txBody>
                  <a:tcPr marL="68580" marR="68580" marT="0" marB="0"/>
                </a:tc>
                <a:tc hMerge="1">
                  <a:txBody>
                    <a:bodyPr/>
                    <a:lstStyle/>
                    <a:p>
                      <a:endParaRPr lang="ru-RU"/>
                    </a:p>
                  </a:txBody>
                  <a:tcPr/>
                </a:tc>
              </a:tr>
              <a:tr h="303788">
                <a:tc gridSpan="2">
                  <a:txBody>
                    <a:bodyPr/>
                    <a:lstStyle/>
                    <a:p>
                      <a:pPr lvl="1"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שם הפרויקט:             </a:t>
                      </a:r>
                      <a:r>
                        <a:rPr lang="en-US" sz="1400" dirty="0">
                          <a:effectLst/>
                        </a:rPr>
                        <a:t>Smart Link Selection</a:t>
                      </a:r>
                      <a:endParaRPr lang="ru-RU" sz="1100" dirty="0">
                        <a:effectLst/>
                        <a:latin typeface="Times New Roman"/>
                        <a:ea typeface="Times New Roman"/>
                        <a:cs typeface="David"/>
                      </a:endParaRPr>
                    </a:p>
                  </a:txBody>
                  <a:tcPr marL="68580" marR="68580" marT="0" marB="0"/>
                </a:tc>
                <a:tc hMerge="1">
                  <a:txBody>
                    <a:bodyPr/>
                    <a:lstStyle/>
                    <a:p>
                      <a:endParaRPr lang="ru-RU"/>
                    </a:p>
                  </a:txBody>
                  <a:tcPr/>
                </a:tc>
              </a:tr>
              <a:tr h="303788">
                <a:tc gridSpan="2">
                  <a:txBody>
                    <a:bodyPr/>
                    <a:lstStyle/>
                    <a:p>
                      <a:pPr lvl="1"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מקום ביצוע הפרויקט:  </a:t>
                      </a:r>
                      <a:r>
                        <a:rPr lang="en-US" sz="1400" dirty="0">
                          <a:effectLst/>
                        </a:rPr>
                        <a:t>Intel</a:t>
                      </a:r>
                      <a:r>
                        <a:rPr lang="he-IL" sz="1400" dirty="0">
                          <a:effectLst/>
                        </a:rPr>
                        <a:t>  </a:t>
                      </a:r>
                      <a:endParaRPr lang="ru-RU" sz="1100" dirty="0">
                        <a:effectLst/>
                        <a:latin typeface="Times New Roman"/>
                        <a:ea typeface="Times New Roman"/>
                        <a:cs typeface="David"/>
                      </a:endParaRPr>
                    </a:p>
                  </a:txBody>
                  <a:tcPr marL="68580" marR="68580" marT="0" marB="0"/>
                </a:tc>
                <a:tc hMerge="1">
                  <a:txBody>
                    <a:bodyPr/>
                    <a:lstStyle/>
                    <a:p>
                      <a:endParaRPr lang="ru-RU"/>
                    </a:p>
                  </a:txBody>
                  <a:tcPr/>
                </a:tc>
              </a:tr>
            </a:tbl>
          </a:graphicData>
        </a:graphic>
      </p:graphicFrame>
    </p:spTree>
    <p:extLst>
      <p:ext uri="{BB962C8B-B14F-4D97-AF65-F5344CB8AC3E}">
        <p14:creationId xmlns:p14="http://schemas.microsoft.com/office/powerpoint/2010/main" val="219428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699247" y="2248347"/>
            <a:ext cx="7745505" cy="4204989"/>
          </a:xfrm>
        </p:spPr>
        <p:txBody>
          <a:bodyPr>
            <a:normAutofit fontScale="62500" lnSpcReduction="20000"/>
          </a:bodyPr>
          <a:lstStyle/>
          <a:p>
            <a:pPr algn="r" rtl="1"/>
            <a:r>
              <a:rPr lang="he-IL" dirty="0"/>
              <a:t>מאז הולדתה של תקשורת אלחוטית</a:t>
            </a:r>
            <a:r>
              <a:rPr lang="en-US" dirty="0"/>
              <a:t>WIFI </a:t>
            </a:r>
            <a:r>
              <a:rPr lang="he-IL" dirty="0"/>
              <a:t> ועד היום פותחו מספר רב של דרכים ופרוטוקולים להעברת מיידע באמצעות תווך </a:t>
            </a:r>
            <a:r>
              <a:rPr lang="en-US" dirty="0"/>
              <a:t>WIFI</a:t>
            </a:r>
            <a:r>
              <a:rPr lang="he-IL" dirty="0"/>
              <a:t>.  </a:t>
            </a:r>
            <a:endParaRPr lang="ru-RU" dirty="0"/>
          </a:p>
          <a:p>
            <a:pPr algn="r" rtl="1"/>
            <a:r>
              <a:rPr lang="he-IL" dirty="0"/>
              <a:t>כיום מכשיר בעל התקן </a:t>
            </a:r>
            <a:r>
              <a:rPr lang="en-US" dirty="0"/>
              <a:t>WIFI </a:t>
            </a:r>
            <a:r>
              <a:rPr lang="he-IL" dirty="0"/>
              <a:t> תומך במספר רב של פרוטוקולים הנ"ל.  ברוב המקרים התקשורת מתבצעת באמצעות נקודת גישה (</a:t>
            </a:r>
            <a:r>
              <a:rPr lang="en-US" dirty="0"/>
              <a:t>Access Point</a:t>
            </a:r>
            <a:r>
              <a:rPr lang="he-IL" dirty="0"/>
              <a:t>).  לכל פרוטוקול יש היתרונות וחסרונות שונים בין פרוטוקול לפרוטוקול התלויים בתנאי סביבה, חומרת ההתקנים, וציוד קצה. אופן עבודה עם </a:t>
            </a:r>
            <a:r>
              <a:rPr lang="en-US" dirty="0"/>
              <a:t>WIFI</a:t>
            </a:r>
            <a:r>
              <a:rPr lang="he-IL" dirty="0"/>
              <a:t> מתחלק לשני סוגים עיקריים: </a:t>
            </a:r>
            <a:endParaRPr lang="ru-RU" dirty="0"/>
          </a:p>
          <a:p>
            <a:pPr lvl="0" algn="r" rtl="1"/>
            <a:r>
              <a:rPr lang="he-IL" dirty="0"/>
              <a:t>תקשורת ישירה בין שני התקני </a:t>
            </a:r>
            <a:r>
              <a:rPr lang="en-US" dirty="0"/>
              <a:t>WIFI </a:t>
            </a:r>
            <a:endParaRPr lang="ru-RU" dirty="0"/>
          </a:p>
          <a:p>
            <a:pPr algn="r" rtl="1"/>
            <a:r>
              <a:rPr lang="he-IL" dirty="0"/>
              <a:t>(</a:t>
            </a:r>
            <a:r>
              <a:rPr lang="en-US" dirty="0"/>
              <a:t>IBSS, Tunneled Data Link Setup - TDLS , WIFI Direct</a:t>
            </a:r>
            <a:r>
              <a:rPr lang="he-IL" dirty="0"/>
              <a:t>)</a:t>
            </a:r>
            <a:endParaRPr lang="ru-RU" dirty="0"/>
          </a:p>
          <a:p>
            <a:pPr lvl="0" algn="r" rtl="1"/>
            <a:r>
              <a:rPr lang="he-IL" dirty="0"/>
              <a:t>תקשורת לא ישירה המשתמשת בנקודת גישה (</a:t>
            </a:r>
            <a:r>
              <a:rPr lang="en-US" dirty="0"/>
              <a:t>Base Service Set - BSS</a:t>
            </a:r>
            <a:r>
              <a:rPr lang="he-IL" dirty="0"/>
              <a:t>)</a:t>
            </a:r>
            <a:endParaRPr lang="ru-RU" dirty="0"/>
          </a:p>
          <a:p>
            <a:pPr algn="r" rtl="1"/>
            <a:r>
              <a:rPr lang="he-IL" dirty="0"/>
              <a:t>אחד הפרוטוקולים החדשים שמפתחים כיום נקרא</a:t>
            </a:r>
            <a:r>
              <a:rPr lang="en-US" dirty="0"/>
              <a:t> TDLS (802.11z) </a:t>
            </a:r>
            <a:r>
              <a:rPr lang="he-IL" dirty="0"/>
              <a:t>שהוסף ב – 2012 כהרחבה ל</a:t>
            </a:r>
            <a:r>
              <a:rPr lang="en-US" dirty="0"/>
              <a:t> -</a:t>
            </a:r>
            <a:r>
              <a:rPr lang="he-IL" dirty="0"/>
              <a:t> 802.11 2007 </a:t>
            </a:r>
            <a:r>
              <a:rPr lang="en-US" dirty="0"/>
              <a:t>specification</a:t>
            </a:r>
            <a:r>
              <a:rPr lang="he-IL" dirty="0"/>
              <a:t>. פרוטוקול זה מאפשר העברת מידע בצורה ישירה ומאובטחת בין שני התקני</a:t>
            </a:r>
            <a:r>
              <a:rPr lang="en-US" dirty="0"/>
              <a:t>WIFI  </a:t>
            </a:r>
            <a:r>
              <a:rPr lang="he-IL" dirty="0"/>
              <a:t>שעובדים באותו </a:t>
            </a:r>
            <a:r>
              <a:rPr lang="en-US" dirty="0"/>
              <a:t>BSS </a:t>
            </a:r>
            <a:r>
              <a:rPr lang="he-IL" dirty="0"/>
              <a:t>ללא צורך בהתנתקות מנקודתה גישה, כלומר אפשר להמשיך לעבוד במקביל בדרך הרגילה דרך נקודת גישה. לאור הנאמר לעיל גם בעת עבודה ב- </a:t>
            </a:r>
            <a:r>
              <a:rPr lang="en-US" dirty="0"/>
              <a:t>TDLS</a:t>
            </a:r>
            <a:r>
              <a:rPr lang="he-IL" dirty="0"/>
              <a:t> לא תמיד נקבל את הביצועים האופטימאליים. למשל בהעברה ישירה, עכב המרחק הרב בין שתי תחנות </a:t>
            </a:r>
            <a:r>
              <a:rPr lang="en-US" dirty="0"/>
              <a:t>WIFI</a:t>
            </a:r>
            <a:r>
              <a:rPr lang="he-IL" dirty="0"/>
              <a:t> ,מיקומן הפיזי ורעשים בסביבת העבודה, קצב שידור הנתונים ירד. במצב הזה יש לשקול להעביר נתונים דרך נקודת גישה כדי לקבל ביצועים טובים יותר, כלומר לחזור לעבוד בדרך הרגילה.</a:t>
            </a:r>
            <a:endParaRPr lang="ru-RU" dirty="0"/>
          </a:p>
          <a:p>
            <a:pPr algn="r" rtl="1"/>
            <a:r>
              <a:rPr lang="he-IL" dirty="0"/>
              <a:t>כדי להגיע לביצועים האופטימאליים (</a:t>
            </a:r>
            <a:r>
              <a:rPr lang="en-US" b="1" dirty="0"/>
              <a:t>throughput</a:t>
            </a:r>
            <a:r>
              <a:rPr lang="he-IL" dirty="0"/>
              <a:t>) במהלך עבודה על תווך </a:t>
            </a:r>
            <a:r>
              <a:rPr lang="en-US" dirty="0"/>
              <a:t>WIFI</a:t>
            </a:r>
            <a:r>
              <a:rPr lang="he-IL" dirty="0"/>
              <a:t> ישנו צורך לדגום מעת לעת את תנאי הסביבה והחומרה של התקן </a:t>
            </a:r>
            <a:r>
              <a:rPr lang="en-US" dirty="0"/>
              <a:t>WIFI</a:t>
            </a:r>
            <a:r>
              <a:rPr lang="he-IL" dirty="0"/>
              <a:t> על מנת לבחור בפרוטוקול האופטימלי לתנאי הסביבה הנוכחים. בחירה זו נקראת </a:t>
            </a:r>
            <a:r>
              <a:rPr lang="en-US" dirty="0"/>
              <a:t>Smart Link Selection (SLS)</a:t>
            </a:r>
            <a:r>
              <a:rPr lang="he-IL" dirty="0"/>
              <a:t>.</a:t>
            </a:r>
            <a:endParaRPr lang="ru-RU" dirty="0"/>
          </a:p>
          <a:p>
            <a:pPr algn="r" rtl="1"/>
            <a:endParaRPr lang="ru-RU" dirty="0"/>
          </a:p>
        </p:txBody>
      </p:sp>
      <p:sp>
        <p:nvSpPr>
          <p:cNvPr id="3" name="Заголовок 2"/>
          <p:cNvSpPr>
            <a:spLocks noGrp="1"/>
          </p:cNvSpPr>
          <p:nvPr>
            <p:ph type="title"/>
          </p:nvPr>
        </p:nvSpPr>
        <p:spPr/>
        <p:txBody>
          <a:bodyPr/>
          <a:lstStyle/>
          <a:p>
            <a:r>
              <a:rPr lang="he-IL" dirty="0" smtClean="0"/>
              <a:t>מבוא</a:t>
            </a:r>
            <a:endParaRPr lang="ru-RU" dirty="0"/>
          </a:p>
        </p:txBody>
      </p:sp>
    </p:spTree>
    <p:extLst>
      <p:ext uri="{BB962C8B-B14F-4D97-AF65-F5344CB8AC3E}">
        <p14:creationId xmlns:p14="http://schemas.microsoft.com/office/powerpoint/2010/main" val="722191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lvl="1" algn="r" rtl="1"/>
            <a:endParaRPr lang="he-IL" sz="2400" dirty="0" smtClean="0"/>
          </a:p>
          <a:p>
            <a:pPr lvl="1" algn="r" rtl="1"/>
            <a:r>
              <a:rPr lang="he-IL" sz="2400" dirty="0" smtClean="0"/>
              <a:t>פיתוח </a:t>
            </a:r>
            <a:r>
              <a:rPr lang="he-IL" sz="2400" dirty="0"/>
              <a:t>מספר אלגוריתמים מבוססי יוריסטיקה לביצוע </a:t>
            </a:r>
            <a:r>
              <a:rPr lang="en-US" sz="2400" dirty="0" smtClean="0"/>
              <a:t>SLS</a:t>
            </a:r>
            <a:endParaRPr lang="he-IL" sz="2400" dirty="0" smtClean="0"/>
          </a:p>
          <a:p>
            <a:pPr marL="411480" lvl="1" indent="0" algn="r" rtl="1">
              <a:buNone/>
            </a:pPr>
            <a:r>
              <a:rPr lang="he-IL" sz="2400" dirty="0" smtClean="0"/>
              <a:t> </a:t>
            </a:r>
            <a:r>
              <a:rPr lang="he-IL" sz="2400" dirty="0"/>
              <a:t>(</a:t>
            </a:r>
            <a:r>
              <a:rPr lang="en-US" sz="2400" dirty="0"/>
              <a:t>Smart Link Selection</a:t>
            </a:r>
            <a:r>
              <a:rPr lang="he-IL" sz="2400" dirty="0" smtClean="0"/>
              <a:t>)</a:t>
            </a:r>
          </a:p>
          <a:p>
            <a:pPr marL="411480" lvl="1" indent="0" algn="r" rtl="1">
              <a:buNone/>
            </a:pPr>
            <a:r>
              <a:rPr lang="he-IL" sz="2400" dirty="0" smtClean="0"/>
              <a:t> </a:t>
            </a:r>
            <a:r>
              <a:rPr lang="he-IL" sz="2400" dirty="0"/>
              <a:t>ואפין התנהגותם בתנאי סביבה שונים</a:t>
            </a:r>
            <a:r>
              <a:rPr lang="he-IL" sz="2400" dirty="0" smtClean="0"/>
              <a:t>.</a:t>
            </a:r>
          </a:p>
          <a:p>
            <a:pPr marL="411480" lvl="1" indent="0" algn="r" rtl="1">
              <a:buNone/>
            </a:pPr>
            <a:endParaRPr lang="ru-RU" sz="2000" dirty="0"/>
          </a:p>
          <a:p>
            <a:pPr lvl="1" algn="r" rtl="1"/>
            <a:r>
              <a:rPr lang="he-IL" sz="2400" dirty="0"/>
              <a:t>בניית סימולטור לצורך פיתוח ובדיקת האלגוריתמים.</a:t>
            </a:r>
            <a:endParaRPr lang="ru-RU" sz="2000" dirty="0"/>
          </a:p>
          <a:p>
            <a:pPr algn="r" rtl="1"/>
            <a:endParaRPr lang="ru-RU" dirty="0"/>
          </a:p>
        </p:txBody>
      </p:sp>
      <p:sp>
        <p:nvSpPr>
          <p:cNvPr id="3" name="Заголовок 2"/>
          <p:cNvSpPr>
            <a:spLocks noGrp="1"/>
          </p:cNvSpPr>
          <p:nvPr>
            <p:ph type="title"/>
          </p:nvPr>
        </p:nvSpPr>
        <p:spPr/>
        <p:txBody>
          <a:bodyPr/>
          <a:lstStyle/>
          <a:p>
            <a:r>
              <a:rPr lang="he-IL" dirty="0" smtClean="0"/>
              <a:t>מטרת הפרויקט</a:t>
            </a:r>
            <a:endParaRPr lang="ru-RU" dirty="0"/>
          </a:p>
        </p:txBody>
      </p:sp>
    </p:spTree>
    <p:extLst>
      <p:ext uri="{BB962C8B-B14F-4D97-AF65-F5344CB8AC3E}">
        <p14:creationId xmlns:p14="http://schemas.microsoft.com/office/powerpoint/2010/main" val="1227768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lnSpcReduction="10000"/>
          </a:bodyPr>
          <a:lstStyle/>
          <a:p>
            <a:pPr lvl="0" algn="r" rtl="1"/>
            <a:r>
              <a:rPr lang="he-IL" dirty="0"/>
              <a:t>יצירת סימולטור שיהיה מסוגל לדמות העברת נתונים בין שתי תחנות </a:t>
            </a:r>
            <a:r>
              <a:rPr lang="en-US" dirty="0"/>
              <a:t>WIFI</a:t>
            </a:r>
            <a:r>
              <a:rPr lang="he-IL" dirty="0"/>
              <a:t> בצורה ישירה או דרך נקודת גישה.</a:t>
            </a:r>
            <a:endParaRPr lang="ru-RU" dirty="0"/>
          </a:p>
          <a:p>
            <a:pPr lvl="0" algn="r" rtl="1"/>
            <a:r>
              <a:rPr lang="he-IL" dirty="0"/>
              <a:t>סימולטור ידמה פעולות </a:t>
            </a:r>
            <a:r>
              <a:rPr lang="en-US" dirty="0"/>
              <a:t>WIFI</a:t>
            </a:r>
            <a:r>
              <a:rPr lang="he-IL" dirty="0"/>
              <a:t> בשכבה הפיסית ובשכבת הקו (</a:t>
            </a:r>
            <a:r>
              <a:rPr lang="en-US" dirty="0"/>
              <a:t>data link</a:t>
            </a:r>
            <a:r>
              <a:rPr lang="he-IL" dirty="0"/>
              <a:t>).</a:t>
            </a:r>
            <a:endParaRPr lang="ru-RU" dirty="0"/>
          </a:p>
          <a:p>
            <a:pPr lvl="0" algn="r" rtl="1"/>
            <a:r>
              <a:rPr lang="he-IL" dirty="0"/>
              <a:t>הסימולטור יהיה מסוגל לעבד נתוני הסביבה של </a:t>
            </a:r>
            <a:r>
              <a:rPr lang="en-US" dirty="0"/>
              <a:t>WIFI</a:t>
            </a:r>
            <a:r>
              <a:rPr lang="he-IL" dirty="0"/>
              <a:t> (</a:t>
            </a:r>
            <a:r>
              <a:rPr lang="en-US" dirty="0"/>
              <a:t>RSSI </a:t>
            </a:r>
            <a:r>
              <a:rPr lang="he-IL" dirty="0"/>
              <a:t>,</a:t>
            </a:r>
            <a:r>
              <a:rPr lang="en-US" dirty="0"/>
              <a:t>rate scaling</a:t>
            </a:r>
            <a:r>
              <a:rPr lang="he-IL" dirty="0"/>
              <a:t>, </a:t>
            </a:r>
            <a:r>
              <a:rPr lang="en-US" dirty="0"/>
              <a:t>CRC </a:t>
            </a:r>
            <a:r>
              <a:rPr lang="he-IL" dirty="0"/>
              <a:t>,ערוצי תווך זמינים, וכו').</a:t>
            </a:r>
            <a:endParaRPr lang="ru-RU" dirty="0"/>
          </a:p>
          <a:p>
            <a:pPr lvl="0" algn="r" rtl="1"/>
            <a:r>
              <a:rPr lang="he-IL" dirty="0"/>
              <a:t>תישקל אפשרות להשמת האלגוריתם על התקני </a:t>
            </a:r>
            <a:r>
              <a:rPr lang="en-US" dirty="0"/>
              <a:t>WIFI </a:t>
            </a:r>
            <a:r>
              <a:rPr lang="he-IL" dirty="0"/>
              <a:t>אמיתיים אשר תומכים בפרוטוקול </a:t>
            </a:r>
            <a:r>
              <a:rPr lang="en-US" dirty="0"/>
              <a:t>TDLS</a:t>
            </a:r>
            <a:endParaRPr lang="ru-RU" dirty="0"/>
          </a:p>
          <a:p>
            <a:pPr lvl="0" algn="r" rtl="1"/>
            <a:r>
              <a:rPr lang="he-IL" dirty="0"/>
              <a:t>פיתוח אלגוריתם יעיל לביצוע </a:t>
            </a:r>
            <a:r>
              <a:rPr lang="en-US" dirty="0"/>
              <a:t>SLS</a:t>
            </a:r>
            <a:r>
              <a:rPr lang="he-IL" dirty="0"/>
              <a:t> ואימות האלגוריתם באמצעות הסימולטור.</a:t>
            </a:r>
            <a:endParaRPr lang="ru-RU" dirty="0"/>
          </a:p>
          <a:p>
            <a:pPr algn="r" rtl="1"/>
            <a:endParaRPr lang="ru-RU" dirty="0"/>
          </a:p>
        </p:txBody>
      </p:sp>
      <p:sp>
        <p:nvSpPr>
          <p:cNvPr id="3" name="Заголовок 2"/>
          <p:cNvSpPr>
            <a:spLocks noGrp="1"/>
          </p:cNvSpPr>
          <p:nvPr>
            <p:ph type="title"/>
          </p:nvPr>
        </p:nvSpPr>
        <p:spPr/>
        <p:txBody>
          <a:bodyPr/>
          <a:lstStyle/>
          <a:p>
            <a:r>
              <a:rPr lang="he-IL" dirty="0" smtClean="0"/>
              <a:t>מפרט דרישות</a:t>
            </a:r>
            <a:endParaRPr lang="ru-RU" dirty="0"/>
          </a:p>
        </p:txBody>
      </p:sp>
    </p:spTree>
    <p:extLst>
      <p:ext uri="{BB962C8B-B14F-4D97-AF65-F5344CB8AC3E}">
        <p14:creationId xmlns:p14="http://schemas.microsoft.com/office/powerpoint/2010/main" val="2665851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lvl="0" algn="r" rtl="1"/>
            <a:r>
              <a:rPr lang="he-IL" dirty="0"/>
              <a:t>תקשורת מחשבים.</a:t>
            </a:r>
            <a:endParaRPr lang="ru-RU" dirty="0"/>
          </a:p>
          <a:p>
            <a:pPr lvl="0" algn="r" rtl="1"/>
            <a:r>
              <a:rPr lang="he-IL" dirty="0"/>
              <a:t>סימולציה של מערכות חומרה/תוכנה.</a:t>
            </a:r>
            <a:endParaRPr lang="ru-RU" dirty="0"/>
          </a:p>
          <a:p>
            <a:pPr lvl="0" algn="r" rtl="1"/>
            <a:r>
              <a:rPr lang="he-IL" dirty="0"/>
              <a:t>פרוטוקולי ניתוב. </a:t>
            </a:r>
            <a:endParaRPr lang="ru-RU" dirty="0"/>
          </a:p>
          <a:p>
            <a:pPr algn="r" rtl="1"/>
            <a:endParaRPr lang="ru-RU" dirty="0"/>
          </a:p>
        </p:txBody>
      </p:sp>
      <p:sp>
        <p:nvSpPr>
          <p:cNvPr id="3" name="Заголовок 2"/>
          <p:cNvSpPr>
            <a:spLocks noGrp="1"/>
          </p:cNvSpPr>
          <p:nvPr>
            <p:ph type="title"/>
          </p:nvPr>
        </p:nvSpPr>
        <p:spPr>
          <a:xfrm>
            <a:off x="467544" y="332656"/>
            <a:ext cx="8424936" cy="1080120"/>
          </a:xfrm>
        </p:spPr>
        <p:txBody>
          <a:bodyPr/>
          <a:lstStyle/>
          <a:p>
            <a:pPr lvl="0"/>
            <a:r>
              <a:rPr lang="he-IL" sz="3600" b="1" dirty="0"/>
              <a:t>תחומים במדעי המחשב אליהם הפרויקט </a:t>
            </a:r>
            <a:r>
              <a:rPr lang="he-IL" sz="3600" b="1" dirty="0" smtClean="0"/>
              <a:t>משתייך</a:t>
            </a:r>
            <a:endParaRPr lang="ru-RU" sz="3600" dirty="0"/>
          </a:p>
        </p:txBody>
      </p:sp>
    </p:spTree>
    <p:extLst>
      <p:ext uri="{BB962C8B-B14F-4D97-AF65-F5344CB8AC3E}">
        <p14:creationId xmlns:p14="http://schemas.microsoft.com/office/powerpoint/2010/main" val="1197746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323528" y="2248347"/>
            <a:ext cx="8352927" cy="3877815"/>
          </a:xfrm>
        </p:spPr>
        <p:txBody>
          <a:bodyPr/>
          <a:lstStyle/>
          <a:p>
            <a:pPr lvl="0" algn="r" rtl="1"/>
            <a:r>
              <a:rPr lang="he-IL" dirty="0"/>
              <a:t>הערכת פיתוח של האלגוריתמים - ניתוח של תוצאות.</a:t>
            </a:r>
            <a:endParaRPr lang="ru-RU" dirty="0"/>
          </a:p>
          <a:p>
            <a:pPr lvl="0" algn="r" rtl="1"/>
            <a:r>
              <a:rPr lang="he-IL" dirty="0"/>
              <a:t>יצירה ואימות שהסימולטור מציאותי למערכת </a:t>
            </a:r>
            <a:r>
              <a:rPr lang="en-US" dirty="0"/>
              <a:t>WIFI</a:t>
            </a:r>
            <a:r>
              <a:rPr lang="he-IL" dirty="0"/>
              <a:t> בהקשר ל- </a:t>
            </a:r>
            <a:r>
              <a:rPr lang="en-US" dirty="0"/>
              <a:t>SLS</a:t>
            </a:r>
            <a:r>
              <a:rPr lang="he-IL" dirty="0"/>
              <a:t>. </a:t>
            </a:r>
            <a:endParaRPr lang="ru-RU" dirty="0"/>
          </a:p>
          <a:p>
            <a:pPr algn="r" rtl="1"/>
            <a:endParaRPr lang="ru-RU" dirty="0"/>
          </a:p>
        </p:txBody>
      </p:sp>
      <p:sp>
        <p:nvSpPr>
          <p:cNvPr id="3" name="Заголовок 2"/>
          <p:cNvSpPr>
            <a:spLocks noGrp="1"/>
          </p:cNvSpPr>
          <p:nvPr>
            <p:ph type="title"/>
          </p:nvPr>
        </p:nvSpPr>
        <p:spPr/>
        <p:txBody>
          <a:bodyPr/>
          <a:lstStyle/>
          <a:p>
            <a:pPr lvl="0"/>
            <a:r>
              <a:rPr lang="he-IL" b="1" dirty="0"/>
              <a:t>המורכבות </a:t>
            </a:r>
            <a:r>
              <a:rPr lang="he-IL" b="1" dirty="0" smtClean="0"/>
              <a:t>בפרויקט</a:t>
            </a:r>
            <a:endParaRPr lang="ru-RU" dirty="0"/>
          </a:p>
        </p:txBody>
      </p:sp>
    </p:spTree>
    <p:extLst>
      <p:ext uri="{BB962C8B-B14F-4D97-AF65-F5344CB8AC3E}">
        <p14:creationId xmlns:p14="http://schemas.microsoft.com/office/powerpoint/2010/main" val="1284990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lvl="0" algn="r" rtl="1"/>
            <a:r>
              <a:rPr lang="en-US" dirty="0" smtClean="0"/>
              <a:t>Distributed </a:t>
            </a:r>
            <a:r>
              <a:rPr lang="en-US" dirty="0"/>
              <a:t>version control system</a:t>
            </a:r>
            <a:r>
              <a:rPr lang="he-IL" dirty="0"/>
              <a:t>.</a:t>
            </a:r>
            <a:endParaRPr lang="ru-RU" dirty="0"/>
          </a:p>
          <a:p>
            <a:pPr lvl="0" algn="r" rtl="1"/>
            <a:r>
              <a:rPr lang="he-IL" dirty="0"/>
              <a:t>תיבדק אפשרות לשימוש בסימולטורים קיימים לדימוי שכבה פיזית של תקשורת </a:t>
            </a:r>
            <a:r>
              <a:rPr lang="en-US" dirty="0"/>
              <a:t>WIFI</a:t>
            </a:r>
            <a:r>
              <a:rPr lang="he-IL" dirty="0"/>
              <a:t>.</a:t>
            </a:r>
            <a:endParaRPr lang="ru-RU" dirty="0"/>
          </a:p>
          <a:p>
            <a:pPr lvl="0" algn="r" rtl="1"/>
            <a:r>
              <a:rPr lang="he-IL" dirty="0"/>
              <a:t>תישקל אפשרות לשימוש בכלים לעבודה ב – </a:t>
            </a:r>
            <a:r>
              <a:rPr lang="en-US" dirty="0"/>
              <a:t>Linux Kernel</a:t>
            </a:r>
            <a:r>
              <a:rPr lang="he-IL" dirty="0"/>
              <a:t>.</a:t>
            </a:r>
            <a:endParaRPr lang="ru-RU" dirty="0"/>
          </a:p>
          <a:p>
            <a:pPr algn="r" rtl="1"/>
            <a:endParaRPr lang="ru-RU" dirty="0"/>
          </a:p>
        </p:txBody>
      </p:sp>
      <p:sp>
        <p:nvSpPr>
          <p:cNvPr id="3" name="Заголовок 2"/>
          <p:cNvSpPr>
            <a:spLocks noGrp="1"/>
          </p:cNvSpPr>
          <p:nvPr>
            <p:ph type="title"/>
          </p:nvPr>
        </p:nvSpPr>
        <p:spPr/>
        <p:txBody>
          <a:bodyPr/>
          <a:lstStyle/>
          <a:p>
            <a:pPr lvl="0"/>
            <a:r>
              <a:rPr lang="he-IL" sz="4000" b="1" dirty="0"/>
              <a:t>כלים בהם יעשה שימוש במהלך </a:t>
            </a:r>
            <a:r>
              <a:rPr lang="he-IL" sz="4000" b="1" dirty="0" smtClean="0"/>
              <a:t>הפרויקט</a:t>
            </a:r>
            <a:endParaRPr lang="ru-RU" sz="4000" dirty="0"/>
          </a:p>
        </p:txBody>
      </p:sp>
    </p:spTree>
    <p:extLst>
      <p:ext uri="{BB962C8B-B14F-4D97-AF65-F5344CB8AC3E}">
        <p14:creationId xmlns:p14="http://schemas.microsoft.com/office/powerpoint/2010/main" val="2294792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85000" lnSpcReduction="20000"/>
          </a:bodyPr>
          <a:lstStyle/>
          <a:p>
            <a:pPr lvl="0" algn="r" rtl="1"/>
            <a:r>
              <a:rPr lang="he-IL" b="1" dirty="0"/>
              <a:t>נבדוק שהאלגוריתמים נותנים יעילות מרבית </a:t>
            </a:r>
            <a:r>
              <a:rPr lang="he-IL" dirty="0"/>
              <a:t>– נבחר </a:t>
            </a:r>
            <a:r>
              <a:rPr lang="en-US" dirty="0"/>
              <a:t>X</a:t>
            </a:r>
            <a:r>
              <a:rPr lang="he-IL" dirty="0"/>
              <a:t> מצבי סביבה שונים (מצבים קיצוניים וחשובים). נחשב תאורטית באיזה משני מודי עבודה עדיף לנו לעבוד במצבים הנ"ל ע"מ לקבל קצב העברת נתונים מרבי. נבדוק שגם האלגוריתמים שלנו מבצעים בחירה נכונה ב"מוד" עבודה במצבים הנ"ל ע"י השווה עם החישובים התאורטיים.</a:t>
            </a:r>
            <a:endParaRPr lang="ru-RU" dirty="0"/>
          </a:p>
          <a:p>
            <a:pPr algn="r" rtl="1"/>
            <a:r>
              <a:rPr lang="he-IL" dirty="0"/>
              <a:t>(</a:t>
            </a:r>
            <a:r>
              <a:rPr lang="he-IL" u="sng" dirty="0"/>
              <a:t>מוד עבודה</a:t>
            </a:r>
            <a:r>
              <a:rPr lang="he-IL" dirty="0"/>
              <a:t>: </a:t>
            </a:r>
            <a:r>
              <a:rPr lang="en-US" dirty="0"/>
              <a:t>TDLS </a:t>
            </a:r>
            <a:r>
              <a:rPr lang="he-IL" dirty="0"/>
              <a:t> והדרך הרגילה (</a:t>
            </a:r>
            <a:r>
              <a:rPr lang="en-US" dirty="0"/>
              <a:t>BSS</a:t>
            </a:r>
            <a:r>
              <a:rPr lang="he-IL" dirty="0"/>
              <a:t>))  </a:t>
            </a:r>
            <a:endParaRPr lang="ru-RU" dirty="0"/>
          </a:p>
          <a:p>
            <a:pPr algn="r" rtl="1"/>
            <a:r>
              <a:rPr lang="he-IL" dirty="0"/>
              <a:t>(</a:t>
            </a:r>
            <a:r>
              <a:rPr lang="he-IL" u="sng" dirty="0"/>
              <a:t>מצבי סביבה</a:t>
            </a:r>
            <a:r>
              <a:rPr lang="he-IL" dirty="0"/>
              <a:t>: מרחק בין תחנות, מספר תחנות בסביה, רעש בסביה – </a:t>
            </a:r>
            <a:r>
              <a:rPr lang="en-US" dirty="0"/>
              <a:t>CRC</a:t>
            </a:r>
            <a:r>
              <a:rPr lang="he-IL" dirty="0"/>
              <a:t>, עוצמת שידור ועוד..)</a:t>
            </a:r>
            <a:endParaRPr lang="ru-RU" dirty="0"/>
          </a:p>
          <a:p>
            <a:pPr lvl="0" algn="r" rtl="1"/>
            <a:r>
              <a:rPr lang="he-IL" b="1" dirty="0"/>
              <a:t>נבדוק שהסימולטור מציאותי </a:t>
            </a:r>
            <a:r>
              <a:rPr lang="he-IL" dirty="0"/>
              <a:t>ע"י השוואת נתוני סביבה שהסימולטור מציג לבין נתוני הסביבה שמספק התקן</a:t>
            </a:r>
            <a:r>
              <a:rPr lang="en-US" dirty="0"/>
              <a:t>WIFI </a:t>
            </a:r>
            <a:r>
              <a:rPr lang="he-IL" dirty="0"/>
              <a:t> אמתי במצבי עבודה שונים (שליחת נתונים..), בתנאי סביבה שונים (מקרי קיצון ומקרי אמצע).</a:t>
            </a:r>
            <a:endParaRPr lang="ru-RU" dirty="0"/>
          </a:p>
          <a:p>
            <a:pPr algn="r" rtl="1"/>
            <a:r>
              <a:rPr lang="he-IL" dirty="0"/>
              <a:t>במילים אחרות נבדוק שהסימולטור שלנו מתנהג כמה התקן </a:t>
            </a:r>
            <a:r>
              <a:rPr lang="en-US" dirty="0"/>
              <a:t>WIFI</a:t>
            </a:r>
            <a:r>
              <a:rPr lang="he-IL" dirty="0"/>
              <a:t> אמתי ביחס לנתוני סביבה הרלוונטיים לאלגוריתמי </a:t>
            </a:r>
            <a:r>
              <a:rPr lang="en-US" dirty="0"/>
              <a:t>SLS</a:t>
            </a:r>
            <a:r>
              <a:rPr lang="he-IL" dirty="0"/>
              <a:t> במצבי עבודה שונים (לדוגמא: שליחת נתונים). </a:t>
            </a:r>
            <a:endParaRPr lang="ru-RU" dirty="0"/>
          </a:p>
          <a:p>
            <a:pPr algn="r" rtl="1"/>
            <a:endParaRPr lang="ru-RU" dirty="0"/>
          </a:p>
        </p:txBody>
      </p:sp>
      <p:sp>
        <p:nvSpPr>
          <p:cNvPr id="3" name="Заголовок 2"/>
          <p:cNvSpPr>
            <a:spLocks noGrp="1"/>
          </p:cNvSpPr>
          <p:nvPr>
            <p:ph type="title"/>
          </p:nvPr>
        </p:nvSpPr>
        <p:spPr/>
        <p:txBody>
          <a:bodyPr/>
          <a:lstStyle/>
          <a:p>
            <a:pPr lvl="0"/>
            <a:r>
              <a:rPr lang="he-IL" sz="4800" b="1" dirty="0"/>
              <a:t>כיצד תבחן הצלחה של </a:t>
            </a:r>
            <a:r>
              <a:rPr lang="he-IL" sz="4800" b="1" dirty="0" smtClean="0"/>
              <a:t>הפרויקט</a:t>
            </a:r>
            <a:endParaRPr lang="ru-RU" sz="4800" dirty="0"/>
          </a:p>
        </p:txBody>
      </p:sp>
    </p:spTree>
    <p:extLst>
      <p:ext uri="{BB962C8B-B14F-4D97-AF65-F5344CB8AC3E}">
        <p14:creationId xmlns:p14="http://schemas.microsoft.com/office/powerpoint/2010/main" val="36876476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Твердый переплет">
  <a:themeElements>
    <a:clrScheme name="Твердый переплет">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Твердый переплет">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Твердый переплет">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9</TotalTime>
  <Words>658</Words>
  <Application>Microsoft Office PowerPoint</Application>
  <PresentationFormat>Экран (4:3)</PresentationFormat>
  <Paragraphs>60</Paragraphs>
  <Slides>10</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10</vt:i4>
      </vt:variant>
    </vt:vector>
  </HeadingPairs>
  <TitlesOfParts>
    <vt:vector size="11" baseType="lpstr">
      <vt:lpstr>Твердый переплет</vt:lpstr>
      <vt:lpstr>Smart Link Selection</vt:lpstr>
      <vt:lpstr>פרטים</vt:lpstr>
      <vt:lpstr>מבוא</vt:lpstr>
      <vt:lpstr>מטרת הפרויקט</vt:lpstr>
      <vt:lpstr>מפרט דרישות</vt:lpstr>
      <vt:lpstr>תחומים במדעי המחשב אליהם הפרויקט משתייך</vt:lpstr>
      <vt:lpstr>המורכבות בפרויקט</vt:lpstr>
      <vt:lpstr>כלים בהם יעשה שימוש במהלך הפרויקט</vt:lpstr>
      <vt:lpstr>כיצד תבחן הצלחה של הפרויקט</vt:lpstr>
      <vt:lpstr>שאלות?</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Link Selection</dc:title>
  <dc:creator>Andrey Shamis</dc:creator>
  <cp:lastModifiedBy>werd</cp:lastModifiedBy>
  <cp:revision>14</cp:revision>
  <dcterms:created xsi:type="dcterms:W3CDTF">2012-11-17T11:26:12Z</dcterms:created>
  <dcterms:modified xsi:type="dcterms:W3CDTF">2012-11-17T11:39:47Z</dcterms:modified>
</cp:coreProperties>
</file>