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16" r:id="rId1"/>
  </p:sldMasterIdLst>
  <p:notesMasterIdLst>
    <p:notesMasterId r:id="rId25"/>
  </p:notesMasterIdLst>
  <p:sldIdLst>
    <p:sldId id="256" r:id="rId2"/>
    <p:sldId id="272" r:id="rId3"/>
    <p:sldId id="273" r:id="rId4"/>
    <p:sldId id="274" r:id="rId5"/>
    <p:sldId id="275" r:id="rId6"/>
    <p:sldId id="276" r:id="rId7"/>
    <p:sldId id="277" r:id="rId8"/>
    <p:sldId id="278" r:id="rId9"/>
    <p:sldId id="279" r:id="rId10"/>
    <p:sldId id="294" r:id="rId11"/>
    <p:sldId id="285" r:id="rId12"/>
    <p:sldId id="290" r:id="rId13"/>
    <p:sldId id="288" r:id="rId14"/>
    <p:sldId id="281" r:id="rId15"/>
    <p:sldId id="280" r:id="rId16"/>
    <p:sldId id="283" r:id="rId17"/>
    <p:sldId id="292" r:id="rId18"/>
    <p:sldId id="293" r:id="rId19"/>
    <p:sldId id="296" r:id="rId20"/>
    <p:sldId id="297" r:id="rId21"/>
    <p:sldId id="284" r:id="rId22"/>
    <p:sldId id="260" r:id="rId23"/>
    <p:sldId id="295" r:id="rId24"/>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64618" autoAdjust="0"/>
  </p:normalViewPr>
  <p:slideViewPr>
    <p:cSldViewPr>
      <p:cViewPr varScale="1">
        <p:scale>
          <a:sx n="50" d="100"/>
          <a:sy n="50" d="100"/>
        </p:scale>
        <p:origin x="-179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2532BE16-ECA6-4B4E-8604-2960448E393B}" type="datetimeFigureOut">
              <a:rPr lang="he-IL" smtClean="0"/>
              <a:t>כ"ו/סיון/תשע"ב</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1321FBAB-6B27-4160-A0D0-8CDE22336BEE}" type="slidenum">
              <a:rPr lang="he-IL" smtClean="0"/>
              <a:t>‹#›</a:t>
            </a:fld>
            <a:endParaRPr lang="he-IL"/>
          </a:p>
        </p:txBody>
      </p:sp>
    </p:spTree>
    <p:extLst>
      <p:ext uri="{BB962C8B-B14F-4D97-AF65-F5344CB8AC3E}">
        <p14:creationId xmlns:p14="http://schemas.microsoft.com/office/powerpoint/2010/main" val="359036841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Screen shot</a:t>
            </a:r>
            <a:r>
              <a:rPr lang="he-IL" baseline="0" dirty="0" smtClean="0"/>
              <a:t>.</a:t>
            </a:r>
            <a:endParaRPr lang="en-US" baseline="0" dirty="0" smtClean="0"/>
          </a:p>
          <a:p>
            <a:r>
              <a:rPr lang="he-IL" dirty="0" err="1" smtClean="0"/>
              <a:t>הפרוייקט</a:t>
            </a:r>
            <a:r>
              <a:rPr lang="he-IL" dirty="0" smtClean="0"/>
              <a:t> שלנו מכוון לתת </a:t>
            </a:r>
            <a:r>
              <a:rPr lang="he-IL" dirty="0" err="1" smtClean="0"/>
              <a:t>פיתרון</a:t>
            </a:r>
            <a:r>
              <a:rPr lang="he-IL" dirty="0" smtClean="0"/>
              <a:t> לקהל</a:t>
            </a:r>
            <a:r>
              <a:rPr lang="he-IL" baseline="0" dirty="0" smtClean="0"/>
              <a:t> של נשים שמעוניין </a:t>
            </a:r>
            <a:r>
              <a:rPr lang="he-IL" baseline="0" dirty="0" err="1" smtClean="0"/>
              <a:t>בקואצ'ינג</a:t>
            </a:r>
            <a:r>
              <a:rPr lang="he-IL" baseline="0" dirty="0" smtClean="0"/>
              <a:t> ושיפור עצמי תוך שיתוף עם סביבתה הקרובה.</a:t>
            </a:r>
          </a:p>
          <a:p>
            <a:r>
              <a:rPr lang="he-IL" baseline="0" dirty="0" smtClean="0"/>
              <a:t>הפתרון שלנו הצריך בניית אפליקציית </a:t>
            </a:r>
            <a:r>
              <a:rPr lang="en-US" baseline="0" dirty="0" smtClean="0"/>
              <a:t> web</a:t>
            </a:r>
            <a:r>
              <a:rPr lang="he-IL" baseline="0" dirty="0" smtClean="0"/>
              <a:t>שהיא רשת חברתית המהווה תשתית למשחק.</a:t>
            </a:r>
          </a:p>
          <a:p>
            <a:r>
              <a:rPr lang="he-IL" baseline="0" dirty="0" smtClean="0"/>
              <a:t>בגלל האופי של האפליקציה היה עלינו לפתח מנגנון רחב של ניהול משתמשים, הכולל אינטגרציה ותקשורת ביניהם מה שהצריך שלל מנגנונים (בהיבט התשתיתי) : החל מניהול בקשות חברות דרך מערכת הודעות, אינטגרציה מול </a:t>
            </a:r>
            <a:r>
              <a:rPr lang="he-IL" baseline="0" dirty="0" err="1" smtClean="0"/>
              <a:t>פייסבוק</a:t>
            </a:r>
            <a:r>
              <a:rPr lang="he-IL" baseline="0" dirty="0" smtClean="0"/>
              <a:t> </a:t>
            </a:r>
            <a:r>
              <a:rPr lang="he-IL" baseline="0" dirty="0" err="1" smtClean="0"/>
              <a:t>וכו</a:t>
            </a:r>
            <a:r>
              <a:rPr lang="he-IL" baseline="0" dirty="0" smtClean="0"/>
              <a:t>.</a:t>
            </a:r>
          </a:p>
          <a:p>
            <a:r>
              <a:rPr lang="he-IL" baseline="0" dirty="0" smtClean="0"/>
              <a:t>בהיבט הלוגי של האפליקציה נדרשנו למממש מנגנון משימות חכם, לתת </a:t>
            </a:r>
            <a:r>
              <a:rPr lang="he-IL" baseline="0" dirty="0" err="1" smtClean="0"/>
              <a:t>ליוזר</a:t>
            </a:r>
            <a:r>
              <a:rPr lang="he-IL" baseline="0" dirty="0" smtClean="0"/>
              <a:t> תחושת השגיות והתאמת האפליקציה להתקדמות של המשתמש.</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2</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כעת נעבור לדבר על החלק של</a:t>
            </a:r>
            <a:r>
              <a:rPr lang="he-IL" baseline="0" dirty="0" smtClean="0"/>
              <a:t> האפליקציה: </a:t>
            </a:r>
            <a:endParaRPr lang="he-IL" dirty="0" smtClean="0"/>
          </a:p>
          <a:p>
            <a:endParaRPr lang="he-IL" dirty="0" smtClean="0"/>
          </a:p>
          <a:p>
            <a:r>
              <a:rPr lang="he-IL" dirty="0" smtClean="0"/>
              <a:t>ה</a:t>
            </a:r>
            <a:r>
              <a:rPr lang="en-US" dirty="0" smtClean="0"/>
              <a:t>Business rules</a:t>
            </a:r>
            <a:r>
              <a:rPr lang="he-IL" dirty="0" smtClean="0"/>
              <a:t> נמצאים בשכבת ה </a:t>
            </a:r>
            <a:r>
              <a:rPr lang="en-US" dirty="0" smtClean="0"/>
              <a:t>services</a:t>
            </a:r>
            <a:r>
              <a:rPr lang="he-IL" dirty="0" smtClean="0"/>
              <a:t>. כל </a:t>
            </a:r>
            <a:r>
              <a:rPr lang="en-US" dirty="0" smtClean="0"/>
              <a:t>service</a:t>
            </a:r>
            <a:r>
              <a:rPr lang="he-IL" dirty="0" smtClean="0"/>
              <a:t> מכיל את החוקים הרלוונטיים ואחראי</a:t>
            </a:r>
            <a:r>
              <a:rPr lang="he-IL" baseline="0" dirty="0" smtClean="0"/>
              <a:t> על שמירת הלוגיקה עבור אותו "חלק".</a:t>
            </a:r>
          </a:p>
          <a:p>
            <a:r>
              <a:rPr lang="he-IL" baseline="0" dirty="0" smtClean="0"/>
              <a:t>למשל </a:t>
            </a:r>
            <a:r>
              <a:rPr lang="en-US" baseline="0" dirty="0" smtClean="0"/>
              <a:t>service</a:t>
            </a:r>
            <a:r>
              <a:rPr lang="he-IL" baseline="0" dirty="0" smtClean="0"/>
              <a:t> המשימות יכיל את כל הלוגיקה של הוספת\מחיקת משימות כמו גם יצירת אובייקטים הכרחיים עבור המשימות.</a:t>
            </a:r>
          </a:p>
          <a:p>
            <a:r>
              <a:rPr lang="he-IL" baseline="0" dirty="0" smtClean="0"/>
              <a:t>עבור מחיקת אובייקטים פיתחנו מנגנון (שבדיעבד התברר כ</a:t>
            </a:r>
            <a:r>
              <a:rPr lang="en-US" baseline="0" dirty="0" smtClean="0"/>
              <a:t>design pattern</a:t>
            </a:r>
            <a:r>
              <a:rPr lang="he-IL" baseline="0" dirty="0" smtClean="0"/>
              <a:t> קיים) שאומר שבעת בקשת "שירות" אם האובייקט לא קיים יותר, אזי </a:t>
            </a:r>
            <a:r>
              <a:rPr lang="he-IL" baseline="0" dirty="0" err="1" smtClean="0"/>
              <a:t>הפויינטר</a:t>
            </a:r>
            <a:r>
              <a:rPr lang="he-IL" baseline="0" dirty="0" smtClean="0"/>
              <a:t> אליו (ואובייקטים נוספים בעת הצורך) ימחקו בעת קריאה מה</a:t>
            </a:r>
            <a:r>
              <a:rPr lang="en-US" baseline="0" dirty="0" smtClean="0"/>
              <a:t>database</a:t>
            </a:r>
            <a:r>
              <a:rPr lang="he-IL" baseline="0" dirty="0" smtClean="0"/>
              <a:t>.</a:t>
            </a:r>
          </a:p>
          <a:p>
            <a:endParaRPr lang="he-IL" baseline="0" dirty="0" smtClean="0"/>
          </a:p>
          <a:p>
            <a:r>
              <a:rPr lang="he-IL" baseline="0" dirty="0" smtClean="0"/>
              <a:t>כדי לבדוק שה</a:t>
            </a:r>
            <a:r>
              <a:rPr lang="en-US" baseline="0" dirty="0" smtClean="0"/>
              <a:t>services</a:t>
            </a:r>
            <a:r>
              <a:rPr lang="he-IL" baseline="0" dirty="0" smtClean="0"/>
              <a:t> אכן נאמנים ללוגיקה שהגדרנו, יצרנו </a:t>
            </a:r>
            <a:r>
              <a:rPr lang="en-US" baseline="0" dirty="0" smtClean="0"/>
              <a:t>unit tests</a:t>
            </a:r>
            <a:r>
              <a:rPr lang="he-IL" baseline="0" dirty="0" smtClean="0"/>
              <a:t> שבודקים לוגיקה זו וניתנים להרצה כאשר מתבצעים שינויים והוספות.</a:t>
            </a:r>
          </a:p>
          <a:p>
            <a:r>
              <a:rPr lang="he-IL" baseline="0" dirty="0" smtClean="0"/>
              <a:t>למרות שהשכבה לעיל היא הפוסק הבלעדי בענייני </a:t>
            </a:r>
            <a:r>
              <a:rPr lang="en-US" baseline="0" dirty="0" smtClean="0"/>
              <a:t>Business rules</a:t>
            </a:r>
            <a:r>
              <a:rPr lang="he-IL" baseline="0" dirty="0" smtClean="0"/>
              <a:t> שכבת ה </a:t>
            </a:r>
            <a:r>
              <a:rPr lang="en-US" baseline="0" dirty="0" smtClean="0"/>
              <a:t>presenter</a:t>
            </a:r>
            <a:r>
              <a:rPr lang="he-IL" baseline="0" dirty="0" smtClean="0"/>
              <a:t> גם היא מבצעת בדיקות תקינות (בנוסף לחישובים עבור הלקוח הנוגעים להצגת וזרימת המידע) כדי להקל על השרת (למשל בדיקת תקינות הקלט בצד לקוח כדי לא "להטריד" את השרת עם בקשות לא תקינות שייפסלו).</a:t>
            </a:r>
          </a:p>
        </p:txBody>
      </p:sp>
      <p:sp>
        <p:nvSpPr>
          <p:cNvPr id="4" name="Slide Number Placeholder 3"/>
          <p:cNvSpPr>
            <a:spLocks noGrp="1"/>
          </p:cNvSpPr>
          <p:nvPr>
            <p:ph type="sldNum" sz="quarter" idx="10"/>
          </p:nvPr>
        </p:nvSpPr>
        <p:spPr/>
        <p:txBody>
          <a:bodyPr/>
          <a:lstStyle/>
          <a:p>
            <a:fld id="{1321FBAB-6B27-4160-A0D0-8CDE22336BEE}" type="slidenum">
              <a:rPr lang="he-IL" smtClean="0"/>
              <a:t>11</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תהליך</a:t>
            </a:r>
            <a:r>
              <a:rPr lang="he-IL" baseline="0" dirty="0" smtClean="0"/>
              <a:t> </a:t>
            </a:r>
            <a:r>
              <a:rPr lang="he-IL" baseline="0" dirty="0" err="1" smtClean="0"/>
              <a:t>הרגיסטרציה</a:t>
            </a:r>
            <a:r>
              <a:rPr lang="he-IL" baseline="0" dirty="0" smtClean="0"/>
              <a:t> הוא תהליך שבו המערכת מכירה את הלקוח. </a:t>
            </a:r>
            <a:r>
              <a:rPr lang="he-IL" baseline="0" dirty="0" err="1" smtClean="0"/>
              <a:t>התהתיך</a:t>
            </a:r>
            <a:r>
              <a:rPr lang="he-IL" baseline="0" dirty="0" smtClean="0"/>
              <a:t> מתחלק ל 3 שלבים, נתונים אישיים, רשימת המשאלות שאותם רוצים להשיג בחיים האמתיים, ושאלון.</a:t>
            </a:r>
          </a:p>
          <a:p>
            <a:endParaRPr lang="he-IL" baseline="0" dirty="0" smtClean="0"/>
          </a:p>
          <a:p>
            <a:r>
              <a:rPr lang="he-IL" baseline="0" dirty="0" smtClean="0"/>
              <a:t>בשלב השאלונים המשתמשת צריכה לענות על 4 שאלונים בכל ארבעת התחומים בחיים (</a:t>
            </a:r>
            <a:r>
              <a:rPr lang="he-IL" baseline="0" dirty="0" err="1" smtClean="0"/>
              <a:t>האפלקציה</a:t>
            </a:r>
            <a:r>
              <a:rPr lang="he-IL" baseline="0" dirty="0" smtClean="0"/>
              <a:t> מחלקת את החיים ל 4 תחומים עיקריים שהם: אהבה, פיננסים, משפחה ואני עצמי), ושלב זה מאפשר למערכת לחשב את רמת שביעות הרצון של המשתמש ב4 התחומים אלו. מה זה אומר ? </a:t>
            </a:r>
          </a:p>
          <a:p>
            <a:r>
              <a:rPr lang="he-IL" baseline="0" dirty="0" smtClean="0"/>
              <a:t>בסיום ההרשמה </a:t>
            </a:r>
            <a:r>
              <a:rPr lang="he-IL" baseline="0" dirty="0" err="1" smtClean="0"/>
              <a:t>האפלקציה</a:t>
            </a:r>
            <a:r>
              <a:rPr lang="he-IL" baseline="0" dirty="0" smtClean="0"/>
              <a:t> תדע מה התחום </a:t>
            </a:r>
            <a:r>
              <a:rPr lang="he-IL" baseline="0" dirty="0" err="1" smtClean="0"/>
              <a:t>שהמשתש</a:t>
            </a:r>
            <a:r>
              <a:rPr lang="he-IL" baseline="0" dirty="0" smtClean="0"/>
              <a:t> מרגיש הכי חלש בו, ותציע לו ותכוונה אותו ל</a:t>
            </a:r>
          </a:p>
          <a:p>
            <a:endParaRPr lang="he-IL" baseline="0" dirty="0" smtClean="0"/>
          </a:p>
          <a:p>
            <a:r>
              <a:rPr lang="he-IL" baseline="0" dirty="0" smtClean="0"/>
              <a:t>שלב השאלון </a:t>
            </a:r>
            <a:r>
              <a:rPr lang="he-IL" baseline="0" dirty="0" err="1" smtClean="0"/>
              <a:t>ברגיסטרציה</a:t>
            </a:r>
            <a:r>
              <a:rPr lang="he-IL" baseline="0" dirty="0" smtClean="0"/>
              <a:t> מאפשר למערכת לחשב את רמת שביעות הרצון של המשתמש ב4 התחומים     לחשב עבור המשתמשת את התחום שבו היא מרגישה פחות חזקה ולהפנות את דף הבית לתחום זה כדי שהמערכת תציע לה משימה באותו תחום (ובכך תוכל לשפר תחום זה בחייה).</a:t>
            </a:r>
          </a:p>
          <a:p>
            <a:endParaRPr lang="he-IL" baseline="0" dirty="0" smtClean="0"/>
          </a:p>
          <a:p>
            <a:r>
              <a:rPr lang="he-IL" baseline="0" dirty="0" smtClean="0"/>
              <a:t>התהליך כולו מתחיל מבקשה לפרטים בסיסיים (שם ושם משפחה + אפשרות להעלות תמונת פרופיל) כאשר נרשמים </a:t>
            </a:r>
            <a:r>
              <a:rPr lang="he-IL" baseline="0" dirty="0" err="1" smtClean="0"/>
              <a:t>מהפייסבוק</a:t>
            </a:r>
            <a:r>
              <a:rPr lang="he-IL" baseline="0" dirty="0" smtClean="0"/>
              <a:t>, שלב זה נחסך שכן אנחנו כבר יודעים מה השם, שם משפחה ותמונת פרופיל.</a:t>
            </a:r>
          </a:p>
          <a:p>
            <a:r>
              <a:rPr lang="he-IL" baseline="0" dirty="0" smtClean="0"/>
              <a:t>שלב 2 – המשתמשת יכולה למלא משאלות שיישמרו במערכת ובעתיד תוכל להתרשם כמה מהמשאלות הללו הושגו.</a:t>
            </a:r>
          </a:p>
          <a:p>
            <a:r>
              <a:rPr lang="he-IL" baseline="0" dirty="0" smtClean="0"/>
              <a:t>שלב 3 – מענה על שאלונים עבור כל תחום מארבעת התחומים (כספים, שיפור עצמי, אהבה, משפחה).</a:t>
            </a:r>
          </a:p>
          <a:p>
            <a:endParaRPr lang="he-IL" baseline="0" dirty="0" smtClean="0"/>
          </a:p>
          <a:p>
            <a:r>
              <a:rPr lang="he-IL" baseline="0" dirty="0" smtClean="0"/>
              <a:t>אנחנו שומרים את ה</a:t>
            </a:r>
            <a:r>
              <a:rPr lang="en-US" baseline="0" dirty="0" smtClean="0"/>
              <a:t>STATE</a:t>
            </a:r>
            <a:r>
              <a:rPr lang="he-IL" baseline="0" dirty="0" smtClean="0"/>
              <a:t> הנוכחי בכל שלב בהרשמה כך שאם </a:t>
            </a:r>
            <a:r>
              <a:rPr lang="he-IL" baseline="0" dirty="0" err="1" smtClean="0"/>
              <a:t>היוזר</a:t>
            </a:r>
            <a:r>
              <a:rPr lang="he-IL" baseline="0" dirty="0" smtClean="0"/>
              <a:t> בוחר לסגור את חלון האפליקציה ולחזור, יוכל להמשיך מאותו שלב </a:t>
            </a:r>
            <a:r>
              <a:rPr lang="he-IL" baseline="0" dirty="0" err="1" smtClean="0"/>
              <a:t>ברגיסטרציה</a:t>
            </a:r>
            <a:r>
              <a:rPr lang="he-IL" baseline="0" dirty="0" smtClean="0"/>
              <a:t>.</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12</a:t>
            </a:fld>
            <a:endParaRPr lang="he-IL"/>
          </a:p>
        </p:txBody>
      </p:sp>
    </p:spTree>
    <p:extLst>
      <p:ext uri="{BB962C8B-B14F-4D97-AF65-F5344CB8AC3E}">
        <p14:creationId xmlns:p14="http://schemas.microsoft.com/office/powerpoint/2010/main" val="3047466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כמו שכבר ציינתי אחת הדרישות הייתה אינטגרציה מול </a:t>
            </a:r>
            <a:r>
              <a:rPr lang="he-IL" dirty="0" err="1" smtClean="0"/>
              <a:t>פייסבוק</a:t>
            </a:r>
            <a:r>
              <a:rPr lang="he-IL" dirty="0" smtClean="0"/>
              <a:t>. </a:t>
            </a:r>
          </a:p>
          <a:p>
            <a:r>
              <a:rPr lang="he-IL" dirty="0" smtClean="0"/>
              <a:t>בנינו מנגנון שבעזרתו </a:t>
            </a:r>
            <a:r>
              <a:rPr lang="he-IL" dirty="0" err="1" smtClean="0"/>
              <a:t>האפליקצייה</a:t>
            </a:r>
            <a:r>
              <a:rPr lang="he-IL" dirty="0" smtClean="0"/>
              <a:t> שלנו מדבר עם </a:t>
            </a:r>
            <a:r>
              <a:rPr lang="he-IL" dirty="0" err="1" smtClean="0"/>
              <a:t>פייסבוק</a:t>
            </a:r>
            <a:r>
              <a:rPr lang="he-IL" dirty="0" smtClean="0"/>
              <a:t> והדבר מושג באמצעות שליחת </a:t>
            </a:r>
            <a:r>
              <a:rPr lang="en-US" dirty="0" err="1" smtClean="0"/>
              <a:t>Url</a:t>
            </a:r>
            <a:r>
              <a:rPr lang="he-IL" dirty="0" smtClean="0"/>
              <a:t>-ים.</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13</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אחד</a:t>
            </a:r>
            <a:r>
              <a:rPr lang="he-IL" baseline="0" dirty="0" smtClean="0"/>
              <a:t> הקשיים שנאלצנו להתמודד </a:t>
            </a:r>
            <a:r>
              <a:rPr lang="he-IL" baseline="0" dirty="0" err="1" smtClean="0"/>
              <a:t>איתו</a:t>
            </a:r>
            <a:r>
              <a:rPr lang="he-IL" baseline="0" dirty="0" smtClean="0"/>
              <a:t> במשחק זה פיתוח לוגיקת חלוקת המשימות, כדי למשתמש יהיה מעניין והוא לא ישתעמם מהמשימות הגדרנו כמה כלים מנחים:</a:t>
            </a:r>
          </a:p>
          <a:p>
            <a:pPr marL="228600" indent="-228600">
              <a:buAutoNum type="arabicPeriod"/>
            </a:pPr>
            <a:r>
              <a:rPr lang="he-IL" baseline="0" dirty="0" smtClean="0"/>
              <a:t>המשתמש לא יוכל לקבל את אותה משימה פעמיים, לדוגמא: אם </a:t>
            </a:r>
            <a:r>
              <a:rPr lang="he-IL" baseline="0" dirty="0" err="1" smtClean="0"/>
              <a:t>היתה</a:t>
            </a:r>
            <a:r>
              <a:rPr lang="he-IL" baseline="0" dirty="0" smtClean="0"/>
              <a:t> משימה של "תזרקי את </a:t>
            </a:r>
            <a:r>
              <a:rPr lang="he-IL" baseline="0" dirty="0" err="1" smtClean="0"/>
              <a:t>הטלויזיה</a:t>
            </a:r>
            <a:r>
              <a:rPr lang="he-IL" baseline="0" dirty="0" smtClean="0"/>
              <a:t> מהבית" המשתמש לא תרצה לראות שוב את המשימה הזו.</a:t>
            </a:r>
          </a:p>
          <a:p>
            <a:r>
              <a:rPr lang="he-IL" dirty="0" smtClean="0"/>
              <a:t>2.</a:t>
            </a:r>
            <a:r>
              <a:rPr lang="he-IL" baseline="0" dirty="0" smtClean="0"/>
              <a:t> </a:t>
            </a:r>
            <a:r>
              <a:rPr lang="he-IL" dirty="0" smtClean="0"/>
              <a:t>להקטין כמה שיותר את הסיכוי ששני חברים יראו</a:t>
            </a:r>
            <a:r>
              <a:rPr lang="he-IL" baseline="0" dirty="0" smtClean="0"/>
              <a:t> את אותה משימה בפרק זמן קצר. </a:t>
            </a:r>
            <a:endParaRPr lang="he-IL" dirty="0" smtClean="0"/>
          </a:p>
          <a:p>
            <a:endParaRPr lang="he-IL" dirty="0" smtClean="0"/>
          </a:p>
          <a:p>
            <a:r>
              <a:rPr lang="he-IL" dirty="0" smtClean="0"/>
              <a:t>חשבנו</a:t>
            </a:r>
            <a:r>
              <a:rPr lang="he-IL" baseline="0" dirty="0" smtClean="0"/>
              <a:t> רבות מה הדרך הטובה ביותר לנהל חלוקת משימות חכמה...</a:t>
            </a:r>
          </a:p>
          <a:p>
            <a:r>
              <a:rPr lang="he-IL" baseline="0" dirty="0" smtClean="0"/>
              <a:t>דרך ראשונה שחשבנו עליה היא – כל משימה תחזיק את כל המזהים של משתמשים שלקחו אותה.</a:t>
            </a:r>
          </a:p>
          <a:p>
            <a:r>
              <a:rPr lang="he-IL" baseline="0" dirty="0" smtClean="0"/>
              <a:t>מיד הבנו שדרך זו לא משרתת את מטרתנו שכן אנו לא מעוניינים למנוע לחלוטין משני חברים לקבל את אותה משימה אלא רק בפרק זמן מוגדר.</a:t>
            </a:r>
          </a:p>
          <a:p>
            <a:r>
              <a:rPr lang="he-IL" baseline="0" dirty="0" smtClean="0"/>
              <a:t>כמו כן דרך זו מאוד בזבזנית שכן אם נרצה לתת משימה למשתמש </a:t>
            </a:r>
            <a:r>
              <a:rPr lang="he-IL" baseline="0" dirty="0" err="1" smtClean="0"/>
              <a:t>מסויים</a:t>
            </a:r>
            <a:r>
              <a:rPr lang="he-IL" baseline="0" dirty="0" smtClean="0"/>
              <a:t> נאלץ או לעבור על כל המשימות הקיימות ולבדוק איזו מהן חברים כבר עשו\עושים. או "להגריל\לבחור" עד שנמצא אחת "טובה". מאוד בזבזני, לא יעיל ולא עומד במטרה.</a:t>
            </a:r>
          </a:p>
          <a:p>
            <a:endParaRPr lang="he-IL" baseline="0" dirty="0" smtClean="0"/>
          </a:p>
          <a:p>
            <a:r>
              <a:rPr lang="he-IL" baseline="0" dirty="0" smtClean="0"/>
              <a:t>דרך שנייה שחשבנו הייתה שכל משתמש יחזיק את המשימה הבאה בכל תחום. כלומר מרגע שמשתמש לקח משימה, המנגנון יבדוק מה המשימות הקיימות כרגע אצל כל החברים שלו ויבחר עבורו משימה "טובה" להיות המשימה הבאה.</a:t>
            </a:r>
          </a:p>
          <a:p>
            <a:r>
              <a:rPr lang="he-IL" baseline="0" dirty="0" smtClean="0"/>
              <a:t>שיטה זו גם היא מאוד יקרה, המון חישובים והמנגנון מאוד לא גמיש.</a:t>
            </a:r>
          </a:p>
          <a:p>
            <a:endParaRPr lang="he-IL" baseline="0" dirty="0" smtClean="0"/>
          </a:p>
          <a:p>
            <a:r>
              <a:rPr lang="he-IL" baseline="0" dirty="0" smtClean="0"/>
              <a:t>רעיון שלישי שהעלנו הייתה לייצג את כל החברים בצורת גרף, בדרך זו נוכל גם למנוע משני משתמשים שהם לא חברים אך יש להם חבר משותף, לקבל את אותה משימה. מכיוון שזו לא המטרה שלנו, ה </a:t>
            </a:r>
            <a:r>
              <a:rPr lang="en-US" baseline="0" dirty="0" smtClean="0"/>
              <a:t>business rules</a:t>
            </a:r>
            <a:r>
              <a:rPr lang="he-IL" baseline="0" dirty="0" smtClean="0"/>
              <a:t> שהגדרנו (והוגדרו ע"י החברה) לא מונעים משני אנשים שהם לא חברים לקבל את אותה משימה, לכן לא הייתה סיבה למממש רעיון זה.</a:t>
            </a:r>
          </a:p>
          <a:p>
            <a:endParaRPr lang="he-IL" baseline="0" dirty="0" smtClean="0"/>
          </a:p>
          <a:p>
            <a:r>
              <a:rPr lang="he-IL" baseline="0" dirty="0" smtClean="0"/>
              <a:t>נציג את הדרך שבחרנו: </a:t>
            </a:r>
          </a:p>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14</a:t>
            </a:fld>
            <a:endParaRPr lang="he-IL"/>
          </a:p>
        </p:txBody>
      </p:sp>
    </p:spTree>
    <p:extLst>
      <p:ext uri="{BB962C8B-B14F-4D97-AF65-F5344CB8AC3E}">
        <p14:creationId xmlns:p14="http://schemas.microsoft.com/office/powerpoint/2010/main" val="3491318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לבסוף החלטנו על מנגנון שנראה</a:t>
            </a:r>
            <a:r>
              <a:rPr lang="he-IL" baseline="0" dirty="0" smtClean="0"/>
              <a:t> לנו הכי יעיל והכי מתאים לדרישות:</a:t>
            </a:r>
          </a:p>
          <a:p>
            <a:r>
              <a:rPr lang="he-IL" dirty="0" smtClean="0"/>
              <a:t>יצרנו שני מבני נתונים שיעזרו לנו להגיע למטרה: </a:t>
            </a:r>
          </a:p>
          <a:p>
            <a:pPr marL="228600" indent="-228600">
              <a:buAutoNum type="arabicParenR"/>
            </a:pPr>
            <a:r>
              <a:rPr lang="he-IL" baseline="0" dirty="0" smtClean="0"/>
              <a:t>כל משתמש יחזיק מצביע ל</a:t>
            </a:r>
            <a:r>
              <a:rPr lang="en-US" baseline="0" dirty="0" smtClean="0"/>
              <a:t>hash map</a:t>
            </a:r>
            <a:r>
              <a:rPr lang="he-IL" baseline="0" dirty="0" smtClean="0"/>
              <a:t> שתשמור את ה</a:t>
            </a:r>
            <a:r>
              <a:rPr lang="en-US" baseline="0" dirty="0" smtClean="0"/>
              <a:t>commonness</a:t>
            </a:r>
            <a:r>
              <a:rPr lang="he-IL" baseline="0" dirty="0" smtClean="0"/>
              <a:t> של כל משימה שלפחות אחד החברים שלו לקח (הסבר)</a:t>
            </a:r>
          </a:p>
          <a:p>
            <a:pPr marL="228600" indent="-228600">
              <a:buAutoNum type="arabicParenR"/>
            </a:pPr>
            <a:r>
              <a:rPr lang="he-IL" baseline="0" dirty="0" smtClean="0"/>
              <a:t>כל משתמש יחזיק מצביע לקבוצת כל המשימות שהוא בעצמו כבר לקח (הפרדה הכרחית שכן גורל משימה שלקחתי היא לא להופיע שוב</a:t>
            </a:r>
          </a:p>
          <a:p>
            <a:pPr marL="0" indent="0">
              <a:buNone/>
            </a:pPr>
            <a:r>
              <a:rPr lang="he-IL" baseline="0" dirty="0" smtClean="0"/>
              <a:t>     ואילו משימה שחבר לקח יכולה להופיע בעתיד.</a:t>
            </a:r>
          </a:p>
          <a:p>
            <a:pPr marL="0" indent="0">
              <a:buNone/>
            </a:pPr>
            <a:endParaRPr lang="he-IL" baseline="0" dirty="0" smtClean="0"/>
          </a:p>
          <a:p>
            <a:pPr marL="0" indent="0">
              <a:buNone/>
            </a:pPr>
            <a:r>
              <a:rPr lang="he-IL" baseline="0" dirty="0" smtClean="0"/>
              <a:t>חילקנו את המשימות ל 3 קבוצות. קבוצת כל המשימות, קבוצת כל המשימות שמופיעות במבנה הנתונים שהחברים לקחו וקבוצת כל המשימות שכבר עשיתי.</a:t>
            </a:r>
          </a:p>
          <a:p>
            <a:pPr marL="0" indent="0">
              <a:buNone/>
            </a:pPr>
            <a:r>
              <a:rPr lang="he-IL" baseline="0" dirty="0" smtClean="0"/>
              <a:t>בעת בחירת משימה ע"י השרת, המערכת תבצע חיסור בין קבוצות (תחסיר מקבוצת כל המשימות את שתי הקבוצות האחרות), אם נשארה קבוצה לא ריקה, אזי המשימה שיקבל המשתמש תהיה מקבוצה זו. אם נשארנו עם קבוצה ריקה אזי מתבוננים במבנה הנתונים שמחזיק את ה </a:t>
            </a:r>
            <a:r>
              <a:rPr lang="en-US" baseline="0" dirty="0" smtClean="0"/>
              <a:t>commonness</a:t>
            </a:r>
            <a:r>
              <a:rPr lang="he-IL" baseline="0" dirty="0" smtClean="0"/>
              <a:t> של כל משימה ולוקחים את המשימה שהיא הכי </a:t>
            </a:r>
            <a:r>
              <a:rPr lang="en-US" baseline="0" dirty="0" smtClean="0"/>
              <a:t>fresh</a:t>
            </a:r>
            <a:r>
              <a:rPr lang="he-IL" baseline="0" dirty="0" smtClean="0"/>
              <a:t> בתחום המבוקש.</a:t>
            </a:r>
          </a:p>
          <a:p>
            <a:pPr marL="0" indent="0">
              <a:buNone/>
            </a:pPr>
            <a:endParaRPr lang="he-IL" baseline="0" dirty="0" smtClean="0"/>
          </a:p>
          <a:p>
            <a:pPr marL="0" indent="0">
              <a:buNone/>
            </a:pPr>
            <a:r>
              <a:rPr lang="he-IL" baseline="0" dirty="0" smtClean="0"/>
              <a:t>ישנו מנגנון נוסף שעוקב אחר התאריכים ועבור כל יום מפחית ממידת ה"נפוצות" של כל משימה (ובכך מגדיל את סיכוייה להיבחר בעתיד).</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15</a:t>
            </a:fld>
            <a:endParaRPr lang="he-IL"/>
          </a:p>
        </p:txBody>
      </p:sp>
    </p:spTree>
    <p:extLst>
      <p:ext uri="{BB962C8B-B14F-4D97-AF65-F5344CB8AC3E}">
        <p14:creationId xmlns:p14="http://schemas.microsoft.com/office/powerpoint/2010/main" val="82051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נזכור שאחת המטרות שהצבנו הייתה "שיתוף פעולה" בין </a:t>
            </a:r>
            <a:r>
              <a:rPr lang="he-IL" dirty="0" err="1" smtClean="0"/>
              <a:t>היוזרים</a:t>
            </a:r>
            <a:r>
              <a:rPr lang="he-IL" dirty="0" smtClean="0"/>
              <a:t>. כלומר</a:t>
            </a:r>
            <a:r>
              <a:rPr lang="he-IL" baseline="0" dirty="0" smtClean="0"/>
              <a:t> </a:t>
            </a:r>
            <a:r>
              <a:rPr lang="he-IL" baseline="0" dirty="0" err="1" smtClean="0"/>
              <a:t>אינטרקציה</a:t>
            </a:r>
            <a:r>
              <a:rPr lang="he-IL" baseline="0" dirty="0" smtClean="0"/>
              <a:t> ודינמיקה בין המשתמשים באפליקציה. מטרה זו הושגה באמצעות מימוש </a:t>
            </a:r>
            <a:r>
              <a:rPr lang="he-IL" baseline="0" smtClean="0"/>
              <a:t>של המנגנונים הבאים:</a:t>
            </a:r>
            <a:r>
              <a:rPr lang="he-IL" smtClean="0"/>
              <a:t> </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16</a:t>
            </a:fld>
            <a:endParaRPr lang="he-IL"/>
          </a:p>
        </p:txBody>
      </p:sp>
    </p:spTree>
    <p:extLst>
      <p:ext uri="{BB962C8B-B14F-4D97-AF65-F5344CB8AC3E}">
        <p14:creationId xmlns:p14="http://schemas.microsoft.com/office/powerpoint/2010/main" val="749553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כדי</a:t>
            </a:r>
            <a:r>
              <a:rPr lang="he-IL" baseline="0" dirty="0" smtClean="0"/>
              <a:t> להבטיח יעילות ואי ניפוח ה</a:t>
            </a:r>
            <a:r>
              <a:rPr lang="en-US" baseline="0" dirty="0" smtClean="0"/>
              <a:t>database</a:t>
            </a:r>
            <a:r>
              <a:rPr lang="he-IL" baseline="0" dirty="0" smtClean="0"/>
              <a:t> לשווא. אנו יוצרים אובייקטים המשמשים להעברת ההודעות רק עבור שני משתמשים שפנו אחד לשני (לפחות אחד מהם פנה לחברו). ברגע שהמערכת מזהה כוונה לפנייה בהודעה למשתמש אחר היא תיצור עבור שניהם אובייקט שיכיל מערך של </a:t>
            </a:r>
            <a:r>
              <a:rPr lang="he-IL" baseline="0" dirty="0" err="1" smtClean="0"/>
              <a:t>פויינטרים</a:t>
            </a:r>
            <a:r>
              <a:rPr lang="he-IL" baseline="0" dirty="0" smtClean="0"/>
              <a:t> להודעות.</a:t>
            </a:r>
          </a:p>
          <a:p>
            <a:r>
              <a:rPr lang="he-IL" baseline="0" dirty="0" smtClean="0"/>
              <a:t>לכל משתמש יש </a:t>
            </a:r>
            <a:r>
              <a:rPr lang="he-IL" baseline="0" dirty="0" err="1" smtClean="0"/>
              <a:t>פויינטר</a:t>
            </a:r>
            <a:r>
              <a:rPr lang="he-IL" baseline="0" dirty="0" smtClean="0"/>
              <a:t> לאובייקט שנקרא "</a:t>
            </a:r>
            <a:r>
              <a:rPr lang="en-US" baseline="0" dirty="0" smtClean="0"/>
              <a:t>Message container</a:t>
            </a:r>
            <a:r>
              <a:rPr lang="he-IL" baseline="0" dirty="0" smtClean="0"/>
              <a:t>" המחזיק </a:t>
            </a:r>
            <a:r>
              <a:rPr lang="en-US" baseline="0" dirty="0" smtClean="0"/>
              <a:t>hash map</a:t>
            </a:r>
            <a:r>
              <a:rPr lang="he-IL" baseline="0" dirty="0" smtClean="0"/>
              <a:t> שעבורו המפתח הוא ה</a:t>
            </a:r>
            <a:r>
              <a:rPr lang="en-US" baseline="0" dirty="0" smtClean="0"/>
              <a:t>id</a:t>
            </a:r>
            <a:r>
              <a:rPr lang="he-IL" baseline="0" dirty="0" smtClean="0"/>
              <a:t> של החבר המבוקש והערך שמתקבל הוא ה</a:t>
            </a:r>
            <a:r>
              <a:rPr lang="en-US" baseline="0" dirty="0" smtClean="0"/>
              <a:t>id </a:t>
            </a:r>
            <a:r>
              <a:rPr lang="he-IL" baseline="0" dirty="0" smtClean="0"/>
              <a:t> של אותו אובייקט צ'ט המשותף לשניהם. (עוד הסבר בעל פה)</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21</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כדי</a:t>
            </a:r>
            <a:r>
              <a:rPr lang="he-IL" baseline="0" dirty="0" smtClean="0"/>
              <a:t> להבטיח יעילות ואי ניפוח ה</a:t>
            </a:r>
            <a:r>
              <a:rPr lang="en-US" baseline="0" dirty="0" smtClean="0"/>
              <a:t>database</a:t>
            </a:r>
            <a:r>
              <a:rPr lang="he-IL" baseline="0" dirty="0" smtClean="0"/>
              <a:t> לשווא. אנו יוצרים אובייקטים המשמשים להעברת ההודעות רק עבור שני משתמשים שפנו אחד לשני (לפחות אחד מהם פנה לחברו). ברגע שהמערכת מזהה כוונה לפנייה בהודעה למשתמש אחר היא תיצור עבור שניהם אובייקט שיכיל מערך של </a:t>
            </a:r>
            <a:r>
              <a:rPr lang="he-IL" baseline="0" dirty="0" err="1" smtClean="0"/>
              <a:t>פויינטרים</a:t>
            </a:r>
            <a:r>
              <a:rPr lang="he-IL" baseline="0" dirty="0" smtClean="0"/>
              <a:t> להודעות.</a:t>
            </a:r>
          </a:p>
          <a:p>
            <a:r>
              <a:rPr lang="he-IL" baseline="0" dirty="0" smtClean="0"/>
              <a:t>לכל משתמש יש </a:t>
            </a:r>
            <a:r>
              <a:rPr lang="he-IL" baseline="0" dirty="0" err="1" smtClean="0"/>
              <a:t>פויינטר</a:t>
            </a:r>
            <a:r>
              <a:rPr lang="he-IL" baseline="0" dirty="0" smtClean="0"/>
              <a:t> לאובייקט שנקרא "</a:t>
            </a:r>
            <a:r>
              <a:rPr lang="en-US" baseline="0" dirty="0" smtClean="0"/>
              <a:t>Message container</a:t>
            </a:r>
            <a:r>
              <a:rPr lang="he-IL" baseline="0" dirty="0" smtClean="0"/>
              <a:t>" המחזיק </a:t>
            </a:r>
            <a:r>
              <a:rPr lang="en-US" baseline="0" dirty="0" smtClean="0"/>
              <a:t>hash map</a:t>
            </a:r>
            <a:r>
              <a:rPr lang="he-IL" baseline="0" dirty="0" smtClean="0"/>
              <a:t> שעבורו המפתח הוא ה</a:t>
            </a:r>
            <a:r>
              <a:rPr lang="en-US" baseline="0" dirty="0" smtClean="0"/>
              <a:t>id</a:t>
            </a:r>
            <a:r>
              <a:rPr lang="he-IL" baseline="0" dirty="0" smtClean="0"/>
              <a:t> של החבר המבוקש והערך שמתקבל הוא ה</a:t>
            </a:r>
            <a:r>
              <a:rPr lang="en-US" baseline="0" dirty="0" smtClean="0"/>
              <a:t>id </a:t>
            </a:r>
            <a:r>
              <a:rPr lang="he-IL" baseline="0" dirty="0" smtClean="0"/>
              <a:t> של אותו אובייקט צ'ט המשותף לשניהם. (עוד הסבר בעל פה)</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23</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המטרות</a:t>
            </a:r>
            <a:r>
              <a:rPr lang="he-IL" baseline="0" dirty="0" smtClean="0"/>
              <a:t> שהצבנו לעצמנו בתחילת הדרך בעצם התחלקו לשני שלבים עיקריים:</a:t>
            </a:r>
          </a:p>
          <a:p>
            <a:r>
              <a:rPr lang="he-IL" baseline="0" dirty="0" smtClean="0"/>
              <a:t>השלב הראשון: בניית תשתית חזקה ויציבה ש"תארח" את האפליקציה. דרשנו מעצמנו שהתשתית תתמוך:</a:t>
            </a:r>
          </a:p>
          <a:p>
            <a:r>
              <a:rPr lang="he-IL" baseline="0" dirty="0" smtClean="0"/>
              <a:t>א) תוכל להכיל ולתמוך בכמות גדולה מאוד של משתמשים</a:t>
            </a:r>
          </a:p>
          <a:p>
            <a:r>
              <a:rPr lang="he-IL" baseline="0" dirty="0" smtClean="0"/>
              <a:t>ב) שתהיה גמישה מאוד להתפשטות לפלטפורמות נוספות כגון: אנדרואיד, </a:t>
            </a:r>
            <a:r>
              <a:rPr lang="he-IL" baseline="0" dirty="0" err="1" smtClean="0"/>
              <a:t>טאבלטים</a:t>
            </a:r>
            <a:r>
              <a:rPr lang="he-IL" baseline="0" dirty="0" smtClean="0"/>
              <a:t> </a:t>
            </a:r>
            <a:r>
              <a:rPr lang="he-IL" baseline="0" dirty="0" err="1" smtClean="0"/>
              <a:t>וכו</a:t>
            </a:r>
            <a:r>
              <a:rPr lang="he-IL" baseline="0" dirty="0" smtClean="0"/>
              <a:t>'. </a:t>
            </a:r>
          </a:p>
          <a:p>
            <a:r>
              <a:rPr lang="he-IL" baseline="0" dirty="0" smtClean="0"/>
              <a:t>ג) חלוקה מודולארית של הקוד.</a:t>
            </a:r>
          </a:p>
          <a:p>
            <a:r>
              <a:rPr lang="he-IL" baseline="0" dirty="0" smtClean="0"/>
              <a:t>ד) הפרדה מוחלטת בין שכבות לוגיות שונות של האפליקציה כדי לאפשר "פזל" גמיש שיקטין משמעותית את רמת התחזוקה של הקוד ויאפשר כאמור גמישות במעבר לפלטפורמות נוספות כמו גם פתיחות להרחבות</a:t>
            </a:r>
            <a:endParaRPr lang="en-US" baseline="0" dirty="0" smtClean="0"/>
          </a:p>
          <a:p>
            <a:r>
              <a:rPr lang="he-IL" baseline="0" dirty="0" smtClean="0"/>
              <a:t>ה) בחירה בכלים המתאימים ומימושם לניהול נכון ונוח של ה </a:t>
            </a:r>
            <a:r>
              <a:rPr lang="en-US" baseline="0" dirty="0" smtClean="0"/>
              <a:t>database</a:t>
            </a:r>
            <a:r>
              <a:rPr lang="he-IL" baseline="0" dirty="0" smtClean="0"/>
              <a:t> שגם יהיה "פתוח להרחבות" (כלומר: אם נרצה להוסיף אובייקטים נוספים בעתיד נוכל לעשות זאת בקלות). וגם אמינות המידע לא תיפגע.</a:t>
            </a:r>
          </a:p>
          <a:p>
            <a:endParaRPr lang="he-IL" baseline="0" dirty="0" smtClean="0"/>
          </a:p>
          <a:p>
            <a:r>
              <a:rPr lang="he-IL" baseline="0" dirty="0" smtClean="0"/>
              <a:t>השלב השני:</a:t>
            </a:r>
          </a:p>
          <a:p>
            <a:r>
              <a:rPr lang="he-IL" baseline="0" dirty="0" smtClean="0"/>
              <a:t>הוא בעצם השכבה הלוגית של האפליקציה, שחייבת לעמוד בדרישת הלקוח</a:t>
            </a:r>
            <a:r>
              <a:rPr lang="en-US" baseline="0" dirty="0" smtClean="0"/>
              <a:t> </a:t>
            </a:r>
            <a:r>
              <a:rPr lang="he-IL" baseline="0" dirty="0" smtClean="0"/>
              <a:t> מבחינת זרימת התוכן וכן תעביר את "התנסות המשתמש" הרצויה </a:t>
            </a:r>
            <a:r>
              <a:rPr lang="en-US" baseline="0" dirty="0" smtClean="0"/>
              <a:t>(user </a:t>
            </a:r>
            <a:r>
              <a:rPr lang="en-US" baseline="0" dirty="0" err="1" smtClean="0"/>
              <a:t>expirience</a:t>
            </a:r>
            <a:r>
              <a:rPr lang="en-US" baseline="0" dirty="0" smtClean="0"/>
              <a:t>)</a:t>
            </a:r>
          </a:p>
          <a:p>
            <a:r>
              <a:rPr lang="he-IL" baseline="0" dirty="0" smtClean="0"/>
              <a:t>שלב זה כלל בין היתר:</a:t>
            </a:r>
          </a:p>
          <a:p>
            <a:r>
              <a:rPr lang="he-IL" baseline="0" dirty="0" smtClean="0"/>
              <a:t>א) בניית מנגנון זרימת המשימות, תהליך השאלונים ולוגיקת ההישגים.</a:t>
            </a:r>
          </a:p>
          <a:p>
            <a:r>
              <a:rPr lang="he-IL" baseline="0" dirty="0" smtClean="0"/>
              <a:t>ב) שיתוף פעולה ואינטראקציה בין המשתמשים – שליחת הודעות, יצירת חברויות בתוך האפליקציה, הזמנת חברים דרך אמצעי מדיה שונים, יכולת מעקב (והשתתפות) אחר משימות החברים ודירוג משימותיהם.</a:t>
            </a:r>
          </a:p>
          <a:p>
            <a:r>
              <a:rPr lang="he-IL" baseline="0" dirty="0" smtClean="0"/>
              <a:t>ג) התממשקות מול </a:t>
            </a:r>
            <a:r>
              <a:rPr lang="he-IL" baseline="0" dirty="0" err="1" smtClean="0"/>
              <a:t>פייסבוקים</a:t>
            </a:r>
            <a:r>
              <a:rPr lang="he-IL" baseline="0" dirty="0" smtClean="0"/>
              <a:t> (ניתן לעשות שיתוף </a:t>
            </a:r>
            <a:r>
              <a:rPr lang="he-IL" baseline="0" dirty="0" err="1" smtClean="0"/>
              <a:t>בפייסבוק</a:t>
            </a:r>
            <a:r>
              <a:rPr lang="he-IL" baseline="0" dirty="0" smtClean="0"/>
              <a:t>, להירשם דרך </a:t>
            </a:r>
            <a:r>
              <a:rPr lang="he-IL" baseline="0" dirty="0" err="1" smtClean="0"/>
              <a:t>פייסבוק</a:t>
            </a:r>
            <a:r>
              <a:rPr lang="he-IL" baseline="0" dirty="0" smtClean="0"/>
              <a:t> ולהזמין משם חברים)</a:t>
            </a:r>
          </a:p>
          <a:p>
            <a:endParaRPr lang="he-IL" baseline="0" dirty="0" smtClean="0"/>
          </a:p>
          <a:p>
            <a:r>
              <a:rPr lang="he-IL" baseline="0" dirty="0" smtClean="0"/>
              <a:t>מכאן המצגת תעסוק </a:t>
            </a:r>
            <a:r>
              <a:rPr lang="he-IL" baseline="0" dirty="0" err="1" smtClean="0"/>
              <a:t>באיך</a:t>
            </a:r>
            <a:r>
              <a:rPr lang="he-IL" baseline="0" dirty="0" smtClean="0"/>
              <a:t> השגנו את כל המטרות האלו.</a:t>
            </a:r>
            <a:endParaRPr lang="he-IL" dirty="0" smtClean="0"/>
          </a:p>
          <a:p>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3</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תחילה היה עלינו לבחור ב</a:t>
            </a:r>
            <a:r>
              <a:rPr lang="en-US" dirty="0" smtClean="0"/>
              <a:t>Design pattern-</a:t>
            </a:r>
            <a:r>
              <a:rPr lang="he-IL" dirty="0" smtClean="0"/>
              <a:t> שישרת</a:t>
            </a:r>
            <a:r>
              <a:rPr lang="he-IL" baseline="0" dirty="0" smtClean="0"/>
              <a:t> בצורה הטובה ביותר את המטרות שלנו. נציג מספר </a:t>
            </a:r>
            <a:r>
              <a:rPr lang="en-US" baseline="0" dirty="0" smtClean="0"/>
              <a:t>Design patterns</a:t>
            </a:r>
            <a:r>
              <a:rPr lang="he-IL" baseline="0" dirty="0" smtClean="0"/>
              <a:t> קיימים שיכלו לשמש אותנו:</a:t>
            </a:r>
          </a:p>
          <a:p>
            <a:r>
              <a:rPr lang="he-IL" baseline="0" dirty="0" smtClean="0"/>
              <a:t>שיטת </a:t>
            </a:r>
            <a:r>
              <a:rPr lang="en-US" baseline="0" dirty="0" smtClean="0"/>
              <a:t>MVC</a:t>
            </a:r>
            <a:r>
              <a:rPr lang="he-IL" baseline="0" dirty="0" smtClean="0"/>
              <a:t> – מתאפיינת בחלוקה ל3 שכבות שבה ה</a:t>
            </a:r>
            <a:r>
              <a:rPr lang="en-US" baseline="0" dirty="0" err="1" smtClean="0"/>
              <a:t>Controler</a:t>
            </a:r>
            <a:r>
              <a:rPr lang="he-IL" baseline="0" dirty="0" smtClean="0"/>
              <a:t> הוא "טיפש" ואחראי בעיקר על הקשר בין ה</a:t>
            </a:r>
            <a:r>
              <a:rPr lang="en-US" baseline="0" dirty="0" smtClean="0"/>
              <a:t>View</a:t>
            </a:r>
            <a:r>
              <a:rPr lang="he-IL" baseline="0" dirty="0" smtClean="0"/>
              <a:t> (שכבת ה</a:t>
            </a:r>
            <a:r>
              <a:rPr lang="en-US" baseline="0" dirty="0" smtClean="0"/>
              <a:t>UI</a:t>
            </a:r>
            <a:r>
              <a:rPr lang="he-IL" baseline="0" dirty="0" smtClean="0"/>
              <a:t>) ל</a:t>
            </a:r>
            <a:r>
              <a:rPr lang="en-US" baseline="0" dirty="0" smtClean="0"/>
              <a:t>Model</a:t>
            </a:r>
            <a:r>
              <a:rPr lang="he-IL" baseline="0" dirty="0" smtClean="0"/>
              <a:t> (השכבה הלוגית בשרת)</a:t>
            </a:r>
          </a:p>
          <a:p>
            <a:endParaRPr lang="he-IL" baseline="0" dirty="0" smtClean="0"/>
          </a:p>
          <a:p>
            <a:r>
              <a:rPr lang="he-IL" baseline="0" dirty="0" smtClean="0"/>
              <a:t>שיטת ה- </a:t>
            </a:r>
            <a:r>
              <a:rPr lang="en-US" baseline="0" dirty="0" smtClean="0"/>
              <a:t>Server pages</a:t>
            </a:r>
            <a:r>
              <a:rPr lang="he-IL" baseline="0" dirty="0" smtClean="0"/>
              <a:t>: מתאפיינת באי הפרדה בין קוד הלקוח לקוד השרת מה שמאפשר פיתוח מהיר יותר אך ניהול הקוד מסורבל ודי סגור להרחבות.</a:t>
            </a:r>
          </a:p>
          <a:p>
            <a:endParaRPr lang="he-IL" baseline="0" dirty="0" smtClean="0"/>
          </a:p>
          <a:p>
            <a:r>
              <a:rPr lang="he-IL" baseline="0" dirty="0" smtClean="0"/>
              <a:t>שיטת ה </a:t>
            </a:r>
            <a:r>
              <a:rPr lang="en-US" baseline="0" dirty="0" smtClean="0"/>
              <a:t>MVP </a:t>
            </a:r>
            <a:r>
              <a:rPr lang="he-IL" baseline="0" dirty="0" smtClean="0"/>
              <a:t>– שיטה שמתאפיינת גם היא בחלוקה ל3 שכבות לוגיות אך בשונה משיטת ה</a:t>
            </a:r>
            <a:r>
              <a:rPr lang="en-US" baseline="0" dirty="0" smtClean="0"/>
              <a:t>MVC</a:t>
            </a:r>
            <a:r>
              <a:rPr lang="he-IL" baseline="0" dirty="0" smtClean="0"/>
              <a:t> ה</a:t>
            </a:r>
            <a:r>
              <a:rPr lang="en-US" baseline="0" dirty="0" smtClean="0"/>
              <a:t>Presenter</a:t>
            </a:r>
            <a:r>
              <a:rPr lang="he-IL" baseline="0" dirty="0" smtClean="0"/>
              <a:t> "חכם"...</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4</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en-US" dirty="0" smtClean="0"/>
              <a:t>Widget wise (widgets respond to event bus)</a:t>
            </a:r>
            <a:endParaRPr lang="he-IL"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הבחירה</a:t>
            </a:r>
            <a:r>
              <a:rPr lang="he-IL" baseline="0" dirty="0" smtClean="0"/>
              <a:t> הטבעית מבחינתנו הייתה שיטת ה</a:t>
            </a:r>
            <a:r>
              <a:rPr lang="en-US" baseline="0" dirty="0" smtClean="0"/>
              <a:t>MVP</a:t>
            </a:r>
            <a:r>
              <a:rPr lang="he-IL" baseline="0" dirty="0" smtClean="0"/>
              <a:t> אשר יתרונותיה מאפשרים לנו להשיג את המטרות של:</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Cross platform</a:t>
            </a:r>
            <a:r>
              <a:rPr lang="he-IL" baseline="0" dirty="0" smtClean="0"/>
              <a:t>: כל שנדרש על מנת לעבור לפלטפורמה אחרת הוא התאמת שכבת ה</a:t>
            </a:r>
            <a:r>
              <a:rPr lang="en-US" baseline="0" dirty="0" smtClean="0"/>
              <a:t>View</a:t>
            </a:r>
            <a:r>
              <a:rPr lang="he-IL" baseline="0" dirty="0" smtClean="0"/>
              <a:t> (מעצב </a:t>
            </a:r>
            <a:r>
              <a:rPr lang="en-US" baseline="0" dirty="0" smtClean="0"/>
              <a:t>UI</a:t>
            </a:r>
            <a:r>
              <a:rPr lang="he-IL" baseline="0" dirty="0" smtClean="0"/>
              <a:t> יכול לעשות זאת בקלות מבלי לשנות את הקוד).</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Decupling</a:t>
            </a:r>
            <a:r>
              <a:rPr lang="he-IL" baseline="0" dirty="0" smtClean="0"/>
              <a:t>: (לסיים את השקף)</a:t>
            </a:r>
            <a:endParaRPr lang="en-US" dirty="0" smtClean="0"/>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5</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0"/>
            <a:r>
              <a:rPr lang="he-IL" baseline="0" dirty="0" smtClean="0"/>
              <a:t>כך בחרנו לעצב את הארכיטקטורה שלנו במודל שבחרנו:</a:t>
            </a:r>
          </a:p>
          <a:p>
            <a:pPr algn="r" rtl="0"/>
            <a:r>
              <a:rPr lang="he-IL" baseline="0" dirty="0" smtClean="0"/>
              <a:t> נמצאים בצד לקוח, והמודל בצד שרת.</a:t>
            </a:r>
            <a:r>
              <a:rPr lang="en-US" baseline="0" dirty="0" smtClean="0"/>
              <a:t>Presenter </a:t>
            </a:r>
            <a:r>
              <a:rPr lang="he-IL" baseline="0" dirty="0" smtClean="0"/>
              <a:t>ו</a:t>
            </a:r>
            <a:r>
              <a:rPr lang="en-US" baseline="0" dirty="0" smtClean="0"/>
              <a:t>View</a:t>
            </a:r>
            <a:r>
              <a:rPr lang="he-IL" baseline="0" dirty="0" smtClean="0"/>
              <a:t> ישנו צד שרת וצד לקוח. השכבות הלוגיות </a:t>
            </a:r>
          </a:p>
          <a:p>
            <a:pPr algn="r" rtl="0"/>
            <a:endParaRPr lang="he-IL" baseline="0" dirty="0"/>
          </a:p>
          <a:p>
            <a:pPr algn="r" rtl="0"/>
            <a:r>
              <a:rPr lang="he-IL" baseline="0" dirty="0" smtClean="0"/>
              <a:t>התקשורת בין השרת ללקוח מתבצעת ע"י קריאות אסינכרוניות. אחד הקווים שהנחו אותנו לאורך כל שלבי הפיתוח היה ביצוע מספר רב ככל האפשר של חישובים בצד לקוח, כדי לחסוך ולהקל על העבודה של השרת, כל זאת תוך איזון עם כמות הקריאות האסינכרוניות (כלומר, במקרים מסוימים,  החלטנו למרות הקו המנחה הראשי, כן לעשות יותר חישובים בצד השרת כדי למנוע הצפה של התנועה בקריאות אסינכרוניות רבות – דבר שיכול ליצור עומס רב גם על השרת וגם על הלקוח). ניתן דוגמא בהמשך למצב כזה.</a:t>
            </a:r>
          </a:p>
        </p:txBody>
      </p:sp>
      <p:sp>
        <p:nvSpPr>
          <p:cNvPr id="4" name="Slide Number Placeholder 3"/>
          <p:cNvSpPr>
            <a:spLocks noGrp="1"/>
          </p:cNvSpPr>
          <p:nvPr>
            <p:ph type="sldNum" sz="quarter" idx="10"/>
          </p:nvPr>
        </p:nvSpPr>
        <p:spPr/>
        <p:txBody>
          <a:bodyPr/>
          <a:lstStyle/>
          <a:p>
            <a:fld id="{1321FBAB-6B27-4160-A0D0-8CDE22336BEE}" type="slidenum">
              <a:rPr lang="he-IL" smtClean="0"/>
              <a:t>6</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עבור מימוש הצד לקוח בחרנו בכלי חדשני שנקרא</a:t>
            </a:r>
            <a:r>
              <a:rPr lang="en-US" baseline="0" dirty="0" smtClean="0"/>
              <a:t>   </a:t>
            </a:r>
            <a:r>
              <a:rPr lang="he-IL" baseline="0" dirty="0" smtClean="0"/>
              <a:t> </a:t>
            </a:r>
            <a:r>
              <a:rPr lang="en-US" baseline="0" dirty="0" smtClean="0"/>
              <a:t>GWTP</a:t>
            </a:r>
            <a:r>
              <a:rPr lang="he-IL" baseline="0" dirty="0" smtClean="0"/>
              <a:t> שהוא בעצם הרחבה של ה </a:t>
            </a:r>
            <a:r>
              <a:rPr lang="en-US" baseline="0" dirty="0" smtClean="0"/>
              <a:t>GWT</a:t>
            </a:r>
            <a:r>
              <a:rPr lang="he-IL" baseline="0" dirty="0" smtClean="0"/>
              <a:t> . ה</a:t>
            </a:r>
            <a:r>
              <a:rPr lang="en-US" baseline="0" dirty="0" err="1" smtClean="0"/>
              <a:t>gwt</a:t>
            </a:r>
            <a:r>
              <a:rPr lang="en-US" baseline="0" dirty="0" smtClean="0"/>
              <a:t> </a:t>
            </a:r>
            <a:r>
              <a:rPr lang="he-IL" baseline="0" dirty="0" smtClean="0"/>
              <a:t> הוא כלי רב עוצמה שבגדול מאפשר למתכנת לפתח את הלקוח ב</a:t>
            </a:r>
            <a:r>
              <a:rPr lang="en-US" baseline="0" dirty="0" smtClean="0"/>
              <a:t>Java</a:t>
            </a:r>
            <a:r>
              <a:rPr lang="he-IL" baseline="0" dirty="0" smtClean="0"/>
              <a:t> ובעת קומפילציה מתורגם קוד הג'אווה ל-</a:t>
            </a:r>
            <a:r>
              <a:rPr lang="en-US" baseline="0" dirty="0" err="1" smtClean="0"/>
              <a:t>javascrip</a:t>
            </a:r>
            <a:r>
              <a:rPr lang="he-IL" baseline="0" dirty="0" smtClean="0"/>
              <a:t>. </a:t>
            </a:r>
            <a:r>
              <a:rPr lang="he-IL" baseline="0" dirty="0" err="1" smtClean="0"/>
              <a:t>היותרונות</a:t>
            </a:r>
            <a:r>
              <a:rPr lang="en-US" baseline="0" dirty="0" smtClean="0"/>
              <a:t> </a:t>
            </a:r>
            <a:r>
              <a:rPr lang="he-IL" baseline="0" dirty="0" smtClean="0"/>
              <a:t> ברורים: צד לקוח וצד השרת נכתבים באותה שפה וחולקים את אותם אובייקטים. התרגום החכם לג'אווה סקריפט נתמך בכל הדפדפנים. העוצמה של ג'אווה מנוצל בכתיבת צד הלקוח מה שמאפשר סביבת </a:t>
            </a:r>
            <a:r>
              <a:rPr lang="he-IL" baseline="0" dirty="0" err="1" smtClean="0"/>
              <a:t>דיבאג</a:t>
            </a:r>
            <a:r>
              <a:rPr lang="he-IL" baseline="0" dirty="0" smtClean="0"/>
              <a:t>, קומפילציה (זיהוי שגיאות בזמן קומפילציה), עבודה עם מחלקות מורכבות אשר מוכרות גם בצד השרת וגם בצד הלקוח (אין צורך לעבוד במבנה </a:t>
            </a:r>
            <a:r>
              <a:rPr lang="he-IL" baseline="0" dirty="0" err="1" smtClean="0"/>
              <a:t>מסויים</a:t>
            </a:r>
            <a:r>
              <a:rPr lang="he-IL" baseline="0" dirty="0" smtClean="0"/>
              <a:t> בצד לקוח ואז </a:t>
            </a:r>
            <a:r>
              <a:rPr lang="he-IL" baseline="0" dirty="0" err="1" smtClean="0"/>
              <a:t>לפרסס</a:t>
            </a:r>
            <a:r>
              <a:rPr lang="he-IL" baseline="0" dirty="0" smtClean="0"/>
              <a:t> את המחלקה לכדי משהו אחר שהשרת יבין).</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כמו כן ה</a:t>
            </a:r>
            <a:r>
              <a:rPr lang="en-US" baseline="0" dirty="0" smtClean="0"/>
              <a:t>GWT</a:t>
            </a:r>
            <a:r>
              <a:rPr lang="he-IL" baseline="0" dirty="0" smtClean="0"/>
              <a:t> מעמיד לרשותנו כלים עוצמתיים כמו ה </a:t>
            </a:r>
            <a:r>
              <a:rPr lang="en-US" baseline="0" dirty="0" err="1" smtClean="0"/>
              <a:t>Ui</a:t>
            </a:r>
            <a:r>
              <a:rPr lang="en-US" baseline="0" dirty="0" smtClean="0"/>
              <a:t>-Binder</a:t>
            </a:r>
            <a:r>
              <a:rPr lang="he-IL" baseline="0" dirty="0" smtClean="0"/>
              <a:t> שתפקידו לקשר בין הקוד שאנו כותבים (עבור ה </a:t>
            </a:r>
            <a:r>
              <a:rPr lang="en-US" baseline="0" dirty="0" smtClean="0"/>
              <a:t>View</a:t>
            </a:r>
            <a:r>
              <a:rPr lang="he-IL" baseline="0" dirty="0" smtClean="0"/>
              <a:t>) בג'אווה לבין קבצי ה </a:t>
            </a:r>
            <a:r>
              <a:rPr lang="en-US" baseline="0" dirty="0" smtClean="0"/>
              <a:t>xml</a:t>
            </a:r>
            <a:r>
              <a:rPr lang="he-IL" baseline="0" dirty="0" smtClean="0"/>
              <a:t> שעליהם הוא אמון. כלי נפלא זה מאפשר לנו בין היתר את השגת המטרה של אדפטציה קלה למעבר לפלטפורמה אחרת. מעצב </a:t>
            </a:r>
            <a:r>
              <a:rPr lang="en-US" baseline="0" dirty="0" smtClean="0"/>
              <a:t>UI</a:t>
            </a:r>
            <a:r>
              <a:rPr lang="he-IL" baseline="0" dirty="0" smtClean="0"/>
              <a:t> יכול לשנות את קבצי ה </a:t>
            </a:r>
            <a:r>
              <a:rPr lang="en-US" baseline="0" dirty="0" smtClean="0"/>
              <a:t>XML</a:t>
            </a:r>
            <a:r>
              <a:rPr lang="he-IL" baseline="0" dirty="0" smtClean="0"/>
              <a:t> מבלי להכיר את הקוד.  </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הצגה של קובץ </a:t>
            </a:r>
            <a:r>
              <a:rPr lang="en-US" baseline="0" dirty="0" smtClean="0"/>
              <a:t>XML</a:t>
            </a:r>
            <a:r>
              <a:rPr lang="he-IL" baseline="0" dirty="0" smtClean="0"/>
              <a:t> וקובץ </a:t>
            </a:r>
            <a:r>
              <a:rPr lang="en-US" baseline="0" dirty="0" smtClean="0"/>
              <a:t>VIEW</a:t>
            </a:r>
            <a:r>
              <a:rPr lang="he-IL" baseline="0" dirty="0" smtClean="0"/>
              <a:t> – הצגה של </a:t>
            </a:r>
            <a:r>
              <a:rPr lang="en-US" baseline="0" dirty="0" smtClean="0"/>
              <a:t>ManageUsers.java</a:t>
            </a:r>
            <a:endParaRPr lang="he-IL"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he-IL"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7</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ה</a:t>
            </a:r>
            <a:r>
              <a:rPr lang="he-IL" baseline="0" dirty="0" smtClean="0"/>
              <a:t> </a:t>
            </a:r>
            <a:r>
              <a:rPr lang="en-US" baseline="0" dirty="0" smtClean="0"/>
              <a:t>GWTP</a:t>
            </a:r>
            <a:r>
              <a:rPr lang="he-IL" baseline="0" dirty="0" smtClean="0"/>
              <a:t> – כאמור, אמון על הצד לקוח מאפשר לנו אלמנט עוצמתי ומרכזי נוסף: ה </a:t>
            </a:r>
            <a:r>
              <a:rPr lang="en-US" baseline="0" dirty="0" smtClean="0"/>
              <a:t>Presenter</a:t>
            </a:r>
            <a:r>
              <a:rPr lang="he-IL" baseline="0" dirty="0" smtClean="0"/>
              <a:t>. שכבה לוגיות בפני עצמה המשמשת כ "מוח" של צד הלקוח (בשונה מה </a:t>
            </a:r>
            <a:r>
              <a:rPr lang="en-US" baseline="0" dirty="0" err="1" smtClean="0"/>
              <a:t>Controler</a:t>
            </a:r>
            <a:r>
              <a:rPr lang="he-IL" baseline="0" dirty="0" smtClean="0"/>
              <a:t> בשיטות אחרות) והוא אחראי על מתן פקודות ל </a:t>
            </a:r>
            <a:r>
              <a:rPr lang="en-US" baseline="0" dirty="0" smtClean="0"/>
              <a:t>View</a:t>
            </a:r>
            <a:r>
              <a:rPr lang="he-IL" baseline="0" dirty="0" smtClean="0"/>
              <a:t> מחד, ודיבור עם ה </a:t>
            </a:r>
            <a:r>
              <a:rPr lang="en-US" baseline="0" dirty="0" smtClean="0"/>
              <a:t>Server</a:t>
            </a:r>
            <a:r>
              <a:rPr lang="he-IL" baseline="0" dirty="0" smtClean="0"/>
              <a:t> מאידך, ע"י תקשורת בקריאות אסינכרוניות.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הכלים של </a:t>
            </a:r>
            <a:r>
              <a:rPr lang="en-US" baseline="0" dirty="0" smtClean="0"/>
              <a:t>GWTP</a:t>
            </a:r>
            <a:r>
              <a:rPr lang="he-IL" baseline="0" dirty="0" smtClean="0"/>
              <a:t> מעמידים לרשותנו </a:t>
            </a:r>
            <a:r>
              <a:rPr lang="en-US" baseline="0" dirty="0" smtClean="0"/>
              <a:t>API </a:t>
            </a:r>
            <a:r>
              <a:rPr lang="he-IL" baseline="0" dirty="0" smtClean="0"/>
              <a:t> נוח ואמין שהופכים את התקשורת בין השרת והלקוח לאמינה ויעילה. כמו כן נזכור, שאותו </a:t>
            </a:r>
            <a:r>
              <a:rPr lang="en-US" baseline="0" dirty="0" smtClean="0"/>
              <a:t>class</a:t>
            </a:r>
            <a:r>
              <a:rPr lang="he-IL" baseline="0" dirty="0" smtClean="0"/>
              <a:t> עובר באותה צורה מהלקוח לשרת וחזרה, כלומר אנו חוסכים לנסות "להבין" בצד השרת למה "התכוון" הלקוח ובכך לפתוח פתח לטעויות וחוסר עקביות.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נוסף הוא המנגנון של ה </a:t>
            </a:r>
            <a:r>
              <a:rPr lang="en-US" baseline="0" dirty="0" smtClean="0"/>
              <a:t>Nested presenters</a:t>
            </a:r>
            <a:r>
              <a:rPr lang="he-IL" baseline="0" dirty="0" smtClean="0"/>
              <a:t>, </a:t>
            </a:r>
            <a:r>
              <a:rPr lang="en-US" baseline="0" dirty="0" smtClean="0"/>
              <a:t>Presenter</a:t>
            </a:r>
            <a:r>
              <a:rPr lang="he-IL" baseline="0" dirty="0" smtClean="0"/>
              <a:t>-ים יכולים לקונן בתוך </a:t>
            </a:r>
            <a:r>
              <a:rPr lang="en-US" baseline="0" dirty="0" smtClean="0"/>
              <a:t>Presenter</a:t>
            </a:r>
            <a:r>
              <a:rPr lang="he-IL" baseline="0" dirty="0" smtClean="0"/>
              <a:t>-ים אחרים ולהוות מעיון </a:t>
            </a:r>
            <a:r>
              <a:rPr lang="en-US" baseline="0" dirty="0" smtClean="0"/>
              <a:t>Widgets</a:t>
            </a:r>
            <a:r>
              <a:rPr lang="he-IL" baseline="0" dirty="0" smtClean="0"/>
              <a:t> בתוכם. אותם </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Presenter</a:t>
            </a:r>
            <a:r>
              <a:rPr lang="he-IL" baseline="0" dirty="0" smtClean="0"/>
              <a:t>-ים מקוננים כמו גם </a:t>
            </a:r>
            <a:r>
              <a:rPr lang="en-US" baseline="0" dirty="0" smtClean="0"/>
              <a:t>Widgets</a:t>
            </a:r>
            <a:r>
              <a:rPr lang="he-IL" baseline="0" dirty="0" smtClean="0"/>
              <a:t> "רגילים" יכולים להגיב להתרחשויות שסביבם בעזרת ה </a:t>
            </a:r>
            <a:r>
              <a:rPr lang="en-US" baseline="0" dirty="0" smtClean="0"/>
              <a:t>Event bus</a:t>
            </a:r>
            <a:r>
              <a:rPr lang="he-IL" baseline="0" dirty="0" smtClean="0"/>
              <a:t> (יתרון אדיר נוסף של ה </a:t>
            </a:r>
            <a:r>
              <a:rPr lang="en-US" baseline="0" dirty="0" smtClean="0"/>
              <a:t>GWTP</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מנגנון זה (של </a:t>
            </a:r>
            <a:r>
              <a:rPr lang="en-US" baseline="0" dirty="0" smtClean="0"/>
              <a:t>Event bus</a:t>
            </a:r>
            <a:r>
              <a:rPr lang="he-IL" baseline="0" dirty="0" smtClean="0"/>
              <a:t>) אשר לא היה קיים (לפחות לא בצורתו הנוחה והיעילה) ללא ה </a:t>
            </a:r>
            <a:r>
              <a:rPr lang="en-US" baseline="0" dirty="0" smtClean="0"/>
              <a:t>GWTP</a:t>
            </a:r>
            <a:r>
              <a:rPr lang="he-IL" baseline="0" dirty="0" smtClean="0"/>
              <a:t> מאפשר ל</a:t>
            </a:r>
            <a:r>
              <a:rPr lang="en-US" baseline="0" dirty="0" smtClean="0"/>
              <a:t>Widget</a:t>
            </a:r>
            <a:r>
              <a:rPr lang="he-IL" baseline="0" dirty="0" smtClean="0"/>
              <a:t> </a:t>
            </a:r>
            <a:r>
              <a:rPr lang="he-IL" baseline="0" dirty="0" err="1" smtClean="0"/>
              <a:t>מסויים</a:t>
            </a:r>
            <a:r>
              <a:rPr lang="he-IL" baseline="0" dirty="0" smtClean="0"/>
              <a:t> להקפיץ "אירוע" ולאחרים להגיב לאותו אירוע ובכך ליצור מנגנון חי ודינאמי באפליקציה.</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Add more advantages</a:t>
            </a:r>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8</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לבסוף</a:t>
            </a:r>
            <a:r>
              <a:rPr lang="he-IL" baseline="0" dirty="0" smtClean="0"/>
              <a:t> היה עלינו לבנות את שכבת ה </a:t>
            </a:r>
            <a:r>
              <a:rPr lang="en-US" baseline="0" dirty="0" smtClean="0"/>
              <a:t>Model</a:t>
            </a:r>
            <a:r>
              <a:rPr lang="he-IL" baseline="0" dirty="0" smtClean="0"/>
              <a:t>. </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שכבה זו הרכבנו משכבת ה </a:t>
            </a:r>
            <a:r>
              <a:rPr lang="en-US" baseline="0" dirty="0" smtClean="0"/>
              <a:t>Services</a:t>
            </a:r>
            <a:r>
              <a:rPr lang="he-IL" baseline="0" dirty="0" smtClean="0"/>
              <a:t> – האחראית על הלוגיקה </a:t>
            </a:r>
            <a:r>
              <a:rPr lang="he-IL" baseline="0" dirty="0" err="1" smtClean="0"/>
              <a:t>וה</a:t>
            </a:r>
            <a:r>
              <a:rPr lang="en-US" baseline="0" dirty="0" smtClean="0"/>
              <a:t>Business rules</a:t>
            </a:r>
            <a:r>
              <a:rPr lang="he-IL" baseline="0" dirty="0" smtClean="0"/>
              <a:t> של התוכנית.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ושכבת ה</a:t>
            </a:r>
            <a:r>
              <a:rPr lang="en-US" baseline="0" dirty="0" smtClean="0"/>
              <a:t>Data</a:t>
            </a:r>
            <a:r>
              <a:rPr lang="he-IL" baseline="0" dirty="0" smtClean="0"/>
              <a:t> שבה יופיעו המחלקות השונות שבהם אנו משתמשים באפליקציה וכן השליפה וההכנסה ל</a:t>
            </a:r>
            <a:r>
              <a:rPr lang="en-US" baseline="0" dirty="0" smtClean="0"/>
              <a:t>database</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בחרנו עבור שכבה זו לעבוד עם </a:t>
            </a:r>
            <a:r>
              <a:rPr lang="en-US" baseline="0" dirty="0" smtClean="0"/>
              <a:t>GAE</a:t>
            </a:r>
            <a:r>
              <a:rPr lang="he-IL" baseline="0" dirty="0" smtClean="0"/>
              <a:t> מה שמבטיח ביצועים טובים ובעיקר יאפשר תמיכה בכמות גדולה של משתמשים, מטרה נוספת שהצבנו לעצמנו.</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כמו כן הוא מפעיל </a:t>
            </a:r>
            <a:r>
              <a:rPr lang="en-US" baseline="0" dirty="0" smtClean="0"/>
              <a:t>Database</a:t>
            </a:r>
            <a:r>
              <a:rPr lang="he-IL" baseline="0" dirty="0" smtClean="0"/>
              <a:t> חזק (בשיטת ה </a:t>
            </a:r>
            <a:r>
              <a:rPr lang="en-US" baseline="0" dirty="0" smtClean="0"/>
              <a:t>Big table</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כלי נוסף בשכבת המודל הוא ה </a:t>
            </a:r>
            <a:r>
              <a:rPr lang="en-US" baseline="0" dirty="0" smtClean="0"/>
              <a:t>Objectify</a:t>
            </a:r>
            <a:r>
              <a:rPr lang="he-IL" baseline="0" dirty="0" smtClean="0"/>
              <a:t>. מאפשר "הרשמה" של </a:t>
            </a:r>
            <a:r>
              <a:rPr lang="en-US" baseline="0" dirty="0" smtClean="0"/>
              <a:t>class</a:t>
            </a:r>
            <a:r>
              <a:rPr lang="he-IL" baseline="0" dirty="0" smtClean="0"/>
              <a:t> ודחיפתו "כמו שהוא" ל</a:t>
            </a:r>
            <a:r>
              <a:rPr lang="en-US" baseline="0" dirty="0" smtClean="0"/>
              <a:t>database</a:t>
            </a:r>
            <a:r>
              <a:rPr lang="he-IL" baseline="0" dirty="0" smtClean="0"/>
              <a:t> מבלי לפרק אותו לגורמים.</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בכך השלמנו "סריה" והמחלקות שלנו נשמרות באותה צורה מה </a:t>
            </a:r>
            <a:r>
              <a:rPr lang="en-US" baseline="0" dirty="0" smtClean="0"/>
              <a:t>view</a:t>
            </a:r>
            <a:r>
              <a:rPr lang="he-IL" baseline="0" dirty="0" smtClean="0"/>
              <a:t> של הלקוח לאורך כל הארכיטקטורה, ועד לדחיפה ל</a:t>
            </a:r>
            <a:r>
              <a:rPr lang="en-US" baseline="0" dirty="0" smtClean="0"/>
              <a:t>database</a:t>
            </a:r>
            <a:r>
              <a:rPr lang="he-IL" baseline="0" dirty="0" smtClean="0"/>
              <a:t> עצמו.</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ברור מבחינת גמישות – כל </a:t>
            </a:r>
            <a:r>
              <a:rPr lang="en-US" baseline="0" dirty="0" smtClean="0"/>
              <a:t>class</a:t>
            </a:r>
            <a:r>
              <a:rPr lang="he-IL" baseline="0" dirty="0" smtClean="0"/>
              <a:t> חדש פשוט "נדחוף" ל</a:t>
            </a:r>
            <a:r>
              <a:rPr lang="en-US" baseline="0" dirty="0" smtClean="0"/>
              <a:t>database</a:t>
            </a:r>
            <a:r>
              <a:rPr lang="he-IL"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9</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10</a:t>
            </a:fld>
            <a:endParaRPr lang="he-IL"/>
          </a:p>
        </p:txBody>
      </p:sp>
    </p:spTree>
    <p:extLst>
      <p:ext uri="{BB962C8B-B14F-4D97-AF65-F5344CB8AC3E}">
        <p14:creationId xmlns:p14="http://schemas.microsoft.com/office/powerpoint/2010/main" val="259910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5D4D8A4-8792-4C5A-9247-84BAD08FCAD3}" type="slidenum">
              <a:rPr lang="he-IL" smtClean="0"/>
              <a:t>‹#›</a:t>
            </a:fld>
            <a:endParaRPr lang="he-IL"/>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he-IL"/>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5D4D8A4-8792-4C5A-9247-84BAD08FCAD3}"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youtube.com/watch?v=lg4S-M0R_I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772400" cy="1470025"/>
          </a:xfrm>
        </p:spPr>
        <p:txBody>
          <a:bodyPr>
            <a:normAutofit fontScale="90000"/>
          </a:bodyPr>
          <a:lstStyle/>
          <a:p>
            <a:r>
              <a:rPr lang="en-US" dirty="0" smtClean="0"/>
              <a:t>The W-Game</a:t>
            </a:r>
            <a:r>
              <a:rPr lang="he-IL" dirty="0" smtClean="0"/>
              <a:t/>
            </a:r>
            <a:br>
              <a:rPr lang="he-IL" dirty="0" smtClean="0"/>
            </a:br>
            <a:r>
              <a:rPr lang="he-IL" dirty="0" smtClean="0"/>
              <a:t>הצגת הפרויקט מול פורום שופטים מצומצם</a:t>
            </a:r>
            <a:br>
              <a:rPr lang="he-IL" dirty="0" smtClean="0"/>
            </a:br>
            <a:endParaRPr lang="he-IL" dirty="0"/>
          </a:p>
        </p:txBody>
      </p:sp>
      <p:sp>
        <p:nvSpPr>
          <p:cNvPr id="3" name="Subtitle 2"/>
          <p:cNvSpPr>
            <a:spLocks noGrp="1"/>
          </p:cNvSpPr>
          <p:nvPr>
            <p:ph type="subTitle" idx="1"/>
          </p:nvPr>
        </p:nvSpPr>
        <p:spPr/>
        <p:txBody>
          <a:bodyPr/>
          <a:lstStyle/>
          <a:p>
            <a:r>
              <a:rPr lang="he-IL" dirty="0" smtClean="0"/>
              <a:t>איגור ומיכאל</a:t>
            </a:r>
            <a:endParaRPr lang="he-IL" dirty="0"/>
          </a:p>
        </p:txBody>
      </p:sp>
      <p:sp>
        <p:nvSpPr>
          <p:cNvPr id="4" name="TextBox 3"/>
          <p:cNvSpPr txBox="1"/>
          <p:nvPr/>
        </p:nvSpPr>
        <p:spPr>
          <a:xfrm>
            <a:off x="5105400" y="5791200"/>
            <a:ext cx="3156531" cy="369332"/>
          </a:xfrm>
          <a:prstGeom prst="rect">
            <a:avLst/>
          </a:prstGeom>
          <a:noFill/>
        </p:spPr>
        <p:txBody>
          <a:bodyPr wrap="square" rtlCol="1">
            <a:spAutoFit/>
          </a:bodyPr>
          <a:lstStyle/>
          <a:p>
            <a:r>
              <a:rPr lang="he-IL" dirty="0" smtClean="0"/>
              <a:t>מנחה: </a:t>
            </a:r>
            <a:r>
              <a:rPr lang="he-IL" dirty="0" err="1" smtClean="0"/>
              <a:t>גילעד</a:t>
            </a:r>
            <a:r>
              <a:rPr lang="he-IL" dirty="0" smtClean="0"/>
              <a:t> נבות</a:t>
            </a:r>
            <a:endParaRPr lang="he-IL" dirty="0"/>
          </a:p>
        </p:txBody>
      </p:sp>
    </p:spTree>
    <p:extLst>
      <p:ext uri="{BB962C8B-B14F-4D97-AF65-F5344CB8AC3E}">
        <p14:creationId xmlns:p14="http://schemas.microsoft.com/office/powerpoint/2010/main" val="1435000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a:bodyPr>
          <a:lstStyle/>
          <a:p>
            <a:r>
              <a:rPr lang="en-US" dirty="0" smtClean="0"/>
              <a:t>Client-server-</a:t>
            </a:r>
            <a:r>
              <a:rPr lang="en-US" dirty="0" err="1" smtClean="0"/>
              <a:t>db</a:t>
            </a:r>
            <a:r>
              <a:rPr lang="en-US" dirty="0" smtClean="0"/>
              <a:t> trade-off</a:t>
            </a:r>
            <a:endParaRPr lang="he-IL" dirty="0"/>
          </a:p>
        </p:txBody>
      </p:sp>
      <p:sp>
        <p:nvSpPr>
          <p:cNvPr id="9" name="Content Placeholder 2"/>
          <p:cNvSpPr>
            <a:spLocks noGrp="1"/>
          </p:cNvSpPr>
          <p:nvPr>
            <p:ph idx="1"/>
          </p:nvPr>
        </p:nvSpPr>
        <p:spPr/>
        <p:txBody>
          <a:bodyPr>
            <a:normAutofit lnSpcReduction="10000"/>
          </a:bodyPr>
          <a:lstStyle/>
          <a:p>
            <a:pPr marL="0" indent="0" algn="l" rtl="0">
              <a:buNone/>
            </a:pPr>
            <a:r>
              <a:rPr lang="en-US" sz="2400" dirty="0" smtClean="0"/>
              <a:t>Storing Big </a:t>
            </a:r>
            <a:r>
              <a:rPr lang="en-US" sz="2400" dirty="0" err="1" smtClean="0"/>
              <a:t>enteties</a:t>
            </a:r>
            <a:r>
              <a:rPr lang="en-US" sz="2400" dirty="0" smtClean="0"/>
              <a:t> -&gt; </a:t>
            </a:r>
          </a:p>
          <a:p>
            <a:pPr algn="l" rtl="0"/>
            <a:r>
              <a:rPr lang="en-US" sz="2400" dirty="0" smtClean="0"/>
              <a:t>A: more information with single extraction</a:t>
            </a:r>
          </a:p>
          <a:p>
            <a:pPr algn="l" rtl="0"/>
            <a:r>
              <a:rPr lang="en-US" sz="2400" dirty="0" smtClean="0"/>
              <a:t>D: Duplicated data</a:t>
            </a:r>
          </a:p>
          <a:p>
            <a:pPr algn="l" rtl="0"/>
            <a:r>
              <a:rPr lang="en-US" sz="2400" dirty="0" smtClean="0"/>
              <a:t>D: Often extracting unwanted data.</a:t>
            </a:r>
          </a:p>
          <a:p>
            <a:pPr marL="0" indent="0" algn="l" rtl="0">
              <a:buNone/>
            </a:pPr>
            <a:endParaRPr lang="en-US" sz="2400" dirty="0" smtClean="0"/>
          </a:p>
          <a:p>
            <a:pPr marL="0" indent="0" algn="l" rtl="0">
              <a:buNone/>
            </a:pPr>
            <a:r>
              <a:rPr lang="en-US" sz="2400" dirty="0" smtClean="0"/>
              <a:t>Breaking each entity to many small ones -&gt;</a:t>
            </a:r>
          </a:p>
          <a:p>
            <a:pPr algn="l" rtl="0"/>
            <a:r>
              <a:rPr lang="en-US" sz="2400" dirty="0" smtClean="0"/>
              <a:t>D: More calculations required (either on server or client side)  </a:t>
            </a:r>
          </a:p>
          <a:p>
            <a:pPr algn="l" rtl="0"/>
            <a:r>
              <a:rPr lang="en-US" sz="2400" dirty="0" smtClean="0"/>
              <a:t>D: More DB Write/Read</a:t>
            </a:r>
          </a:p>
          <a:p>
            <a:pPr algn="l" rtl="0"/>
            <a:r>
              <a:rPr lang="en-US" sz="2400" dirty="0" smtClean="0"/>
              <a:t>D: More data for each entity (id for each object)</a:t>
            </a:r>
          </a:p>
          <a:p>
            <a:pPr algn="l" rtl="0"/>
            <a:r>
              <a:rPr lang="en-US" sz="2400" dirty="0" smtClean="0"/>
              <a:t>A: </a:t>
            </a:r>
            <a:r>
              <a:rPr lang="en-US" dirty="0"/>
              <a:t>D</a:t>
            </a:r>
            <a:r>
              <a:rPr lang="en-US" dirty="0" smtClean="0"/>
              <a:t>ata </a:t>
            </a:r>
            <a:r>
              <a:rPr lang="en-US" sz="2400" dirty="0" smtClean="0"/>
              <a:t>can’t be duplicated</a:t>
            </a:r>
          </a:p>
          <a:p>
            <a:pPr algn="l" rtl="0"/>
            <a:r>
              <a:rPr lang="en-US" dirty="0" smtClean="0"/>
              <a:t>A: </a:t>
            </a:r>
            <a:r>
              <a:rPr lang="he-IL" dirty="0" smtClean="0"/>
              <a:t>הורדת מידע רלוונטי בלבד</a:t>
            </a:r>
            <a:endParaRPr lang="en-US" sz="2400" dirty="0" smtClean="0"/>
          </a:p>
          <a:p>
            <a:pPr marL="0" indent="0" algn="l" rtl="0">
              <a:buNone/>
            </a:pPr>
            <a:endParaRPr lang="he-IL" dirty="0"/>
          </a:p>
        </p:txBody>
      </p:sp>
    </p:spTree>
    <p:extLst>
      <p:ext uri="{BB962C8B-B14F-4D97-AF65-F5344CB8AC3E}">
        <p14:creationId xmlns:p14="http://schemas.microsoft.com/office/powerpoint/2010/main" val="3703156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Game logic and business rules</a:t>
            </a:r>
            <a:endParaRPr lang="he-IL" dirty="0"/>
          </a:p>
        </p:txBody>
      </p:sp>
      <p:sp>
        <p:nvSpPr>
          <p:cNvPr id="3" name="Content Placeholder 2"/>
          <p:cNvSpPr>
            <a:spLocks noGrp="1"/>
          </p:cNvSpPr>
          <p:nvPr>
            <p:ph idx="1"/>
          </p:nvPr>
        </p:nvSpPr>
        <p:spPr/>
        <p:txBody>
          <a:bodyPr/>
          <a:lstStyle/>
          <a:p>
            <a:pPr algn="l" rtl="0"/>
            <a:r>
              <a:rPr lang="en-US" dirty="0" smtClean="0"/>
              <a:t>All the business rules are in the Service layer</a:t>
            </a:r>
          </a:p>
          <a:p>
            <a:pPr algn="l" rtl="0"/>
            <a:r>
              <a:rPr lang="en-US" dirty="0"/>
              <a:t>In order to decrease the bad </a:t>
            </a:r>
            <a:r>
              <a:rPr lang="en-US" dirty="0" err="1"/>
              <a:t>async</a:t>
            </a:r>
            <a:r>
              <a:rPr lang="en-US" dirty="0"/>
              <a:t> calls part of the </a:t>
            </a:r>
            <a:r>
              <a:rPr lang="en-US" dirty="0" smtClean="0"/>
              <a:t>validation rules </a:t>
            </a:r>
            <a:r>
              <a:rPr lang="en-US" dirty="0"/>
              <a:t>are in the client side </a:t>
            </a:r>
            <a:r>
              <a:rPr lang="en-US" dirty="0" smtClean="0"/>
              <a:t>too</a:t>
            </a:r>
          </a:p>
          <a:p>
            <a:pPr algn="l" rtl="0"/>
            <a:r>
              <a:rPr lang="en-US" dirty="0"/>
              <a:t>Each service has the relevant </a:t>
            </a:r>
            <a:r>
              <a:rPr lang="en-US" u="sng" dirty="0"/>
              <a:t>Business Rules</a:t>
            </a:r>
          </a:p>
          <a:p>
            <a:pPr lvl="1" indent="0" algn="l" rtl="0">
              <a:buNone/>
            </a:pPr>
            <a:r>
              <a:rPr lang="en-US" sz="1800" dirty="0"/>
              <a:t>(e.g. User has valid and unique email, has friend list, message reference…)</a:t>
            </a:r>
            <a:endParaRPr lang="en-US" u="sng" dirty="0"/>
          </a:p>
          <a:p>
            <a:pPr algn="l" rtl="0"/>
            <a:r>
              <a:rPr lang="en-US" dirty="0"/>
              <a:t>Each service has its </a:t>
            </a:r>
            <a:r>
              <a:rPr lang="en-US" u="sng" dirty="0"/>
              <a:t>Error recovery</a:t>
            </a:r>
            <a:r>
              <a:rPr lang="en-US" dirty="0"/>
              <a:t> logic</a:t>
            </a:r>
          </a:p>
          <a:p>
            <a:pPr lvl="1" indent="0" algn="l" rtl="0">
              <a:buNone/>
            </a:pPr>
            <a:r>
              <a:rPr lang="en-US" sz="1800" dirty="0"/>
              <a:t>(e.g. </a:t>
            </a:r>
            <a:r>
              <a:rPr lang="en-US" sz="1800" dirty="0" err="1"/>
              <a:t>UserMission</a:t>
            </a:r>
            <a:r>
              <a:rPr lang="en-US" sz="1800" dirty="0"/>
              <a:t> with </a:t>
            </a:r>
            <a:r>
              <a:rPr lang="en-US" sz="1800" dirty="0" err="1"/>
              <a:t>mission_id</a:t>
            </a:r>
            <a:r>
              <a:rPr lang="en-US" sz="1800" dirty="0"/>
              <a:t> that doesn't exist in the database)</a:t>
            </a:r>
          </a:p>
          <a:p>
            <a:pPr algn="l" rtl="0"/>
            <a:r>
              <a:rPr lang="en-US" dirty="0" smtClean="0"/>
              <a:t>Unit tests – check this logic</a:t>
            </a:r>
          </a:p>
          <a:p>
            <a:pPr algn="l" rtl="0"/>
            <a:endParaRPr lang="en-US" dirty="0" smtClean="0"/>
          </a:p>
          <a:p>
            <a:pPr algn="l" rtl="0"/>
            <a:r>
              <a:rPr lang="en-US" dirty="0" smtClean="0"/>
              <a:t>DOR</a:t>
            </a:r>
            <a:endParaRPr lang="he-IL" dirty="0"/>
          </a:p>
        </p:txBody>
      </p:sp>
    </p:spTree>
    <p:extLst>
      <p:ext uri="{BB962C8B-B14F-4D97-AF65-F5344CB8AC3E}">
        <p14:creationId xmlns:p14="http://schemas.microsoft.com/office/powerpoint/2010/main" val="1163846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Questionnaire engine</a:t>
            </a:r>
            <a:endParaRPr lang="he-IL" dirty="0"/>
          </a:p>
        </p:txBody>
      </p:sp>
      <p:sp>
        <p:nvSpPr>
          <p:cNvPr id="3" name="Content Placeholder 2"/>
          <p:cNvSpPr>
            <a:spLocks noGrp="1"/>
          </p:cNvSpPr>
          <p:nvPr>
            <p:ph idx="1"/>
          </p:nvPr>
        </p:nvSpPr>
        <p:spPr/>
        <p:txBody>
          <a:bodyPr/>
          <a:lstStyle/>
          <a:p>
            <a:pPr algn="l" rtl="0"/>
            <a:endParaRPr lang="en-US" dirty="0" smtClean="0"/>
          </a:p>
          <a:p>
            <a:pPr algn="l" rtl="0"/>
            <a:endParaRPr lang="he-IL" dirty="0"/>
          </a:p>
        </p:txBody>
      </p:sp>
      <p:pic>
        <p:nvPicPr>
          <p:cNvPr id="2050" name="Picture 2" descr="C:\Users\Mike\Dropbox\1.The_WGame\3_הצגה מול פורום שופטים מצומצם\re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15" y="2209800"/>
            <a:ext cx="4306888" cy="137929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ike\Dropbox\1.The_WGame\3_הצגה מול פורום שופטים מצומצם\reg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4835" y="2209800"/>
            <a:ext cx="4343400" cy="13792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ike\Dropbox\1.The_WGame\3_הצגה מול פורום שופטים מצומצם\reg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191000"/>
            <a:ext cx="6415453" cy="1952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1764323"/>
            <a:ext cx="762000" cy="369332"/>
          </a:xfrm>
          <a:prstGeom prst="rect">
            <a:avLst/>
          </a:prstGeom>
          <a:noFill/>
        </p:spPr>
        <p:txBody>
          <a:bodyPr wrap="square" rtlCol="0">
            <a:spAutoFit/>
          </a:bodyPr>
          <a:lstStyle/>
          <a:p>
            <a:r>
              <a:rPr lang="en-US" dirty="0" smtClean="0"/>
              <a:t>1)</a:t>
            </a:r>
            <a:endParaRPr lang="en-US" dirty="0"/>
          </a:p>
        </p:txBody>
      </p:sp>
      <p:sp>
        <p:nvSpPr>
          <p:cNvPr id="8" name="TextBox 7"/>
          <p:cNvSpPr txBox="1"/>
          <p:nvPr/>
        </p:nvSpPr>
        <p:spPr>
          <a:xfrm>
            <a:off x="4441703" y="1752600"/>
            <a:ext cx="762000" cy="369332"/>
          </a:xfrm>
          <a:prstGeom prst="rect">
            <a:avLst/>
          </a:prstGeom>
          <a:noFill/>
        </p:spPr>
        <p:txBody>
          <a:bodyPr wrap="square" rtlCol="0">
            <a:spAutoFit/>
          </a:bodyPr>
          <a:lstStyle/>
          <a:p>
            <a:r>
              <a:rPr lang="en-US" dirty="0" smtClean="0"/>
              <a:t>2)</a:t>
            </a:r>
            <a:endParaRPr lang="en-US" dirty="0"/>
          </a:p>
        </p:txBody>
      </p:sp>
      <p:sp>
        <p:nvSpPr>
          <p:cNvPr id="9" name="TextBox 8"/>
          <p:cNvSpPr txBox="1"/>
          <p:nvPr/>
        </p:nvSpPr>
        <p:spPr>
          <a:xfrm>
            <a:off x="1529862" y="3821668"/>
            <a:ext cx="762000" cy="369332"/>
          </a:xfrm>
          <a:prstGeom prst="rect">
            <a:avLst/>
          </a:prstGeom>
          <a:noFill/>
        </p:spPr>
        <p:txBody>
          <a:bodyPr wrap="square" rtlCol="0">
            <a:spAutoFit/>
          </a:bodyPr>
          <a:lstStyle/>
          <a:p>
            <a:r>
              <a:rPr lang="en-US" dirty="0" smtClean="0"/>
              <a:t>3)</a:t>
            </a:r>
            <a:endParaRPr lang="en-US" dirty="0"/>
          </a:p>
        </p:txBody>
      </p:sp>
    </p:spTree>
    <p:extLst>
      <p:ext uri="{BB962C8B-B14F-4D97-AF65-F5344CB8AC3E}">
        <p14:creationId xmlns:p14="http://schemas.microsoft.com/office/powerpoint/2010/main" val="2099411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Facebook </a:t>
            </a:r>
            <a:endParaRPr lang="he-IL" dirty="0"/>
          </a:p>
        </p:txBody>
      </p:sp>
      <p:sp>
        <p:nvSpPr>
          <p:cNvPr id="5" name="TextBox 4"/>
          <p:cNvSpPr txBox="1"/>
          <p:nvPr/>
        </p:nvSpPr>
        <p:spPr>
          <a:xfrm>
            <a:off x="3200400" y="1752600"/>
            <a:ext cx="2732479" cy="369332"/>
          </a:xfrm>
          <a:prstGeom prst="rect">
            <a:avLst/>
          </a:prstGeom>
          <a:noFill/>
        </p:spPr>
        <p:txBody>
          <a:bodyPr wrap="none" rtlCol="1">
            <a:spAutoFit/>
          </a:bodyPr>
          <a:lstStyle/>
          <a:p>
            <a:r>
              <a:rPr lang="en-US" dirty="0" smtClean="0"/>
              <a:t>The W-Game application</a:t>
            </a:r>
            <a:endParaRPr lang="he-IL" dirty="0"/>
          </a:p>
        </p:txBody>
      </p:sp>
      <p:sp>
        <p:nvSpPr>
          <p:cNvPr id="6" name="TextBox 5"/>
          <p:cNvSpPr txBox="1"/>
          <p:nvPr/>
        </p:nvSpPr>
        <p:spPr>
          <a:xfrm>
            <a:off x="2627646" y="2819400"/>
            <a:ext cx="3877985" cy="369332"/>
          </a:xfrm>
          <a:prstGeom prst="rect">
            <a:avLst/>
          </a:prstGeom>
          <a:noFill/>
        </p:spPr>
        <p:txBody>
          <a:bodyPr wrap="none" rtlCol="1">
            <a:spAutoFit/>
          </a:bodyPr>
          <a:lstStyle/>
          <a:p>
            <a:r>
              <a:rPr lang="en-US" dirty="0" smtClean="0"/>
              <a:t>Facebook – application confirmation</a:t>
            </a:r>
            <a:endParaRPr lang="he-IL" dirty="0"/>
          </a:p>
        </p:txBody>
      </p:sp>
      <p:sp>
        <p:nvSpPr>
          <p:cNvPr id="7" name="TextBox 6"/>
          <p:cNvSpPr txBox="1"/>
          <p:nvPr/>
        </p:nvSpPr>
        <p:spPr>
          <a:xfrm>
            <a:off x="3219203" y="3959822"/>
            <a:ext cx="2732479" cy="369332"/>
          </a:xfrm>
          <a:prstGeom prst="rect">
            <a:avLst/>
          </a:prstGeom>
          <a:noFill/>
        </p:spPr>
        <p:txBody>
          <a:bodyPr wrap="none" rtlCol="1">
            <a:spAutoFit/>
          </a:bodyPr>
          <a:lstStyle/>
          <a:p>
            <a:r>
              <a:rPr lang="en-US" dirty="0" smtClean="0"/>
              <a:t>The W-Game application</a:t>
            </a:r>
            <a:endParaRPr lang="he-IL" dirty="0"/>
          </a:p>
        </p:txBody>
      </p:sp>
      <p:cxnSp>
        <p:nvCxnSpPr>
          <p:cNvPr id="9" name="Straight Arrow Connector 8"/>
          <p:cNvCxnSpPr>
            <a:stCxn id="5" idx="2"/>
            <a:endCxn id="6" idx="0"/>
          </p:cNvCxnSpPr>
          <p:nvPr/>
        </p:nvCxnSpPr>
        <p:spPr>
          <a:xfrm flipH="1">
            <a:off x="4566639" y="2121932"/>
            <a:ext cx="1" cy="697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a:off x="4566639" y="3188732"/>
            <a:ext cx="18804" cy="771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93436" y="2286598"/>
            <a:ext cx="1826141" cy="307777"/>
          </a:xfrm>
          <a:prstGeom prst="rect">
            <a:avLst/>
          </a:prstGeom>
          <a:noFill/>
        </p:spPr>
        <p:txBody>
          <a:bodyPr wrap="none" rtlCol="1">
            <a:spAutoFit/>
          </a:bodyPr>
          <a:lstStyle/>
          <a:p>
            <a:r>
              <a:rPr lang="en-US" sz="1400" dirty="0" smtClean="0"/>
              <a:t>Login with </a:t>
            </a:r>
            <a:r>
              <a:rPr lang="en-US" sz="1400" dirty="0"/>
              <a:t>F</a:t>
            </a:r>
            <a:r>
              <a:rPr lang="en-US" sz="1400" dirty="0" smtClean="0"/>
              <a:t>acebook</a:t>
            </a:r>
            <a:endParaRPr lang="he-IL" sz="1400" dirty="0"/>
          </a:p>
        </p:txBody>
      </p:sp>
      <p:sp>
        <p:nvSpPr>
          <p:cNvPr id="13" name="TextBox 12"/>
          <p:cNvSpPr txBox="1"/>
          <p:nvPr/>
        </p:nvSpPr>
        <p:spPr>
          <a:xfrm>
            <a:off x="4693436" y="3420387"/>
            <a:ext cx="1476687" cy="307777"/>
          </a:xfrm>
          <a:prstGeom prst="rect">
            <a:avLst/>
          </a:prstGeom>
          <a:noFill/>
        </p:spPr>
        <p:txBody>
          <a:bodyPr wrap="none" rtlCol="1">
            <a:spAutoFit/>
          </a:bodyPr>
          <a:lstStyle/>
          <a:p>
            <a:r>
              <a:rPr lang="en-US" sz="1400" dirty="0" smtClean="0"/>
              <a:t>Code parameter</a:t>
            </a:r>
            <a:endParaRPr lang="he-IL" sz="1400" dirty="0"/>
          </a:p>
        </p:txBody>
      </p:sp>
      <p:sp>
        <p:nvSpPr>
          <p:cNvPr id="14" name="TextBox 13"/>
          <p:cNvSpPr txBox="1"/>
          <p:nvPr/>
        </p:nvSpPr>
        <p:spPr>
          <a:xfrm>
            <a:off x="3423277" y="4837215"/>
            <a:ext cx="2351927" cy="369332"/>
          </a:xfrm>
          <a:prstGeom prst="rect">
            <a:avLst/>
          </a:prstGeom>
          <a:noFill/>
        </p:spPr>
        <p:txBody>
          <a:bodyPr wrap="none" rtlCol="1">
            <a:spAutoFit/>
          </a:bodyPr>
          <a:lstStyle/>
          <a:p>
            <a:r>
              <a:rPr lang="en-US" dirty="0" smtClean="0"/>
              <a:t>Facebook http server</a:t>
            </a:r>
            <a:endParaRPr lang="he-IL" dirty="0"/>
          </a:p>
        </p:txBody>
      </p:sp>
      <p:cxnSp>
        <p:nvCxnSpPr>
          <p:cNvPr id="16" name="Straight Arrow Connector 15"/>
          <p:cNvCxnSpPr>
            <a:stCxn id="7" idx="2"/>
            <a:endCxn id="14" idx="0"/>
          </p:cNvCxnSpPr>
          <p:nvPr/>
        </p:nvCxnSpPr>
        <p:spPr>
          <a:xfrm>
            <a:off x="4585443" y="4329154"/>
            <a:ext cx="13798" cy="5080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658907" y="4437212"/>
            <a:ext cx="1846724" cy="307777"/>
          </a:xfrm>
          <a:prstGeom prst="rect">
            <a:avLst/>
          </a:prstGeom>
          <a:noFill/>
        </p:spPr>
        <p:txBody>
          <a:bodyPr wrap="none" rtlCol="1">
            <a:spAutoFit/>
          </a:bodyPr>
          <a:lstStyle/>
          <a:p>
            <a:r>
              <a:rPr lang="en-US" sz="1400" dirty="0" smtClean="0"/>
              <a:t>Code, App-Id, Secret</a:t>
            </a:r>
            <a:endParaRPr lang="he-IL" sz="1400" dirty="0"/>
          </a:p>
        </p:txBody>
      </p:sp>
      <p:sp>
        <p:nvSpPr>
          <p:cNvPr id="21" name="TextBox 20"/>
          <p:cNvSpPr txBox="1"/>
          <p:nvPr/>
        </p:nvSpPr>
        <p:spPr>
          <a:xfrm>
            <a:off x="3816494" y="5856514"/>
            <a:ext cx="1565493" cy="369332"/>
          </a:xfrm>
          <a:prstGeom prst="rect">
            <a:avLst/>
          </a:prstGeom>
          <a:noFill/>
        </p:spPr>
        <p:txBody>
          <a:bodyPr wrap="none" rtlCol="1">
            <a:spAutoFit/>
          </a:bodyPr>
          <a:lstStyle/>
          <a:p>
            <a:r>
              <a:rPr lang="en-US" dirty="0" smtClean="0"/>
              <a:t>The W-Game</a:t>
            </a:r>
            <a:endParaRPr lang="he-IL" dirty="0"/>
          </a:p>
        </p:txBody>
      </p:sp>
      <p:cxnSp>
        <p:nvCxnSpPr>
          <p:cNvPr id="23" name="Straight Arrow Connector 22"/>
          <p:cNvCxnSpPr>
            <a:stCxn id="14" idx="2"/>
            <a:endCxn id="21" idx="0"/>
          </p:cNvCxnSpPr>
          <p:nvPr/>
        </p:nvCxnSpPr>
        <p:spPr>
          <a:xfrm>
            <a:off x="4599241" y="5206547"/>
            <a:ext cx="0" cy="649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56842" y="5377640"/>
            <a:ext cx="1050289" cy="307777"/>
          </a:xfrm>
          <a:prstGeom prst="rect">
            <a:avLst/>
          </a:prstGeom>
          <a:noFill/>
        </p:spPr>
        <p:txBody>
          <a:bodyPr wrap="none" rtlCol="1">
            <a:spAutoFit/>
          </a:bodyPr>
          <a:lstStyle/>
          <a:p>
            <a:r>
              <a:rPr lang="en-US" sz="1400" dirty="0" smtClean="0"/>
              <a:t>User token</a:t>
            </a:r>
            <a:endParaRPr lang="he-IL" sz="1400" dirty="0"/>
          </a:p>
        </p:txBody>
      </p:sp>
    </p:spTree>
    <p:extLst>
      <p:ext uri="{BB962C8B-B14F-4D97-AF65-F5344CB8AC3E}">
        <p14:creationId xmlns:p14="http://schemas.microsoft.com/office/powerpoint/2010/main" val="1805529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Mission delivery logic</a:t>
            </a:r>
            <a:endParaRPr lang="he-IL" dirty="0"/>
          </a:p>
        </p:txBody>
      </p:sp>
      <p:sp>
        <p:nvSpPr>
          <p:cNvPr id="3" name="Content Placeholder 2"/>
          <p:cNvSpPr>
            <a:spLocks noGrp="1"/>
          </p:cNvSpPr>
          <p:nvPr>
            <p:ph idx="1"/>
          </p:nvPr>
        </p:nvSpPr>
        <p:spPr/>
        <p:txBody>
          <a:bodyPr>
            <a:normAutofit/>
          </a:bodyPr>
          <a:lstStyle/>
          <a:p>
            <a:r>
              <a:rPr lang="en-US" dirty="0" smtClean="0"/>
              <a:t>Problem</a:t>
            </a:r>
            <a:r>
              <a:rPr lang="he-IL" dirty="0" smtClean="0"/>
              <a:t>:</a:t>
            </a:r>
            <a:endParaRPr lang="he-IL" dirty="0"/>
          </a:p>
          <a:p>
            <a:pPr lvl="1"/>
            <a:r>
              <a:rPr lang="en-US" dirty="0" smtClean="0"/>
              <a:t>User wont get the same mission twice.</a:t>
            </a:r>
          </a:p>
          <a:p>
            <a:pPr lvl="1"/>
            <a:r>
              <a:rPr lang="en-US" dirty="0" smtClean="0"/>
              <a:t>Friends wont get the same mission.</a:t>
            </a:r>
          </a:p>
          <a:p>
            <a:pPr lvl="1"/>
            <a:r>
              <a:rPr lang="en-US" dirty="0"/>
              <a:t>Efficient content </a:t>
            </a:r>
            <a:r>
              <a:rPr lang="en-US" dirty="0" smtClean="0"/>
              <a:t>flow</a:t>
            </a:r>
            <a:endParaRPr lang="he-IL" dirty="0"/>
          </a:p>
          <a:p>
            <a:pPr marL="0" indent="0">
              <a:buNone/>
            </a:pPr>
            <a:endParaRPr lang="he-IL" dirty="0"/>
          </a:p>
          <a:p>
            <a:r>
              <a:rPr lang="en-US" dirty="0" smtClean="0"/>
              <a:t>Possible solutions</a:t>
            </a:r>
            <a:endParaRPr lang="he-IL" dirty="0"/>
          </a:p>
          <a:p>
            <a:pPr marL="617220" lvl="1" indent="-342900">
              <a:buAutoNum type="arabicPeriod"/>
            </a:pPr>
            <a:r>
              <a:rPr lang="en-US" dirty="0" smtClean="0"/>
              <a:t>Every mission holds the users ids that took it</a:t>
            </a:r>
            <a:endParaRPr lang="he-IL" dirty="0"/>
          </a:p>
          <a:p>
            <a:pPr marL="617220" lvl="1" indent="-342900">
              <a:buAutoNum type="arabicPeriod"/>
            </a:pPr>
            <a:r>
              <a:rPr lang="en-US" dirty="0" smtClean="0"/>
              <a:t>Every User will hold his “next mission”</a:t>
            </a:r>
          </a:p>
          <a:p>
            <a:pPr marL="617220" lvl="1" indent="-342900">
              <a:buAutoNum type="arabicPeriod"/>
            </a:pPr>
            <a:r>
              <a:rPr lang="en-US" dirty="0" smtClean="0"/>
              <a:t>Graph</a:t>
            </a:r>
          </a:p>
          <a:p>
            <a:pPr marL="617220" lvl="1" indent="-342900">
              <a:buAutoNum type="arabicPeriod"/>
            </a:pPr>
            <a:r>
              <a:rPr lang="en-US" dirty="0" smtClean="0"/>
              <a:t>Our solution:</a:t>
            </a:r>
            <a:endParaRPr lang="he-IL" dirty="0"/>
          </a:p>
        </p:txBody>
      </p:sp>
    </p:spTree>
    <p:extLst>
      <p:ext uri="{BB962C8B-B14F-4D97-AF65-F5344CB8AC3E}">
        <p14:creationId xmlns:p14="http://schemas.microsoft.com/office/powerpoint/2010/main" val="1043841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Mission delivery </a:t>
            </a:r>
            <a:r>
              <a:rPr lang="en-US" dirty="0" smtClean="0"/>
              <a:t>logic</a:t>
            </a:r>
            <a:endParaRPr lang="he-IL" dirty="0"/>
          </a:p>
        </p:txBody>
      </p:sp>
      <p:grpSp>
        <p:nvGrpSpPr>
          <p:cNvPr id="3" name="Group 2"/>
          <p:cNvGrpSpPr/>
          <p:nvPr/>
        </p:nvGrpSpPr>
        <p:grpSpPr>
          <a:xfrm>
            <a:off x="4191000" y="3733800"/>
            <a:ext cx="4800600" cy="2920924"/>
            <a:chOff x="1010114" y="2400130"/>
            <a:chExt cx="6990886" cy="3733800"/>
          </a:xfrm>
        </p:grpSpPr>
        <p:sp>
          <p:nvSpPr>
            <p:cNvPr id="4" name="Oval 3"/>
            <p:cNvSpPr/>
            <p:nvPr/>
          </p:nvSpPr>
          <p:spPr>
            <a:xfrm>
              <a:off x="2438400" y="2400130"/>
              <a:ext cx="3629722" cy="3733800"/>
            </a:xfrm>
            <a:prstGeom prst="ellipse">
              <a:avLst/>
            </a:prstGeom>
            <a:solidFill>
              <a:srgbClr val="FFFF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Oval 4"/>
            <p:cNvSpPr/>
            <p:nvPr/>
          </p:nvSpPr>
          <p:spPr>
            <a:xfrm>
              <a:off x="4572000" y="2716598"/>
              <a:ext cx="3429000" cy="2923399"/>
            </a:xfrm>
            <a:prstGeom prst="ellipse">
              <a:avLst/>
            </a:prstGeom>
            <a:solidFill>
              <a:srgbClr val="00B05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Oval 5"/>
            <p:cNvSpPr/>
            <p:nvPr/>
          </p:nvSpPr>
          <p:spPr>
            <a:xfrm>
              <a:off x="1010114" y="4186660"/>
              <a:ext cx="2438400" cy="1878980"/>
            </a:xfrm>
            <a:prstGeom prst="ellipse">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TextBox 6"/>
            <p:cNvSpPr txBox="1"/>
            <p:nvPr/>
          </p:nvSpPr>
          <p:spPr>
            <a:xfrm>
              <a:off x="5555166" y="3162130"/>
              <a:ext cx="2014654" cy="369332"/>
            </a:xfrm>
            <a:prstGeom prst="rect">
              <a:avLst/>
            </a:prstGeom>
            <a:noFill/>
          </p:spPr>
          <p:txBody>
            <a:bodyPr wrap="square" rtlCol="1">
              <a:spAutoFit/>
            </a:bodyPr>
            <a:lstStyle/>
            <a:p>
              <a:r>
                <a:rPr lang="en-US" dirty="0" smtClean="0"/>
                <a:t>Friends Missions</a:t>
              </a:r>
              <a:endParaRPr lang="he-IL" dirty="0"/>
            </a:p>
          </p:txBody>
        </p:sp>
        <p:sp>
          <p:nvSpPr>
            <p:cNvPr id="8" name="TextBox 7"/>
            <p:cNvSpPr txBox="1"/>
            <p:nvPr/>
          </p:nvSpPr>
          <p:spPr>
            <a:xfrm>
              <a:off x="1219200" y="5455331"/>
              <a:ext cx="1715429" cy="369332"/>
            </a:xfrm>
            <a:prstGeom prst="rect">
              <a:avLst/>
            </a:prstGeom>
            <a:noFill/>
          </p:spPr>
          <p:txBody>
            <a:bodyPr wrap="square" rtlCol="1">
              <a:spAutoFit/>
            </a:bodyPr>
            <a:lstStyle/>
            <a:p>
              <a:r>
                <a:rPr lang="en-US" dirty="0" smtClean="0"/>
                <a:t>My missions</a:t>
              </a:r>
              <a:endParaRPr lang="he-IL" dirty="0"/>
            </a:p>
          </p:txBody>
        </p:sp>
        <p:sp>
          <p:nvSpPr>
            <p:cNvPr id="9" name="TextBox 8"/>
            <p:cNvSpPr txBox="1"/>
            <p:nvPr/>
          </p:nvSpPr>
          <p:spPr>
            <a:xfrm>
              <a:off x="3048000" y="2716598"/>
              <a:ext cx="1981200" cy="369332"/>
            </a:xfrm>
            <a:prstGeom prst="rect">
              <a:avLst/>
            </a:prstGeom>
            <a:noFill/>
          </p:spPr>
          <p:txBody>
            <a:bodyPr wrap="square" rtlCol="1">
              <a:spAutoFit/>
            </a:bodyPr>
            <a:lstStyle/>
            <a:p>
              <a:r>
                <a:rPr lang="en-US" dirty="0" smtClean="0"/>
                <a:t>All Missions Pool</a:t>
              </a:r>
              <a:endParaRPr lang="he-IL" dirty="0"/>
            </a:p>
          </p:txBody>
        </p:sp>
        <p:sp>
          <p:nvSpPr>
            <p:cNvPr id="10" name="TextBox 9"/>
            <p:cNvSpPr txBox="1"/>
            <p:nvPr/>
          </p:nvSpPr>
          <p:spPr>
            <a:xfrm>
              <a:off x="5555166" y="3870520"/>
              <a:ext cx="2209800" cy="307777"/>
            </a:xfrm>
            <a:prstGeom prst="rect">
              <a:avLst/>
            </a:prstGeom>
            <a:noFill/>
          </p:spPr>
          <p:txBody>
            <a:bodyPr wrap="square" rtlCol="1">
              <a:spAutoFit/>
            </a:bodyPr>
            <a:lstStyle/>
            <a:p>
              <a:r>
                <a:rPr lang="en-US" sz="1400" dirty="0" smtClean="0"/>
                <a:t>(each mission has a grade)</a:t>
              </a:r>
              <a:endParaRPr lang="he-IL" sz="1400" dirty="0"/>
            </a:p>
          </p:txBody>
        </p:sp>
      </p:grpSp>
      <p:sp>
        <p:nvSpPr>
          <p:cNvPr id="13" name="TextBox 12"/>
          <p:cNvSpPr txBox="1"/>
          <p:nvPr/>
        </p:nvSpPr>
        <p:spPr>
          <a:xfrm>
            <a:off x="304798" y="1524000"/>
            <a:ext cx="4191002" cy="382548"/>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4" name="TextBox 13"/>
          <p:cNvSpPr txBox="1"/>
          <p:nvPr/>
        </p:nvSpPr>
        <p:spPr>
          <a:xfrm>
            <a:off x="304800" y="1893332"/>
            <a:ext cx="4191000" cy="646331"/>
          </a:xfrm>
          <a:prstGeom prst="rect">
            <a:avLst/>
          </a:prstGeom>
          <a:solidFill>
            <a:schemeClr val="bg1"/>
          </a:solidFill>
          <a:ln>
            <a:solidFill>
              <a:schemeClr val="tx1"/>
            </a:solidFill>
          </a:ln>
        </p:spPr>
        <p:txBody>
          <a:bodyPr wrap="square" rtlCol="0">
            <a:spAutoFit/>
          </a:bodyPr>
          <a:lstStyle/>
          <a:p>
            <a:pPr algn="l"/>
            <a:r>
              <a:rPr lang="en-US" dirty="0"/>
              <a:t>_missionsCommonnessId : </a:t>
            </a:r>
            <a:r>
              <a:rPr lang="en-US" dirty="0" smtClean="0"/>
              <a:t>Long</a:t>
            </a:r>
          </a:p>
          <a:p>
            <a:pPr algn="l"/>
            <a:r>
              <a:rPr lang="en-US" dirty="0" smtClean="0"/>
              <a:t>_neverToShowAgainMissionId  : Long</a:t>
            </a:r>
          </a:p>
        </p:txBody>
      </p:sp>
      <p:sp>
        <p:nvSpPr>
          <p:cNvPr id="15" name="TextBox 14"/>
          <p:cNvSpPr txBox="1"/>
          <p:nvPr/>
        </p:nvSpPr>
        <p:spPr>
          <a:xfrm>
            <a:off x="5171796" y="1537216"/>
            <a:ext cx="3716551" cy="369332"/>
          </a:xfrm>
          <a:prstGeom prst="rect">
            <a:avLst/>
          </a:prstGeom>
          <a:noFill/>
          <a:ln>
            <a:solidFill>
              <a:schemeClr val="tx1"/>
            </a:solidFill>
          </a:ln>
        </p:spPr>
        <p:txBody>
          <a:bodyPr wrap="square" rtlCol="0">
            <a:spAutoFit/>
          </a:bodyPr>
          <a:lstStyle/>
          <a:p>
            <a:pPr algn="l"/>
            <a:r>
              <a:rPr lang="en-US" dirty="0"/>
              <a:t>MissionsCommonness</a:t>
            </a:r>
          </a:p>
        </p:txBody>
      </p:sp>
      <p:sp>
        <p:nvSpPr>
          <p:cNvPr id="16" name="TextBox 15"/>
          <p:cNvSpPr txBox="1"/>
          <p:nvPr/>
        </p:nvSpPr>
        <p:spPr>
          <a:xfrm>
            <a:off x="5171798" y="1906548"/>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a:t>
            </a:r>
            <a:r>
              <a:rPr lang="en-US" dirty="0"/>
              <a:t>HashMap&lt;Long, Integer&gt;</a:t>
            </a:r>
            <a:endParaRPr lang="en-US" dirty="0" smtClean="0">
              <a:solidFill>
                <a:srgbClr val="FF0000"/>
              </a:solidFill>
            </a:endParaRPr>
          </a:p>
        </p:txBody>
      </p:sp>
      <p:sp>
        <p:nvSpPr>
          <p:cNvPr id="17" name="TextBox 16"/>
          <p:cNvSpPr txBox="1"/>
          <p:nvPr/>
        </p:nvSpPr>
        <p:spPr>
          <a:xfrm>
            <a:off x="304800" y="3612039"/>
            <a:ext cx="3716551" cy="369332"/>
          </a:xfrm>
          <a:prstGeom prst="rect">
            <a:avLst/>
          </a:prstGeom>
          <a:noFill/>
          <a:ln>
            <a:solidFill>
              <a:schemeClr val="tx1"/>
            </a:solidFill>
          </a:ln>
        </p:spPr>
        <p:txBody>
          <a:bodyPr wrap="square" rtlCol="0">
            <a:spAutoFit/>
          </a:bodyPr>
          <a:lstStyle/>
          <a:p>
            <a:pPr algn="l"/>
            <a:r>
              <a:rPr lang="en-US" dirty="0" smtClean="0"/>
              <a:t>MissionsNeverToShow</a:t>
            </a:r>
            <a:endParaRPr lang="en-US" dirty="0"/>
          </a:p>
        </p:txBody>
      </p:sp>
      <p:sp>
        <p:nvSpPr>
          <p:cNvPr id="18" name="TextBox 17"/>
          <p:cNvSpPr txBox="1"/>
          <p:nvPr/>
        </p:nvSpPr>
        <p:spPr>
          <a:xfrm>
            <a:off x="304802" y="3981371"/>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HashSet&lt;Long &gt;</a:t>
            </a:r>
            <a:endParaRPr lang="en-US" dirty="0" smtClean="0">
              <a:solidFill>
                <a:srgbClr val="FF0000"/>
              </a:solidFill>
            </a:endParaRPr>
          </a:p>
        </p:txBody>
      </p:sp>
      <p:cxnSp>
        <p:nvCxnSpPr>
          <p:cNvPr id="24" name="Straight Arrow Connector 23"/>
          <p:cNvCxnSpPr/>
          <p:nvPr/>
        </p:nvCxnSpPr>
        <p:spPr>
          <a:xfrm>
            <a:off x="4495800" y="2057400"/>
            <a:ext cx="6759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2"/>
          </p:cNvCxnSpPr>
          <p:nvPr/>
        </p:nvCxnSpPr>
        <p:spPr>
          <a:xfrm>
            <a:off x="2400300" y="2539663"/>
            <a:ext cx="0" cy="1072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379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collaboration</a:t>
            </a:r>
            <a:endParaRPr lang="he-IL" dirty="0"/>
          </a:p>
        </p:txBody>
      </p:sp>
      <p:sp>
        <p:nvSpPr>
          <p:cNvPr id="3" name="Content Placeholder 2"/>
          <p:cNvSpPr>
            <a:spLocks noGrp="1"/>
          </p:cNvSpPr>
          <p:nvPr>
            <p:ph idx="1"/>
          </p:nvPr>
        </p:nvSpPr>
        <p:spPr/>
        <p:txBody>
          <a:bodyPr/>
          <a:lstStyle/>
          <a:p>
            <a:r>
              <a:rPr lang="en-US" dirty="0" smtClean="0"/>
              <a:t>Messages engine</a:t>
            </a:r>
          </a:p>
          <a:p>
            <a:r>
              <a:rPr lang="en-US" dirty="0" smtClean="0"/>
              <a:t>Friends\self missions commenting </a:t>
            </a:r>
          </a:p>
          <a:p>
            <a:r>
              <a:rPr lang="en-US" dirty="0" smtClean="0"/>
              <a:t>Friends missions ranking</a:t>
            </a:r>
          </a:p>
          <a:p>
            <a:r>
              <a:rPr lang="en-US" dirty="0" smtClean="0"/>
              <a:t>Friends requests</a:t>
            </a:r>
          </a:p>
          <a:p>
            <a:r>
              <a:rPr lang="en-US" dirty="0" smtClean="0"/>
              <a:t>Share on your Facebook wall</a:t>
            </a:r>
            <a:endParaRPr lang="he-IL" dirty="0"/>
          </a:p>
        </p:txBody>
      </p:sp>
    </p:spTree>
    <p:extLst>
      <p:ext uri="{BB962C8B-B14F-4D97-AF65-F5344CB8AC3E}">
        <p14:creationId xmlns:p14="http://schemas.microsoft.com/office/powerpoint/2010/main" val="1094282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Logic</a:t>
            </a:r>
            <a:endParaRPr lang="he-IL" dirty="0"/>
          </a:p>
        </p:txBody>
      </p:sp>
      <p:sp>
        <p:nvSpPr>
          <p:cNvPr id="3" name="Content Placeholder 2"/>
          <p:cNvSpPr>
            <a:spLocks noGrp="1"/>
          </p:cNvSpPr>
          <p:nvPr>
            <p:ph idx="1"/>
          </p:nvPr>
        </p:nvSpPr>
        <p:spPr/>
        <p:txBody>
          <a:bodyPr/>
          <a:lstStyle/>
          <a:p>
            <a:r>
              <a:rPr lang="he-IL" dirty="0" smtClean="0"/>
              <a:t>הבעיה:</a:t>
            </a:r>
          </a:p>
          <a:p>
            <a:pPr marL="0" indent="0">
              <a:buNone/>
            </a:pPr>
            <a:r>
              <a:rPr lang="he-IL" dirty="0" smtClean="0"/>
              <a:t>תשתית להודעה יעילה (לא בזבזנית </a:t>
            </a:r>
            <a:r>
              <a:rPr lang="he-IL" dirty="0" err="1" smtClean="0"/>
              <a:t>בזכרון</a:t>
            </a:r>
            <a:r>
              <a:rPr lang="he-IL" dirty="0" smtClean="0"/>
              <a:t>) ופתוחה להרחבות עתידיות</a:t>
            </a:r>
          </a:p>
          <a:p>
            <a:endParaRPr lang="he-IL" dirty="0"/>
          </a:p>
          <a:p>
            <a:r>
              <a:rPr lang="he-IL" dirty="0" smtClean="0"/>
              <a:t>הצעות לפתרון:</a:t>
            </a:r>
          </a:p>
          <a:p>
            <a:pPr marL="0" indent="0">
              <a:buNone/>
            </a:pPr>
            <a:r>
              <a:rPr lang="he-IL" dirty="0" smtClean="0"/>
              <a:t>למשתמש יש רשימת הודעות לכל חבר (לא פתוח להרחבות)</a:t>
            </a:r>
            <a:endParaRPr lang="he-IL" dirty="0"/>
          </a:p>
          <a:p>
            <a:pPr marL="0" indent="0">
              <a:buNone/>
            </a:pPr>
            <a:r>
              <a:rPr lang="he-IL" dirty="0" smtClean="0"/>
              <a:t>יש מיכל של כל הדעות במשחק.</a:t>
            </a:r>
          </a:p>
          <a:p>
            <a:endParaRPr lang="he-IL" dirty="0"/>
          </a:p>
        </p:txBody>
      </p:sp>
    </p:spTree>
    <p:extLst>
      <p:ext uri="{BB962C8B-B14F-4D97-AF65-F5344CB8AC3E}">
        <p14:creationId xmlns:p14="http://schemas.microsoft.com/office/powerpoint/2010/main" val="3353918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Logic</a:t>
            </a:r>
            <a:endParaRPr lang="he-IL" dirty="0"/>
          </a:p>
        </p:txBody>
      </p:sp>
      <p:sp>
        <p:nvSpPr>
          <p:cNvPr id="4" name="TextBox 3"/>
          <p:cNvSpPr txBox="1"/>
          <p:nvPr/>
        </p:nvSpPr>
        <p:spPr>
          <a:xfrm>
            <a:off x="304799" y="2490074"/>
            <a:ext cx="3505201"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304801" y="2859406"/>
            <a:ext cx="3505200" cy="369332"/>
          </a:xfrm>
          <a:prstGeom prst="rect">
            <a:avLst/>
          </a:prstGeom>
          <a:solidFill>
            <a:schemeClr val="bg1"/>
          </a:solidFill>
          <a:ln>
            <a:solidFill>
              <a:schemeClr val="tx1"/>
            </a:solidFill>
          </a:ln>
        </p:spPr>
        <p:txBody>
          <a:bodyPr wrap="square" rtlCol="0">
            <a:spAutoFit/>
          </a:bodyPr>
          <a:lstStyle/>
          <a:p>
            <a:pPr algn="l"/>
            <a:r>
              <a:rPr lang="en-US" dirty="0" smtClean="0"/>
              <a:t>_messagesReferenceId</a:t>
            </a:r>
            <a:r>
              <a:rPr lang="en-US" dirty="0"/>
              <a:t> </a:t>
            </a:r>
            <a:r>
              <a:rPr lang="en-US" dirty="0" smtClean="0"/>
              <a:t>: Long</a:t>
            </a:r>
            <a:endParaRPr lang="en-US" dirty="0" smtClean="0">
              <a:solidFill>
                <a:srgbClr val="FF0000"/>
              </a:solidFill>
            </a:endParaRPr>
          </a:p>
        </p:txBody>
      </p:sp>
      <p:sp>
        <p:nvSpPr>
          <p:cNvPr id="7" name="TextBox 6"/>
          <p:cNvSpPr txBox="1"/>
          <p:nvPr/>
        </p:nvSpPr>
        <p:spPr>
          <a:xfrm>
            <a:off x="4572002" y="2490074"/>
            <a:ext cx="3581400" cy="646331"/>
          </a:xfrm>
          <a:prstGeom prst="rect">
            <a:avLst/>
          </a:prstGeom>
          <a:noFill/>
          <a:ln>
            <a:solidFill>
              <a:schemeClr val="tx1"/>
            </a:solidFill>
          </a:ln>
        </p:spPr>
        <p:txBody>
          <a:bodyPr wrap="square" rtlCol="0">
            <a:spAutoFit/>
          </a:bodyPr>
          <a:lstStyle/>
          <a:p>
            <a:pPr algn="l" rtl="0"/>
            <a:r>
              <a:rPr lang="en-US" dirty="0" err="1" smtClean="0"/>
              <a:t>ChatsContainer</a:t>
            </a:r>
            <a:endParaRPr lang="en-US" dirty="0"/>
          </a:p>
          <a:p>
            <a:pPr algn="l" rtl="0"/>
            <a:endParaRPr lang="en-US" dirty="0"/>
          </a:p>
        </p:txBody>
      </p:sp>
      <p:sp>
        <p:nvSpPr>
          <p:cNvPr id="8" name="TextBox 7"/>
          <p:cNvSpPr txBox="1"/>
          <p:nvPr/>
        </p:nvSpPr>
        <p:spPr>
          <a:xfrm>
            <a:off x="4572002" y="2859406"/>
            <a:ext cx="3581400" cy="646331"/>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_table : HashMap&lt;Long, Long</a:t>
            </a:r>
            <a:r>
              <a:rPr lang="en-US" dirty="0"/>
              <a:t>&gt; </a:t>
            </a:r>
            <a:endParaRPr lang="en-US" dirty="0" smtClean="0"/>
          </a:p>
        </p:txBody>
      </p:sp>
      <p:sp>
        <p:nvSpPr>
          <p:cNvPr id="9" name="TextBox 8"/>
          <p:cNvSpPr txBox="1"/>
          <p:nvPr/>
        </p:nvSpPr>
        <p:spPr>
          <a:xfrm>
            <a:off x="5791202" y="3752671"/>
            <a:ext cx="2362200" cy="369332"/>
          </a:xfrm>
          <a:prstGeom prst="rect">
            <a:avLst/>
          </a:prstGeom>
          <a:noFill/>
          <a:ln>
            <a:solidFill>
              <a:schemeClr val="tx1"/>
            </a:solidFill>
          </a:ln>
        </p:spPr>
        <p:txBody>
          <a:bodyPr wrap="square" rtlCol="0">
            <a:spAutoFit/>
          </a:bodyPr>
          <a:lstStyle/>
          <a:p>
            <a:pPr algn="l"/>
            <a:r>
              <a:rPr lang="en-US" dirty="0" smtClean="0"/>
              <a:t>Message</a:t>
            </a:r>
            <a:endParaRPr lang="en-US" dirty="0"/>
          </a:p>
        </p:txBody>
      </p:sp>
      <p:sp>
        <p:nvSpPr>
          <p:cNvPr id="10" name="TextBox 9"/>
          <p:cNvSpPr txBox="1"/>
          <p:nvPr/>
        </p:nvSpPr>
        <p:spPr>
          <a:xfrm>
            <a:off x="304799" y="3729335"/>
            <a:ext cx="2667002" cy="369332"/>
          </a:xfrm>
          <a:prstGeom prst="rect">
            <a:avLst/>
          </a:prstGeom>
          <a:noFill/>
          <a:ln>
            <a:solidFill>
              <a:schemeClr val="tx1"/>
            </a:solidFill>
          </a:ln>
        </p:spPr>
        <p:txBody>
          <a:bodyPr wrap="square" rtlCol="0">
            <a:spAutoFit/>
          </a:bodyPr>
          <a:lstStyle/>
          <a:p>
            <a:pPr algn="l"/>
            <a:r>
              <a:rPr lang="en-US" dirty="0" smtClean="0"/>
              <a:t>Chat</a:t>
            </a:r>
            <a:endParaRPr lang="en-US" dirty="0"/>
          </a:p>
        </p:txBody>
      </p:sp>
      <p:sp>
        <p:nvSpPr>
          <p:cNvPr id="11" name="TextBox 10"/>
          <p:cNvSpPr txBox="1"/>
          <p:nvPr/>
        </p:nvSpPr>
        <p:spPr>
          <a:xfrm>
            <a:off x="304799" y="4098667"/>
            <a:ext cx="2667002" cy="1200329"/>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_messages : ArrayList&lt;Message&gt;</a:t>
            </a:r>
          </a:p>
          <a:p>
            <a:pPr algn="l"/>
            <a:r>
              <a:rPr lang="en-US" dirty="0" smtClean="0"/>
              <a:t>_lastMessageOf  : Long</a:t>
            </a:r>
          </a:p>
        </p:txBody>
      </p:sp>
      <p:sp>
        <p:nvSpPr>
          <p:cNvPr id="12" name="TextBox 11"/>
          <p:cNvSpPr txBox="1"/>
          <p:nvPr/>
        </p:nvSpPr>
        <p:spPr>
          <a:xfrm>
            <a:off x="5791202" y="4122003"/>
            <a:ext cx="2362200" cy="1200329"/>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a:t>
            </a:r>
            <a:r>
              <a:rPr lang="en-US" dirty="0" err="1" smtClean="0"/>
              <a:t>ownerId</a:t>
            </a:r>
            <a:r>
              <a:rPr lang="en-US" dirty="0" smtClean="0"/>
              <a:t> : Long</a:t>
            </a:r>
          </a:p>
          <a:p>
            <a:pPr algn="l"/>
            <a:r>
              <a:rPr lang="en-US" dirty="0" smtClean="0"/>
              <a:t>_content : String</a:t>
            </a:r>
          </a:p>
          <a:p>
            <a:pPr algn="l"/>
            <a:r>
              <a:rPr lang="en-US" dirty="0" smtClean="0"/>
              <a:t>_date : Date</a:t>
            </a:r>
            <a:endParaRPr lang="en-US" dirty="0"/>
          </a:p>
        </p:txBody>
      </p:sp>
      <p:cxnSp>
        <p:nvCxnSpPr>
          <p:cNvPr id="14" name="Straight Arrow Connector 13"/>
          <p:cNvCxnSpPr>
            <a:stCxn id="5" idx="3"/>
          </p:cNvCxnSpPr>
          <p:nvPr/>
        </p:nvCxnSpPr>
        <p:spPr>
          <a:xfrm>
            <a:off x="3810001" y="3044072"/>
            <a:ext cx="762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971801" y="3505737"/>
            <a:ext cx="1600201" cy="616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971801" y="4368463"/>
            <a:ext cx="2819401"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1651874"/>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0968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Logic</a:t>
            </a:r>
            <a:endParaRPr lang="he-IL" dirty="0"/>
          </a:p>
        </p:txBody>
      </p:sp>
      <p:sp>
        <p:nvSpPr>
          <p:cNvPr id="4" name="TextBox 3"/>
          <p:cNvSpPr txBox="1"/>
          <p:nvPr/>
        </p:nvSpPr>
        <p:spPr>
          <a:xfrm>
            <a:off x="304799" y="2490074"/>
            <a:ext cx="3505201"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304801" y="2859406"/>
            <a:ext cx="3505200" cy="369332"/>
          </a:xfrm>
          <a:prstGeom prst="rect">
            <a:avLst/>
          </a:prstGeom>
          <a:solidFill>
            <a:schemeClr val="bg1"/>
          </a:solidFill>
          <a:ln>
            <a:solidFill>
              <a:schemeClr val="tx1"/>
            </a:solidFill>
          </a:ln>
        </p:spPr>
        <p:txBody>
          <a:bodyPr wrap="square" rtlCol="0">
            <a:spAutoFit/>
          </a:bodyPr>
          <a:lstStyle/>
          <a:p>
            <a:pPr algn="l"/>
            <a:r>
              <a:rPr lang="en-US" dirty="0" smtClean="0"/>
              <a:t>_messagesReferenceId</a:t>
            </a:r>
            <a:r>
              <a:rPr lang="en-US" dirty="0"/>
              <a:t> </a:t>
            </a:r>
            <a:r>
              <a:rPr lang="en-US" dirty="0" smtClean="0"/>
              <a:t>: Long</a:t>
            </a:r>
            <a:endParaRPr lang="en-US" dirty="0" smtClean="0">
              <a:solidFill>
                <a:srgbClr val="FF0000"/>
              </a:solidFill>
            </a:endParaRPr>
          </a:p>
        </p:txBody>
      </p:sp>
      <p:sp>
        <p:nvSpPr>
          <p:cNvPr id="7" name="TextBox 6"/>
          <p:cNvSpPr txBox="1"/>
          <p:nvPr/>
        </p:nvSpPr>
        <p:spPr>
          <a:xfrm>
            <a:off x="4572002" y="2490074"/>
            <a:ext cx="3581400" cy="646331"/>
          </a:xfrm>
          <a:prstGeom prst="rect">
            <a:avLst/>
          </a:prstGeom>
          <a:noFill/>
          <a:ln>
            <a:solidFill>
              <a:schemeClr val="tx1"/>
            </a:solidFill>
          </a:ln>
        </p:spPr>
        <p:txBody>
          <a:bodyPr wrap="square" rtlCol="0">
            <a:spAutoFit/>
          </a:bodyPr>
          <a:lstStyle/>
          <a:p>
            <a:pPr algn="l" rtl="0"/>
            <a:r>
              <a:rPr lang="en-US" dirty="0" err="1" smtClean="0"/>
              <a:t>UserMission</a:t>
            </a:r>
            <a:endParaRPr lang="en-US" dirty="0"/>
          </a:p>
          <a:p>
            <a:pPr algn="l" rtl="0"/>
            <a:endParaRPr lang="en-US" dirty="0"/>
          </a:p>
        </p:txBody>
      </p:sp>
      <p:sp>
        <p:nvSpPr>
          <p:cNvPr id="8" name="TextBox 7"/>
          <p:cNvSpPr txBox="1"/>
          <p:nvPr/>
        </p:nvSpPr>
        <p:spPr>
          <a:xfrm>
            <a:off x="4572002" y="2859406"/>
            <a:ext cx="3581400" cy="2031325"/>
          </a:xfrm>
          <a:prstGeom prst="rect">
            <a:avLst/>
          </a:prstGeom>
          <a:solidFill>
            <a:schemeClr val="bg1"/>
          </a:solidFill>
          <a:ln>
            <a:solidFill>
              <a:schemeClr val="tx1"/>
            </a:solidFill>
          </a:ln>
        </p:spPr>
        <p:txBody>
          <a:bodyPr wrap="square" rtlCol="0">
            <a:spAutoFit/>
          </a:bodyPr>
          <a:lstStyle/>
          <a:p>
            <a:pPr algn="l"/>
            <a:r>
              <a:rPr lang="en-US" b="1" smtClean="0"/>
              <a:t>_</a:t>
            </a:r>
            <a:r>
              <a:rPr lang="en-US" b="1" dirty="0" smtClean="0"/>
              <a:t>id : Long</a:t>
            </a:r>
          </a:p>
          <a:p>
            <a:pPr algn="l"/>
            <a:r>
              <a:rPr lang="en-US" b="1" dirty="0" smtClean="0"/>
              <a:t>_</a:t>
            </a:r>
            <a:r>
              <a:rPr lang="en-US" b="1" dirty="0" err="1" smtClean="0"/>
              <a:t>ownerId</a:t>
            </a:r>
            <a:r>
              <a:rPr lang="en-US" b="1" dirty="0"/>
              <a:t> : Long </a:t>
            </a:r>
            <a:endParaRPr lang="en-US" b="1" dirty="0" smtClean="0"/>
          </a:p>
          <a:p>
            <a:pPr algn="l"/>
            <a:r>
              <a:rPr lang="en-US" b="1" dirty="0" smtClean="0"/>
              <a:t>_status : </a:t>
            </a:r>
            <a:r>
              <a:rPr lang="en-US" b="1" dirty="0" err="1"/>
              <a:t>MissionStatus</a:t>
            </a:r>
            <a:r>
              <a:rPr lang="en-US" b="1" dirty="0"/>
              <a:t> </a:t>
            </a:r>
            <a:r>
              <a:rPr lang="en-US" b="1" dirty="0" smtClean="0"/>
              <a:t>_</a:t>
            </a:r>
            <a:r>
              <a:rPr lang="en-US" b="1" dirty="0" err="1" smtClean="0"/>
              <a:t>missionId</a:t>
            </a:r>
            <a:r>
              <a:rPr lang="en-US" b="1" dirty="0" smtClean="0"/>
              <a:t> </a:t>
            </a:r>
            <a:r>
              <a:rPr lang="en-US" b="1" dirty="0"/>
              <a:t>:</a:t>
            </a:r>
            <a:r>
              <a:rPr lang="en-US" b="1" dirty="0" smtClean="0"/>
              <a:t> Long</a:t>
            </a:r>
          </a:p>
          <a:p>
            <a:pPr algn="l"/>
            <a:r>
              <a:rPr lang="en-US" b="1" dirty="0" smtClean="0"/>
              <a:t>_</a:t>
            </a:r>
            <a:r>
              <a:rPr lang="en-US" b="1" dirty="0" err="1" smtClean="0"/>
              <a:t>privateComment</a:t>
            </a:r>
            <a:r>
              <a:rPr lang="en-US" b="1" dirty="0"/>
              <a:t> </a:t>
            </a:r>
            <a:r>
              <a:rPr lang="en-US" b="1" dirty="0" smtClean="0"/>
              <a:t>: </a:t>
            </a:r>
            <a:r>
              <a:rPr lang="en-US" b="1" dirty="0"/>
              <a:t>: String </a:t>
            </a:r>
            <a:endParaRPr lang="en-US" b="1" dirty="0"/>
          </a:p>
          <a:p>
            <a:pPr algn="l"/>
            <a:r>
              <a:rPr lang="en-US" b="1" dirty="0" smtClean="0"/>
              <a:t>_</a:t>
            </a:r>
            <a:r>
              <a:rPr lang="en-US" b="1" dirty="0" err="1" smtClean="0"/>
              <a:t>commentsListId</a:t>
            </a:r>
            <a:r>
              <a:rPr lang="en-US" b="1" dirty="0"/>
              <a:t> </a:t>
            </a:r>
            <a:r>
              <a:rPr lang="en-US" b="1" dirty="0" smtClean="0"/>
              <a:t>: Long</a:t>
            </a:r>
          </a:p>
          <a:p>
            <a:pPr algn="l"/>
            <a:r>
              <a:rPr lang="en-US" b="1" dirty="0" smtClean="0"/>
              <a:t>_</a:t>
            </a:r>
            <a:r>
              <a:rPr lang="en-US" b="1" dirty="0" err="1" smtClean="0"/>
              <a:t>rankersListId</a:t>
            </a:r>
            <a:r>
              <a:rPr lang="en-US" b="1" dirty="0"/>
              <a:t> </a:t>
            </a:r>
            <a:r>
              <a:rPr lang="en-US" b="1" dirty="0" smtClean="0"/>
              <a:t>: Long</a:t>
            </a:r>
            <a:endParaRPr lang="en-US" b="1" dirty="0"/>
          </a:p>
        </p:txBody>
      </p:sp>
      <p:sp>
        <p:nvSpPr>
          <p:cNvPr id="9" name="TextBox 8"/>
          <p:cNvSpPr txBox="1"/>
          <p:nvPr/>
        </p:nvSpPr>
        <p:spPr>
          <a:xfrm>
            <a:off x="6362702" y="524233"/>
            <a:ext cx="2362200" cy="369332"/>
          </a:xfrm>
          <a:prstGeom prst="rect">
            <a:avLst/>
          </a:prstGeom>
          <a:noFill/>
          <a:ln>
            <a:solidFill>
              <a:schemeClr val="tx1"/>
            </a:solidFill>
          </a:ln>
        </p:spPr>
        <p:txBody>
          <a:bodyPr wrap="square" rtlCol="0">
            <a:spAutoFit/>
          </a:bodyPr>
          <a:lstStyle/>
          <a:p>
            <a:pPr algn="l"/>
            <a:r>
              <a:rPr lang="en-US" dirty="0" smtClean="0"/>
              <a:t>Message</a:t>
            </a:r>
            <a:endParaRPr lang="en-US" dirty="0"/>
          </a:p>
        </p:txBody>
      </p:sp>
      <p:sp>
        <p:nvSpPr>
          <p:cNvPr id="10" name="TextBox 9"/>
          <p:cNvSpPr txBox="1"/>
          <p:nvPr/>
        </p:nvSpPr>
        <p:spPr>
          <a:xfrm>
            <a:off x="304799" y="3729335"/>
            <a:ext cx="2667002" cy="369332"/>
          </a:xfrm>
          <a:prstGeom prst="rect">
            <a:avLst/>
          </a:prstGeom>
          <a:noFill/>
          <a:ln>
            <a:solidFill>
              <a:schemeClr val="tx1"/>
            </a:solidFill>
          </a:ln>
        </p:spPr>
        <p:txBody>
          <a:bodyPr wrap="square" rtlCol="0">
            <a:spAutoFit/>
          </a:bodyPr>
          <a:lstStyle/>
          <a:p>
            <a:pPr algn="l"/>
            <a:r>
              <a:rPr lang="en-US" dirty="0" smtClean="0"/>
              <a:t>Chat</a:t>
            </a:r>
            <a:endParaRPr lang="en-US" dirty="0"/>
          </a:p>
        </p:txBody>
      </p:sp>
      <p:sp>
        <p:nvSpPr>
          <p:cNvPr id="11" name="TextBox 10"/>
          <p:cNvSpPr txBox="1"/>
          <p:nvPr/>
        </p:nvSpPr>
        <p:spPr>
          <a:xfrm>
            <a:off x="304799" y="4098667"/>
            <a:ext cx="2667002" cy="1200329"/>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_messages : ArrayList&lt;Message&gt;</a:t>
            </a:r>
          </a:p>
          <a:p>
            <a:pPr algn="l"/>
            <a:r>
              <a:rPr lang="en-US" dirty="0" smtClean="0"/>
              <a:t>_lastMessageOf  : Long</a:t>
            </a:r>
          </a:p>
        </p:txBody>
      </p:sp>
      <p:sp>
        <p:nvSpPr>
          <p:cNvPr id="12" name="TextBox 11"/>
          <p:cNvSpPr txBox="1"/>
          <p:nvPr/>
        </p:nvSpPr>
        <p:spPr>
          <a:xfrm>
            <a:off x="6362702" y="893565"/>
            <a:ext cx="2362200" cy="1200329"/>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a:t>
            </a:r>
            <a:r>
              <a:rPr lang="en-US" dirty="0" err="1" smtClean="0"/>
              <a:t>ownerId</a:t>
            </a:r>
            <a:r>
              <a:rPr lang="en-US" dirty="0" smtClean="0"/>
              <a:t> : Long</a:t>
            </a:r>
          </a:p>
          <a:p>
            <a:pPr algn="l"/>
            <a:r>
              <a:rPr lang="en-US" dirty="0" smtClean="0"/>
              <a:t>_content : String</a:t>
            </a:r>
          </a:p>
          <a:p>
            <a:pPr algn="l"/>
            <a:r>
              <a:rPr lang="en-US" dirty="0" smtClean="0"/>
              <a:t>_date : Date</a:t>
            </a:r>
            <a:endParaRPr lang="en-US" dirty="0"/>
          </a:p>
        </p:txBody>
      </p:sp>
      <p:cxnSp>
        <p:nvCxnSpPr>
          <p:cNvPr id="14" name="Straight Arrow Connector 13"/>
          <p:cNvCxnSpPr>
            <a:stCxn id="5" idx="3"/>
          </p:cNvCxnSpPr>
          <p:nvPr/>
        </p:nvCxnSpPr>
        <p:spPr>
          <a:xfrm>
            <a:off x="3810001" y="3044072"/>
            <a:ext cx="762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971801" y="3505737"/>
            <a:ext cx="1600201" cy="616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1651874"/>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5461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About the project</a:t>
            </a:r>
            <a:endParaRPr lang="he-IL" dirty="0"/>
          </a:p>
        </p:txBody>
      </p:sp>
      <p:sp>
        <p:nvSpPr>
          <p:cNvPr id="3" name="Content Placeholder 2"/>
          <p:cNvSpPr>
            <a:spLocks noGrp="1"/>
          </p:cNvSpPr>
          <p:nvPr>
            <p:ph idx="1"/>
          </p:nvPr>
        </p:nvSpPr>
        <p:spPr/>
        <p:txBody>
          <a:bodyPr>
            <a:normAutofit/>
          </a:bodyPr>
          <a:lstStyle/>
          <a:p>
            <a:pPr algn="l" rtl="0"/>
            <a:r>
              <a:rPr lang="en-US" dirty="0" smtClean="0"/>
              <a:t>Social Game	</a:t>
            </a:r>
          </a:p>
          <a:p>
            <a:pPr marL="457200" lvl="2" algn="l" rtl="0"/>
            <a:r>
              <a:rPr lang="en-US" sz="2000" dirty="0"/>
              <a:t>Web </a:t>
            </a:r>
            <a:r>
              <a:rPr lang="en-US" sz="2000" dirty="0" smtClean="0"/>
              <a:t>application</a:t>
            </a:r>
          </a:p>
          <a:p>
            <a:pPr lvl="1" algn="l" rtl="0"/>
            <a:r>
              <a:rPr lang="en-US" dirty="0"/>
              <a:t>Users </a:t>
            </a:r>
          </a:p>
          <a:p>
            <a:pPr lvl="1" algn="l" rtl="0"/>
            <a:r>
              <a:rPr lang="en-US" dirty="0"/>
              <a:t>Friend request</a:t>
            </a:r>
          </a:p>
          <a:p>
            <a:pPr lvl="1" algn="l" rtl="0"/>
            <a:r>
              <a:rPr lang="en-US" dirty="0" smtClean="0"/>
              <a:t>Messaging system	</a:t>
            </a:r>
          </a:p>
          <a:p>
            <a:pPr lvl="1" algn="l" rtl="0"/>
            <a:r>
              <a:rPr lang="en-US" dirty="0" smtClean="0"/>
              <a:t>Facebook integration</a:t>
            </a:r>
          </a:p>
          <a:p>
            <a:pPr marL="274320" lvl="1" indent="0" algn="l" rtl="0">
              <a:buNone/>
            </a:pPr>
            <a:endParaRPr lang="en-US" dirty="0"/>
          </a:p>
          <a:p>
            <a:pPr marL="182880" lvl="1" algn="l" rtl="0"/>
            <a:r>
              <a:rPr lang="en-US" sz="2400" dirty="0" smtClean="0"/>
              <a:t>Business logic</a:t>
            </a:r>
          </a:p>
          <a:p>
            <a:pPr marL="457200" lvl="2" algn="l" rtl="0"/>
            <a:r>
              <a:rPr lang="en-US" sz="2200" dirty="0" smtClean="0"/>
              <a:t>Missions</a:t>
            </a:r>
          </a:p>
          <a:p>
            <a:pPr marL="457200" lvl="2" algn="l" rtl="0"/>
            <a:r>
              <a:rPr lang="en-US" sz="2200" dirty="0" smtClean="0"/>
              <a:t>Achievements</a:t>
            </a:r>
          </a:p>
          <a:p>
            <a:pPr marL="457200" lvl="2" algn="l" rtl="0"/>
            <a:r>
              <a:rPr lang="en-US" sz="2200" dirty="0" smtClean="0"/>
              <a:t>Adaptive progress</a:t>
            </a:r>
            <a:endParaRPr lang="en-US" sz="2200" dirty="0"/>
          </a:p>
          <a:p>
            <a:pPr algn="l" rtl="0"/>
            <a:endParaRPr lang="en-US" dirty="0" smtClean="0"/>
          </a:p>
        </p:txBody>
      </p:sp>
      <p:pic>
        <p:nvPicPr>
          <p:cNvPr id="1026" name="Picture 2" descr="C:\Users\Mike\Dropbox\1.The_WGame\3_הצגה מול פורום שופטים מצומצם\LandingPag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838200"/>
            <a:ext cx="2476500" cy="20288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2194" y="5257800"/>
            <a:ext cx="3489696"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0233">
            <a:off x="5253276" y="3127086"/>
            <a:ext cx="3437716" cy="1843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6666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Logic</a:t>
            </a:r>
            <a:endParaRPr lang="he-IL" dirty="0"/>
          </a:p>
        </p:txBody>
      </p:sp>
      <p:sp>
        <p:nvSpPr>
          <p:cNvPr id="4" name="TextBox 3"/>
          <p:cNvSpPr txBox="1"/>
          <p:nvPr/>
        </p:nvSpPr>
        <p:spPr>
          <a:xfrm>
            <a:off x="304799" y="2490074"/>
            <a:ext cx="3505201"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304801" y="2859406"/>
            <a:ext cx="3505200" cy="369332"/>
          </a:xfrm>
          <a:prstGeom prst="rect">
            <a:avLst/>
          </a:prstGeom>
          <a:solidFill>
            <a:schemeClr val="bg1"/>
          </a:solidFill>
          <a:ln>
            <a:solidFill>
              <a:schemeClr val="tx1"/>
            </a:solidFill>
          </a:ln>
        </p:spPr>
        <p:txBody>
          <a:bodyPr wrap="square" rtlCol="0">
            <a:spAutoFit/>
          </a:bodyPr>
          <a:lstStyle/>
          <a:p>
            <a:pPr algn="l"/>
            <a:r>
              <a:rPr lang="en-US" dirty="0" smtClean="0"/>
              <a:t>_messagesReferenceId</a:t>
            </a:r>
            <a:r>
              <a:rPr lang="en-US" dirty="0"/>
              <a:t> </a:t>
            </a:r>
            <a:r>
              <a:rPr lang="en-US" dirty="0" smtClean="0"/>
              <a:t>: Long</a:t>
            </a:r>
            <a:endParaRPr lang="en-US" dirty="0" smtClean="0">
              <a:solidFill>
                <a:srgbClr val="FF0000"/>
              </a:solidFill>
            </a:endParaRPr>
          </a:p>
        </p:txBody>
      </p:sp>
      <p:sp>
        <p:nvSpPr>
          <p:cNvPr id="7" name="TextBox 6"/>
          <p:cNvSpPr txBox="1"/>
          <p:nvPr/>
        </p:nvSpPr>
        <p:spPr>
          <a:xfrm>
            <a:off x="4572002" y="2490074"/>
            <a:ext cx="3581400" cy="646331"/>
          </a:xfrm>
          <a:prstGeom prst="rect">
            <a:avLst/>
          </a:prstGeom>
          <a:noFill/>
          <a:ln>
            <a:solidFill>
              <a:schemeClr val="tx1"/>
            </a:solidFill>
          </a:ln>
        </p:spPr>
        <p:txBody>
          <a:bodyPr wrap="square" rtlCol="0">
            <a:spAutoFit/>
          </a:bodyPr>
          <a:lstStyle/>
          <a:p>
            <a:pPr algn="l" rtl="0"/>
            <a:r>
              <a:rPr lang="en-US" dirty="0" err="1" smtClean="0"/>
              <a:t>ChatsContainer</a:t>
            </a:r>
            <a:endParaRPr lang="en-US" dirty="0"/>
          </a:p>
          <a:p>
            <a:pPr algn="l" rtl="0"/>
            <a:endParaRPr lang="en-US" dirty="0"/>
          </a:p>
        </p:txBody>
      </p:sp>
      <p:sp>
        <p:nvSpPr>
          <p:cNvPr id="8" name="TextBox 7"/>
          <p:cNvSpPr txBox="1"/>
          <p:nvPr/>
        </p:nvSpPr>
        <p:spPr>
          <a:xfrm>
            <a:off x="4572002" y="2859406"/>
            <a:ext cx="3581400" cy="646331"/>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_table : HashMap&lt;Long, Long</a:t>
            </a:r>
            <a:r>
              <a:rPr lang="en-US" dirty="0"/>
              <a:t>&gt; </a:t>
            </a:r>
            <a:endParaRPr lang="en-US" dirty="0" smtClean="0"/>
          </a:p>
        </p:txBody>
      </p:sp>
      <p:sp>
        <p:nvSpPr>
          <p:cNvPr id="9" name="TextBox 8"/>
          <p:cNvSpPr txBox="1"/>
          <p:nvPr/>
        </p:nvSpPr>
        <p:spPr>
          <a:xfrm>
            <a:off x="5791202" y="3752671"/>
            <a:ext cx="2362200" cy="369332"/>
          </a:xfrm>
          <a:prstGeom prst="rect">
            <a:avLst/>
          </a:prstGeom>
          <a:noFill/>
          <a:ln>
            <a:solidFill>
              <a:schemeClr val="tx1"/>
            </a:solidFill>
          </a:ln>
        </p:spPr>
        <p:txBody>
          <a:bodyPr wrap="square" rtlCol="0">
            <a:spAutoFit/>
          </a:bodyPr>
          <a:lstStyle/>
          <a:p>
            <a:pPr algn="l"/>
            <a:r>
              <a:rPr lang="en-US" dirty="0" smtClean="0"/>
              <a:t>Message</a:t>
            </a:r>
            <a:endParaRPr lang="en-US" dirty="0"/>
          </a:p>
        </p:txBody>
      </p:sp>
      <p:sp>
        <p:nvSpPr>
          <p:cNvPr id="10" name="TextBox 9"/>
          <p:cNvSpPr txBox="1"/>
          <p:nvPr/>
        </p:nvSpPr>
        <p:spPr>
          <a:xfrm>
            <a:off x="304799" y="3729335"/>
            <a:ext cx="2667002" cy="369332"/>
          </a:xfrm>
          <a:prstGeom prst="rect">
            <a:avLst/>
          </a:prstGeom>
          <a:noFill/>
          <a:ln>
            <a:solidFill>
              <a:schemeClr val="tx1"/>
            </a:solidFill>
          </a:ln>
        </p:spPr>
        <p:txBody>
          <a:bodyPr wrap="square" rtlCol="0">
            <a:spAutoFit/>
          </a:bodyPr>
          <a:lstStyle/>
          <a:p>
            <a:pPr algn="l"/>
            <a:r>
              <a:rPr lang="en-US" dirty="0" smtClean="0"/>
              <a:t>Chat</a:t>
            </a:r>
            <a:endParaRPr lang="en-US" dirty="0"/>
          </a:p>
        </p:txBody>
      </p:sp>
      <p:sp>
        <p:nvSpPr>
          <p:cNvPr id="11" name="TextBox 10"/>
          <p:cNvSpPr txBox="1"/>
          <p:nvPr/>
        </p:nvSpPr>
        <p:spPr>
          <a:xfrm>
            <a:off x="304799" y="4098667"/>
            <a:ext cx="2667002" cy="1200329"/>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_messages : ArrayList&lt;Message&gt;</a:t>
            </a:r>
          </a:p>
          <a:p>
            <a:pPr algn="l"/>
            <a:r>
              <a:rPr lang="en-US" dirty="0" smtClean="0"/>
              <a:t>_lastMessageOf  : Long</a:t>
            </a:r>
          </a:p>
        </p:txBody>
      </p:sp>
      <p:sp>
        <p:nvSpPr>
          <p:cNvPr id="12" name="TextBox 11"/>
          <p:cNvSpPr txBox="1"/>
          <p:nvPr/>
        </p:nvSpPr>
        <p:spPr>
          <a:xfrm>
            <a:off x="5791202" y="4122003"/>
            <a:ext cx="2362200" cy="1200329"/>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a:t>
            </a:r>
            <a:r>
              <a:rPr lang="en-US" dirty="0" err="1" smtClean="0"/>
              <a:t>ownerId</a:t>
            </a:r>
            <a:r>
              <a:rPr lang="en-US" dirty="0" smtClean="0"/>
              <a:t> : Long</a:t>
            </a:r>
          </a:p>
          <a:p>
            <a:pPr algn="l"/>
            <a:r>
              <a:rPr lang="en-US" dirty="0" smtClean="0"/>
              <a:t>_content : String</a:t>
            </a:r>
          </a:p>
          <a:p>
            <a:pPr algn="l"/>
            <a:r>
              <a:rPr lang="en-US" dirty="0" smtClean="0"/>
              <a:t>_date : Date</a:t>
            </a:r>
            <a:endParaRPr lang="en-US" dirty="0"/>
          </a:p>
        </p:txBody>
      </p:sp>
      <p:cxnSp>
        <p:nvCxnSpPr>
          <p:cNvPr id="14" name="Straight Arrow Connector 13"/>
          <p:cNvCxnSpPr>
            <a:stCxn id="5" idx="3"/>
          </p:cNvCxnSpPr>
          <p:nvPr/>
        </p:nvCxnSpPr>
        <p:spPr>
          <a:xfrm>
            <a:off x="3810001" y="3044072"/>
            <a:ext cx="762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971801" y="3505737"/>
            <a:ext cx="1600201" cy="616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971801" y="4368463"/>
            <a:ext cx="2819401"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1651874"/>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3255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Logic</a:t>
            </a:r>
            <a:endParaRPr lang="he-IL" dirty="0"/>
          </a:p>
        </p:txBody>
      </p:sp>
      <p:sp>
        <p:nvSpPr>
          <p:cNvPr id="3" name="Content Placeholder 2"/>
          <p:cNvSpPr>
            <a:spLocks noGrp="1"/>
          </p:cNvSpPr>
          <p:nvPr>
            <p:ph idx="1"/>
          </p:nvPr>
        </p:nvSpPr>
        <p:spPr/>
        <p:txBody>
          <a:bodyPr/>
          <a:lstStyle/>
          <a:p>
            <a:pPr marL="0" indent="0">
              <a:buNone/>
            </a:pPr>
            <a:r>
              <a:rPr lang="he-IL" u="sng" dirty="0" smtClean="0"/>
              <a:t>רון שלנו:</a:t>
            </a:r>
          </a:p>
          <a:p>
            <a:endParaRPr lang="he-IL"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447800"/>
            <a:ext cx="11334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47675" y="3486834"/>
            <a:ext cx="2780370" cy="923330"/>
          </a:xfrm>
          <a:prstGeom prst="rect">
            <a:avLst/>
          </a:prstGeom>
          <a:noFill/>
        </p:spPr>
        <p:txBody>
          <a:bodyPr wrap="square" rtlCol="1">
            <a:spAutoFit/>
          </a:bodyPr>
          <a:lstStyle/>
          <a:p>
            <a:pPr algn="l" rtl="0"/>
            <a:r>
              <a:rPr lang="en-US" b="1" u="sng" dirty="0" smtClean="0"/>
              <a:t>Chats container:</a:t>
            </a:r>
          </a:p>
          <a:p>
            <a:pPr algn="l" rtl="0"/>
            <a:r>
              <a:rPr lang="en-US" dirty="0" smtClean="0"/>
              <a:t>Long id</a:t>
            </a:r>
          </a:p>
          <a:p>
            <a:pPr algn="l" rtl="0"/>
            <a:r>
              <a:rPr lang="en-US" dirty="0" err="1" smtClean="0"/>
              <a:t>Hashmap</a:t>
            </a:r>
            <a:r>
              <a:rPr lang="en-US" dirty="0" smtClean="0"/>
              <a:t>&lt;</a:t>
            </a:r>
            <a:r>
              <a:rPr lang="en-US" dirty="0" err="1" smtClean="0"/>
              <a:t>Long,Long</a:t>
            </a:r>
            <a:r>
              <a:rPr lang="en-US" dirty="0" smtClean="0"/>
              <a:t>&gt;</a:t>
            </a:r>
            <a:endParaRPr lang="he-IL" dirty="0"/>
          </a:p>
        </p:txBody>
      </p:sp>
      <p:cxnSp>
        <p:nvCxnSpPr>
          <p:cNvPr id="6" name="Straight Arrow Connector 5"/>
          <p:cNvCxnSpPr/>
          <p:nvPr/>
        </p:nvCxnSpPr>
        <p:spPr>
          <a:xfrm>
            <a:off x="983050" y="2667000"/>
            <a:ext cx="117087"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5741" y="1440365"/>
            <a:ext cx="11334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flipV="1">
            <a:off x="1828800" y="2573840"/>
            <a:ext cx="1752600" cy="15024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295400" y="4410164"/>
            <a:ext cx="826294" cy="619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7675" y="4706034"/>
            <a:ext cx="3348038" cy="923330"/>
          </a:xfrm>
          <a:prstGeom prst="rect">
            <a:avLst/>
          </a:prstGeom>
          <a:noFill/>
        </p:spPr>
        <p:txBody>
          <a:bodyPr wrap="square" rtlCol="1">
            <a:spAutoFit/>
          </a:bodyPr>
          <a:lstStyle/>
          <a:p>
            <a:pPr algn="l" rtl="0"/>
            <a:r>
              <a:rPr lang="en-US" b="1" u="sng" dirty="0" smtClean="0"/>
              <a:t>Chat:</a:t>
            </a:r>
          </a:p>
          <a:p>
            <a:pPr algn="l" rtl="0"/>
            <a:r>
              <a:rPr lang="en-US" dirty="0" smtClean="0"/>
              <a:t>Long Id</a:t>
            </a:r>
          </a:p>
          <a:p>
            <a:pPr algn="l" rtl="0"/>
            <a:r>
              <a:rPr lang="en-US" dirty="0" err="1" smtClean="0"/>
              <a:t>ArrayList</a:t>
            </a:r>
            <a:r>
              <a:rPr lang="en-US" dirty="0" smtClean="0"/>
              <a:t>&lt;Long&gt; messages&gt;</a:t>
            </a:r>
            <a:endParaRPr lang="he-IL" dirty="0"/>
          </a:p>
        </p:txBody>
      </p:sp>
      <p:sp>
        <p:nvSpPr>
          <p:cNvPr id="19" name="TextBox 18"/>
          <p:cNvSpPr txBox="1"/>
          <p:nvPr/>
        </p:nvSpPr>
        <p:spPr>
          <a:xfrm>
            <a:off x="4953000" y="4267200"/>
            <a:ext cx="1508105" cy="1477328"/>
          </a:xfrm>
          <a:prstGeom prst="rect">
            <a:avLst/>
          </a:prstGeom>
          <a:noFill/>
        </p:spPr>
        <p:txBody>
          <a:bodyPr wrap="none" rtlCol="1">
            <a:spAutoFit/>
          </a:bodyPr>
          <a:lstStyle/>
          <a:p>
            <a:pPr algn="l" rtl="0"/>
            <a:r>
              <a:rPr lang="en-US" b="1" u="sng" dirty="0" smtClean="0"/>
              <a:t>Message:</a:t>
            </a:r>
          </a:p>
          <a:p>
            <a:pPr algn="l" rtl="0"/>
            <a:r>
              <a:rPr lang="en-US" dirty="0" smtClean="0"/>
              <a:t>Long id</a:t>
            </a:r>
          </a:p>
          <a:p>
            <a:pPr algn="l" rtl="0"/>
            <a:r>
              <a:rPr lang="en-US" dirty="0" smtClean="0"/>
              <a:t>Long </a:t>
            </a:r>
            <a:r>
              <a:rPr lang="en-US" dirty="0" err="1" smtClean="0"/>
              <a:t>ownerId</a:t>
            </a:r>
            <a:endParaRPr lang="en-US" dirty="0" smtClean="0"/>
          </a:p>
          <a:p>
            <a:pPr algn="l" rtl="0"/>
            <a:r>
              <a:rPr lang="en-US" dirty="0" smtClean="0"/>
              <a:t>String content</a:t>
            </a:r>
          </a:p>
          <a:p>
            <a:pPr algn="l" rtl="0"/>
            <a:r>
              <a:rPr lang="en-US" dirty="0" smtClean="0"/>
              <a:t>Date </a:t>
            </a:r>
            <a:r>
              <a:rPr lang="en-US" dirty="0" err="1" smtClean="0"/>
              <a:t>date</a:t>
            </a:r>
            <a:endParaRPr lang="en-US" dirty="0" smtClean="0"/>
          </a:p>
        </p:txBody>
      </p:sp>
      <p:cxnSp>
        <p:nvCxnSpPr>
          <p:cNvPr id="23" name="Elbow Connector 22"/>
          <p:cNvCxnSpPr/>
          <p:nvPr/>
        </p:nvCxnSpPr>
        <p:spPr>
          <a:xfrm flipV="1">
            <a:off x="1666875" y="4706034"/>
            <a:ext cx="3122341" cy="62796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698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dirty="0"/>
          </a:p>
        </p:txBody>
      </p:sp>
      <p:sp>
        <p:nvSpPr>
          <p:cNvPr id="3" name="Content Placeholder 2"/>
          <p:cNvSpPr>
            <a:spLocks noGrp="1"/>
          </p:cNvSpPr>
          <p:nvPr>
            <p:ph idx="1"/>
          </p:nvPr>
        </p:nvSpPr>
        <p:spPr/>
        <p:txBody>
          <a:bodyPr/>
          <a:lstStyle/>
          <a:p>
            <a:r>
              <a:rPr lang="en-US" dirty="0" smtClean="0">
                <a:hlinkClick r:id="rId2"/>
              </a:rPr>
              <a:t>http://www.youtube.com/watch?v=lg4S-M0R_I0</a:t>
            </a:r>
            <a:endParaRPr lang="he-IL" dirty="0"/>
          </a:p>
        </p:txBody>
      </p:sp>
    </p:spTree>
    <p:extLst>
      <p:ext uri="{BB962C8B-B14F-4D97-AF65-F5344CB8AC3E}">
        <p14:creationId xmlns:p14="http://schemas.microsoft.com/office/powerpoint/2010/main" val="1241194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DEMO</a:t>
            </a:r>
            <a:endParaRPr lang="he-IL" dirty="0"/>
          </a:p>
        </p:txBody>
      </p:sp>
      <p:sp>
        <p:nvSpPr>
          <p:cNvPr id="3" name="Content Placeholder 2"/>
          <p:cNvSpPr>
            <a:spLocks noGrp="1"/>
          </p:cNvSpPr>
          <p:nvPr>
            <p:ph idx="1"/>
          </p:nvPr>
        </p:nvSpPr>
        <p:spPr/>
        <p:txBody>
          <a:bodyPr/>
          <a:lstStyle/>
          <a:p>
            <a:r>
              <a:rPr lang="en-US" dirty="0" smtClean="0"/>
              <a:t>User experience</a:t>
            </a:r>
          </a:p>
          <a:p>
            <a:r>
              <a:rPr lang="en-US" dirty="0" smtClean="0"/>
              <a:t>Admin experience</a:t>
            </a:r>
            <a:endParaRPr lang="he-IL" dirty="0"/>
          </a:p>
        </p:txBody>
      </p:sp>
    </p:spTree>
    <p:extLst>
      <p:ext uri="{BB962C8B-B14F-4D97-AF65-F5344CB8AC3E}">
        <p14:creationId xmlns:p14="http://schemas.microsoft.com/office/powerpoint/2010/main" val="134446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Our Goals</a:t>
            </a:r>
            <a:endParaRPr lang="he-IL" dirty="0"/>
          </a:p>
        </p:txBody>
      </p:sp>
      <p:sp>
        <p:nvSpPr>
          <p:cNvPr id="3" name="Content Placeholder 2"/>
          <p:cNvSpPr>
            <a:spLocks noGrp="1"/>
          </p:cNvSpPr>
          <p:nvPr>
            <p:ph idx="1"/>
          </p:nvPr>
        </p:nvSpPr>
        <p:spPr/>
        <p:txBody>
          <a:bodyPr>
            <a:normAutofit/>
          </a:bodyPr>
          <a:lstStyle/>
          <a:p>
            <a:pPr algn="l" rtl="0"/>
            <a:r>
              <a:rPr lang="en-US" dirty="0" smtClean="0"/>
              <a:t>Framework Goals</a:t>
            </a:r>
          </a:p>
          <a:p>
            <a:pPr lvl="1" algn="l" rtl="0"/>
            <a:r>
              <a:rPr lang="en-US" dirty="0" smtClean="0"/>
              <a:t>Scaling </a:t>
            </a:r>
          </a:p>
          <a:p>
            <a:pPr lvl="1" algn="l" rtl="0"/>
            <a:r>
              <a:rPr lang="en-US" dirty="0" smtClean="0"/>
              <a:t>Cross Platforms </a:t>
            </a:r>
          </a:p>
          <a:p>
            <a:pPr lvl="1" algn="l" rtl="0"/>
            <a:r>
              <a:rPr lang="en-US" dirty="0" smtClean="0"/>
              <a:t>Modular</a:t>
            </a:r>
          </a:p>
          <a:p>
            <a:pPr lvl="1" algn="l" rtl="0"/>
            <a:r>
              <a:rPr lang="en-US" dirty="0" smtClean="0"/>
              <a:t>Decoupling</a:t>
            </a:r>
          </a:p>
          <a:p>
            <a:pPr lvl="1" algn="l" rtl="0"/>
            <a:r>
              <a:rPr lang="en-US" dirty="0" smtClean="0"/>
              <a:t>DB</a:t>
            </a:r>
          </a:p>
          <a:p>
            <a:pPr lvl="1" algn="l" rtl="0"/>
            <a:endParaRPr lang="en-US" dirty="0" smtClean="0"/>
          </a:p>
          <a:p>
            <a:pPr algn="l" rtl="0"/>
            <a:r>
              <a:rPr lang="en-US" dirty="0" smtClean="0"/>
              <a:t>Application goals</a:t>
            </a:r>
          </a:p>
          <a:p>
            <a:pPr lvl="1"/>
            <a:r>
              <a:rPr lang="en-US" dirty="0" smtClean="0"/>
              <a:t>Questionnaire </a:t>
            </a:r>
            <a:r>
              <a:rPr lang="en-US" dirty="0"/>
              <a:t>engine</a:t>
            </a:r>
          </a:p>
          <a:p>
            <a:pPr lvl="1"/>
            <a:r>
              <a:rPr lang="en-US" dirty="0"/>
              <a:t>Facebook </a:t>
            </a:r>
            <a:r>
              <a:rPr lang="en-US" dirty="0" smtClean="0"/>
              <a:t>integration</a:t>
            </a:r>
          </a:p>
          <a:p>
            <a:pPr lvl="1"/>
            <a:r>
              <a:rPr lang="en-US" dirty="0" smtClean="0"/>
              <a:t>Mission logic</a:t>
            </a:r>
          </a:p>
          <a:p>
            <a:pPr lvl="1"/>
            <a:r>
              <a:rPr lang="en-US" dirty="0"/>
              <a:t>User Collaboration</a:t>
            </a:r>
          </a:p>
          <a:p>
            <a:pPr lvl="1"/>
            <a:endParaRPr lang="he-IL" dirty="0" smtClean="0"/>
          </a:p>
          <a:p>
            <a:pPr lvl="1" algn="l" rtl="0"/>
            <a:endParaRPr lang="en-US" dirty="0" smtClean="0"/>
          </a:p>
        </p:txBody>
      </p:sp>
    </p:spTree>
    <p:extLst>
      <p:ext uri="{BB962C8B-B14F-4D97-AF65-F5344CB8AC3E}">
        <p14:creationId xmlns:p14="http://schemas.microsoft.com/office/powerpoint/2010/main" val="3252136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Existing </a:t>
            </a:r>
            <a:r>
              <a:rPr lang="en-US" dirty="0"/>
              <a:t>Design patterns </a:t>
            </a:r>
            <a:br>
              <a:rPr lang="en-US" dirty="0"/>
            </a:br>
            <a:endParaRPr lang="he-IL" dirty="0"/>
          </a:p>
        </p:txBody>
      </p:sp>
      <p:sp>
        <p:nvSpPr>
          <p:cNvPr id="3" name="Content Placeholder 2"/>
          <p:cNvSpPr>
            <a:spLocks noGrp="1"/>
          </p:cNvSpPr>
          <p:nvPr>
            <p:ph idx="1"/>
          </p:nvPr>
        </p:nvSpPr>
        <p:spPr/>
        <p:txBody>
          <a:bodyPr>
            <a:normAutofit/>
          </a:bodyPr>
          <a:lstStyle/>
          <a:p>
            <a:pPr lvl="1" algn="l" rtl="0"/>
            <a:r>
              <a:rPr lang="en-US" dirty="0" smtClean="0"/>
              <a:t>MVC</a:t>
            </a:r>
          </a:p>
          <a:p>
            <a:pPr lvl="1" algn="l" rtl="0"/>
            <a:endParaRPr lang="en-US" dirty="0"/>
          </a:p>
          <a:p>
            <a:pPr lvl="1" algn="l" rtl="0"/>
            <a:endParaRPr lang="en-US" dirty="0" smtClean="0"/>
          </a:p>
          <a:p>
            <a:pPr lvl="1" algn="l" rtl="0"/>
            <a:endParaRPr lang="en-US" dirty="0" smtClean="0"/>
          </a:p>
          <a:p>
            <a:pPr lvl="1" algn="l" rtl="0"/>
            <a:r>
              <a:rPr lang="en-US" dirty="0" smtClean="0"/>
              <a:t>Server pages (JSP, ASP, PHP)</a:t>
            </a:r>
          </a:p>
          <a:p>
            <a:pPr lvl="1" algn="l" rtl="0"/>
            <a:endParaRPr lang="en-US" dirty="0" smtClean="0"/>
          </a:p>
          <a:p>
            <a:pPr lvl="1" algn="l" rtl="0"/>
            <a:endParaRPr lang="en-US" dirty="0"/>
          </a:p>
          <a:p>
            <a:pPr lvl="1" algn="l" rtl="0"/>
            <a:endParaRPr lang="en-US" dirty="0" smtClean="0"/>
          </a:p>
          <a:p>
            <a:pPr lvl="1" algn="l" rtl="0"/>
            <a:r>
              <a:rPr lang="en-US" dirty="0" smtClean="0"/>
              <a:t>MVP</a:t>
            </a:r>
          </a:p>
          <a:p>
            <a:pPr algn="l" rtl="0"/>
            <a:endParaRPr lang="en-US" dirty="0" smtClean="0"/>
          </a:p>
        </p:txBody>
      </p:sp>
      <p:pic>
        <p:nvPicPr>
          <p:cNvPr id="1026" name="Picture 2" descr="C:\Users\igovorov\Downloads\240px-ModelViewControllerDiagram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63016"/>
            <a:ext cx="2286000" cy="10477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igovorov\Downloads\fig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231738"/>
            <a:ext cx="4133850" cy="1752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819400" y="4615006"/>
            <a:ext cx="1295400" cy="369332"/>
          </a:xfrm>
          <a:prstGeom prst="rect">
            <a:avLst/>
          </a:prstGeom>
          <a:solidFill>
            <a:srgbClr val="FF0000"/>
          </a:solidFill>
        </p:spPr>
        <p:txBody>
          <a:bodyPr wrap="square" rtlCol="1" anchor="ctr" anchorCtr="0">
            <a:spAutoFit/>
          </a:bodyPr>
          <a:lstStyle/>
          <a:p>
            <a:pPr algn="ctr"/>
            <a:r>
              <a:rPr lang="en-US" dirty="0" smtClean="0">
                <a:solidFill>
                  <a:schemeClr val="bg1"/>
                </a:solidFill>
              </a:rPr>
              <a:t>View</a:t>
            </a:r>
            <a:endParaRPr lang="he-IL" dirty="0">
              <a:solidFill>
                <a:schemeClr val="bg1"/>
              </a:solidFill>
            </a:endParaRPr>
          </a:p>
        </p:txBody>
      </p:sp>
      <p:sp>
        <p:nvSpPr>
          <p:cNvPr id="16" name="TextBox 15"/>
          <p:cNvSpPr txBox="1"/>
          <p:nvPr/>
        </p:nvSpPr>
        <p:spPr>
          <a:xfrm>
            <a:off x="2822369" y="5211288"/>
            <a:ext cx="1295400" cy="369332"/>
          </a:xfrm>
          <a:prstGeom prst="rect">
            <a:avLst/>
          </a:prstGeom>
          <a:solidFill>
            <a:srgbClr val="FF0000"/>
          </a:solidFill>
        </p:spPr>
        <p:txBody>
          <a:bodyPr wrap="square" rtlCol="1">
            <a:spAutoFit/>
          </a:bodyPr>
          <a:lstStyle/>
          <a:p>
            <a:pPr algn="ctr"/>
            <a:r>
              <a:rPr lang="en-US" dirty="0" smtClean="0">
                <a:solidFill>
                  <a:schemeClr val="bg1"/>
                </a:solidFill>
              </a:rPr>
              <a:t>Presenter</a:t>
            </a:r>
            <a:endParaRPr lang="he-IL" dirty="0">
              <a:solidFill>
                <a:schemeClr val="bg1"/>
              </a:solidFill>
            </a:endParaRPr>
          </a:p>
        </p:txBody>
      </p:sp>
      <p:sp>
        <p:nvSpPr>
          <p:cNvPr id="17" name="TextBox 16"/>
          <p:cNvSpPr txBox="1"/>
          <p:nvPr/>
        </p:nvSpPr>
        <p:spPr>
          <a:xfrm>
            <a:off x="2822369" y="5909684"/>
            <a:ext cx="1295400" cy="369332"/>
          </a:xfrm>
          <a:prstGeom prst="rect">
            <a:avLst/>
          </a:prstGeom>
          <a:solidFill>
            <a:srgbClr val="FF0000"/>
          </a:solidFill>
        </p:spPr>
        <p:txBody>
          <a:bodyPr wrap="square" rtlCol="1">
            <a:spAutoFit/>
          </a:bodyPr>
          <a:lstStyle/>
          <a:p>
            <a:pPr algn="ctr"/>
            <a:r>
              <a:rPr lang="en-US" dirty="0" smtClean="0">
                <a:solidFill>
                  <a:schemeClr val="bg1"/>
                </a:solidFill>
              </a:rPr>
              <a:t>Model</a:t>
            </a:r>
            <a:endParaRPr lang="he-IL" dirty="0">
              <a:solidFill>
                <a:schemeClr val="bg1"/>
              </a:solidFill>
            </a:endParaRPr>
          </a:p>
        </p:txBody>
      </p:sp>
      <p:cxnSp>
        <p:nvCxnSpPr>
          <p:cNvPr id="18" name="Straight Arrow Connector 17"/>
          <p:cNvCxnSpPr>
            <a:stCxn id="15" idx="2"/>
            <a:endCxn id="16" idx="0"/>
          </p:cNvCxnSpPr>
          <p:nvPr/>
        </p:nvCxnSpPr>
        <p:spPr>
          <a:xfrm>
            <a:off x="3467100" y="4984338"/>
            <a:ext cx="2969" cy="226950"/>
          </a:xfrm>
          <a:prstGeom prst="straightConnector1">
            <a:avLst/>
          </a:prstGeom>
          <a:ln w="25400" cmpd="sng">
            <a:solidFill>
              <a:schemeClr val="tx1"/>
            </a:solidFill>
            <a:tailEnd type="arrow"/>
          </a:ln>
          <a:effectLst>
            <a:outerShdw blurRad="50800" dist="50800" dir="5400000" algn="ctr" rotWithShape="0">
              <a:schemeClr val="bg1"/>
            </a:outerShd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7" idx="0"/>
          </p:cNvCxnSpPr>
          <p:nvPr/>
        </p:nvCxnSpPr>
        <p:spPr>
          <a:xfrm>
            <a:off x="3470069" y="5580620"/>
            <a:ext cx="0" cy="329064"/>
          </a:xfrm>
          <a:prstGeom prst="straightConnector1">
            <a:avLst/>
          </a:prstGeom>
          <a:ln w="25400" cmpd="sng">
            <a:solidFill>
              <a:schemeClr val="tx1"/>
            </a:solidFill>
            <a:tailEnd type="arrow"/>
          </a:ln>
          <a:effectLst>
            <a:outerShdw blurRad="50800" dist="50800" dir="5400000" algn="ctr" rotWithShape="0">
              <a:schemeClr val="bg1"/>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717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dirty="0" smtClean="0"/>
              <a:t>Design pattern selection</a:t>
            </a:r>
            <a:endParaRPr lang="he-IL" dirty="0"/>
          </a:p>
        </p:txBody>
      </p:sp>
      <p:sp>
        <p:nvSpPr>
          <p:cNvPr id="3" name="Content Placeholder 2"/>
          <p:cNvSpPr>
            <a:spLocks noGrp="1"/>
          </p:cNvSpPr>
          <p:nvPr>
            <p:ph idx="1"/>
          </p:nvPr>
        </p:nvSpPr>
        <p:spPr>
          <a:xfrm>
            <a:off x="457200" y="1600200"/>
            <a:ext cx="5334000" cy="4876800"/>
          </a:xfrm>
        </p:spPr>
        <p:txBody>
          <a:bodyPr>
            <a:normAutofit/>
          </a:bodyPr>
          <a:lstStyle/>
          <a:p>
            <a:pPr algn="l" rtl="0"/>
            <a:r>
              <a:rPr lang="en-US" dirty="0" smtClean="0"/>
              <a:t>We choose the MVP design pattern. Why?</a:t>
            </a:r>
          </a:p>
          <a:p>
            <a:pPr algn="l" rtl="0"/>
            <a:endParaRPr lang="en-US" dirty="0" smtClean="0"/>
          </a:p>
          <a:p>
            <a:pPr algn="l" rtl="0"/>
            <a:r>
              <a:rPr lang="en-US" dirty="0" smtClean="0"/>
              <a:t>Advantages:</a:t>
            </a:r>
          </a:p>
          <a:p>
            <a:pPr lvl="1" algn="l" rtl="0"/>
            <a:r>
              <a:rPr lang="en-US" dirty="0" smtClean="0"/>
              <a:t>Cross </a:t>
            </a:r>
            <a:r>
              <a:rPr lang="en-US" dirty="0"/>
              <a:t>platform </a:t>
            </a:r>
          </a:p>
          <a:p>
            <a:pPr lvl="1" algn="l" rtl="0"/>
            <a:r>
              <a:rPr lang="en-US" dirty="0" smtClean="0"/>
              <a:t>Decupling</a:t>
            </a:r>
          </a:p>
          <a:p>
            <a:pPr lvl="1" algn="l" rtl="0"/>
            <a:r>
              <a:rPr lang="en-US" dirty="0" smtClean="0"/>
              <a:t>Dynamic client</a:t>
            </a:r>
          </a:p>
          <a:p>
            <a:pPr lvl="1" algn="l" rtl="0"/>
            <a:r>
              <a:rPr lang="en-US" dirty="0" smtClean="0"/>
              <a:t>Widget wise</a:t>
            </a:r>
          </a:p>
          <a:p>
            <a:pPr algn="l" rtl="0"/>
            <a:r>
              <a:rPr lang="en-US" dirty="0" smtClean="0"/>
              <a:t>Disadvantages:</a:t>
            </a:r>
          </a:p>
          <a:p>
            <a:pPr lvl="1" algn="l" rtl="0"/>
            <a:r>
              <a:rPr lang="en-US" dirty="0" smtClean="0"/>
              <a:t>Longer development time</a:t>
            </a:r>
          </a:p>
          <a:p>
            <a:pPr lvl="1" algn="l" rtl="0"/>
            <a:r>
              <a:rPr lang="en-US" dirty="0" smtClean="0"/>
              <a:t>Less efficient</a:t>
            </a:r>
          </a:p>
        </p:txBody>
      </p:sp>
      <p:sp>
        <p:nvSpPr>
          <p:cNvPr id="5" name="TextBox 4"/>
          <p:cNvSpPr txBox="1"/>
          <p:nvPr/>
        </p:nvSpPr>
        <p:spPr>
          <a:xfrm>
            <a:off x="6477000" y="2667000"/>
            <a:ext cx="1295400" cy="369332"/>
          </a:xfrm>
          <a:prstGeom prst="rect">
            <a:avLst/>
          </a:prstGeom>
          <a:solidFill>
            <a:srgbClr val="FF0000"/>
          </a:solidFill>
        </p:spPr>
        <p:txBody>
          <a:bodyPr wrap="square" rtlCol="1" anchor="ctr" anchorCtr="0">
            <a:spAutoFit/>
          </a:bodyPr>
          <a:lstStyle/>
          <a:p>
            <a:pPr algn="ctr"/>
            <a:r>
              <a:rPr lang="en-US" dirty="0" smtClean="0">
                <a:solidFill>
                  <a:schemeClr val="bg1"/>
                </a:solidFill>
              </a:rPr>
              <a:t>View</a:t>
            </a:r>
            <a:endParaRPr lang="he-IL" dirty="0">
              <a:solidFill>
                <a:schemeClr val="bg1"/>
              </a:solidFill>
            </a:endParaRPr>
          </a:p>
        </p:txBody>
      </p:sp>
      <p:sp>
        <p:nvSpPr>
          <p:cNvPr id="6" name="TextBox 5"/>
          <p:cNvSpPr txBox="1"/>
          <p:nvPr/>
        </p:nvSpPr>
        <p:spPr>
          <a:xfrm>
            <a:off x="6479969" y="3263282"/>
            <a:ext cx="1295400" cy="369332"/>
          </a:xfrm>
          <a:prstGeom prst="rect">
            <a:avLst/>
          </a:prstGeom>
          <a:solidFill>
            <a:srgbClr val="FF0000"/>
          </a:solidFill>
        </p:spPr>
        <p:txBody>
          <a:bodyPr wrap="square" rtlCol="1">
            <a:spAutoFit/>
          </a:bodyPr>
          <a:lstStyle/>
          <a:p>
            <a:pPr algn="ctr"/>
            <a:r>
              <a:rPr lang="en-US" dirty="0" smtClean="0">
                <a:solidFill>
                  <a:schemeClr val="bg1"/>
                </a:solidFill>
              </a:rPr>
              <a:t>Presenter</a:t>
            </a:r>
            <a:endParaRPr lang="he-IL" dirty="0">
              <a:solidFill>
                <a:schemeClr val="bg1"/>
              </a:solidFill>
            </a:endParaRPr>
          </a:p>
        </p:txBody>
      </p:sp>
      <p:sp>
        <p:nvSpPr>
          <p:cNvPr id="7" name="TextBox 6"/>
          <p:cNvSpPr txBox="1"/>
          <p:nvPr/>
        </p:nvSpPr>
        <p:spPr>
          <a:xfrm>
            <a:off x="6479969" y="3961678"/>
            <a:ext cx="1295400" cy="369332"/>
          </a:xfrm>
          <a:prstGeom prst="rect">
            <a:avLst/>
          </a:prstGeom>
          <a:solidFill>
            <a:srgbClr val="FF0000"/>
          </a:solidFill>
        </p:spPr>
        <p:txBody>
          <a:bodyPr wrap="square" rtlCol="1">
            <a:spAutoFit/>
          </a:bodyPr>
          <a:lstStyle/>
          <a:p>
            <a:pPr algn="ctr"/>
            <a:r>
              <a:rPr lang="en-US" dirty="0" smtClean="0">
                <a:solidFill>
                  <a:schemeClr val="bg1"/>
                </a:solidFill>
              </a:rPr>
              <a:t>Model</a:t>
            </a:r>
            <a:endParaRPr lang="he-IL" dirty="0">
              <a:solidFill>
                <a:schemeClr val="bg1"/>
              </a:solidFill>
            </a:endParaRPr>
          </a:p>
        </p:txBody>
      </p:sp>
      <p:cxnSp>
        <p:nvCxnSpPr>
          <p:cNvPr id="8" name="Straight Arrow Connector 7"/>
          <p:cNvCxnSpPr>
            <a:stCxn id="5" idx="2"/>
            <a:endCxn id="6" idx="0"/>
          </p:cNvCxnSpPr>
          <p:nvPr/>
        </p:nvCxnSpPr>
        <p:spPr>
          <a:xfrm>
            <a:off x="7124700" y="3036332"/>
            <a:ext cx="2969" cy="226950"/>
          </a:xfrm>
          <a:prstGeom prst="straightConnector1">
            <a:avLst/>
          </a:prstGeom>
          <a:ln w="25400" cmpd="sng">
            <a:solidFill>
              <a:schemeClr val="tx1"/>
            </a:solidFill>
            <a:tailEnd type="arrow"/>
          </a:ln>
          <a:effectLst>
            <a:outerShdw blurRad="50800" dist="50800" dir="5400000" algn="ctr" rotWithShape="0">
              <a:schemeClr val="bg1"/>
            </a:outerShdw>
          </a:effectLst>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7" idx="0"/>
          </p:cNvCxnSpPr>
          <p:nvPr/>
        </p:nvCxnSpPr>
        <p:spPr>
          <a:xfrm>
            <a:off x="7127669" y="3632614"/>
            <a:ext cx="0" cy="329064"/>
          </a:xfrm>
          <a:prstGeom prst="straightConnector1">
            <a:avLst/>
          </a:prstGeom>
          <a:ln w="25400" cmpd="sng">
            <a:solidFill>
              <a:schemeClr val="tx1"/>
            </a:solidFill>
            <a:tailEnd type="arrow"/>
          </a:ln>
          <a:effectLst>
            <a:outerShdw blurRad="50800" dist="50800" dir="5400000" algn="ctr" rotWithShape="0">
              <a:schemeClr val="bg1"/>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700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dirty="0" smtClean="0"/>
              <a:t>Our architecture </a:t>
            </a:r>
            <a:endParaRPr lang="he-IL" dirty="0"/>
          </a:p>
        </p:txBody>
      </p:sp>
      <p:sp>
        <p:nvSpPr>
          <p:cNvPr id="36" name="Rectangle 35"/>
          <p:cNvSpPr/>
          <p:nvPr/>
        </p:nvSpPr>
        <p:spPr>
          <a:xfrm>
            <a:off x="3662551"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sp>
        <p:nvSpPr>
          <p:cNvPr id="39" name="Rectangle 38"/>
          <p:cNvSpPr/>
          <p:nvPr/>
        </p:nvSpPr>
        <p:spPr>
          <a:xfrm>
            <a:off x="3662551"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648200"/>
            <a:ext cx="574964" cy="548494"/>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839757" y="2059136"/>
            <a:ext cx="813043" cy="369332"/>
          </a:xfrm>
          <a:prstGeom prst="rect">
            <a:avLst/>
          </a:prstGeom>
          <a:noFill/>
        </p:spPr>
        <p:txBody>
          <a:bodyPr wrap="none" rtlCol="1">
            <a:spAutoFit/>
          </a:bodyPr>
          <a:lstStyle/>
          <a:p>
            <a:r>
              <a:rPr lang="en-US" dirty="0" smtClean="0"/>
              <a:t>Model</a:t>
            </a:r>
            <a:endParaRPr lang="he-IL" dirty="0"/>
          </a:p>
        </p:txBody>
      </p:sp>
      <p:sp>
        <p:nvSpPr>
          <p:cNvPr id="47" name="TextBox 46"/>
          <p:cNvSpPr txBox="1"/>
          <p:nvPr/>
        </p:nvSpPr>
        <p:spPr>
          <a:xfrm>
            <a:off x="1532093" y="4737781"/>
            <a:ext cx="1184940" cy="369332"/>
          </a:xfrm>
          <a:prstGeom prst="rect">
            <a:avLst/>
          </a:prstGeom>
          <a:noFill/>
        </p:spPr>
        <p:txBody>
          <a:bodyPr wrap="none" rtlCol="1">
            <a:spAutoFit/>
          </a:bodyPr>
          <a:lstStyle/>
          <a:p>
            <a:r>
              <a:rPr lang="en-US" dirty="0" smtClean="0"/>
              <a:t>Presenter</a:t>
            </a:r>
            <a:endParaRPr lang="he-IL" dirty="0"/>
          </a:p>
        </p:txBody>
      </p:sp>
      <p:sp>
        <p:nvSpPr>
          <p:cNvPr id="48" name="TextBox 47"/>
          <p:cNvSpPr txBox="1"/>
          <p:nvPr/>
        </p:nvSpPr>
        <p:spPr>
          <a:xfrm>
            <a:off x="2124563" y="5979899"/>
            <a:ext cx="680636" cy="369332"/>
          </a:xfrm>
          <a:prstGeom prst="rect">
            <a:avLst/>
          </a:prstGeom>
          <a:noFill/>
        </p:spPr>
        <p:txBody>
          <a:bodyPr wrap="none" rtlCol="1">
            <a:spAutoFit/>
          </a:bodyPr>
          <a:lstStyle/>
          <a:p>
            <a:r>
              <a:rPr lang="en-US" dirty="0" smtClean="0"/>
              <a:t>View</a:t>
            </a:r>
          </a:p>
        </p:txBody>
      </p:sp>
    </p:spTree>
    <p:extLst>
      <p:ext uri="{BB962C8B-B14F-4D97-AF65-F5344CB8AC3E}">
        <p14:creationId xmlns:p14="http://schemas.microsoft.com/office/powerpoint/2010/main" val="2551328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dirty="0" smtClean="0"/>
              <a:t>Our architecture - View </a:t>
            </a:r>
            <a:endParaRPr lang="he-IL" dirty="0"/>
          </a:p>
        </p:txBody>
      </p:sp>
      <p:sp>
        <p:nvSpPr>
          <p:cNvPr id="30" name="Content Placeholder 2"/>
          <p:cNvSpPr>
            <a:spLocks noGrp="1"/>
          </p:cNvSpPr>
          <p:nvPr>
            <p:ph idx="1"/>
          </p:nvPr>
        </p:nvSpPr>
        <p:spPr>
          <a:xfrm>
            <a:off x="457200" y="1600200"/>
            <a:ext cx="5426009" cy="4876800"/>
          </a:xfrm>
        </p:spPr>
        <p:txBody>
          <a:bodyPr>
            <a:normAutofit/>
          </a:bodyPr>
          <a:lstStyle/>
          <a:p>
            <a:pPr algn="l" rtl="0"/>
            <a:r>
              <a:rPr lang="en-US" dirty="0" smtClean="0"/>
              <a:t>GWTP - Google Web Toolkit </a:t>
            </a:r>
            <a:r>
              <a:rPr lang="en-US" dirty="0" err="1" smtClean="0"/>
              <a:t>paltform</a:t>
            </a:r>
            <a:endParaRPr lang="en-US" dirty="0"/>
          </a:p>
          <a:p>
            <a:pPr algn="l" rtl="0"/>
            <a:endParaRPr lang="en-US" dirty="0" smtClean="0"/>
          </a:p>
          <a:p>
            <a:pPr algn="l" rtl="0"/>
            <a:r>
              <a:rPr lang="en-US" dirty="0" smtClean="0"/>
              <a:t>Advantages:</a:t>
            </a:r>
          </a:p>
          <a:p>
            <a:pPr lvl="1" algn="l" rtl="0"/>
            <a:r>
              <a:rPr lang="en-US" dirty="0" smtClean="0"/>
              <a:t>Client </a:t>
            </a:r>
            <a:r>
              <a:rPr lang="en-US" dirty="0"/>
              <a:t>side is written same as server side in Java</a:t>
            </a:r>
          </a:p>
          <a:p>
            <a:pPr lvl="1" algn="l" rtl="0"/>
            <a:r>
              <a:rPr lang="en-US" dirty="0" smtClean="0"/>
              <a:t>Supports all the Web browsers</a:t>
            </a:r>
            <a:endParaRPr lang="en-US" dirty="0"/>
          </a:p>
          <a:p>
            <a:pPr lvl="1" algn="l" rtl="0"/>
            <a:r>
              <a:rPr lang="en-US" dirty="0" smtClean="0"/>
              <a:t>Power </a:t>
            </a:r>
            <a:r>
              <a:rPr lang="en-US" dirty="0"/>
              <a:t>of Java</a:t>
            </a:r>
            <a:r>
              <a:rPr lang="en-US" dirty="0" smtClean="0"/>
              <a:t>:</a:t>
            </a:r>
            <a:endParaRPr lang="en-US" dirty="0"/>
          </a:p>
          <a:p>
            <a:pPr lvl="2" algn="l" rtl="0"/>
            <a:r>
              <a:rPr lang="en-US" dirty="0"/>
              <a:t>Compilation Error detection </a:t>
            </a:r>
          </a:p>
          <a:p>
            <a:pPr lvl="2" algn="l" rtl="0"/>
            <a:r>
              <a:rPr lang="en-US" dirty="0"/>
              <a:t>Complex </a:t>
            </a:r>
            <a:r>
              <a:rPr lang="en-US" dirty="0" smtClean="0"/>
              <a:t>classes</a:t>
            </a:r>
          </a:p>
          <a:p>
            <a:pPr lvl="2" algn="l" rtl="0"/>
            <a:r>
              <a:rPr lang="en-US" dirty="0"/>
              <a:t>Debug environment</a:t>
            </a:r>
          </a:p>
          <a:p>
            <a:pPr lvl="1" algn="l" rtl="0"/>
            <a:r>
              <a:rPr lang="en-US" dirty="0" smtClean="0"/>
              <a:t>Useful tools like GWT designer, Client bundle</a:t>
            </a:r>
          </a:p>
          <a:p>
            <a:pPr lvl="1" algn="l" rtl="0"/>
            <a:r>
              <a:rPr lang="en-US" dirty="0" smtClean="0"/>
              <a:t>Decoupled View</a:t>
            </a:r>
          </a:p>
          <a:p>
            <a:pPr marL="274320" lvl="1" indent="0" algn="l" rtl="0">
              <a:buNone/>
            </a:pPr>
            <a:endParaRPr lang="en-US" dirty="0" smtClean="0"/>
          </a:p>
        </p:txBody>
      </p:sp>
      <p:grpSp>
        <p:nvGrpSpPr>
          <p:cNvPr id="7" name="Group 6"/>
          <p:cNvGrpSpPr/>
          <p:nvPr/>
        </p:nvGrpSpPr>
        <p:grpSpPr>
          <a:xfrm>
            <a:off x="5545042" y="1524000"/>
            <a:ext cx="3443995" cy="5334000"/>
            <a:chOff x="1353367" y="1216042"/>
            <a:chExt cx="5930433" cy="5845809"/>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599" y="4710561"/>
              <a:ext cx="3505201" cy="2351290"/>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574965" cy="369332"/>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935679" y="2002484"/>
              <a:ext cx="1157123" cy="337309"/>
            </a:xfrm>
            <a:prstGeom prst="rect">
              <a:avLst/>
            </a:prstGeom>
            <a:noFill/>
          </p:spPr>
          <p:txBody>
            <a:bodyPr wrap="none" rtlCol="1">
              <a:spAutoFit/>
            </a:bodyPr>
            <a:lstStyle/>
            <a:p>
              <a:r>
                <a:rPr lang="en-US" sz="1400" dirty="0" smtClean="0"/>
                <a:t>Model</a:t>
              </a:r>
              <a:endParaRPr lang="he-IL" sz="1400" dirty="0"/>
            </a:p>
          </p:txBody>
        </p:sp>
        <p:sp>
          <p:nvSpPr>
            <p:cNvPr id="47" name="TextBox 46"/>
            <p:cNvSpPr txBox="1"/>
            <p:nvPr/>
          </p:nvSpPr>
          <p:spPr>
            <a:xfrm>
              <a:off x="1353367" y="4837872"/>
              <a:ext cx="1653978" cy="337309"/>
            </a:xfrm>
            <a:prstGeom prst="rect">
              <a:avLst/>
            </a:prstGeom>
            <a:noFill/>
          </p:spPr>
          <p:txBody>
            <a:bodyPr wrap="none" rtlCol="1">
              <a:spAutoFit/>
            </a:bodyPr>
            <a:lstStyle/>
            <a:p>
              <a:r>
                <a:rPr lang="en-US" sz="1400" dirty="0" smtClean="0"/>
                <a:t>Presenter</a:t>
              </a:r>
              <a:endParaRPr lang="he-IL" sz="1400" dirty="0"/>
            </a:p>
          </p:txBody>
        </p:sp>
        <p:sp>
          <p:nvSpPr>
            <p:cNvPr id="48" name="TextBox 47"/>
            <p:cNvSpPr txBox="1"/>
            <p:nvPr/>
          </p:nvSpPr>
          <p:spPr>
            <a:xfrm>
              <a:off x="1906142" y="5979899"/>
              <a:ext cx="1216195" cy="404770"/>
            </a:xfrm>
            <a:prstGeom prst="rect">
              <a:avLst/>
            </a:prstGeom>
            <a:noFill/>
            <a:ln>
              <a:solidFill>
                <a:srgbClr val="FF0000"/>
              </a:solidFill>
            </a:ln>
          </p:spPr>
          <p:txBody>
            <a:bodyPr wrap="none" rtlCol="1">
              <a:spAutoFit/>
            </a:bodyPr>
            <a:lstStyle/>
            <a:p>
              <a:r>
                <a:rPr lang="en-US" b="1" dirty="0" smtClean="0"/>
                <a:t>View</a:t>
              </a:r>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grpSp>
    </p:spTree>
    <p:extLst>
      <p:ext uri="{BB962C8B-B14F-4D97-AF65-F5344CB8AC3E}">
        <p14:creationId xmlns:p14="http://schemas.microsoft.com/office/powerpoint/2010/main" val="2684578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dirty="0" smtClean="0"/>
              <a:t>Our architecture - Presenter</a:t>
            </a:r>
            <a:endParaRPr lang="he-IL" dirty="0"/>
          </a:p>
        </p:txBody>
      </p:sp>
      <p:sp>
        <p:nvSpPr>
          <p:cNvPr id="30" name="Content Placeholder 2"/>
          <p:cNvSpPr>
            <a:spLocks noGrp="1"/>
          </p:cNvSpPr>
          <p:nvPr>
            <p:ph idx="1"/>
          </p:nvPr>
        </p:nvSpPr>
        <p:spPr>
          <a:xfrm>
            <a:off x="457200" y="1600200"/>
            <a:ext cx="5426009" cy="4876800"/>
          </a:xfrm>
        </p:spPr>
        <p:txBody>
          <a:bodyPr>
            <a:normAutofit lnSpcReduction="10000"/>
          </a:bodyPr>
          <a:lstStyle/>
          <a:p>
            <a:pPr algn="l" rtl="0"/>
            <a:r>
              <a:rPr lang="en-US" dirty="0" smtClean="0"/>
              <a:t>GWTP - Google Web Toolkit Platform</a:t>
            </a:r>
          </a:p>
          <a:p>
            <a:pPr algn="l" rtl="0"/>
            <a:endParaRPr lang="en-US" dirty="0"/>
          </a:p>
          <a:p>
            <a:pPr algn="l" rtl="0"/>
            <a:r>
              <a:rPr lang="en-US" dirty="0" smtClean="0"/>
              <a:t>Advantages:</a:t>
            </a:r>
          </a:p>
          <a:p>
            <a:pPr lvl="1" algn="l" rtl="0"/>
            <a:r>
              <a:rPr lang="en-US" dirty="0"/>
              <a:t>Convenient and </a:t>
            </a:r>
            <a:r>
              <a:rPr lang="en-US" dirty="0" smtClean="0"/>
              <a:t>reliable </a:t>
            </a:r>
            <a:r>
              <a:rPr lang="en-US" dirty="0"/>
              <a:t>API for communication between </a:t>
            </a:r>
            <a:r>
              <a:rPr lang="en-US" dirty="0" smtClean="0"/>
              <a:t>client-server</a:t>
            </a:r>
          </a:p>
          <a:p>
            <a:pPr lvl="1" algn="l" rtl="0"/>
            <a:r>
              <a:rPr lang="en-US" dirty="0" smtClean="0"/>
              <a:t>Presenters\ Nested Presenters. </a:t>
            </a:r>
          </a:p>
          <a:p>
            <a:pPr lvl="1" algn="l" rtl="0"/>
            <a:r>
              <a:rPr lang="en-US" dirty="0" smtClean="0"/>
              <a:t>Event Bus</a:t>
            </a:r>
            <a:endParaRPr lang="en-US" dirty="0"/>
          </a:p>
          <a:p>
            <a:pPr lvl="1" algn="l" rtl="0"/>
            <a:endParaRPr lang="he-IL" dirty="0" smtClean="0"/>
          </a:p>
          <a:p>
            <a:pPr algn="l" rtl="0"/>
            <a:r>
              <a:rPr lang="en-US" dirty="0"/>
              <a:t>Disadvantages: </a:t>
            </a:r>
          </a:p>
          <a:p>
            <a:pPr lvl="1" algn="l" rtl="0"/>
            <a:r>
              <a:rPr lang="en-US" dirty="0"/>
              <a:t>The ? is longer</a:t>
            </a:r>
          </a:p>
          <a:p>
            <a:pPr lvl="1" algn="l" rtl="0"/>
            <a:r>
              <a:rPr lang="en-US" dirty="0"/>
              <a:t>Not all JavaScript commands are implemented</a:t>
            </a:r>
          </a:p>
          <a:p>
            <a:pPr lvl="1" algn="l" rtl="0"/>
            <a:r>
              <a:rPr lang="en-US" dirty="0"/>
              <a:t>New tool - found some bugs</a:t>
            </a:r>
          </a:p>
          <a:p>
            <a:pPr lvl="1" algn="l" rtl="0"/>
            <a:endParaRPr lang="en-US" dirty="0" smtClean="0"/>
          </a:p>
        </p:txBody>
      </p:sp>
      <p:grpSp>
        <p:nvGrpSpPr>
          <p:cNvPr id="7" name="Group 6"/>
          <p:cNvGrpSpPr/>
          <p:nvPr/>
        </p:nvGrpSpPr>
        <p:grpSpPr>
          <a:xfrm>
            <a:off x="5247507" y="1524000"/>
            <a:ext cx="3741530" cy="5105400"/>
            <a:chOff x="841024" y="1216042"/>
            <a:chExt cx="6442776" cy="5595274"/>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7" name="Straight Arrow Connector 36"/>
            <p:cNvCxnSpPr/>
            <p:nvPr/>
          </p:nvCxnSpPr>
          <p:spPr>
            <a:xfrm>
              <a:off x="5483382" y="5196694"/>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600" y="4460025"/>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609601" cy="369333"/>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935679" y="2002484"/>
              <a:ext cx="1157123" cy="337309"/>
            </a:xfrm>
            <a:prstGeom prst="rect">
              <a:avLst/>
            </a:prstGeom>
            <a:noFill/>
          </p:spPr>
          <p:txBody>
            <a:bodyPr wrap="none" rtlCol="1">
              <a:spAutoFit/>
            </a:bodyPr>
            <a:lstStyle/>
            <a:p>
              <a:r>
                <a:rPr lang="en-US" sz="1400" dirty="0" smtClean="0"/>
                <a:t>Model</a:t>
              </a:r>
              <a:endParaRPr lang="he-IL" sz="1400" dirty="0"/>
            </a:p>
          </p:txBody>
        </p:sp>
        <p:sp>
          <p:nvSpPr>
            <p:cNvPr id="47" name="TextBox 46"/>
            <p:cNvSpPr txBox="1"/>
            <p:nvPr/>
          </p:nvSpPr>
          <p:spPr>
            <a:xfrm>
              <a:off x="841024" y="4786185"/>
              <a:ext cx="2150837" cy="404770"/>
            </a:xfrm>
            <a:prstGeom prst="rect">
              <a:avLst/>
            </a:prstGeom>
            <a:noFill/>
            <a:ln>
              <a:solidFill>
                <a:srgbClr val="FF0000"/>
              </a:solidFill>
            </a:ln>
          </p:spPr>
          <p:txBody>
            <a:bodyPr wrap="none" rtlCol="1">
              <a:spAutoFit/>
            </a:bodyPr>
            <a:lstStyle/>
            <a:p>
              <a:r>
                <a:rPr lang="en-US" b="1" dirty="0" smtClean="0"/>
                <a:t>Presenter</a:t>
              </a:r>
              <a:endParaRPr lang="he-IL" b="1" dirty="0"/>
            </a:p>
          </p:txBody>
        </p:sp>
        <p:sp>
          <p:nvSpPr>
            <p:cNvPr id="48" name="TextBox 47"/>
            <p:cNvSpPr txBox="1"/>
            <p:nvPr/>
          </p:nvSpPr>
          <p:spPr>
            <a:xfrm>
              <a:off x="2106100" y="5979899"/>
              <a:ext cx="1016237" cy="337309"/>
            </a:xfrm>
            <a:prstGeom prst="rect">
              <a:avLst/>
            </a:prstGeom>
            <a:noFill/>
            <a:ln>
              <a:noFill/>
            </a:ln>
          </p:spPr>
          <p:txBody>
            <a:bodyPr wrap="none" rtlCol="1">
              <a:spAutoFit/>
            </a:bodyPr>
            <a:lstStyle/>
            <a:p>
              <a:r>
                <a:rPr lang="en-US" sz="1400" dirty="0" smtClean="0"/>
                <a:t>View</a:t>
              </a:r>
            </a:p>
          </p:txBody>
        </p:sp>
        <p:sp>
          <p:nvSpPr>
            <p:cNvPr id="52" name="TextBox 51"/>
            <p:cNvSpPr txBox="1"/>
            <p:nvPr/>
          </p:nvSpPr>
          <p:spPr>
            <a:xfrm>
              <a:off x="4187982" y="4827362"/>
              <a:ext cx="2590800"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grpSp>
    </p:spTree>
    <p:extLst>
      <p:ext uri="{BB962C8B-B14F-4D97-AF65-F5344CB8AC3E}">
        <p14:creationId xmlns:p14="http://schemas.microsoft.com/office/powerpoint/2010/main" val="3043953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dirty="0" smtClean="0"/>
              <a:t>Our architecture - Model</a:t>
            </a:r>
            <a:endParaRPr lang="he-IL" dirty="0"/>
          </a:p>
        </p:txBody>
      </p:sp>
      <p:sp>
        <p:nvSpPr>
          <p:cNvPr id="30" name="Content Placeholder 2"/>
          <p:cNvSpPr>
            <a:spLocks noGrp="1"/>
          </p:cNvSpPr>
          <p:nvPr>
            <p:ph idx="1"/>
          </p:nvPr>
        </p:nvSpPr>
        <p:spPr>
          <a:xfrm>
            <a:off x="457200" y="1600200"/>
            <a:ext cx="5426009" cy="4876800"/>
          </a:xfrm>
        </p:spPr>
        <p:txBody>
          <a:bodyPr>
            <a:normAutofit/>
          </a:bodyPr>
          <a:lstStyle/>
          <a:p>
            <a:r>
              <a:rPr lang="en-US" dirty="0"/>
              <a:t>Services</a:t>
            </a:r>
          </a:p>
          <a:p>
            <a:pPr lvl="1"/>
            <a:r>
              <a:rPr lang="en-US" dirty="0"/>
              <a:t>Game Logic </a:t>
            </a:r>
          </a:p>
          <a:p>
            <a:pPr lvl="1"/>
            <a:r>
              <a:rPr lang="en-US" dirty="0"/>
              <a:t>Business </a:t>
            </a:r>
            <a:r>
              <a:rPr lang="en-US" dirty="0" smtClean="0"/>
              <a:t>rules</a:t>
            </a:r>
          </a:p>
          <a:p>
            <a:pPr algn="l" rtl="0"/>
            <a:r>
              <a:rPr lang="en-US" dirty="0" smtClean="0"/>
              <a:t>GAE – Google App Engine</a:t>
            </a:r>
          </a:p>
          <a:p>
            <a:pPr lvl="1" algn="l" rtl="0"/>
            <a:r>
              <a:rPr lang="en-US" dirty="0" smtClean="0"/>
              <a:t>Scaling</a:t>
            </a:r>
          </a:p>
          <a:p>
            <a:pPr lvl="1" algn="l" rtl="0"/>
            <a:r>
              <a:rPr lang="en-US" dirty="0" smtClean="0"/>
              <a:t>Performance </a:t>
            </a:r>
            <a:endParaRPr lang="en-US" dirty="0"/>
          </a:p>
          <a:p>
            <a:pPr lvl="1" algn="l" rtl="0"/>
            <a:r>
              <a:rPr lang="en-US" dirty="0" err="1" smtClean="0"/>
              <a:t>Datastore</a:t>
            </a:r>
            <a:r>
              <a:rPr lang="en-US" dirty="0" smtClean="0"/>
              <a:t> </a:t>
            </a:r>
            <a:endParaRPr lang="en-US" dirty="0"/>
          </a:p>
          <a:p>
            <a:pPr algn="l" rtl="0"/>
            <a:r>
              <a:rPr lang="en-US" dirty="0" smtClean="0"/>
              <a:t>Objectify</a:t>
            </a:r>
          </a:p>
          <a:p>
            <a:pPr lvl="1" algn="l" rtl="0"/>
            <a:r>
              <a:rPr lang="en-US" dirty="0" smtClean="0"/>
              <a:t>Responsible for insert of complex classes into database.</a:t>
            </a:r>
          </a:p>
          <a:p>
            <a:pPr lvl="1" algn="l" rtl="0"/>
            <a:r>
              <a:rPr lang="en-US" dirty="0" smtClean="0"/>
              <a:t>Flexible and open to changes</a:t>
            </a:r>
          </a:p>
          <a:p>
            <a:pPr lvl="1" algn="l" rtl="0"/>
            <a:r>
              <a:rPr lang="en-US" dirty="0" smtClean="0"/>
              <a:t>Cross layer objects</a:t>
            </a:r>
            <a:endParaRPr lang="en-US" dirty="0"/>
          </a:p>
          <a:p>
            <a:pPr algn="l" rtl="0"/>
            <a:endParaRPr lang="en-US" dirty="0" smtClean="0"/>
          </a:p>
        </p:txBody>
      </p:sp>
      <p:grpSp>
        <p:nvGrpSpPr>
          <p:cNvPr id="7" name="Group 6"/>
          <p:cNvGrpSpPr/>
          <p:nvPr/>
        </p:nvGrpSpPr>
        <p:grpSpPr>
          <a:xfrm>
            <a:off x="5603072" y="1524000"/>
            <a:ext cx="3385965" cy="5105400"/>
            <a:chOff x="1453294" y="1216042"/>
            <a:chExt cx="5830506" cy="5595274"/>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7" name="Straight Arrow Connector 36"/>
            <p:cNvCxnSpPr/>
            <p:nvPr/>
          </p:nvCxnSpPr>
          <p:spPr>
            <a:xfrm>
              <a:off x="5483382" y="5196694"/>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600" y="4460025"/>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609601" cy="369333"/>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626525" y="2002484"/>
              <a:ext cx="1466277" cy="404770"/>
            </a:xfrm>
            <a:prstGeom prst="rect">
              <a:avLst/>
            </a:prstGeom>
            <a:noFill/>
            <a:ln>
              <a:solidFill>
                <a:srgbClr val="FF0000"/>
              </a:solidFill>
            </a:ln>
          </p:spPr>
          <p:txBody>
            <a:bodyPr wrap="none" rtlCol="1">
              <a:spAutoFit/>
            </a:bodyPr>
            <a:lstStyle/>
            <a:p>
              <a:r>
                <a:rPr lang="en-US" b="1" dirty="0" smtClean="0"/>
                <a:t>Model</a:t>
              </a:r>
              <a:endParaRPr lang="he-IL" b="1" dirty="0"/>
            </a:p>
          </p:txBody>
        </p:sp>
        <p:sp>
          <p:nvSpPr>
            <p:cNvPr id="47" name="TextBox 46"/>
            <p:cNvSpPr txBox="1"/>
            <p:nvPr/>
          </p:nvSpPr>
          <p:spPr>
            <a:xfrm>
              <a:off x="1453294" y="4843373"/>
              <a:ext cx="1653978" cy="337309"/>
            </a:xfrm>
            <a:prstGeom prst="rect">
              <a:avLst/>
            </a:prstGeom>
            <a:noFill/>
            <a:ln>
              <a:noFill/>
            </a:ln>
          </p:spPr>
          <p:txBody>
            <a:bodyPr wrap="none" rtlCol="1">
              <a:spAutoFit/>
            </a:bodyPr>
            <a:lstStyle/>
            <a:p>
              <a:r>
                <a:rPr lang="en-US" sz="1400" dirty="0" smtClean="0"/>
                <a:t>Presenter</a:t>
              </a:r>
              <a:endParaRPr lang="he-IL" sz="1400" dirty="0"/>
            </a:p>
          </p:txBody>
        </p:sp>
        <p:sp>
          <p:nvSpPr>
            <p:cNvPr id="48" name="TextBox 47"/>
            <p:cNvSpPr txBox="1"/>
            <p:nvPr/>
          </p:nvSpPr>
          <p:spPr>
            <a:xfrm>
              <a:off x="2106100" y="5979899"/>
              <a:ext cx="1016237" cy="337309"/>
            </a:xfrm>
            <a:prstGeom prst="rect">
              <a:avLst/>
            </a:prstGeom>
            <a:noFill/>
            <a:ln>
              <a:noFill/>
            </a:ln>
          </p:spPr>
          <p:txBody>
            <a:bodyPr wrap="none" rtlCol="1">
              <a:spAutoFit/>
            </a:bodyPr>
            <a:lstStyle/>
            <a:p>
              <a:r>
                <a:rPr lang="en-US" sz="1400" dirty="0" smtClean="0"/>
                <a:t>View</a:t>
              </a:r>
            </a:p>
          </p:txBody>
        </p:sp>
        <p:sp>
          <p:nvSpPr>
            <p:cNvPr id="49" name="TextBox 48"/>
            <p:cNvSpPr txBox="1"/>
            <p:nvPr/>
          </p:nvSpPr>
          <p:spPr>
            <a:xfrm>
              <a:off x="4211891" y="1594871"/>
              <a:ext cx="2590800" cy="369332"/>
            </a:xfrm>
            <a:prstGeom prst="rect">
              <a:avLst/>
            </a:prstGeom>
            <a:noFill/>
            <a:ln>
              <a:solidFill>
                <a:schemeClr val="tx1"/>
              </a:solidFill>
            </a:ln>
          </p:spPr>
          <p:txBody>
            <a:bodyPr wrap="square" rtlCol="1">
              <a:spAutoFit/>
            </a:bodyPr>
            <a:lstStyle/>
            <a:p>
              <a:pPr algn="ctr"/>
              <a:r>
                <a:rPr lang="en-US" dirty="0" smtClean="0"/>
                <a:t>Data layer</a:t>
              </a:r>
              <a:endParaRPr lang="he-IL" dirty="0"/>
            </a:p>
          </p:txBody>
        </p:sp>
        <p:sp>
          <p:nvSpPr>
            <p:cNvPr id="50" name="TextBox 49"/>
            <p:cNvSpPr txBox="1"/>
            <p:nvPr/>
          </p:nvSpPr>
          <p:spPr>
            <a:xfrm>
              <a:off x="4211891" y="2378076"/>
              <a:ext cx="2590800" cy="369332"/>
            </a:xfrm>
            <a:prstGeom prst="rect">
              <a:avLst/>
            </a:prstGeom>
            <a:noFill/>
            <a:ln>
              <a:solidFill>
                <a:schemeClr val="tx1"/>
              </a:solidFill>
            </a:ln>
          </p:spPr>
          <p:txBody>
            <a:bodyPr wrap="square" rtlCol="1">
              <a:spAutoFit/>
            </a:bodyPr>
            <a:lstStyle/>
            <a:p>
              <a:pPr algn="ctr"/>
              <a:r>
                <a:rPr lang="en-US" dirty="0" smtClean="0"/>
                <a:t>Service layer</a:t>
              </a:r>
              <a:endParaRPr lang="he-IL" dirty="0"/>
            </a:p>
          </p:txBody>
        </p:sp>
        <p:sp>
          <p:nvSpPr>
            <p:cNvPr id="51" name="TextBox 50"/>
            <p:cNvSpPr txBox="1"/>
            <p:nvPr/>
          </p:nvSpPr>
          <p:spPr>
            <a:xfrm>
              <a:off x="4235800" y="3148597"/>
              <a:ext cx="2590800" cy="369332"/>
            </a:xfrm>
            <a:prstGeom prst="rect">
              <a:avLst/>
            </a:prstGeom>
            <a:noFill/>
            <a:ln>
              <a:solidFill>
                <a:schemeClr val="tx1"/>
              </a:solidFill>
            </a:ln>
          </p:spPr>
          <p:txBody>
            <a:bodyPr wrap="square" rtlCol="1">
              <a:spAutoFit/>
            </a:bodyPr>
            <a:lstStyle/>
            <a:p>
              <a:pPr algn="ctr"/>
              <a:r>
                <a:rPr lang="en-US" dirty="0" smtClean="0"/>
                <a:t>Servlets</a:t>
              </a:r>
            </a:p>
          </p:txBody>
        </p:sp>
        <p:sp>
          <p:nvSpPr>
            <p:cNvPr id="52" name="TextBox 51"/>
            <p:cNvSpPr txBox="1"/>
            <p:nvPr/>
          </p:nvSpPr>
          <p:spPr>
            <a:xfrm>
              <a:off x="4187982" y="4827362"/>
              <a:ext cx="2590800"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cxnSp>
          <p:nvCxnSpPr>
            <p:cNvPr id="55" name="Straight Arrow Connector 54"/>
            <p:cNvCxnSpPr>
              <a:stCxn id="49" idx="2"/>
              <a:endCxn id="50" idx="0"/>
            </p:cNvCxnSpPr>
            <p:nvPr/>
          </p:nvCxnSpPr>
          <p:spPr>
            <a:xfrm>
              <a:off x="5507291" y="1964203"/>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2"/>
              <a:endCxn id="51" idx="0"/>
            </p:cNvCxnSpPr>
            <p:nvPr/>
          </p:nvCxnSpPr>
          <p:spPr>
            <a:xfrm>
              <a:off x="5507291" y="2747408"/>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84234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5376</TotalTime>
  <Words>3077</Words>
  <Application>Microsoft Office PowerPoint</Application>
  <PresentationFormat>On-screen Show (4:3)</PresentationFormat>
  <Paragraphs>391</Paragraphs>
  <Slides>23</Slides>
  <Notes>17</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Clarity</vt:lpstr>
      <vt:lpstr>The W-Game הצגת הפרויקט מול פורום שופטים מצומצם </vt:lpstr>
      <vt:lpstr>About the project</vt:lpstr>
      <vt:lpstr>Our Goals</vt:lpstr>
      <vt:lpstr>Existing Design patterns  </vt:lpstr>
      <vt:lpstr>Design pattern selection</vt:lpstr>
      <vt:lpstr>Our architecture </vt:lpstr>
      <vt:lpstr>Our architecture - View </vt:lpstr>
      <vt:lpstr>Our architecture - Presenter</vt:lpstr>
      <vt:lpstr>Our architecture - Model</vt:lpstr>
      <vt:lpstr>Client-server-db trade-off</vt:lpstr>
      <vt:lpstr>Game logic and business rules</vt:lpstr>
      <vt:lpstr>Questionnaire engine</vt:lpstr>
      <vt:lpstr>Facebook </vt:lpstr>
      <vt:lpstr>Mission delivery logic</vt:lpstr>
      <vt:lpstr>Mission delivery logic</vt:lpstr>
      <vt:lpstr>User collaboration</vt:lpstr>
      <vt:lpstr>Message Logic</vt:lpstr>
      <vt:lpstr>Message Logic</vt:lpstr>
      <vt:lpstr>Message Logic</vt:lpstr>
      <vt:lpstr>Message Logic</vt:lpstr>
      <vt:lpstr>Message Logic</vt:lpstr>
      <vt:lpstr>PowerPoint Presentation</vt:lpstr>
      <vt:lpstr>Application DEMO</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W-Game הצגת הפרויקט מול פורום שופטים מצומצם</dc:title>
  <dc:creator>Govorov, Igor</dc:creator>
  <cp:lastModifiedBy>Mike</cp:lastModifiedBy>
  <cp:revision>189</cp:revision>
  <dcterms:created xsi:type="dcterms:W3CDTF">2012-06-04T11:38:53Z</dcterms:created>
  <dcterms:modified xsi:type="dcterms:W3CDTF">2012-06-16T09:54:46Z</dcterms:modified>
</cp:coreProperties>
</file>