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28"/>
  </p:notesMasterIdLst>
  <p:sldIdLst>
    <p:sldId id="256" r:id="rId2"/>
    <p:sldId id="272" r:id="rId3"/>
    <p:sldId id="273" r:id="rId4"/>
    <p:sldId id="298" r:id="rId5"/>
    <p:sldId id="274" r:id="rId6"/>
    <p:sldId id="275" r:id="rId7"/>
    <p:sldId id="296" r:id="rId8"/>
    <p:sldId id="277" r:id="rId9"/>
    <p:sldId id="278" r:id="rId10"/>
    <p:sldId id="279" r:id="rId11"/>
    <p:sldId id="302" r:id="rId12"/>
    <p:sldId id="299" r:id="rId13"/>
    <p:sldId id="285" r:id="rId14"/>
    <p:sldId id="290" r:id="rId15"/>
    <p:sldId id="301" r:id="rId16"/>
    <p:sldId id="300" r:id="rId17"/>
    <p:sldId id="288" r:id="rId18"/>
    <p:sldId id="281" r:id="rId19"/>
    <p:sldId id="307" r:id="rId20"/>
    <p:sldId id="303" r:id="rId21"/>
    <p:sldId id="304" r:id="rId22"/>
    <p:sldId id="305" r:id="rId23"/>
    <p:sldId id="306" r:id="rId24"/>
    <p:sldId id="260" r:id="rId25"/>
    <p:sldId id="295" r:id="rId26"/>
    <p:sldId id="297" r:id="rId2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61130" autoAdjust="0"/>
  </p:normalViewPr>
  <p:slideViewPr>
    <p:cSldViewPr>
      <p:cViewPr varScale="1">
        <p:scale>
          <a:sx n="47" d="100"/>
          <a:sy n="47" d="100"/>
        </p:scale>
        <p:origin x="-188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532BE16-ECA6-4B4E-8604-2960448E393B}" type="datetimeFigureOut">
              <a:rPr lang="he-IL" smtClean="0"/>
              <a:t>כ"ו/סיון/תשע"ב</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21FBAB-6B27-4160-A0D0-8CDE22336BEE}" type="slidenum">
              <a:rPr lang="he-IL" smtClean="0"/>
              <a:t>‹#›</a:t>
            </a:fld>
            <a:endParaRPr lang="he-IL"/>
          </a:p>
        </p:txBody>
      </p:sp>
    </p:spTree>
    <p:extLst>
      <p:ext uri="{BB962C8B-B14F-4D97-AF65-F5344CB8AC3E}">
        <p14:creationId xmlns:p14="http://schemas.microsoft.com/office/powerpoint/2010/main" val="3590368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err="1" smtClean="0"/>
              <a:t>הפרוייקט</a:t>
            </a:r>
            <a:r>
              <a:rPr lang="he-IL" dirty="0" smtClean="0"/>
              <a:t> שלנו מכוון לתת </a:t>
            </a:r>
            <a:r>
              <a:rPr lang="he-IL" dirty="0" err="1" smtClean="0"/>
              <a:t>פיתרון</a:t>
            </a:r>
            <a:r>
              <a:rPr lang="he-IL" dirty="0" smtClean="0"/>
              <a:t> לקהל</a:t>
            </a:r>
            <a:r>
              <a:rPr lang="he-IL" baseline="0" dirty="0" smtClean="0"/>
              <a:t> של נשים שמעוניין </a:t>
            </a:r>
            <a:r>
              <a:rPr lang="he-IL" baseline="0" dirty="0" err="1" smtClean="0"/>
              <a:t>בקואצ'ינג</a:t>
            </a:r>
            <a:r>
              <a:rPr lang="he-IL" baseline="0" dirty="0" smtClean="0"/>
              <a:t> ושיפור עצמי תוך שיתוף עם סביבתה הקרובה.</a:t>
            </a:r>
          </a:p>
          <a:p>
            <a:r>
              <a:rPr lang="he-IL" baseline="0" dirty="0" smtClean="0"/>
              <a:t>הפתרון שלנו הצריך בניית אפליקציית </a:t>
            </a:r>
            <a:r>
              <a:rPr lang="en-US" baseline="0" dirty="0" smtClean="0"/>
              <a:t> web</a:t>
            </a:r>
            <a:r>
              <a:rPr lang="he-IL" baseline="0" dirty="0" smtClean="0"/>
              <a:t>שהיא רשת חברתית המהווה תשתית למשחק.</a:t>
            </a:r>
          </a:p>
          <a:p>
            <a:r>
              <a:rPr lang="he-IL" baseline="0" dirty="0" smtClean="0"/>
              <a:t>בגלל האופי של האפליקציה היה עלינו לפתח מנגנון רחב של ניהול משתמשים, הכולל אינטגרציה ותקשורת ביניהם מה שהצריך שלל מנגנונים (בהיבט התשתיתי) : החל מניהול בקשות חברות דרך מערכת הודעות, אינטגרציה מול </a:t>
            </a:r>
            <a:r>
              <a:rPr lang="he-IL" baseline="0" dirty="0" err="1" smtClean="0"/>
              <a:t>פייסבוק</a:t>
            </a:r>
            <a:r>
              <a:rPr lang="he-IL" baseline="0" dirty="0" smtClean="0"/>
              <a:t> </a:t>
            </a:r>
            <a:r>
              <a:rPr lang="he-IL" baseline="0" dirty="0" err="1" smtClean="0"/>
              <a:t>וכו</a:t>
            </a:r>
            <a:r>
              <a:rPr lang="he-IL" baseline="0" dirty="0" smtClean="0"/>
              <a:t>.</a:t>
            </a:r>
          </a:p>
          <a:p>
            <a:r>
              <a:rPr lang="he-IL" baseline="0" dirty="0" smtClean="0"/>
              <a:t>בנוסף </a:t>
            </a:r>
            <a:r>
              <a:rPr lang="he-IL" baseline="0" dirty="0" err="1" smtClean="0"/>
              <a:t>לאנטגרציה</a:t>
            </a:r>
            <a:r>
              <a:rPr lang="he-IL" baseline="0" dirty="0" smtClean="0"/>
              <a:t> שיש </a:t>
            </a:r>
            <a:r>
              <a:rPr lang="he-IL" baseline="0" dirty="0" err="1" smtClean="0"/>
              <a:t>לאפלקציה</a:t>
            </a:r>
            <a:r>
              <a:rPr lang="he-IL" baseline="0" dirty="0" smtClean="0"/>
              <a:t> עם </a:t>
            </a:r>
            <a:r>
              <a:rPr lang="he-IL" baseline="0" dirty="0" err="1" smtClean="0"/>
              <a:t>פייסבוק</a:t>
            </a:r>
            <a:r>
              <a:rPr lang="he-IL" baseline="0" dirty="0" smtClean="0"/>
              <a:t> הפכנו אותה </a:t>
            </a:r>
            <a:r>
              <a:rPr lang="he-IL" baseline="0" dirty="0" err="1" smtClean="0"/>
              <a:t>לאפלקציה</a:t>
            </a:r>
            <a:r>
              <a:rPr lang="he-IL" baseline="0" dirty="0" smtClean="0"/>
              <a:t> </a:t>
            </a:r>
            <a:r>
              <a:rPr lang="he-IL" baseline="0" dirty="0" err="1" smtClean="0"/>
              <a:t>פייסבוקים</a:t>
            </a:r>
            <a:r>
              <a:rPr lang="he-IL" baseline="0" dirty="0" smtClean="0"/>
              <a:t> לכל דבר (כמו שניתן לראות בתמונה) אפשר </a:t>
            </a:r>
            <a:r>
              <a:rPr lang="he-IL" baseline="0" dirty="0" err="1" smtClean="0"/>
              <a:t>לשמצוא</a:t>
            </a:r>
            <a:r>
              <a:rPr lang="he-IL" baseline="0" dirty="0" smtClean="0"/>
              <a:t> את </a:t>
            </a:r>
            <a:r>
              <a:rPr lang="he-IL" baseline="0" dirty="0" err="1" smtClean="0"/>
              <a:t>האפלקציה</a:t>
            </a:r>
            <a:r>
              <a:rPr lang="he-IL" baseline="0" dirty="0" smtClean="0"/>
              <a:t> </a:t>
            </a:r>
            <a:r>
              <a:rPr lang="he-IL" baseline="0" dirty="0" err="1" smtClean="0"/>
              <a:t>בפייסבוק</a:t>
            </a:r>
            <a:r>
              <a:rPr lang="he-IL" baseline="0" dirty="0" smtClean="0"/>
              <a:t> ולשחק בה דרך </a:t>
            </a:r>
            <a:r>
              <a:rPr lang="he-IL" baseline="0" dirty="0" err="1" smtClean="0"/>
              <a:t>פייסבוק</a:t>
            </a:r>
            <a:r>
              <a:rPr lang="he-IL" baseline="0" dirty="0" smtClean="0"/>
              <a:t>. </a:t>
            </a:r>
          </a:p>
          <a:p>
            <a:endParaRPr lang="he-IL" baseline="0" dirty="0" smtClean="0"/>
          </a:p>
          <a:p>
            <a:endParaRPr lang="he-IL" baseline="0" dirty="0" smtClean="0"/>
          </a:p>
          <a:p>
            <a:r>
              <a:rPr lang="he-IL" baseline="0" dirty="0" smtClean="0"/>
              <a:t>בהיבט הלוגי של האפליקציה נדרשנו למממש:</a:t>
            </a:r>
          </a:p>
          <a:p>
            <a:r>
              <a:rPr lang="he-IL" baseline="0" dirty="0" smtClean="0"/>
              <a:t>* מגנון של הכרת המשתמש והתאמה של האפליקציה לצרכים שלו. כלומר כדי לתת חוויה של </a:t>
            </a:r>
            <a:r>
              <a:rPr lang="he-IL" baseline="0" dirty="0" err="1" smtClean="0"/>
              <a:t>בקואצ'ינג</a:t>
            </a:r>
            <a:r>
              <a:rPr lang="he-IL" baseline="0" dirty="0" smtClean="0"/>
              <a:t> צריכים תחילה להבין את המשתמש ולגלות את התחומים החזקים והחלשים שלו, כדי שהאפליקציה תוכל להתרכז ולכוון את המשתמש לשפר את התחומים שבהן הוא צריך עזרה.</a:t>
            </a:r>
          </a:p>
          <a:p>
            <a:r>
              <a:rPr lang="he-IL" baseline="0" dirty="0" smtClean="0"/>
              <a:t>* מנגנון משימות חכם – כדי שיהיה מעניין וכיף לשחק באפליקציה</a:t>
            </a:r>
          </a:p>
          <a:p>
            <a:pPr marL="171450" indent="-171450">
              <a:buFont typeface="Arial" pitchFamily="34" charset="0"/>
              <a:buChar char="•"/>
            </a:pPr>
            <a:r>
              <a:rPr lang="he-IL" baseline="0" dirty="0" smtClean="0"/>
              <a:t>לתת </a:t>
            </a:r>
            <a:r>
              <a:rPr lang="he-IL" baseline="0" dirty="0" err="1" smtClean="0"/>
              <a:t>ליוזר</a:t>
            </a:r>
            <a:r>
              <a:rPr lang="he-IL" baseline="0" dirty="0" smtClean="0"/>
              <a:t> תחושת השגיות – כלומר לראות </a:t>
            </a:r>
            <a:r>
              <a:rPr lang="he-IL" baseline="0" dirty="0" err="1" smtClean="0"/>
              <a:t>שהיוזר</a:t>
            </a:r>
            <a:r>
              <a:rPr lang="he-IL" baseline="0" dirty="0" smtClean="0"/>
              <a:t> פעיל </a:t>
            </a:r>
            <a:r>
              <a:rPr lang="he-IL" baseline="0" dirty="0" err="1" smtClean="0"/>
              <a:t>באפלקציה</a:t>
            </a:r>
            <a:r>
              <a:rPr lang="he-IL" baseline="0" dirty="0" smtClean="0"/>
              <a:t> מגיע למטרות </a:t>
            </a:r>
            <a:r>
              <a:rPr lang="he-IL" baseline="0" dirty="0" err="1" smtClean="0"/>
              <a:t>שהאפלקציה</a:t>
            </a:r>
            <a:r>
              <a:rPr lang="he-IL" baseline="0" dirty="0" smtClean="0"/>
              <a:t> מציבה לו, אז לתת לו פרסים ולעלות אותו בדרגות.</a:t>
            </a:r>
          </a:p>
          <a:p>
            <a:pPr marL="171450" indent="-171450">
              <a:buFont typeface="Arial" pitchFamily="34" charset="0"/>
              <a:buChar char="•"/>
            </a:pPr>
            <a:endParaRPr lang="he-IL" b="1" baseline="0" dirty="0" smtClean="0"/>
          </a:p>
          <a:p>
            <a:pPr marL="171450" indent="-171450">
              <a:buFont typeface="Wingdings" pitchFamily="2" charset="2"/>
              <a:buChar char="Ø"/>
            </a:pPr>
            <a:r>
              <a:rPr lang="he-IL" b="1" baseline="0" dirty="0" smtClean="0"/>
              <a:t>להראות את הכניסה דרך אתר אינטרנט רגיל</a:t>
            </a:r>
          </a:p>
          <a:p>
            <a:pPr marL="171450" indent="-171450">
              <a:buFont typeface="Wingdings" pitchFamily="2" charset="2"/>
              <a:buChar char="Ø"/>
            </a:pPr>
            <a:r>
              <a:rPr lang="he-IL" b="1" baseline="0" dirty="0" err="1" smtClean="0"/>
              <a:t>להכנס</a:t>
            </a:r>
            <a:r>
              <a:rPr lang="he-IL" b="1" baseline="0" dirty="0" smtClean="0"/>
              <a:t> דרך </a:t>
            </a:r>
            <a:r>
              <a:rPr lang="he-IL" b="1" baseline="0" dirty="0" err="1" smtClean="0"/>
              <a:t>פיסבוק</a:t>
            </a:r>
            <a:endParaRPr lang="he-IL" b="1" dirty="0"/>
          </a:p>
        </p:txBody>
      </p:sp>
      <p:sp>
        <p:nvSpPr>
          <p:cNvPr id="4" name="Slide Number Placeholder 3"/>
          <p:cNvSpPr>
            <a:spLocks noGrp="1"/>
          </p:cNvSpPr>
          <p:nvPr>
            <p:ph type="sldNum" sz="quarter" idx="10"/>
          </p:nvPr>
        </p:nvSpPr>
        <p:spPr/>
        <p:txBody>
          <a:bodyPr/>
          <a:lstStyle/>
          <a:p>
            <a:fld id="{1321FBAB-6B27-4160-A0D0-8CDE22336BEE}" type="slidenum">
              <a:rPr lang="he-IL" smtClean="0"/>
              <a:t>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אחת ההחלטות החשובות שהיינו צריכים לקבל היא – כיצד לייצג כל אובייקט. צורת הייצוג של האובייקטים תשפיע בסופו של דבר על המקום שאנו תופסים ב </a:t>
            </a:r>
            <a:r>
              <a:rPr lang="en-US" baseline="0" dirty="0" smtClean="0"/>
              <a:t>data base</a:t>
            </a:r>
            <a:r>
              <a:rPr lang="he-IL" baseline="0" dirty="0" smtClean="0"/>
              <a:t>, קונסיסטנטיות של הנתונים, עבודה לשרת ותעבורה בצד הלקוח.</a:t>
            </a:r>
          </a:p>
          <a:p>
            <a:endParaRPr lang="he-IL" baseline="0" dirty="0" smtClean="0"/>
          </a:p>
          <a:p>
            <a:r>
              <a:rPr lang="he-IL" baseline="0" dirty="0" smtClean="0"/>
              <a:t>התמקדנו בשתי צורות עיקריות, האחת: אובייקט מורכב יכיל את תת האובייקטים שאותם הוא צריך </a:t>
            </a:r>
            <a:r>
              <a:rPr lang="he-IL" baseline="0" dirty="0" err="1" smtClean="0"/>
              <a:t>והיישות</a:t>
            </a:r>
            <a:r>
              <a:rPr lang="he-IL" baseline="0" dirty="0" smtClean="0"/>
              <a:t> "הגדולה"</a:t>
            </a:r>
            <a:endParaRPr lang="en-US" baseline="0" dirty="0" smtClean="0"/>
          </a:p>
          <a:p>
            <a:r>
              <a:rPr lang="he-IL" baseline="0" dirty="0" smtClean="0"/>
              <a:t>תוכנס </a:t>
            </a:r>
            <a:r>
              <a:rPr lang="he-IL" baseline="0" dirty="0" smtClean="0"/>
              <a:t>ותישלף בשלמותה מה </a:t>
            </a:r>
            <a:r>
              <a:rPr lang="en-US" baseline="0" dirty="0" smtClean="0"/>
              <a:t>data base</a:t>
            </a:r>
            <a:r>
              <a:rPr lang="he-IL" baseline="0" dirty="0" smtClean="0"/>
              <a:t>. היתרון של שיטה זו – ניתן לחלץ יותר מידע בשליפה אחת.</a:t>
            </a:r>
          </a:p>
          <a:p>
            <a:r>
              <a:rPr lang="he-IL" baseline="0" dirty="0" smtClean="0"/>
              <a:t>החסרונות: המידע משוכפל שוב ושוב ויש סכנה שיהפוך ללא קונסיסטנטי ברחבי ה</a:t>
            </a:r>
            <a:r>
              <a:rPr lang="en-US" baseline="0" dirty="0" err="1" smtClean="0"/>
              <a:t>db</a:t>
            </a:r>
            <a:r>
              <a:rPr lang="he-IL" baseline="0" dirty="0" smtClean="0"/>
              <a:t>.</a:t>
            </a:r>
          </a:p>
          <a:p>
            <a:r>
              <a:rPr lang="he-IL" baseline="0" dirty="0" smtClean="0"/>
              <a:t>יתרה מזאת, תת-אובייקטים שמשוכפלים שוב ושוב תופסים מקום מיותר ב</a:t>
            </a:r>
            <a:r>
              <a:rPr lang="en-US" baseline="0" dirty="0" err="1" smtClean="0"/>
              <a:t>db</a:t>
            </a:r>
            <a:r>
              <a:rPr lang="he-IL" baseline="0" dirty="0" smtClean="0"/>
              <a:t>.</a:t>
            </a:r>
          </a:p>
          <a:p>
            <a:r>
              <a:rPr lang="he-IL" baseline="0" dirty="0" smtClean="0"/>
              <a:t>היתרון יכול להפוך גם לחיסרון שכן לרוב נשלוף יותר מידע ממה שאנחנו צריכים ולכן נעמיס על הסרבר זמן "</a:t>
            </a:r>
            <a:r>
              <a:rPr lang="he-IL" baseline="0" dirty="0" err="1" smtClean="0"/>
              <a:t>פירסוס</a:t>
            </a:r>
            <a:r>
              <a:rPr lang="he-IL" baseline="0" dirty="0" smtClean="0"/>
              <a:t>" או נעמיס על הרשת בכך שנשלח הרבה מידע לא </a:t>
            </a:r>
            <a:r>
              <a:rPr lang="he-IL" baseline="0" dirty="0" err="1" smtClean="0"/>
              <a:t>רלונטי</a:t>
            </a:r>
            <a:r>
              <a:rPr lang="he-IL" baseline="0" dirty="0" smtClean="0"/>
              <a:t> בכך שניתן לקליינט </a:t>
            </a:r>
            <a:r>
              <a:rPr lang="he-IL" baseline="0" dirty="0" err="1" smtClean="0"/>
              <a:t>לפרסס</a:t>
            </a:r>
            <a:r>
              <a:rPr lang="he-IL" baseline="0" dirty="0" smtClean="0"/>
              <a:t> ולהחליט באיזה מידע הוא משתמש.</a:t>
            </a:r>
          </a:p>
          <a:p>
            <a:endParaRPr lang="he-IL" baseline="0" dirty="0" smtClean="0"/>
          </a:p>
          <a:p>
            <a:r>
              <a:rPr lang="he-IL" baseline="0" dirty="0" smtClean="0"/>
              <a:t>הגישה השנייה, שאותה בחרנו, היא "לשבור" כל אובייקט שמכיל תת-אובייקטים </a:t>
            </a:r>
            <a:r>
              <a:rPr lang="he-IL" baseline="0" dirty="0" err="1" smtClean="0"/>
              <a:t>ליישויות</a:t>
            </a:r>
            <a:r>
              <a:rPr lang="he-IL" baseline="0" dirty="0" smtClean="0"/>
              <a:t> נפרדות, ובמקום להכיל את התת אובייקטים, עתה האובייקט "הגדול" יכיל </a:t>
            </a:r>
            <a:r>
              <a:rPr lang="he-IL" baseline="0" dirty="0" err="1" smtClean="0"/>
              <a:t>פויינטרים</a:t>
            </a:r>
            <a:r>
              <a:rPr lang="he-IL" baseline="0" dirty="0" smtClean="0"/>
              <a:t> אליהם.</a:t>
            </a:r>
          </a:p>
          <a:p>
            <a:r>
              <a:rPr lang="he-IL" baseline="0" dirty="0" smtClean="0"/>
              <a:t>חסרונות</a:t>
            </a:r>
            <a:r>
              <a:rPr lang="en-US" baseline="0" dirty="0" smtClean="0"/>
              <a:t>: </a:t>
            </a:r>
            <a:r>
              <a:rPr lang="he-IL" baseline="0" dirty="0" smtClean="0"/>
              <a:t> אם נרצה לשלוף הרבה מידע, במקום לשלוף אותו בפעם אחת נצטרך לבצע מספר פניות ל</a:t>
            </a:r>
            <a:r>
              <a:rPr lang="en-US" baseline="0" dirty="0" smtClean="0"/>
              <a:t>DB</a:t>
            </a:r>
            <a:r>
              <a:rPr lang="he-IL" baseline="0" dirty="0" smtClean="0"/>
              <a:t>, תהליך שהוא יקר.</a:t>
            </a:r>
          </a:p>
          <a:p>
            <a:r>
              <a:rPr lang="he-IL" baseline="0" dirty="0" smtClean="0"/>
              <a:t>הוספת מידע (משתנים) לכל אובייקט בדמות </a:t>
            </a:r>
            <a:r>
              <a:rPr lang="he-IL" baseline="0" dirty="0" err="1" smtClean="0"/>
              <a:t>פויינטרים</a:t>
            </a:r>
            <a:r>
              <a:rPr lang="he-IL" baseline="0" dirty="0" smtClean="0"/>
              <a:t> לאובייקטים האחרים (משתנים שנחסכים בשיטה הקודמת).</a:t>
            </a:r>
          </a:p>
          <a:p>
            <a:r>
              <a:rPr lang="he-IL" baseline="0" dirty="0" smtClean="0"/>
              <a:t>אך היתרונות כאן משמעותיים מאוד:</a:t>
            </a:r>
          </a:p>
          <a:p>
            <a:r>
              <a:rPr lang="he-IL" baseline="0" dirty="0" smtClean="0"/>
              <a:t>אין שכפול של מידע ולכן אמינותו נשמרת עבור כל האובייקטים ברחבי ה </a:t>
            </a:r>
            <a:r>
              <a:rPr lang="en-US" baseline="0" dirty="0" smtClean="0"/>
              <a:t>DB</a:t>
            </a:r>
            <a:r>
              <a:rPr lang="he-IL" baseline="0" dirty="0" smtClean="0"/>
              <a:t> (הרי אובייקט שעובר שינוי הוא יחיד, וכל מי שצריך לפנות אליו מחזיק </a:t>
            </a:r>
            <a:r>
              <a:rPr lang="he-IL" baseline="0" dirty="0" err="1" smtClean="0"/>
              <a:t>פויינטר</a:t>
            </a:r>
            <a:r>
              <a:rPr lang="he-IL" baseline="0" dirty="0" smtClean="0"/>
              <a:t>, לכן כולם יראו את אותו אובייקט).</a:t>
            </a:r>
          </a:p>
          <a:p>
            <a:r>
              <a:rPr lang="he-IL" baseline="0" dirty="0" smtClean="0"/>
              <a:t>שליפה של מידע רלוונטי בלבד. אם אני מתעניין באובייקט האדום, אשלוף רק אותו ואילו בשיטה הראשונה היה עלינו לשלוף את הכחול, ויחד </a:t>
            </a:r>
            <a:r>
              <a:rPr lang="he-IL" baseline="0" dirty="0" err="1" smtClean="0"/>
              <a:t>איתו</a:t>
            </a:r>
            <a:r>
              <a:rPr lang="he-IL" baseline="0" dirty="0" smtClean="0"/>
              <a:t> גם את הצהוב והחום רק כדי להתעניין באדום.</a:t>
            </a:r>
          </a:p>
        </p:txBody>
      </p:sp>
      <p:sp>
        <p:nvSpPr>
          <p:cNvPr id="4" name="Slide Number Placeholder 3"/>
          <p:cNvSpPr>
            <a:spLocks noGrp="1"/>
          </p:cNvSpPr>
          <p:nvPr>
            <p:ph type="sldNum" sz="quarter" idx="10"/>
          </p:nvPr>
        </p:nvSpPr>
        <p:spPr/>
        <p:txBody>
          <a:bodyPr/>
          <a:lstStyle/>
          <a:p>
            <a:fld id="{1321FBAB-6B27-4160-A0D0-8CDE22336BEE}" type="slidenum">
              <a:rPr lang="he-IL" smtClean="0"/>
              <a:t>11</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כעת</a:t>
            </a:r>
            <a:r>
              <a:rPr lang="he-IL" baseline="0" dirty="0" smtClean="0"/>
              <a:t> הגענו לחלק של </a:t>
            </a:r>
            <a:r>
              <a:rPr lang="he-IL" baseline="0" dirty="0" err="1" smtClean="0"/>
              <a:t>האפלקציה</a:t>
            </a:r>
            <a:r>
              <a:rPr lang="he-IL" baseline="0" dirty="0" smtClean="0"/>
              <a:t>.</a:t>
            </a:r>
          </a:p>
          <a:p>
            <a:r>
              <a:rPr lang="he-IL" baseline="0" dirty="0" smtClean="0"/>
              <a:t>פה נסביר איך בעזרת התשתית שיצרנו בנינו את המשחק </a:t>
            </a:r>
            <a:r>
              <a:rPr lang="en-US" baseline="0" dirty="0" smtClean="0"/>
              <a:t>The W-Game</a:t>
            </a:r>
            <a:r>
              <a:rPr lang="he-IL" baseline="0" dirty="0" smtClean="0"/>
              <a:t> ואת המאפיינים שלו, וכמובן בדגש למטרות שהצבנו לנו בהתחלה.</a:t>
            </a:r>
          </a:p>
        </p:txBody>
      </p:sp>
      <p:sp>
        <p:nvSpPr>
          <p:cNvPr id="4" name="Slide Number Placeholder 3"/>
          <p:cNvSpPr>
            <a:spLocks noGrp="1"/>
          </p:cNvSpPr>
          <p:nvPr>
            <p:ph type="sldNum" sz="quarter" idx="10"/>
          </p:nvPr>
        </p:nvSpPr>
        <p:spPr/>
        <p:txBody>
          <a:bodyPr/>
          <a:lstStyle/>
          <a:p>
            <a:fld id="{1321FBAB-6B27-4160-A0D0-8CDE22336BEE}" type="slidenum">
              <a:rPr lang="he-IL" smtClean="0"/>
              <a:t>12</a:t>
            </a:fld>
            <a:endParaRPr lang="he-IL"/>
          </a:p>
        </p:txBody>
      </p:sp>
    </p:spTree>
    <p:extLst>
      <p:ext uri="{BB962C8B-B14F-4D97-AF65-F5344CB8AC3E}">
        <p14:creationId xmlns:p14="http://schemas.microsoft.com/office/powerpoint/2010/main" val="1225576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דבר</a:t>
            </a:r>
            <a:r>
              <a:rPr lang="he-IL" baseline="0" dirty="0" smtClean="0"/>
              <a:t> ראשון כל הלוגיקה של המשחק וה-</a:t>
            </a:r>
            <a:r>
              <a:rPr lang="en-US" baseline="0" dirty="0" err="1" smtClean="0"/>
              <a:t>Buesness</a:t>
            </a:r>
            <a:r>
              <a:rPr lang="en-US" baseline="0" dirty="0" smtClean="0"/>
              <a:t> Rules</a:t>
            </a:r>
            <a:r>
              <a:rPr lang="he-IL" baseline="0" dirty="0" smtClean="0"/>
              <a:t> בחרנו לשים בשכבת ה-</a:t>
            </a:r>
            <a:r>
              <a:rPr lang="en-US" baseline="0" dirty="0" smtClean="0"/>
              <a:t>SERVICES.</a:t>
            </a:r>
            <a:endParaRPr lang="he-IL" baseline="0" dirty="0" smtClean="0"/>
          </a:p>
          <a:p>
            <a:endParaRPr lang="he-IL" dirty="0" smtClean="0"/>
          </a:p>
          <a:p>
            <a:pPr marL="171450" indent="-171450">
              <a:buFont typeface="Arial" pitchFamily="34" charset="0"/>
              <a:buChar char="•"/>
            </a:pPr>
            <a:r>
              <a:rPr lang="he-IL" dirty="0" smtClean="0"/>
              <a:t>כל </a:t>
            </a:r>
            <a:r>
              <a:rPr lang="en-US" dirty="0" smtClean="0"/>
              <a:t>service</a:t>
            </a:r>
            <a:r>
              <a:rPr lang="he-IL" dirty="0" smtClean="0"/>
              <a:t> מכיל את החוקים הרלוונטיים ואחראי</a:t>
            </a:r>
            <a:r>
              <a:rPr lang="he-IL" baseline="0" dirty="0" smtClean="0"/>
              <a:t> על שמירת הלוגיקה עבור אותו "חלק". </a:t>
            </a:r>
          </a:p>
          <a:p>
            <a:pPr marL="0" indent="0">
              <a:buFont typeface="Arial" pitchFamily="34" charset="0"/>
              <a:buNone/>
            </a:pPr>
            <a:r>
              <a:rPr lang="he-IL" baseline="0" dirty="0" smtClean="0"/>
              <a:t>למשל </a:t>
            </a:r>
            <a:r>
              <a:rPr lang="en-US" baseline="0" dirty="0" smtClean="0"/>
              <a:t>service</a:t>
            </a:r>
            <a:r>
              <a:rPr lang="he-IL" baseline="0" dirty="0" smtClean="0"/>
              <a:t> המשימות יכיל את כל הלוגיקה של הוספת\מחיקת משימות כמו גם יצירת אובייקטים הכרחיים עבור המשימות.</a:t>
            </a:r>
          </a:p>
          <a:p>
            <a:endParaRPr lang="he-IL" baseline="0" dirty="0" smtClean="0"/>
          </a:p>
          <a:p>
            <a:pPr marL="171450" indent="-171450">
              <a:buFont typeface="Arial" pitchFamily="34" charset="0"/>
              <a:buChar char="•"/>
            </a:pPr>
            <a:r>
              <a:rPr lang="he-IL" baseline="0" dirty="0" smtClean="0"/>
              <a:t>כעת כדי למנוע קריאות </a:t>
            </a:r>
            <a:r>
              <a:rPr lang="he-IL" baseline="0" dirty="0" err="1" smtClean="0"/>
              <a:t>אסינכוניות</a:t>
            </a:r>
            <a:r>
              <a:rPr lang="he-IL" baseline="0" dirty="0" smtClean="0"/>
              <a:t> מיותרות (שמעמיסות על השרת כמובן) הכנסנו חלק </a:t>
            </a:r>
            <a:r>
              <a:rPr lang="he-IL" baseline="0" dirty="0" err="1" smtClean="0"/>
              <a:t>מהלוגיק</a:t>
            </a:r>
            <a:r>
              <a:rPr lang="he-IL" baseline="0" dirty="0" smtClean="0"/>
              <a:t> גם לצד הלקוח. לדוגמא אין טעם לנסות </a:t>
            </a:r>
            <a:r>
              <a:rPr lang="he-IL" baseline="0" dirty="0" err="1" smtClean="0"/>
              <a:t>להכנס</a:t>
            </a:r>
            <a:r>
              <a:rPr lang="he-IL" baseline="0" dirty="0" smtClean="0"/>
              <a:t> משתמש שלא הכניס את המייל שלו נכון או להכניס סיסמא בכלל.</a:t>
            </a:r>
          </a:p>
          <a:p>
            <a:pPr marL="171450" indent="-171450">
              <a:buFont typeface="Arial" pitchFamily="34" charset="0"/>
              <a:buChar char="•"/>
            </a:pPr>
            <a:endParaRPr lang="he-IL" baseline="0" dirty="0" smtClean="0"/>
          </a:p>
          <a:p>
            <a:pPr marL="171450" indent="-171450">
              <a:buFont typeface="Arial" pitchFamily="34" charset="0"/>
              <a:buChar char="•"/>
            </a:pPr>
            <a:r>
              <a:rPr lang="he-IL" baseline="0" dirty="0" smtClean="0"/>
              <a:t>עבור מחיקת אובייקטים פיתחנו מנגנון (שבדיעבד התברר כ</a:t>
            </a:r>
            <a:r>
              <a:rPr lang="en-US" baseline="0" dirty="0" smtClean="0"/>
              <a:t>design pattern</a:t>
            </a:r>
            <a:r>
              <a:rPr lang="he-IL" baseline="0" dirty="0" smtClean="0"/>
              <a:t> קיים) שאומר שבעת בקשת "שירות" אם האובייקט לא קיים יותר, אזי </a:t>
            </a:r>
            <a:r>
              <a:rPr lang="he-IL" baseline="0" dirty="0" err="1" smtClean="0"/>
              <a:t>הפויינטר</a:t>
            </a:r>
            <a:r>
              <a:rPr lang="he-IL" baseline="0" dirty="0" smtClean="0"/>
              <a:t> אליו (ואובייקטים נוספים בעת הצורך) ימחקו בעת קריאה מה</a:t>
            </a:r>
            <a:r>
              <a:rPr lang="en-US" baseline="0" dirty="0" smtClean="0"/>
              <a:t>database</a:t>
            </a:r>
            <a:r>
              <a:rPr lang="he-IL" baseline="0" dirty="0" smtClean="0"/>
              <a:t>.</a:t>
            </a:r>
          </a:p>
          <a:p>
            <a:endParaRPr lang="he-IL" baseline="0" dirty="0" smtClean="0"/>
          </a:p>
          <a:p>
            <a:pPr marL="171450" indent="-171450">
              <a:buFont typeface="Arial" pitchFamily="34" charset="0"/>
              <a:buChar char="•"/>
            </a:pPr>
            <a:r>
              <a:rPr lang="he-IL" baseline="0" dirty="0" smtClean="0"/>
              <a:t>כדי לבדוק שה</a:t>
            </a:r>
            <a:r>
              <a:rPr lang="en-US" baseline="0" dirty="0" smtClean="0"/>
              <a:t>services</a:t>
            </a:r>
            <a:r>
              <a:rPr lang="he-IL" baseline="0" dirty="0" smtClean="0"/>
              <a:t> אכן נאמנים ללוגיקה שהגדרנו, יצרנו </a:t>
            </a:r>
            <a:r>
              <a:rPr lang="en-US" baseline="0" dirty="0" smtClean="0"/>
              <a:t>unit tests</a:t>
            </a:r>
            <a:r>
              <a:rPr lang="he-IL" baseline="0" dirty="0" smtClean="0"/>
              <a:t> שבודקים לוגיקה זו וניתנים להרצה כאשר מתבצעים שינויים והוספות.</a:t>
            </a:r>
          </a:p>
          <a:p>
            <a:endParaRPr lang="he-IL" baseline="0" dirty="0" smtClean="0"/>
          </a:p>
          <a:p>
            <a:pPr marL="171450" indent="-171450">
              <a:buFont typeface="Wingdings" pitchFamily="2" charset="2"/>
              <a:buChar char="Ø"/>
            </a:pPr>
            <a:r>
              <a:rPr lang="he-IL" b="1" baseline="0" dirty="0" smtClean="0"/>
              <a:t>להראות את ה-</a:t>
            </a:r>
            <a:r>
              <a:rPr lang="en-US" b="1" baseline="0" dirty="0" smtClean="0"/>
              <a:t>Unit Tests</a:t>
            </a:r>
            <a:endParaRPr lang="he-IL" b="1"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13</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טוב אז כמו שאמרנו בהתחלה </a:t>
            </a:r>
            <a:r>
              <a:rPr lang="he-IL" dirty="0" err="1" smtClean="0"/>
              <a:t>האפלקציה</a:t>
            </a:r>
            <a:r>
              <a:rPr lang="he-IL" dirty="0" smtClean="0"/>
              <a:t> צריכה להכיר את הלקוח כדי לעזור לו בצורה הטובה ביותר,</a:t>
            </a:r>
            <a:r>
              <a:rPr lang="he-IL" baseline="0" dirty="0" smtClean="0"/>
              <a:t> וזה קורה בעזרת מנוע של שאלונים.</a:t>
            </a:r>
          </a:p>
          <a:p>
            <a:r>
              <a:rPr lang="he-IL" baseline="0" dirty="0" smtClean="0"/>
              <a:t>כשהמשתמש נכנס בפעם הראשונה הוא נדרש להשלים תהליך הרשמה.</a:t>
            </a:r>
          </a:p>
          <a:p>
            <a:r>
              <a:rPr lang="he-IL" baseline="0" dirty="0" err="1" smtClean="0"/>
              <a:t>התהתיך</a:t>
            </a:r>
            <a:r>
              <a:rPr lang="he-IL" baseline="0" dirty="0" smtClean="0"/>
              <a:t> ההרשמה מתחלק ל 3 שלבים, </a:t>
            </a:r>
          </a:p>
          <a:p>
            <a:pPr marL="228600" indent="-228600">
              <a:buAutoNum type="arabicPeriod"/>
            </a:pPr>
            <a:r>
              <a:rPr lang="he-IL" baseline="0" dirty="0" smtClean="0"/>
              <a:t>נתונים אישיים – שם פרטי שם משפחה תמונת פרופיל (על השלב הזה מדלגים אם המשתמש נרשם דרך חשבון </a:t>
            </a:r>
            <a:r>
              <a:rPr lang="he-IL" baseline="0" dirty="0" err="1" smtClean="0"/>
              <a:t>הפייסבוק</a:t>
            </a:r>
            <a:r>
              <a:rPr lang="he-IL" baseline="0" dirty="0" smtClean="0"/>
              <a:t>)</a:t>
            </a:r>
          </a:p>
          <a:p>
            <a:pPr marL="228600" indent="-228600">
              <a:buAutoNum type="arabicPeriod"/>
            </a:pPr>
            <a:r>
              <a:rPr lang="he-IL" baseline="0" dirty="0" smtClean="0"/>
              <a:t> רשימת המשאלות שאותם רוצים להשיג בחיים האמתיים – המשאלות האלו מלוות את השחקנים לאורך כל המשחק היא תמיד יכולה לחזור לראות אותם למחוק או להוסיף</a:t>
            </a:r>
          </a:p>
          <a:p>
            <a:pPr marL="228600" indent="-228600">
              <a:buAutoNum type="arabicPeriod"/>
            </a:pPr>
            <a:r>
              <a:rPr lang="he-IL" baseline="0" dirty="0" smtClean="0"/>
              <a:t> ושאלון- עליו נרחיב:</a:t>
            </a:r>
          </a:p>
          <a:p>
            <a:endParaRPr lang="he-IL" baseline="0" dirty="0" smtClean="0"/>
          </a:p>
          <a:p>
            <a:r>
              <a:rPr lang="he-IL" baseline="0" dirty="0" smtClean="0"/>
              <a:t>בשלב השאלונים המשתמשת צריכה לענות על 4 שאלונים בכל ארבעת התחומים בחיים (</a:t>
            </a:r>
            <a:r>
              <a:rPr lang="he-IL" baseline="0" dirty="0" err="1" smtClean="0"/>
              <a:t>האפלקציה</a:t>
            </a:r>
            <a:r>
              <a:rPr lang="he-IL" baseline="0" dirty="0" smtClean="0"/>
              <a:t> מחלקת את החיים ל 4 תחומים עיקריים שהם: אהבה, פיננסים, משפחה ואני עצמי), ושלב זה מאפשר למערכת לחשב את רמת שביעות הרצון של המשתמש ב4 התחומים אלו. מה זה אומר ? </a:t>
            </a:r>
          </a:p>
          <a:p>
            <a:r>
              <a:rPr lang="he-IL" baseline="0" dirty="0" smtClean="0"/>
              <a:t>בסיום ההרשמה </a:t>
            </a:r>
            <a:r>
              <a:rPr lang="he-IL" baseline="0" dirty="0" err="1" smtClean="0"/>
              <a:t>האפלקציה</a:t>
            </a:r>
            <a:r>
              <a:rPr lang="he-IL" baseline="0" dirty="0" smtClean="0"/>
              <a:t> תדע מה התחום </a:t>
            </a:r>
            <a:r>
              <a:rPr lang="he-IL" baseline="0" dirty="0" err="1" smtClean="0"/>
              <a:t>שהמשתש</a:t>
            </a:r>
            <a:r>
              <a:rPr lang="he-IL" baseline="0" dirty="0" smtClean="0"/>
              <a:t> מרגיש הכי חלש בו, ותציע ותכוונה אותו לשפר את התחום זה, בלי מניע ללכת ולשפר תחומים אחרים.</a:t>
            </a:r>
          </a:p>
          <a:p>
            <a:endParaRPr lang="he-IL" baseline="0" dirty="0" smtClean="0"/>
          </a:p>
          <a:p>
            <a:r>
              <a:rPr lang="he-IL" baseline="0" dirty="0" smtClean="0"/>
              <a:t>אז כמו שאמרנו אחרי שלב השאלון מחשבים באחוזים את רמה של </a:t>
            </a:r>
            <a:r>
              <a:rPr lang="he-IL" baseline="0" dirty="0" err="1" smtClean="0"/>
              <a:t>התשתמש</a:t>
            </a:r>
            <a:r>
              <a:rPr lang="he-IL" baseline="0" dirty="0" smtClean="0"/>
              <a:t> בכל תחום, הוא יכול לעלות את הרמה ככל שהוא יעשה משימות מאותו תחום.</a:t>
            </a:r>
          </a:p>
          <a:p>
            <a:r>
              <a:rPr lang="he-IL" baseline="0" dirty="0" smtClean="0"/>
              <a:t>וברגע שהוא מגיע ל100% בכל התחומים הוא מקבל "כתר", ושלב השאלון חוזר עליו כדי למדוד שוב את רמת </a:t>
            </a:r>
            <a:r>
              <a:rPr lang="he-IL" baseline="0" dirty="0" err="1" smtClean="0"/>
              <a:t>שביעו</a:t>
            </a:r>
            <a:r>
              <a:rPr lang="he-IL" baseline="0" dirty="0" smtClean="0"/>
              <a:t> </a:t>
            </a:r>
            <a:r>
              <a:rPr lang="he-IL" baseline="0" dirty="0" err="1" smtClean="0"/>
              <a:t>תרצונות</a:t>
            </a:r>
            <a:r>
              <a:rPr lang="he-IL" baseline="0" dirty="0" smtClean="0"/>
              <a:t> </a:t>
            </a:r>
            <a:r>
              <a:rPr lang="he-IL" baseline="0" dirty="0" err="1" smtClean="0"/>
              <a:t>האותם</a:t>
            </a:r>
            <a:r>
              <a:rPr lang="he-IL" baseline="0" dirty="0" smtClean="0"/>
              <a:t> התחומים</a:t>
            </a:r>
          </a:p>
          <a:p>
            <a:endParaRPr lang="he-IL" baseline="0" dirty="0" smtClean="0"/>
          </a:p>
          <a:p>
            <a:r>
              <a:rPr lang="he-IL" b="1" baseline="0" dirty="0" smtClean="0"/>
              <a:t>אולי כדי להראות פה את שלב ההרשמה?</a:t>
            </a:r>
          </a:p>
        </p:txBody>
      </p:sp>
      <p:sp>
        <p:nvSpPr>
          <p:cNvPr id="4" name="Slide Number Placeholder 3"/>
          <p:cNvSpPr>
            <a:spLocks noGrp="1"/>
          </p:cNvSpPr>
          <p:nvPr>
            <p:ph type="sldNum" sz="quarter" idx="10"/>
          </p:nvPr>
        </p:nvSpPr>
        <p:spPr/>
        <p:txBody>
          <a:bodyPr/>
          <a:lstStyle/>
          <a:p>
            <a:fld id="{1321FBAB-6B27-4160-A0D0-8CDE22336BEE}" type="slidenum">
              <a:rPr lang="he-IL" smtClean="0"/>
              <a:t>14</a:t>
            </a:fld>
            <a:endParaRPr lang="he-IL"/>
          </a:p>
        </p:txBody>
      </p:sp>
    </p:spTree>
    <p:extLst>
      <p:ext uri="{BB962C8B-B14F-4D97-AF65-F5344CB8AC3E}">
        <p14:creationId xmlns:p14="http://schemas.microsoft.com/office/powerpoint/2010/main" val="3047466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 מספר</a:t>
            </a:r>
            <a:r>
              <a:rPr lang="he-IL" baseline="0" dirty="0" smtClean="0"/>
              <a:t> דרכים של אינטגרציה מול </a:t>
            </a:r>
            <a:r>
              <a:rPr lang="he-IL" baseline="0" dirty="0" err="1" smtClean="0"/>
              <a:t>פייסבוק</a:t>
            </a:r>
            <a:r>
              <a:rPr lang="he-IL" baseline="0" dirty="0" smtClean="0"/>
              <a:t>:</a:t>
            </a:r>
          </a:p>
          <a:p>
            <a:pPr marL="228600" indent="-228600">
              <a:buAutoNum type="arabicPeriod"/>
            </a:pPr>
            <a:r>
              <a:rPr lang="he-IL" baseline="0" dirty="0" err="1" smtClean="0"/>
              <a:t>פלגינים</a:t>
            </a:r>
            <a:r>
              <a:rPr lang="he-IL" baseline="0" dirty="0" smtClean="0"/>
              <a:t> פשוטים – זה נועד רק עבור אתרים שרק רוצים להוסיף לחצן בודד לאתר כמו </a:t>
            </a:r>
            <a:r>
              <a:rPr lang="en-US" baseline="0" dirty="0" smtClean="0"/>
              <a:t>LIKE ,</a:t>
            </a:r>
            <a:r>
              <a:rPr lang="he-IL" baseline="0" dirty="0" smtClean="0"/>
              <a:t> </a:t>
            </a:r>
            <a:r>
              <a:rPr lang="en-US" baseline="0" dirty="0" smtClean="0"/>
              <a:t>SHARE</a:t>
            </a:r>
            <a:r>
              <a:rPr lang="he-IL" baseline="0" dirty="0" smtClean="0"/>
              <a:t> , </a:t>
            </a:r>
            <a:r>
              <a:rPr lang="en-US" baseline="0" dirty="0" smtClean="0"/>
              <a:t>RECOMMEND </a:t>
            </a:r>
            <a:r>
              <a:rPr lang="he-IL" baseline="0" dirty="0" smtClean="0"/>
              <a:t> - היינו צריכים יותר מזה </a:t>
            </a:r>
          </a:p>
          <a:p>
            <a:pPr marL="228600" indent="-228600">
              <a:buAutoNum type="arabicPeriod"/>
            </a:pPr>
            <a:r>
              <a:rPr lang="en-US" baseline="0" dirty="0" smtClean="0"/>
              <a:t>Java Script Development Kit</a:t>
            </a:r>
            <a:r>
              <a:rPr lang="he-IL" baseline="0" dirty="0" smtClean="0"/>
              <a:t> – שזה ה</a:t>
            </a:r>
            <a:r>
              <a:rPr lang="en-US" baseline="0" dirty="0" smtClean="0"/>
              <a:t>API</a:t>
            </a:r>
            <a:r>
              <a:rPr lang="he-IL" baseline="0" dirty="0" smtClean="0"/>
              <a:t> </a:t>
            </a:r>
            <a:r>
              <a:rPr lang="he-IL" baseline="0" dirty="0" err="1" smtClean="0"/>
              <a:t>שפייסבוק</a:t>
            </a:r>
            <a:r>
              <a:rPr lang="he-IL" baseline="0" dirty="0" smtClean="0"/>
              <a:t> נותן ב</a:t>
            </a:r>
            <a:r>
              <a:rPr lang="en-US" baseline="0" dirty="0" smtClean="0"/>
              <a:t>JAVASCRIPT</a:t>
            </a:r>
            <a:r>
              <a:rPr lang="he-IL" baseline="0" dirty="0" smtClean="0"/>
              <a:t>. </a:t>
            </a:r>
            <a:r>
              <a:rPr lang="he-IL" baseline="0" dirty="0" err="1" smtClean="0"/>
              <a:t>האפלקציה</a:t>
            </a:r>
            <a:r>
              <a:rPr lang="he-IL" baseline="0" dirty="0" smtClean="0"/>
              <a:t> נדרשת לטעון את כל </a:t>
            </a:r>
            <a:r>
              <a:rPr lang="he-IL" baseline="0" dirty="0" err="1" smtClean="0"/>
              <a:t>הספריה</a:t>
            </a:r>
            <a:r>
              <a:rPr lang="he-IL" baseline="0" dirty="0" smtClean="0"/>
              <a:t> של </a:t>
            </a:r>
            <a:r>
              <a:rPr lang="en-US" baseline="0" dirty="0" smtClean="0"/>
              <a:t>JDK</a:t>
            </a:r>
            <a:r>
              <a:rPr lang="he-IL" baseline="0" dirty="0" smtClean="0"/>
              <a:t> </a:t>
            </a:r>
            <a:r>
              <a:rPr lang="he-IL" baseline="0" dirty="0" err="1" smtClean="0"/>
              <a:t>בישבילנו</a:t>
            </a:r>
            <a:r>
              <a:rPr lang="he-IL" baseline="0" dirty="0" smtClean="0"/>
              <a:t> זה חרון כי זה מאריך את זמן הטעינה של העמוד של </a:t>
            </a:r>
            <a:r>
              <a:rPr lang="he-IL" baseline="0" dirty="0" err="1" smtClean="0"/>
              <a:t>האפלקציה</a:t>
            </a:r>
            <a:r>
              <a:rPr lang="he-IL" baseline="0" dirty="0" smtClean="0"/>
              <a:t> שלנו – ולא משתמשים שם ברוב הדברים בספריה זו. אבל החרון היותר גדול זה שנדרש לרשום ב </a:t>
            </a:r>
            <a:r>
              <a:rPr lang="en-US" baseline="0" dirty="0" smtClean="0"/>
              <a:t>JAVASCRIPT </a:t>
            </a:r>
            <a:r>
              <a:rPr lang="he-IL" baseline="0" dirty="0" err="1" smtClean="0"/>
              <a:t>והאפלקציה</a:t>
            </a:r>
            <a:r>
              <a:rPr lang="he-IL" baseline="0" dirty="0" smtClean="0"/>
              <a:t> שלנו כתובה כמו שאמרנו כולה ב</a:t>
            </a:r>
            <a:r>
              <a:rPr lang="en-US" baseline="0" dirty="0" smtClean="0"/>
              <a:t>JAVA</a:t>
            </a:r>
            <a:r>
              <a:rPr lang="he-IL" baseline="0" dirty="0" smtClean="0"/>
              <a:t> והשילוב הזה לפעמים גורם לאי אמינות</a:t>
            </a:r>
          </a:p>
          <a:p>
            <a:pPr marL="228600" indent="-228600">
              <a:buAutoNum type="arabicPeriod"/>
            </a:pPr>
            <a:r>
              <a:rPr lang="en-US" baseline="0" dirty="0" smtClean="0"/>
              <a:t>GRAPH API</a:t>
            </a:r>
            <a:r>
              <a:rPr lang="he-IL" baseline="0" dirty="0" smtClean="0"/>
              <a:t> של </a:t>
            </a:r>
            <a:r>
              <a:rPr lang="en-US" baseline="0" dirty="0" smtClean="0"/>
              <a:t>FACEBOOK </a:t>
            </a:r>
            <a:r>
              <a:rPr lang="he-IL" baseline="0" dirty="0" smtClean="0"/>
              <a:t> - שבו אנחנו שולחים בקשות </a:t>
            </a:r>
            <a:r>
              <a:rPr lang="en-US" baseline="0" dirty="0" smtClean="0"/>
              <a:t>HTTP</a:t>
            </a:r>
            <a:r>
              <a:rPr lang="he-IL" baseline="0" dirty="0" smtClean="0"/>
              <a:t> ישירות לשרתים של </a:t>
            </a:r>
            <a:r>
              <a:rPr lang="en-US" baseline="0" dirty="0" smtClean="0"/>
              <a:t>FACEBOOK</a:t>
            </a:r>
            <a:r>
              <a:rPr lang="he-IL" baseline="0" dirty="0" smtClean="0"/>
              <a:t> והם מביאים לנו דפים בהתאם</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16</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17</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מבוא:</a:t>
            </a:r>
          </a:p>
          <a:p>
            <a:r>
              <a:rPr lang="he-IL" dirty="0" smtClean="0"/>
              <a:t>אחד</a:t>
            </a:r>
            <a:r>
              <a:rPr lang="he-IL" baseline="0" dirty="0" smtClean="0"/>
              <a:t> הקשיים שנאלצנו להתמודד </a:t>
            </a:r>
            <a:r>
              <a:rPr lang="he-IL" baseline="0" dirty="0" err="1" smtClean="0"/>
              <a:t>איתו</a:t>
            </a:r>
            <a:r>
              <a:rPr lang="he-IL" baseline="0" dirty="0" smtClean="0"/>
              <a:t> במשחק זה פיתוח לוגיקת חלוקת המשימות, כדי שלמשתמש יהיה מעניין והוא לא ישתעמם מהמשימות הגדרנו כמה כלים מנחים:</a:t>
            </a:r>
          </a:p>
          <a:p>
            <a:pPr marL="228600" indent="-228600">
              <a:buAutoNum type="arabicPeriod"/>
            </a:pPr>
            <a:r>
              <a:rPr lang="he-IL" baseline="0" dirty="0" smtClean="0"/>
              <a:t>המשתמש לא יוכל לקבל את אותה משימה פעמיים, לדוגמא: אם </a:t>
            </a:r>
            <a:r>
              <a:rPr lang="he-IL" baseline="0" dirty="0" err="1" smtClean="0"/>
              <a:t>היתה</a:t>
            </a:r>
            <a:r>
              <a:rPr lang="he-IL" baseline="0" dirty="0" smtClean="0"/>
              <a:t> משימה של "תזרקי את </a:t>
            </a:r>
            <a:r>
              <a:rPr lang="he-IL" baseline="0" dirty="0" err="1" smtClean="0"/>
              <a:t>הטלויזיה</a:t>
            </a:r>
            <a:r>
              <a:rPr lang="he-IL" baseline="0" dirty="0" smtClean="0"/>
              <a:t> מהבית" המשתמש לא תרצה לראות שוב את המשימה כעבור שבוע.</a:t>
            </a:r>
          </a:p>
          <a:p>
            <a:r>
              <a:rPr lang="he-IL" dirty="0" smtClean="0"/>
              <a:t>2.</a:t>
            </a:r>
            <a:r>
              <a:rPr lang="he-IL" baseline="0" dirty="0" smtClean="0"/>
              <a:t> </a:t>
            </a:r>
            <a:r>
              <a:rPr lang="he-IL" dirty="0" smtClean="0"/>
              <a:t>להקטין כמה שיותר את הסיכוי ששני חברים יראו</a:t>
            </a:r>
            <a:r>
              <a:rPr lang="he-IL" baseline="0" dirty="0" smtClean="0"/>
              <a:t> את אותה משימה בפרק זמן קצר. כלומר, אם אני יש לי 5 חברים וכל אחד נמצא במשימה מסוימת, אני לא רוצה לראות או אפשרות לקבל את אחת המשימות שבדיוק חבר שלי עושה עכשיו, אלה לקבל אותה עוד שבוע או חודש...</a:t>
            </a:r>
          </a:p>
          <a:p>
            <a:r>
              <a:rPr lang="he-IL" baseline="0" dirty="0" smtClean="0"/>
              <a:t>3. מנגנון כמה שיותר יעיל וחסכני – כלומר כשהמשתמש רוצה לראות את המשימה </a:t>
            </a:r>
            <a:r>
              <a:rPr lang="he-IL" baseline="0" dirty="0" err="1" smtClean="0"/>
              <a:t>ההבא</a:t>
            </a:r>
            <a:r>
              <a:rPr lang="he-IL" baseline="0" dirty="0" smtClean="0"/>
              <a:t> שלו לא רצינו שהוא יתקע ויחכה הרבה זמן, כי זה מוריד מה</a:t>
            </a:r>
            <a:r>
              <a:rPr lang="en-US" baseline="0" dirty="0" smtClean="0"/>
              <a:t>UX</a:t>
            </a:r>
            <a:endParaRPr lang="he-IL" dirty="0" smtClean="0"/>
          </a:p>
          <a:p>
            <a:endParaRPr lang="he-IL" dirty="0" smtClean="0"/>
          </a:p>
          <a:p>
            <a:r>
              <a:rPr lang="he-IL" dirty="0" smtClean="0"/>
              <a:t>הצעות לפתרון:</a:t>
            </a:r>
          </a:p>
          <a:p>
            <a:pPr marL="228600" indent="-228600">
              <a:buAutoNum type="arabicPeriod"/>
            </a:pPr>
            <a:r>
              <a:rPr lang="he-IL" baseline="0" dirty="0" smtClean="0"/>
              <a:t>כל משימה מחזיקה מצביעים לכל המשתמשים שלקחו אותה (ב-</a:t>
            </a:r>
            <a:r>
              <a:rPr lang="en-US" baseline="0" dirty="0" smtClean="0"/>
              <a:t>HASHMAP</a:t>
            </a:r>
            <a:r>
              <a:rPr lang="he-IL" baseline="0" dirty="0" smtClean="0"/>
              <a:t>)</a:t>
            </a:r>
          </a:p>
          <a:p>
            <a:pPr marL="0" indent="0">
              <a:buNone/>
            </a:pPr>
            <a:r>
              <a:rPr lang="he-IL" baseline="0" dirty="0" smtClean="0"/>
              <a:t>ואז כדי לתת משימה למשתמש היינו מגרילים משימה מספר קבוע של פעמים. כאשר בכל הגרלה היינו צריכים לעבור על כל רשימת החברים ולבדוק שאף חבר לא לקח את המשימה. </a:t>
            </a:r>
          </a:p>
          <a:p>
            <a:pPr marL="171450" indent="-171450">
              <a:buFont typeface="Arial" pitchFamily="34" charset="0"/>
              <a:buChar char="•"/>
            </a:pPr>
            <a:r>
              <a:rPr lang="he-IL" baseline="0" dirty="0" err="1" smtClean="0"/>
              <a:t>החסרון</a:t>
            </a:r>
            <a:r>
              <a:rPr lang="he-IL" baseline="0" dirty="0" smtClean="0"/>
              <a:t> הבולט באפשרות זו שאין לנו מדד של </a:t>
            </a:r>
            <a:r>
              <a:rPr lang="en-US" baseline="0" dirty="0" err="1" smtClean="0"/>
              <a:t>Freshhness</a:t>
            </a:r>
            <a:r>
              <a:rPr lang="he-IL" baseline="0" dirty="0" smtClean="0"/>
              <a:t> שאנו רוצים לקבל – כלומר אם אני צריך לתת משימה </a:t>
            </a:r>
            <a:r>
              <a:rPr lang="en-US" baseline="0" dirty="0" smtClean="0"/>
              <a:t>X</a:t>
            </a:r>
            <a:r>
              <a:rPr lang="he-IL" baseline="0" dirty="0" smtClean="0"/>
              <a:t> לדנה ואני רואה שחברה שלה מלכה רשומה במשימה זו אני לא יודע אם מלכה לקחה את המשימה אתמול והיא בדיוק עושה את המשימה או שהיא לקחה אותה לפני חודש וכולם כבר שכחו מהמשימה הזו. </a:t>
            </a:r>
          </a:p>
          <a:p>
            <a:pPr marL="171450" indent="-171450">
              <a:buFont typeface="Arial" pitchFamily="34" charset="0"/>
              <a:buChar char="•"/>
            </a:pPr>
            <a:r>
              <a:rPr lang="he-IL" baseline="0" dirty="0" smtClean="0"/>
              <a:t>עוד חסרון שזה מאד בזבזני – כלומר משתמשים שרק נכנסו ולקחו כמה משימות ולא שיחקו חצי שנה, המידע עבורם נשמר שלא לצורך.</a:t>
            </a:r>
          </a:p>
          <a:p>
            <a:pPr marL="171450" indent="-171450">
              <a:buFont typeface="Arial" pitchFamily="34" charset="0"/>
              <a:buChar char="•"/>
            </a:pPr>
            <a:endParaRPr lang="he-IL" baseline="0" dirty="0" smtClean="0"/>
          </a:p>
          <a:p>
            <a:pPr marL="0" indent="0">
              <a:buFont typeface="Arial" pitchFamily="34" charset="0"/>
              <a:buNone/>
            </a:pPr>
            <a:r>
              <a:rPr lang="he-IL" baseline="0" dirty="0" smtClean="0"/>
              <a:t>2. כל משתמש מחזיק את מצביע למשימה הבא שלו בכל תחום.</a:t>
            </a:r>
          </a:p>
          <a:p>
            <a:pPr marL="0" indent="0">
              <a:buFont typeface="Arial" pitchFamily="34" charset="0"/>
              <a:buNone/>
            </a:pPr>
            <a:r>
              <a:rPr lang="he-IL" baseline="0" dirty="0" smtClean="0"/>
              <a:t>כלומר כדי לתת משימה למשתמש נותנים לו ב </a:t>
            </a:r>
            <a:r>
              <a:rPr lang="en-US" baseline="0" dirty="0" smtClean="0"/>
              <a:t>O(1)</a:t>
            </a:r>
            <a:r>
              <a:rPr lang="he-IL" baseline="0" dirty="0" smtClean="0"/>
              <a:t> – כי מחזיקים את המצביע למשימה זו, ואז מחשבים את המשימה הבאה – עוברים על כל החברים ולכל חבר על המשימות שהם לקחו ועל ה"משימה הבא" שלהם. </a:t>
            </a:r>
            <a:r>
              <a:rPr lang="he-IL" baseline="0" dirty="0" err="1" smtClean="0"/>
              <a:t>החסרון</a:t>
            </a:r>
            <a:r>
              <a:rPr lang="he-IL" baseline="0" dirty="0" smtClean="0"/>
              <a:t> הבולט באפשרות זו הוא שהמשימה הבא של החבר גם תופסת מקום של משימה שאי אפשר לתת – כלומר גם אם החבר לא יעשה את המשימה הזו אף פעם אז עדיין אני לא יוכל לראות אותה – שזה בזבוז.</a:t>
            </a:r>
          </a:p>
          <a:p>
            <a:pPr marL="0" indent="0">
              <a:buFont typeface="Arial" pitchFamily="34" charset="0"/>
              <a:buNone/>
            </a:pPr>
            <a:r>
              <a:rPr lang="he-IL" baseline="0" dirty="0" smtClean="0"/>
              <a:t>חסרון נוסף שגם פה אין לנו את </a:t>
            </a:r>
            <a:r>
              <a:rPr lang="he-IL" baseline="0" dirty="0" err="1" smtClean="0"/>
              <a:t>האפרות</a:t>
            </a:r>
            <a:r>
              <a:rPr lang="he-IL" baseline="0" dirty="0" smtClean="0"/>
              <a:t> למדוד את ה </a:t>
            </a:r>
            <a:r>
              <a:rPr lang="en-US" baseline="0" dirty="0" err="1" smtClean="0"/>
              <a:t>Freshhness</a:t>
            </a:r>
            <a:r>
              <a:rPr lang="en-US" baseline="0" dirty="0" smtClean="0"/>
              <a:t> </a:t>
            </a:r>
            <a:r>
              <a:rPr lang="he-IL" baseline="0" dirty="0" smtClean="0"/>
              <a:t> של המשימה. וגם לא כל כך ברור איך מתמודדים עם מצב שבו כל המשימות האפשריות תפוסות ע"י החברים.</a:t>
            </a:r>
            <a:endParaRPr lang="he-IL" dirty="0" smtClean="0"/>
          </a:p>
          <a:p>
            <a:endParaRPr lang="en-US" baseline="0" dirty="0" smtClean="0"/>
          </a:p>
          <a:p>
            <a:r>
              <a:rPr lang="he-IL" baseline="0" dirty="0" smtClean="0"/>
              <a:t>3. כל משתמש יחזיק גרף של משימות שהחברים שלו לקחו. כלומר שברגע שחבר לוקח משימה הוא מוסיף אותה כעלה לגרף.</a:t>
            </a:r>
          </a:p>
          <a:p>
            <a:r>
              <a:rPr lang="he-IL" baseline="0" dirty="0" smtClean="0"/>
              <a:t>בשיטה זו כל עוד יש משימה שעף חבר לא לקח אז ניתן את המשימה זו למשתמש. אבל ברגע שכל המשימות שנשארו הם עצל החברים, אז נשלוף מהגרף את המשימה שבשורש וניתן אותה למשתמש כי זו המשימה שלקחו לפני הכי הרבה זמן.</a:t>
            </a:r>
          </a:p>
          <a:p>
            <a:endParaRPr lang="he-IL" baseline="0" dirty="0" smtClean="0"/>
          </a:p>
          <a:p>
            <a:endParaRPr lang="he-IL" baseline="0" dirty="0" smtClean="0"/>
          </a:p>
          <a:p>
            <a:r>
              <a:rPr lang="he-IL" baseline="0" dirty="0" smtClean="0"/>
              <a:t>4. אפשרות האחרונה בה בחרנו כפתרון יעיל שעומד בדרישות שלנו... עכשיו נציג אותו</a:t>
            </a:r>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18</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לבסוף החלטנו על מנגנון שנראה</a:t>
            </a:r>
            <a:r>
              <a:rPr lang="he-IL" baseline="0" dirty="0" smtClean="0"/>
              <a:t> לנו הכי יעיל והכי מתאים לדרישות:</a:t>
            </a:r>
          </a:p>
          <a:p>
            <a:r>
              <a:rPr lang="he-IL" dirty="0" smtClean="0"/>
              <a:t>יצרנו שני מבני נתונים שיעזרו לנו להגיע למטרה: </a:t>
            </a:r>
          </a:p>
          <a:p>
            <a:pPr marL="228600" indent="-228600">
              <a:buAutoNum type="arabicParenR"/>
            </a:pPr>
            <a:r>
              <a:rPr lang="he-IL" baseline="0" dirty="0" smtClean="0"/>
              <a:t>כל משתמש יחזיק מצביע ל</a:t>
            </a:r>
            <a:r>
              <a:rPr lang="en-US" baseline="0" dirty="0" smtClean="0"/>
              <a:t>hash map</a:t>
            </a:r>
            <a:r>
              <a:rPr lang="he-IL" baseline="0" dirty="0" smtClean="0"/>
              <a:t> שתשמור את ה</a:t>
            </a:r>
            <a:r>
              <a:rPr lang="en-US" baseline="0" dirty="0" smtClean="0"/>
              <a:t>commonness</a:t>
            </a:r>
            <a:r>
              <a:rPr lang="he-IL" baseline="0" dirty="0" smtClean="0"/>
              <a:t> של כל משימה שלפחות אחד החברים שלו לקח (הסבר)</a:t>
            </a:r>
          </a:p>
          <a:p>
            <a:pPr marL="228600" indent="-228600">
              <a:buAutoNum type="arabicParenR"/>
            </a:pPr>
            <a:r>
              <a:rPr lang="he-IL" baseline="0" dirty="0" smtClean="0"/>
              <a:t>כל משתמש יחזיק מצביע לקבוצת כל המשימות שהוא בעצמו כבר לקח (הפרדה הכרחית שכן גורל משימה שלקחתי היא לא להופיע שוב</a:t>
            </a:r>
          </a:p>
          <a:p>
            <a:pPr marL="0" indent="0">
              <a:buNone/>
            </a:pPr>
            <a:r>
              <a:rPr lang="he-IL" baseline="0" dirty="0" smtClean="0"/>
              <a:t>     ואילו משימה שחבר לקח יכולה להופיע בעתיד.</a:t>
            </a:r>
          </a:p>
          <a:p>
            <a:pPr marL="0" indent="0">
              <a:buNone/>
            </a:pPr>
            <a:endParaRPr lang="he-IL" baseline="0" dirty="0" smtClean="0"/>
          </a:p>
          <a:p>
            <a:pPr marL="0" indent="0">
              <a:buNone/>
            </a:pPr>
            <a:r>
              <a:rPr lang="he-IL" baseline="0" dirty="0" smtClean="0"/>
              <a:t>חילקנו את המשימות ל 3 קבוצות. קבוצת כל המשימות, קבוצת כל המשימות שמופיעות במבנה הנתונים שהחברים לקחו וקבוצת כל המשימות שכבר עשיתי.</a:t>
            </a:r>
          </a:p>
          <a:p>
            <a:pPr marL="0" indent="0">
              <a:buNone/>
            </a:pPr>
            <a:r>
              <a:rPr lang="he-IL" baseline="0" dirty="0" smtClean="0"/>
              <a:t>בעת בחירת משימה ע"י השרת, המערכת תבצע חיסור בין קבוצות (תחסיר מקבוצת כל המשימות את שתי הקבוצות האחרות), אם נשארה קבוצה לא ריקה, אזי המשימה שיקבל המשתמש תהיה מקבוצה זו. אם נשארנו עם קבוצה ריקה אזי מתבוננים במבנה הנתונים שמחזיק את ה </a:t>
            </a:r>
            <a:r>
              <a:rPr lang="en-US" baseline="0" dirty="0" smtClean="0"/>
              <a:t>commonness</a:t>
            </a:r>
            <a:r>
              <a:rPr lang="he-IL" baseline="0" dirty="0" smtClean="0"/>
              <a:t> של כל משימה ולוקחים את המשימה שהיא הכי </a:t>
            </a:r>
            <a:r>
              <a:rPr lang="en-US" baseline="0" dirty="0" smtClean="0"/>
              <a:t>fresh</a:t>
            </a:r>
            <a:r>
              <a:rPr lang="he-IL" baseline="0" dirty="0" smtClean="0"/>
              <a:t> בתחום המבוקש.</a:t>
            </a:r>
          </a:p>
          <a:p>
            <a:pPr marL="0" indent="0">
              <a:buNone/>
            </a:pPr>
            <a:endParaRPr lang="he-IL" baseline="0" dirty="0" smtClean="0"/>
          </a:p>
          <a:p>
            <a:pPr marL="0" indent="0">
              <a:buNone/>
            </a:pPr>
            <a:r>
              <a:rPr lang="he-IL" baseline="0" dirty="0" smtClean="0"/>
              <a:t>ישנו מנגנון נוסף שעוקב אחר התאריכים ועבור כל יום מפחית ממידת ה"נפוצות" של כל משימה (ובכך מגדיל את סיכוייה להיבחר בעתיד).</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19</a:t>
            </a:fld>
            <a:endParaRPr lang="he-IL"/>
          </a:p>
        </p:txBody>
      </p:sp>
    </p:spTree>
    <p:extLst>
      <p:ext uri="{BB962C8B-B14F-4D97-AF65-F5344CB8AC3E}">
        <p14:creationId xmlns:p14="http://schemas.microsoft.com/office/powerpoint/2010/main" val="8205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ליצור שיתוף פעולה בין משתמשים היינו חייבים למממש מנגנון הודעות, כך שמשתמשים באפליקציה יוכלו לשוחח אחד עם השני.</a:t>
            </a:r>
          </a:p>
          <a:p>
            <a:r>
              <a:rPr lang="he-IL" dirty="0" smtClean="0"/>
              <a:t>האפליקציה אינה פורום ולכן לא</a:t>
            </a:r>
            <a:r>
              <a:rPr lang="he-IL" baseline="0" dirty="0" smtClean="0"/>
              <a:t> היה צורך לממש התכתבות "המונית" אלא צ'ט בין שתי חברות בלבד (שלא בהקשר של משימה).</a:t>
            </a:r>
          </a:p>
          <a:p>
            <a:r>
              <a:rPr lang="he-IL" baseline="0" dirty="0" smtClean="0"/>
              <a:t>אך למרות זאת רצינו להשאיר את האופציה של התכתבות בין יותר מ2 משתמשים פתוחה עבור הרחבות עתידיות.</a:t>
            </a:r>
          </a:p>
          <a:p>
            <a:endParaRPr lang="he-IL" baseline="0" dirty="0" smtClean="0"/>
          </a:p>
          <a:p>
            <a:r>
              <a:rPr lang="he-IL" baseline="0" dirty="0" smtClean="0"/>
              <a:t>פתרונות אפשריים :</a:t>
            </a:r>
          </a:p>
          <a:p>
            <a:endParaRPr lang="he-IL" baseline="0" dirty="0" smtClean="0"/>
          </a:p>
          <a:p>
            <a:pPr marL="228600" indent="-228600">
              <a:buAutoNum type="arabicParenR"/>
            </a:pPr>
            <a:r>
              <a:rPr lang="he-IL" baseline="0" dirty="0" smtClean="0"/>
              <a:t>המשתמש מחזיק עבור כל חבר את ההודעות הרלוונטיות: הדבר לא פתוח להרחבות (איך נחזיק בעתיד עבור שני חברים את אותה התכתבות?)</a:t>
            </a:r>
          </a:p>
          <a:p>
            <a:pPr marL="228600" indent="-228600">
              <a:buAutoNum type="arabicParenR"/>
            </a:pPr>
            <a:r>
              <a:rPr lang="he-IL" baseline="0" dirty="0" smtClean="0"/>
              <a:t>מבנה נתונים שמחזיק אובייקטים של כל ההודעות כאשר עבור כל אחת ניתן לדעת מי ה </a:t>
            </a:r>
            <a:r>
              <a:rPr lang="en-US" baseline="0" dirty="0" smtClean="0"/>
              <a:t>owner\owners</a:t>
            </a:r>
            <a:r>
              <a:rPr lang="he-IL" baseline="0" dirty="0" smtClean="0"/>
              <a:t> שלה – מאוד יקר לשלוף אובייקט בסדר גודל כזה, וזמן חיפוש ההודעות הרלוונטיות יכול להיות גדול מאוד.</a:t>
            </a:r>
          </a:p>
          <a:p>
            <a:pPr marL="228600" indent="-228600">
              <a:buAutoNum type="arabicParenR"/>
            </a:pPr>
            <a:r>
              <a:rPr lang="he-IL" baseline="0" dirty="0" smtClean="0"/>
              <a:t>אנו בחרנו למממש זאת כך: </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20</a:t>
            </a:fld>
            <a:endParaRPr lang="he-IL"/>
          </a:p>
        </p:txBody>
      </p:sp>
    </p:spTree>
    <p:extLst>
      <p:ext uri="{BB962C8B-B14F-4D97-AF65-F5344CB8AC3E}">
        <p14:creationId xmlns:p14="http://schemas.microsoft.com/office/powerpoint/2010/main" val="2649075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כל משתמשת מחזיקה מצביע  ל </a:t>
            </a:r>
            <a:r>
              <a:rPr lang="en-US" dirty="0" err="1" smtClean="0"/>
              <a:t>ChatContainer</a:t>
            </a:r>
            <a:r>
              <a:rPr lang="he-IL" baseline="0" dirty="0" smtClean="0"/>
              <a:t> שלה. ברגע שהיא תרצה לדבר עם משתמשת אחרת כל שעליה לעשות הוא להכניס את ה </a:t>
            </a:r>
            <a:r>
              <a:rPr lang="en-US" baseline="0" dirty="0" smtClean="0"/>
              <a:t>id</a:t>
            </a:r>
            <a:r>
              <a:rPr lang="he-IL" baseline="0" dirty="0" smtClean="0"/>
              <a:t> של החברה ל </a:t>
            </a:r>
            <a:r>
              <a:rPr lang="en-US" baseline="0" dirty="0" err="1" smtClean="0"/>
              <a:t>hashMap</a:t>
            </a:r>
            <a:r>
              <a:rPr lang="he-IL" baseline="0" dirty="0" smtClean="0"/>
              <a:t> של ה </a:t>
            </a:r>
            <a:r>
              <a:rPr lang="en-US" baseline="0" dirty="0" smtClean="0"/>
              <a:t>Container</a:t>
            </a:r>
            <a:r>
              <a:rPr lang="he-IL" baseline="0" dirty="0" smtClean="0"/>
              <a:t> והערך שהיא תקבל יהיה מצביע לאובייקט צ'ט המשותף שלהן. אובייקט הצ'ט מכיל מערך של </a:t>
            </a:r>
            <a:r>
              <a:rPr lang="en-US" baseline="0" dirty="0" smtClean="0"/>
              <a:t>Messages</a:t>
            </a:r>
            <a:r>
              <a:rPr lang="he-IL" baseline="0" dirty="0" smtClean="0"/>
              <a:t> כאשר כל אובייקט </a:t>
            </a:r>
            <a:r>
              <a:rPr lang="en-US" baseline="0" dirty="0" smtClean="0"/>
              <a:t>Message</a:t>
            </a:r>
            <a:r>
              <a:rPr lang="he-IL" baseline="0" dirty="0" smtClean="0"/>
              <a:t> מכיל את כל הפרטים הרלוונטיים עבור אותה הודעה.</a:t>
            </a:r>
          </a:p>
          <a:p>
            <a:endParaRPr lang="he-IL" baseline="0" dirty="0" smtClean="0"/>
          </a:p>
          <a:p>
            <a:r>
              <a:rPr lang="he-IL" baseline="0" dirty="0" smtClean="0"/>
              <a:t>בעתיד אם נרצה ליצור צ'ט בין הרבה משתמשים פשוט נכתוב </a:t>
            </a:r>
            <a:r>
              <a:rPr lang="en-US" baseline="0" dirty="0" err="1" smtClean="0"/>
              <a:t>ChatContainer</a:t>
            </a:r>
            <a:r>
              <a:rPr lang="he-IL" baseline="0" dirty="0" smtClean="0"/>
              <a:t> חדש שהפתח ל </a:t>
            </a:r>
            <a:r>
              <a:rPr lang="en-US" baseline="0" dirty="0" err="1" smtClean="0"/>
              <a:t>HashMap</a:t>
            </a:r>
            <a:r>
              <a:rPr lang="he-IL" baseline="0" dirty="0" smtClean="0"/>
              <a:t> שלו הוא אוסף של </a:t>
            </a:r>
            <a:r>
              <a:rPr lang="en-US" baseline="0" dirty="0" smtClean="0"/>
              <a:t>Ids</a:t>
            </a:r>
            <a:r>
              <a:rPr lang="he-IL" baseline="0" dirty="0" smtClean="0"/>
              <a:t> כמפתח (במקום רק </a:t>
            </a:r>
            <a:r>
              <a:rPr lang="en-US" baseline="0" dirty="0" smtClean="0"/>
              <a:t>id</a:t>
            </a:r>
            <a:r>
              <a:rPr lang="he-IL" baseline="0" dirty="0" smtClean="0"/>
              <a:t> אחד), </a:t>
            </a:r>
            <a:r>
              <a:rPr lang="he-IL" baseline="0" dirty="0" err="1" smtClean="0"/>
              <a:t>וה</a:t>
            </a:r>
            <a:r>
              <a:rPr lang="he-IL" baseline="0" dirty="0" smtClean="0"/>
              <a:t> </a:t>
            </a:r>
            <a:r>
              <a:rPr lang="en-US" baseline="0" dirty="0" smtClean="0"/>
              <a:t>flow</a:t>
            </a:r>
            <a:r>
              <a:rPr lang="he-IL" baseline="0" dirty="0" smtClean="0"/>
              <a:t> לעיל נשמר</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21</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המטרות</a:t>
            </a:r>
            <a:r>
              <a:rPr lang="he-IL" baseline="0" dirty="0" smtClean="0"/>
              <a:t> שהצבנו לעצמנו בתחילת הדרך התחלקו לשני שלבים עיקריים:</a:t>
            </a:r>
          </a:p>
          <a:p>
            <a:pPr marL="228600" indent="-228600">
              <a:buAutoNum type="arabicPeriod"/>
            </a:pPr>
            <a:r>
              <a:rPr lang="he-IL" baseline="0" dirty="0" smtClean="0"/>
              <a:t>בניית תשתית חזקה ויציבה ש"תארח" את האפליקציה</a:t>
            </a:r>
          </a:p>
          <a:p>
            <a:r>
              <a:rPr lang="he-IL" baseline="0" dirty="0" smtClean="0"/>
              <a:t>2.  שכבה הלוגית של </a:t>
            </a:r>
            <a:r>
              <a:rPr lang="he-IL" baseline="0" dirty="0" err="1" smtClean="0"/>
              <a:t>האפלקציה</a:t>
            </a:r>
            <a:r>
              <a:rPr lang="he-IL" baseline="0" dirty="0" smtClean="0"/>
              <a:t>, שחייבת לעמוד בדרישת הלקוח</a:t>
            </a:r>
            <a:r>
              <a:rPr lang="en-US" baseline="0" dirty="0" smtClean="0"/>
              <a:t> </a:t>
            </a:r>
            <a:r>
              <a:rPr lang="he-IL" baseline="0" dirty="0" smtClean="0"/>
              <a:t> מבחינת זרימת התוכן וכן תעביר את "התנסות המשתמש" הרצויה </a:t>
            </a:r>
            <a:r>
              <a:rPr lang="en-US" baseline="0" dirty="0" smtClean="0"/>
              <a:t>(user </a:t>
            </a:r>
            <a:r>
              <a:rPr lang="en-US" baseline="0" dirty="0" err="1" smtClean="0"/>
              <a:t>expirience</a:t>
            </a:r>
            <a:r>
              <a:rPr lang="en-US" baseline="0" dirty="0" smtClean="0"/>
              <a:t>)</a:t>
            </a:r>
            <a:endParaRPr lang="he-IL" baseline="0" dirty="0" smtClean="0"/>
          </a:p>
          <a:p>
            <a:endParaRPr lang="he-IL" baseline="0" dirty="0" smtClean="0"/>
          </a:p>
          <a:p>
            <a:r>
              <a:rPr lang="he-IL" b="1" baseline="0" dirty="0" smtClean="0"/>
              <a:t>השלב הראשון: </a:t>
            </a:r>
            <a:r>
              <a:rPr lang="he-IL" baseline="0" dirty="0" smtClean="0"/>
              <a:t>דרשנו מעצמנו שהתשתית תתמוך:</a:t>
            </a:r>
          </a:p>
          <a:p>
            <a:r>
              <a:rPr lang="he-IL" baseline="0" dirty="0" smtClean="0"/>
              <a:t>א) תוכל להכיל ולתמוך בזרימה של תוכן רב – כלומר המון משתמשים, משימות הודעות, תגובות </a:t>
            </a:r>
            <a:r>
              <a:rPr lang="he-IL" baseline="0" dirty="0" err="1" smtClean="0"/>
              <a:t>הכל</a:t>
            </a:r>
            <a:r>
              <a:rPr lang="he-IL" baseline="0" dirty="0" smtClean="0"/>
              <a:t> בגדול...</a:t>
            </a:r>
          </a:p>
          <a:p>
            <a:r>
              <a:rPr lang="he-IL" baseline="0" dirty="0" smtClean="0"/>
              <a:t>ב) התשתית צריכה להיות גמישה מאוד להתפשטות לפלטפורמות נוספות כגון: </a:t>
            </a:r>
            <a:r>
              <a:rPr lang="he-IL" baseline="0" dirty="0" err="1" smtClean="0"/>
              <a:t>סמארטפון</a:t>
            </a:r>
            <a:r>
              <a:rPr lang="he-IL" baseline="0" dirty="0" smtClean="0"/>
              <a:t>, </a:t>
            </a:r>
            <a:r>
              <a:rPr lang="he-IL" baseline="0" dirty="0" err="1" smtClean="0"/>
              <a:t>טאבלטים</a:t>
            </a:r>
            <a:r>
              <a:rPr lang="he-IL" baseline="0" dirty="0" smtClean="0"/>
              <a:t> </a:t>
            </a:r>
            <a:r>
              <a:rPr lang="he-IL" baseline="0" dirty="0" err="1" smtClean="0"/>
              <a:t>וכו</a:t>
            </a:r>
            <a:r>
              <a:rPr lang="he-IL" baseline="0" dirty="0" smtClean="0"/>
              <a:t>'. </a:t>
            </a:r>
          </a:p>
          <a:p>
            <a:r>
              <a:rPr lang="he-IL" baseline="0" dirty="0" smtClean="0"/>
              <a:t>ג) חלוקה מודולארית של הקוד – </a:t>
            </a:r>
            <a:r>
              <a:rPr lang="he-IL" baseline="0" dirty="0" err="1" smtClean="0"/>
              <a:t>שתיהיה</a:t>
            </a:r>
            <a:r>
              <a:rPr lang="he-IL" baseline="0" dirty="0" smtClean="0"/>
              <a:t> כמה שיותר פתוחה להרחבות.</a:t>
            </a:r>
          </a:p>
          <a:p>
            <a:r>
              <a:rPr lang="he-IL" baseline="0" dirty="0" smtClean="0"/>
              <a:t>ד) הפרדה מוחלטת בין שכבות לוגיות שונות של האפליקציה כדי לאפשר "פזל" גמיש שיקטין משמעותית את רמת התחזוקה של הקוד ויאפשר כאמור גמישות במעבר לפלטפורמות נוספות ושינויים גדולים.</a:t>
            </a:r>
            <a:endParaRPr lang="en-US" baseline="0" dirty="0" smtClean="0"/>
          </a:p>
          <a:p>
            <a:r>
              <a:rPr lang="he-IL" baseline="0" dirty="0" smtClean="0"/>
              <a:t>ה) בחירה בכלים המתאימים ומימושם לניהול נכון ונוח של ה </a:t>
            </a:r>
            <a:r>
              <a:rPr lang="en-US" baseline="0" dirty="0" smtClean="0"/>
              <a:t>database</a:t>
            </a:r>
            <a:r>
              <a:rPr lang="he-IL" baseline="0" dirty="0" smtClean="0"/>
              <a:t> שגם יהיה "פתוח להרחבות" (כלומר: אם נרצה להוסיף אובייקטים נוספים בעתיד או לשנות אובייקטים קיימים נוכל לעשות זאת בכמה שפחות מאמץ ובלי לפגיע באמינות המידע)</a:t>
            </a:r>
          </a:p>
          <a:p>
            <a:endParaRPr lang="he-IL" baseline="0" dirty="0" smtClean="0"/>
          </a:p>
          <a:p>
            <a:r>
              <a:rPr lang="he-IL" b="1" baseline="0" dirty="0" smtClean="0"/>
              <a:t>השלב השני: </a:t>
            </a:r>
            <a:r>
              <a:rPr lang="he-IL" baseline="0" dirty="0" smtClean="0"/>
              <a:t>שלב זה כלל :</a:t>
            </a:r>
          </a:p>
          <a:p>
            <a:r>
              <a:rPr lang="he-IL" baseline="0" dirty="0" smtClean="0"/>
              <a:t>א) בניית מנגנון שאלונים שבו </a:t>
            </a:r>
            <a:r>
              <a:rPr lang="he-IL" baseline="0" dirty="0" err="1" smtClean="0"/>
              <a:t>האפלקציה</a:t>
            </a:r>
            <a:r>
              <a:rPr lang="he-IL" baseline="0" dirty="0" smtClean="0"/>
              <a:t> תכיר את המשתמש </a:t>
            </a:r>
          </a:p>
          <a:p>
            <a:r>
              <a:rPr lang="he-IL" baseline="0" dirty="0" smtClean="0"/>
              <a:t>ב) שיתוף פעולה ואינטראקציה בין המשתמשים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הזמנת חברים דרך אמצעי מדיה שונים,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יצירת חברויות בתוך האפליקציה, </a:t>
            </a:r>
          </a:p>
          <a:p>
            <a:pPr marL="171450" indent="-171450">
              <a:buFont typeface="Arial" pitchFamily="34" charset="0"/>
              <a:buChar char="•"/>
            </a:pPr>
            <a:r>
              <a:rPr lang="he-IL" baseline="0" dirty="0" smtClean="0"/>
              <a:t>שליחת הודעות,</a:t>
            </a:r>
          </a:p>
          <a:p>
            <a:pPr marL="171450" indent="-171450">
              <a:buFont typeface="Arial" pitchFamily="34" charset="0"/>
              <a:buChar char="•"/>
            </a:pPr>
            <a:r>
              <a:rPr lang="he-IL" baseline="0" dirty="0" smtClean="0"/>
              <a:t>יכולת שיתוף המשימות ומעקב אחר משימות של החברים</a:t>
            </a:r>
          </a:p>
          <a:p>
            <a:pPr marL="171450" indent="-171450">
              <a:buFont typeface="Arial" pitchFamily="34" charset="0"/>
              <a:buChar char="•"/>
            </a:pPr>
            <a:r>
              <a:rPr lang="he-IL" baseline="0" dirty="0" smtClean="0"/>
              <a:t>יכולת דירוג ושליחת תגובות למשימות של החברים</a:t>
            </a:r>
          </a:p>
          <a:p>
            <a:pPr marL="0" indent="0">
              <a:buFont typeface="Arial" pitchFamily="34" charset="0"/>
              <a:buNone/>
            </a:pPr>
            <a:r>
              <a:rPr lang="he-IL" baseline="0" dirty="0" smtClean="0"/>
              <a:t>ג) לוגיקת חלוקת המשימות – כדי להגיע </a:t>
            </a:r>
            <a:r>
              <a:rPr lang="he-IL" baseline="0" dirty="0" err="1" smtClean="0"/>
              <a:t>לחווית</a:t>
            </a:r>
            <a:r>
              <a:rPr lang="he-IL" baseline="0" dirty="0" smtClean="0"/>
              <a:t> משתמש גבוהה צריכים לחלק את המשימות באופן חכם שלמשתמש יהיה מעניין</a:t>
            </a:r>
          </a:p>
          <a:p>
            <a:r>
              <a:rPr lang="he-IL" baseline="0" dirty="0" smtClean="0"/>
              <a:t>ג) התממשקות מול </a:t>
            </a:r>
            <a:r>
              <a:rPr lang="he-IL" baseline="0" dirty="0" err="1" smtClean="0"/>
              <a:t>פייסבוקים</a:t>
            </a:r>
            <a:r>
              <a:rPr lang="he-IL" baseline="0" dirty="0" smtClean="0"/>
              <a:t> – </a:t>
            </a:r>
            <a:r>
              <a:rPr lang="he-IL" baseline="0" dirty="0" err="1" smtClean="0"/>
              <a:t>האפלקציה</a:t>
            </a:r>
            <a:r>
              <a:rPr lang="he-IL" baseline="0" dirty="0" smtClean="0"/>
              <a:t> היא תת רשת חברתית ולכן המטרה שלנו </a:t>
            </a:r>
            <a:r>
              <a:rPr lang="he-IL" baseline="0" dirty="0" err="1" smtClean="0"/>
              <a:t>שמתשמים</a:t>
            </a:r>
            <a:r>
              <a:rPr lang="he-IL" baseline="0" dirty="0" smtClean="0"/>
              <a:t> של </a:t>
            </a:r>
            <a:r>
              <a:rPr lang="he-IL" baseline="0" dirty="0" err="1" smtClean="0"/>
              <a:t>פייסבוק</a:t>
            </a:r>
            <a:r>
              <a:rPr lang="he-IL" baseline="0" dirty="0" smtClean="0"/>
              <a:t> כבר יוכלו להתחבר דרך חשבון </a:t>
            </a:r>
            <a:r>
              <a:rPr lang="he-IL" baseline="0" dirty="0" err="1" smtClean="0"/>
              <a:t>הפייסבוק</a:t>
            </a:r>
            <a:r>
              <a:rPr lang="he-IL" baseline="0" dirty="0" smtClean="0"/>
              <a:t> שלהם מבלי להזין פרטים מיותרים, יוכלו לשתף את ההישגים שלהם במשחק לדף </a:t>
            </a:r>
            <a:r>
              <a:rPr lang="he-IL" baseline="0" dirty="0" err="1" smtClean="0"/>
              <a:t>הפייסבוק</a:t>
            </a:r>
            <a:r>
              <a:rPr lang="he-IL" baseline="0" dirty="0" smtClean="0"/>
              <a:t> שלהם ויוכלו גם </a:t>
            </a:r>
            <a:r>
              <a:rPr lang="he-IL" baseline="0" dirty="0" err="1" smtClean="0"/>
              <a:t>להמזין</a:t>
            </a:r>
            <a:r>
              <a:rPr lang="he-IL" baseline="0" dirty="0" smtClean="0"/>
              <a:t> חברים </a:t>
            </a:r>
            <a:r>
              <a:rPr lang="he-IL" baseline="0" dirty="0" err="1" smtClean="0"/>
              <a:t>מהפייסבוק</a:t>
            </a:r>
            <a:r>
              <a:rPr lang="he-IL" baseline="0" dirty="0" smtClean="0"/>
              <a:t>.</a:t>
            </a:r>
          </a:p>
          <a:p>
            <a:endParaRPr lang="he-IL" baseline="0" dirty="0" smtClean="0"/>
          </a:p>
          <a:p>
            <a:r>
              <a:rPr lang="he-IL" baseline="0" dirty="0" smtClean="0"/>
              <a:t>מכאן המצגת תעסוק </a:t>
            </a:r>
            <a:r>
              <a:rPr lang="he-IL" baseline="0" dirty="0" err="1" smtClean="0"/>
              <a:t>באיך</a:t>
            </a:r>
            <a:r>
              <a:rPr lang="he-IL" baseline="0" dirty="0" smtClean="0"/>
              <a:t> השגנו את כל המטרות האלו.</a:t>
            </a:r>
            <a:endParaRPr lang="he-IL" dirty="0" smtClean="0"/>
          </a:p>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3</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כל</a:t>
            </a:r>
            <a:r>
              <a:rPr lang="he-IL" baseline="0" dirty="0" smtClean="0"/>
              <a:t> </a:t>
            </a:r>
            <a:r>
              <a:rPr lang="he-IL" baseline="0" dirty="0" err="1" smtClean="0"/>
              <a:t>יוזר</a:t>
            </a:r>
            <a:r>
              <a:rPr lang="he-IL" baseline="0" dirty="0" smtClean="0"/>
              <a:t> שבוחר לקחת משימה יוצר אובייקט מסוג </a:t>
            </a:r>
            <a:r>
              <a:rPr lang="en-US" baseline="0" dirty="0" smtClean="0"/>
              <a:t>UserMission</a:t>
            </a:r>
            <a:r>
              <a:rPr lang="he-IL" baseline="0" dirty="0" smtClean="0"/>
              <a:t> שיכיל את הפרטים הייחודיים למשימה עבור אותו </a:t>
            </a:r>
            <a:r>
              <a:rPr lang="he-IL" baseline="0" dirty="0" err="1" smtClean="0"/>
              <a:t>יוזר</a:t>
            </a:r>
            <a:r>
              <a:rPr lang="he-IL" baseline="0" dirty="0" smtClean="0"/>
              <a:t>. למשל הערות</a:t>
            </a:r>
            <a:r>
              <a:rPr lang="en-US" baseline="0" dirty="0" smtClean="0"/>
              <a:t> </a:t>
            </a:r>
            <a:r>
              <a:rPr lang="he-IL" baseline="0" dirty="0" smtClean="0"/>
              <a:t> ומשתמשים שדירגו משימה זו. (בקצרה : כל משתמש יכול לדרג משימה של חבר פעם אחת, הדבר מקנה לחבר אסימונים).</a:t>
            </a:r>
          </a:p>
          <a:p>
            <a:endParaRPr lang="he-IL" baseline="0" dirty="0" smtClean="0"/>
          </a:p>
          <a:p>
            <a:r>
              <a:rPr lang="he-IL" baseline="0" dirty="0" smtClean="0"/>
              <a:t>למשתמש יש מצביע למבנה לרשימה שמכילה את כל המשימות האקטיביות שלו (ובהתאמה מצביע לרשימה של המשימות שכבר סיים).</a:t>
            </a:r>
          </a:p>
          <a:p>
            <a:r>
              <a:rPr lang="he-IL" baseline="0" dirty="0" smtClean="0"/>
              <a:t>רשימה זו מכילה מצביעים ל </a:t>
            </a:r>
            <a:r>
              <a:rPr lang="en-US" baseline="0" dirty="0" smtClean="0"/>
              <a:t>UserMission s</a:t>
            </a:r>
            <a:r>
              <a:rPr lang="he-IL" baseline="0" dirty="0" smtClean="0"/>
              <a:t>, מרגע ששלף אובייקט זה יש לו גישה למשימה עצמה וכן לפרטים כמו הערות, תמונה </a:t>
            </a:r>
            <a:r>
              <a:rPr lang="he-IL" baseline="0" dirty="0" err="1" smtClean="0"/>
              <a:t>וכו</a:t>
            </a:r>
            <a:r>
              <a:rPr lang="he-IL" baseline="0" dirty="0" smtClean="0"/>
              <a:t>.</a:t>
            </a:r>
          </a:p>
          <a:p>
            <a:endParaRPr lang="he-IL" baseline="0" dirty="0" smtClean="0"/>
          </a:p>
          <a:p>
            <a:r>
              <a:rPr lang="he-IL" baseline="0" dirty="0" smtClean="0"/>
              <a:t>משתמש שרוצה להגיב למשל למשימה של חבר יאלץ תחילה לגשת לנתונים של החבר דרך אובייקט שמכיל מצביעים לכל החברים שלו (ולו עצמו יש מצביע לאובייקט זה) ומשם לשלוף את המשימה.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22</a:t>
            </a:fld>
            <a:endParaRPr lang="he-IL"/>
          </a:p>
        </p:txBody>
      </p:sp>
    </p:spTree>
    <p:extLst>
      <p:ext uri="{BB962C8B-B14F-4D97-AF65-F5344CB8AC3E}">
        <p14:creationId xmlns:p14="http://schemas.microsoft.com/office/powerpoint/2010/main" val="2297089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23</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25</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26</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טוב אז נתחיל לדבר על איך בנינו את התשתית למשחק בדגש על המטרות שהצבנו לעצמנו</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4</a:t>
            </a:fld>
            <a:endParaRPr lang="he-IL"/>
          </a:p>
        </p:txBody>
      </p:sp>
    </p:spTree>
    <p:extLst>
      <p:ext uri="{BB962C8B-B14F-4D97-AF65-F5344CB8AC3E}">
        <p14:creationId xmlns:p14="http://schemas.microsoft.com/office/powerpoint/2010/main" val="29485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תחילה היה עלינו לבחור ב</a:t>
            </a:r>
            <a:r>
              <a:rPr lang="en-US" dirty="0" smtClean="0"/>
              <a:t>Design pattern</a:t>
            </a:r>
            <a:r>
              <a:rPr lang="he-IL" baseline="0" dirty="0" smtClean="0"/>
              <a:t> עיצוב תוכנה כללי </a:t>
            </a:r>
            <a:r>
              <a:rPr lang="he-IL" dirty="0" smtClean="0"/>
              <a:t> שישרת</a:t>
            </a:r>
            <a:r>
              <a:rPr lang="he-IL" baseline="0" dirty="0" smtClean="0"/>
              <a:t> בצורה הטובה ביותר את המטרות שהצבנו לעצמנו.</a:t>
            </a:r>
          </a:p>
          <a:p>
            <a:endParaRPr lang="he-IL" baseline="0" dirty="0" smtClean="0"/>
          </a:p>
          <a:p>
            <a:r>
              <a:rPr lang="he-IL" baseline="0" dirty="0" smtClean="0"/>
              <a:t> סקרנו מספר </a:t>
            </a:r>
            <a:r>
              <a:rPr lang="en-US" baseline="0" dirty="0" smtClean="0"/>
              <a:t>Design patterns</a:t>
            </a:r>
            <a:r>
              <a:rPr lang="he-IL" baseline="0" dirty="0" smtClean="0"/>
              <a:t> פוטנציאלים שיכלו לשמש אותנו:</a:t>
            </a:r>
          </a:p>
          <a:p>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1" baseline="0" dirty="0" smtClean="0"/>
              <a:t>שיטת ה- </a:t>
            </a:r>
            <a:r>
              <a:rPr lang="en-US" b="1" baseline="0" dirty="0" smtClean="0"/>
              <a:t>Server pages</a:t>
            </a:r>
            <a:r>
              <a:rPr lang="he-IL" b="1" baseline="0" dirty="0" smtClean="0"/>
              <a:t>: </a:t>
            </a:r>
            <a:r>
              <a:rPr lang="he-IL" baseline="0" dirty="0" smtClean="0"/>
              <a:t>מתאפיינת באי הפרדה בין קוד הלקוח לקוד השרת, כלומר באותו דף יש לנו את הלוגיקה של השרת, לוגיקת הלקוח ו ה</a:t>
            </a:r>
            <a:r>
              <a:rPr lang="en-US" baseline="0" dirty="0" smtClean="0"/>
              <a:t>UI</a:t>
            </a:r>
            <a:r>
              <a:rPr lang="he-IL" baseline="0" dirty="0" smtClean="0"/>
              <a:t> – איך שזה יראה.</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מה שמאפשר פיתוח מהיר יותר, יעלות מעבר המידע אך ניהול הקוד מסורבל ודי סגור להרחבות או שינויים גדולים.</a:t>
            </a:r>
          </a:p>
          <a:p>
            <a:endParaRPr lang="he-IL" baseline="0" dirty="0" smtClean="0"/>
          </a:p>
          <a:p>
            <a:r>
              <a:rPr lang="en-US" b="1" baseline="0" dirty="0" smtClean="0"/>
              <a:t>MVC</a:t>
            </a:r>
            <a:r>
              <a:rPr lang="he-IL" b="1" baseline="0" dirty="0" smtClean="0"/>
              <a:t> – </a:t>
            </a:r>
            <a:r>
              <a:rPr lang="he-IL" b="0" baseline="0" dirty="0" smtClean="0"/>
              <a:t>מתחלק לשלושה חלקים:</a:t>
            </a:r>
          </a:p>
          <a:p>
            <a:pPr marL="228600" indent="-228600">
              <a:buAutoNum type="arabicPeriod"/>
            </a:pPr>
            <a:r>
              <a:rPr lang="en-US" baseline="0" dirty="0" smtClean="0"/>
              <a:t>View</a:t>
            </a:r>
            <a:r>
              <a:rPr lang="he-IL" baseline="0" dirty="0" smtClean="0"/>
              <a:t> – </a:t>
            </a:r>
            <a:r>
              <a:rPr lang="en-US" baseline="0" dirty="0" smtClean="0"/>
              <a:t>User interface</a:t>
            </a:r>
            <a:r>
              <a:rPr lang="he-IL" baseline="0" dirty="0" smtClean="0"/>
              <a:t> – איך המשתמש רואה את הדברים</a:t>
            </a:r>
          </a:p>
          <a:p>
            <a:pPr marL="228600" indent="-228600">
              <a:buAutoNum type="arabicPeriod"/>
            </a:pPr>
            <a:r>
              <a:rPr lang="en-US" baseline="0" dirty="0" smtClean="0"/>
              <a:t>Model</a:t>
            </a:r>
            <a:r>
              <a:rPr lang="he-IL" baseline="0" dirty="0" smtClean="0"/>
              <a:t> – ה-</a:t>
            </a:r>
            <a:r>
              <a:rPr lang="en-US" baseline="0" dirty="0" smtClean="0"/>
              <a:t>Entities</a:t>
            </a:r>
            <a:r>
              <a:rPr lang="he-IL" baseline="0" dirty="0" smtClean="0"/>
              <a:t>הקיימים וכל ה </a:t>
            </a:r>
            <a:r>
              <a:rPr lang="en-US" baseline="0" dirty="0" err="1" smtClean="0"/>
              <a:t>Buesness</a:t>
            </a:r>
            <a:r>
              <a:rPr lang="en-US" baseline="0" dirty="0" smtClean="0"/>
              <a:t> Rules</a:t>
            </a:r>
            <a:r>
              <a:rPr lang="he-IL" baseline="0" dirty="0" smtClean="0"/>
              <a:t> – הדינמיקה שלהם</a:t>
            </a:r>
          </a:p>
          <a:p>
            <a:pPr marL="228600" indent="-228600">
              <a:buAutoNum type="arabicPeriod"/>
            </a:pPr>
            <a:r>
              <a:rPr lang="en-US" baseline="0" dirty="0" smtClean="0"/>
              <a:t> </a:t>
            </a:r>
            <a:r>
              <a:rPr lang="en-US" baseline="0" dirty="0" err="1" smtClean="0"/>
              <a:t>Contralloer</a:t>
            </a:r>
            <a:r>
              <a:rPr lang="he-IL" baseline="0" dirty="0" smtClean="0"/>
              <a:t>-  מכיל את הלוגיקה של עדכון ה-</a:t>
            </a:r>
            <a:r>
              <a:rPr lang="en-US" baseline="0" dirty="0" smtClean="0"/>
              <a:t>Model</a:t>
            </a:r>
            <a:r>
              <a:rPr lang="he-IL" baseline="0" dirty="0" smtClean="0"/>
              <a:t> המתאים</a:t>
            </a:r>
          </a:p>
          <a:p>
            <a:pPr marL="0" indent="0">
              <a:buNone/>
            </a:pPr>
            <a:r>
              <a:rPr lang="he-IL" baseline="0" dirty="0" smtClean="0"/>
              <a:t>במקרה זה ה</a:t>
            </a:r>
            <a:r>
              <a:rPr lang="en-US" baseline="0" dirty="0" smtClean="0"/>
              <a:t>Controller </a:t>
            </a:r>
            <a:r>
              <a:rPr lang="he-IL" baseline="0" dirty="0" smtClean="0"/>
              <a:t> לא יודע שום דבר על ה</a:t>
            </a:r>
            <a:r>
              <a:rPr lang="en-US" baseline="0" dirty="0" smtClean="0"/>
              <a:t>View</a:t>
            </a:r>
            <a:r>
              <a:rPr lang="he-IL" baseline="0" dirty="0" smtClean="0"/>
              <a:t>, והרעיון הוא שה</a:t>
            </a:r>
            <a:r>
              <a:rPr lang="en-US" baseline="0" dirty="0" smtClean="0"/>
              <a:t>View </a:t>
            </a:r>
            <a:r>
              <a:rPr lang="he-IL" baseline="0" dirty="0" smtClean="0"/>
              <a:t> יכול להחליף </a:t>
            </a:r>
            <a:r>
              <a:rPr lang="en-US" baseline="0" dirty="0" err="1" smtClean="0"/>
              <a:t>Controllerw</a:t>
            </a:r>
            <a:r>
              <a:rPr lang="he-IL" baseline="0" dirty="0" smtClean="0"/>
              <a:t>'ים (לדוגמא: תלוי במי מחובר למערכת) וגם </a:t>
            </a:r>
            <a:r>
              <a:rPr lang="en-US" baseline="0" dirty="0" smtClean="0"/>
              <a:t>Controller </a:t>
            </a:r>
            <a:r>
              <a:rPr lang="he-IL" baseline="0" dirty="0" smtClean="0"/>
              <a:t>בודד יכול לשמש כמה </a:t>
            </a:r>
            <a:r>
              <a:rPr lang="en-US" baseline="0" dirty="0" smtClean="0"/>
              <a:t>View</a:t>
            </a:r>
            <a:endParaRPr lang="he-IL" baseline="0" dirty="0" smtClean="0"/>
          </a:p>
          <a:p>
            <a:pPr marL="0" indent="0">
              <a:buNone/>
            </a:pPr>
            <a:r>
              <a:rPr lang="he-IL" baseline="0" dirty="0" smtClean="0"/>
              <a:t>ה-</a:t>
            </a:r>
            <a:r>
              <a:rPr lang="en-US" baseline="0" dirty="0" smtClean="0"/>
              <a:t>View </a:t>
            </a:r>
            <a:r>
              <a:rPr lang="he-IL" baseline="0" dirty="0" smtClean="0"/>
              <a:t> כל הזמן מאזין לשינויים שנעשו ב </a:t>
            </a:r>
            <a:r>
              <a:rPr lang="en-US" baseline="0" dirty="0" smtClean="0"/>
              <a:t>Model</a:t>
            </a:r>
            <a:r>
              <a:rPr lang="he-IL" baseline="0" dirty="0" smtClean="0"/>
              <a:t> כלומר הוא מסונכרן מבחינת ה</a:t>
            </a:r>
            <a:r>
              <a:rPr lang="en-US" baseline="0" dirty="0" smtClean="0"/>
              <a:t>Data</a:t>
            </a:r>
            <a:endParaRPr lang="he-IL" baseline="0" dirty="0" smtClean="0"/>
          </a:p>
          <a:p>
            <a:endParaRPr lang="he-IL" baseline="0" dirty="0" smtClean="0"/>
          </a:p>
          <a:p>
            <a:endParaRPr lang="he-IL" baseline="0" dirty="0" smtClean="0"/>
          </a:p>
          <a:p>
            <a:r>
              <a:rPr lang="en-US" b="1" baseline="0" dirty="0" smtClean="0"/>
              <a:t>MVP</a:t>
            </a:r>
            <a:r>
              <a:rPr lang="he-IL" b="1" baseline="0" dirty="0" smtClean="0"/>
              <a:t>– </a:t>
            </a:r>
            <a:r>
              <a:rPr lang="he-IL" baseline="0" dirty="0" smtClean="0"/>
              <a:t>גם כאן שלושה חלקים אבל התלויות שונות. כאן מחליפים את ה</a:t>
            </a:r>
            <a:r>
              <a:rPr lang="en-US" baseline="0" dirty="0" err="1" smtClean="0"/>
              <a:t>Contraller</a:t>
            </a:r>
            <a:r>
              <a:rPr lang="en-US" baseline="0" dirty="0" smtClean="0"/>
              <a:t> </a:t>
            </a:r>
            <a:r>
              <a:rPr lang="he-IL" baseline="0" dirty="0" smtClean="0"/>
              <a:t> עם ה </a:t>
            </a:r>
            <a:r>
              <a:rPr lang="en-US" baseline="0" dirty="0" smtClean="0"/>
              <a:t>Presenter</a:t>
            </a:r>
            <a:r>
              <a:rPr lang="he-IL" baseline="0" dirty="0" smtClean="0"/>
              <a:t> – שהוא מציג את השינויים שנעשו ב</a:t>
            </a:r>
            <a:r>
              <a:rPr lang="en-US" baseline="0" dirty="0" smtClean="0"/>
              <a:t>Model</a:t>
            </a:r>
            <a:r>
              <a:rPr lang="he-IL" baseline="0" dirty="0" smtClean="0"/>
              <a:t> חזרה ב</a:t>
            </a:r>
            <a:r>
              <a:rPr lang="en-US" baseline="0" dirty="0" smtClean="0"/>
              <a:t>View</a:t>
            </a:r>
            <a:r>
              <a:rPr lang="he-IL" baseline="0" dirty="0" smtClean="0"/>
              <a:t>.</a:t>
            </a:r>
          </a:p>
          <a:p>
            <a:r>
              <a:rPr lang="he-IL" baseline="0" dirty="0" smtClean="0"/>
              <a:t>ההבדל העיקרי ל</a:t>
            </a:r>
            <a:r>
              <a:rPr lang="en-US" baseline="0" dirty="0" smtClean="0"/>
              <a:t>MVC </a:t>
            </a:r>
            <a:r>
              <a:rPr lang="he-IL" baseline="0" dirty="0" smtClean="0"/>
              <a:t> הוא הקישור בין ה</a:t>
            </a:r>
            <a:r>
              <a:rPr lang="en-US" baseline="0" dirty="0" smtClean="0"/>
              <a:t>View</a:t>
            </a:r>
            <a:r>
              <a:rPr lang="he-IL" baseline="0" dirty="0" smtClean="0"/>
              <a:t> ל-</a:t>
            </a:r>
            <a:r>
              <a:rPr lang="en-US" baseline="0" dirty="0" smtClean="0"/>
              <a:t>Presenter</a:t>
            </a:r>
            <a:r>
              <a:rPr lang="he-IL" baseline="0" dirty="0" smtClean="0"/>
              <a:t> , שכאן ה</a:t>
            </a:r>
            <a:r>
              <a:rPr lang="en-US" baseline="0" dirty="0" smtClean="0"/>
              <a:t>Presenter</a:t>
            </a:r>
            <a:r>
              <a:rPr lang="he-IL" baseline="0" dirty="0" smtClean="0"/>
              <a:t> הוא מאזין לכל האירועים מכיל את כל הלוגיקה של ההצגה, מה שנותן הפשטה של ה </a:t>
            </a:r>
            <a:r>
              <a:rPr lang="en-US" baseline="0" dirty="0" smtClean="0"/>
              <a:t>VIEW</a:t>
            </a:r>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5</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אז</a:t>
            </a:r>
            <a:r>
              <a:rPr lang="he-IL" baseline="0" dirty="0" smtClean="0"/>
              <a:t> אנחנו בחרנו ב-</a:t>
            </a:r>
            <a:r>
              <a:rPr lang="en-US" baseline="0" dirty="0" smtClean="0"/>
              <a:t>MVP </a:t>
            </a:r>
            <a:r>
              <a:rPr lang="he-IL" baseline="0" dirty="0" smtClean="0"/>
              <a:t> כ</a:t>
            </a:r>
            <a:r>
              <a:rPr lang="en-US" baseline="0" dirty="0" smtClean="0"/>
              <a:t>Design Pattern</a:t>
            </a:r>
            <a:r>
              <a:rPr lang="he-IL" baseline="0" dirty="0" smtClean="0"/>
              <a:t> שלנו בגלל שהיא </a:t>
            </a:r>
            <a:r>
              <a:rPr lang="he-IL" baseline="0" dirty="0" err="1" smtClean="0"/>
              <a:t>ממשת</a:t>
            </a:r>
            <a:r>
              <a:rPr lang="he-IL" baseline="0" dirty="0" smtClean="0"/>
              <a:t> את המטרות שהצבנו לעצמנו:</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אחד המטרות שלנו הוא הפרדה ברורה למודולים נפרדים ועצמאיים. משהו שאין ב</a:t>
            </a:r>
            <a:r>
              <a:rPr lang="en-US" baseline="0" dirty="0" smtClean="0"/>
              <a:t>Server</a:t>
            </a:r>
            <a:r>
              <a:rPr lang="he-IL" baseline="0" dirty="0" smtClean="0"/>
              <a:t> </a:t>
            </a:r>
            <a:r>
              <a:rPr lang="en-US" baseline="0" dirty="0" smtClean="0"/>
              <a:t>Pages</a:t>
            </a:r>
            <a:r>
              <a:rPr lang="he-IL" baseline="0" dirty="0" smtClean="0"/>
              <a:t> וקיים רק ב </a:t>
            </a:r>
            <a:r>
              <a:rPr lang="en-US" baseline="0" dirty="0" smtClean="0"/>
              <a:t>MVP</a:t>
            </a:r>
            <a:r>
              <a:rPr lang="he-IL" baseline="0" dirty="0" smtClean="0"/>
              <a:t> ו </a:t>
            </a:r>
            <a:r>
              <a:rPr lang="en-US" baseline="0" dirty="0" smtClean="0"/>
              <a:t>MVC</a:t>
            </a:r>
            <a:endParaRPr lang="he-IL" baseline="0" dirty="0" smtClean="0"/>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 ובגלל 1 התרחבות לפלטפורמות היא מאד קלה – סה"כ מוסיפים </a:t>
            </a:r>
            <a:r>
              <a:rPr lang="en-US" baseline="0" dirty="0" smtClean="0"/>
              <a:t>VIEW</a:t>
            </a:r>
            <a:r>
              <a:rPr lang="he-IL" baseline="0" dirty="0" smtClean="0"/>
              <a:t> אחר (</a:t>
            </a:r>
            <a:r>
              <a:rPr lang="he-IL" baseline="0" dirty="0" err="1" smtClean="0"/>
              <a:t>באפלקציה</a:t>
            </a:r>
            <a:r>
              <a:rPr lang="he-IL" baseline="0" dirty="0" smtClean="0"/>
              <a:t> שלנו זה יכול לעשות מעצב מבלי </a:t>
            </a:r>
            <a:r>
              <a:rPr lang="he-IL" baseline="0" dirty="0" err="1" smtClean="0"/>
              <a:t>התארבות</a:t>
            </a:r>
            <a:r>
              <a:rPr lang="he-IL" baseline="0" dirty="0" smtClean="0"/>
              <a:t> של מתכנת)</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ב</a:t>
            </a:r>
            <a:r>
              <a:rPr lang="en-US" baseline="0" dirty="0" smtClean="0"/>
              <a:t>MVP</a:t>
            </a:r>
            <a:r>
              <a:rPr lang="he-IL" baseline="0" dirty="0" smtClean="0"/>
              <a:t> בשונה מ</a:t>
            </a:r>
            <a:r>
              <a:rPr lang="en-US" baseline="0" dirty="0" smtClean="0"/>
              <a:t>MVC</a:t>
            </a:r>
            <a:r>
              <a:rPr lang="he-IL" baseline="0" dirty="0" smtClean="0"/>
              <a:t> ה-</a:t>
            </a:r>
            <a:r>
              <a:rPr lang="en-US" baseline="0" dirty="0" smtClean="0"/>
              <a:t>client</a:t>
            </a:r>
            <a:r>
              <a:rPr lang="he-IL" baseline="0" dirty="0" smtClean="0"/>
              <a:t> הוא דינמי ה</a:t>
            </a:r>
            <a:r>
              <a:rPr lang="en-US" baseline="0" dirty="0" smtClean="0"/>
              <a:t>Presenter</a:t>
            </a:r>
            <a:r>
              <a:rPr lang="he-IL" baseline="0" dirty="0" smtClean="0"/>
              <a:t> הוא זה שמטפל ב</a:t>
            </a:r>
            <a:r>
              <a:rPr lang="en-US" baseline="0" dirty="0" smtClean="0"/>
              <a:t>Events</a:t>
            </a:r>
            <a:r>
              <a:rPr lang="he-IL" baseline="0" dirty="0" smtClean="0"/>
              <a:t> הוא מקבל אירועים מה </a:t>
            </a:r>
            <a:r>
              <a:rPr lang="en-US" baseline="0" dirty="0" smtClean="0"/>
              <a:t>MODEL</a:t>
            </a:r>
            <a:r>
              <a:rPr lang="he-IL" baseline="0" dirty="0" smtClean="0"/>
              <a:t> אבל הוא גם יכול </a:t>
            </a:r>
            <a:r>
              <a:rPr lang="he-IL" baseline="0" dirty="0" err="1" smtClean="0"/>
              <a:t>יכול</a:t>
            </a:r>
            <a:r>
              <a:rPr lang="he-IL" baseline="0" dirty="0" smtClean="0"/>
              <a:t> </a:t>
            </a:r>
            <a:r>
              <a:rPr lang="he-IL" baseline="0" dirty="0" err="1" smtClean="0"/>
              <a:t>להתריאה</a:t>
            </a:r>
            <a:r>
              <a:rPr lang="he-IL" baseline="0" dirty="0" smtClean="0"/>
              <a:t> ל</a:t>
            </a:r>
            <a:r>
              <a:rPr lang="en-US" baseline="0" dirty="0" err="1" smtClean="0"/>
              <a:t>Presentors</a:t>
            </a:r>
            <a:r>
              <a:rPr lang="he-IL" baseline="0" dirty="0" smtClean="0"/>
              <a:t> אחרים על אירוע מסוים.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יתרון נוסף הוא שב</a:t>
            </a:r>
            <a:r>
              <a:rPr lang="en-US" baseline="0" dirty="0" smtClean="0"/>
              <a:t>MVP</a:t>
            </a:r>
            <a:r>
              <a:rPr lang="he-IL" baseline="0" dirty="0" smtClean="0"/>
              <a:t> ה-</a:t>
            </a:r>
            <a:r>
              <a:rPr lang="en-US" baseline="0" dirty="0" smtClean="0"/>
              <a:t>PRESENTOR</a:t>
            </a:r>
            <a:r>
              <a:rPr lang="he-IL" baseline="0" dirty="0" smtClean="0"/>
              <a:t> יכול להכיל בתוכו כמה </a:t>
            </a:r>
            <a:r>
              <a:rPr lang="en-US" baseline="0" dirty="0" err="1" smtClean="0"/>
              <a:t>Presentors</a:t>
            </a:r>
            <a:r>
              <a:rPr lang="he-IL" baseline="0" dirty="0" smtClean="0"/>
              <a:t> – שהם כמו </a:t>
            </a:r>
            <a:r>
              <a:rPr lang="en-US" baseline="0" dirty="0" smtClean="0"/>
              <a:t>WIDGETS</a:t>
            </a:r>
            <a:r>
              <a:rPr lang="he-IL" baseline="0" dirty="0" smtClean="0"/>
              <a:t> שהם מדברים בינם לבין עצמם ועם האבא שלהם.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endParaRPr lang="he-IL" dirty="0" smtClean="0"/>
          </a:p>
          <a:p>
            <a:pPr algn="r" rtl="1"/>
            <a:r>
              <a:rPr lang="he-IL" dirty="0" smtClean="0"/>
              <a:t>חסרונות:</a:t>
            </a:r>
          </a:p>
          <a:p>
            <a:pPr marL="228600" indent="-228600" algn="r" rtl="1">
              <a:buAutoNum type="arabicPeriod"/>
            </a:pPr>
            <a:r>
              <a:rPr lang="he-IL" dirty="0" smtClean="0"/>
              <a:t>זמן</a:t>
            </a:r>
            <a:r>
              <a:rPr lang="he-IL" baseline="0" dirty="0" smtClean="0"/>
              <a:t> פיתוח ארוך יותר – לא כמו ב</a:t>
            </a:r>
            <a:r>
              <a:rPr lang="en-US" baseline="0" dirty="0" smtClean="0"/>
              <a:t>JSP</a:t>
            </a:r>
            <a:r>
              <a:rPr lang="he-IL" baseline="0" dirty="0" smtClean="0"/>
              <a:t> ששופכים </a:t>
            </a:r>
            <a:r>
              <a:rPr lang="he-IL" baseline="0" dirty="0" err="1" smtClean="0"/>
              <a:t>הכל</a:t>
            </a:r>
            <a:r>
              <a:rPr lang="he-IL" baseline="0" dirty="0" smtClean="0"/>
              <a:t> על דף אחד וסיימנו.</a:t>
            </a:r>
          </a:p>
          <a:p>
            <a:pPr marL="228600" indent="-228600" algn="r" rtl="1">
              <a:buAutoNum type="arabicPeriod"/>
            </a:pPr>
            <a:r>
              <a:rPr lang="he-IL" baseline="0" dirty="0" smtClean="0"/>
              <a:t>פחות יעיל – מכיוון שעד שהנתונים עוברים מקצה אחד לקצה השני הוא צריך לעבור הרבה שכבות שזה לוקח זמן, לדוגמא </a:t>
            </a:r>
            <a:r>
              <a:rPr lang="he-IL" baseline="0" dirty="0" err="1" smtClean="0"/>
              <a:t>כשמשתש</a:t>
            </a:r>
            <a:r>
              <a:rPr lang="he-IL" baseline="0" dirty="0" smtClean="0"/>
              <a:t> לחץ על לחצן </a:t>
            </a:r>
            <a:r>
              <a:rPr lang="en-US" baseline="0" dirty="0" smtClean="0"/>
              <a:t>SIGNIN</a:t>
            </a:r>
            <a:r>
              <a:rPr lang="he-IL" baseline="0" dirty="0" smtClean="0"/>
              <a:t> אז הנתונים צריכים לעבור את כל השכבות </a:t>
            </a:r>
            <a:r>
              <a:rPr lang="en-US" baseline="0" dirty="0" smtClean="0"/>
              <a:t>VIEW</a:t>
            </a:r>
            <a:r>
              <a:rPr lang="he-IL" baseline="0" dirty="0" smtClean="0"/>
              <a:t> </a:t>
            </a:r>
            <a:r>
              <a:rPr lang="en-US" baseline="0" dirty="0" smtClean="0"/>
              <a:t>PRESENTER </a:t>
            </a:r>
            <a:r>
              <a:rPr lang="he-IL" baseline="0" dirty="0" smtClean="0"/>
              <a:t> ו </a:t>
            </a:r>
            <a:r>
              <a:rPr lang="en-US" baseline="0" dirty="0" smtClean="0"/>
              <a:t>MODEL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6</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a:p>
            <a:pPr algn="r" rtl="1"/>
            <a:r>
              <a:rPr lang="he-IL" baseline="0" dirty="0" smtClean="0"/>
              <a:t>אז אחרי שבחרנו את </a:t>
            </a:r>
            <a:r>
              <a:rPr lang="en-US" baseline="0" dirty="0" smtClean="0"/>
              <a:t>DESIGN PATERN</a:t>
            </a:r>
            <a:r>
              <a:rPr lang="he-IL" baseline="0" dirty="0" smtClean="0"/>
              <a:t> היינו צריכים להחליט על עיצוב ארכיטקטורה של המערכת שלנו.</a:t>
            </a:r>
          </a:p>
          <a:p>
            <a:pPr algn="r" rtl="1"/>
            <a:endParaRPr lang="he-IL" baseline="0" dirty="0" smtClean="0"/>
          </a:p>
          <a:p>
            <a:pPr algn="r" rtl="1"/>
            <a:r>
              <a:rPr lang="he-IL" baseline="0" dirty="0" smtClean="0"/>
              <a:t>כמו בכל </a:t>
            </a:r>
            <a:r>
              <a:rPr lang="he-IL" baseline="0" dirty="0" err="1" smtClean="0"/>
              <a:t>אפלקצית</a:t>
            </a:r>
            <a:r>
              <a:rPr lang="he-IL" baseline="0" dirty="0" smtClean="0"/>
              <a:t> </a:t>
            </a:r>
            <a:r>
              <a:rPr lang="en-US" baseline="0" dirty="0" smtClean="0"/>
              <a:t>WEB</a:t>
            </a:r>
            <a:r>
              <a:rPr lang="he-IL" baseline="0" dirty="0" smtClean="0"/>
              <a:t> יש לנו צד שרת וצד לקוח. התקשורת בין השרת ללקוח מתבצעת ע"י קריאות אסינכרוניות. </a:t>
            </a:r>
          </a:p>
          <a:p>
            <a:pPr algn="r" rtl="1"/>
            <a:endParaRPr lang="he-IL" baseline="0" dirty="0" smtClean="0"/>
          </a:p>
          <a:p>
            <a:pPr algn="r" rtl="1"/>
            <a:r>
              <a:rPr lang="he-IL" baseline="0" dirty="0" smtClean="0"/>
              <a:t>כאשר בצד שרת </a:t>
            </a:r>
            <a:r>
              <a:rPr lang="he-IL" baseline="0" dirty="0" err="1" smtClean="0"/>
              <a:t>ממשנו</a:t>
            </a:r>
            <a:r>
              <a:rPr lang="he-IL" baseline="0" dirty="0" smtClean="0"/>
              <a:t> את שכבת ה</a:t>
            </a:r>
            <a:r>
              <a:rPr lang="en-US" baseline="0" dirty="0" smtClean="0"/>
              <a:t>MODEL</a:t>
            </a:r>
            <a:r>
              <a:rPr lang="he-IL" baseline="0" dirty="0" smtClean="0"/>
              <a:t> – כלומר ששם שם מגדירים את כל ה-</a:t>
            </a:r>
            <a:r>
              <a:rPr lang="en-US" baseline="0" dirty="0" smtClean="0"/>
              <a:t>ENTITIES </a:t>
            </a:r>
            <a:r>
              <a:rPr lang="he-IL" baseline="0" dirty="0" smtClean="0"/>
              <a:t> וכל ה-</a:t>
            </a:r>
            <a:r>
              <a:rPr lang="en-US" baseline="0" dirty="0" err="1" smtClean="0"/>
              <a:t>Busness</a:t>
            </a:r>
            <a:r>
              <a:rPr lang="en-US" baseline="0" dirty="0" smtClean="0"/>
              <a:t> Rules</a:t>
            </a:r>
            <a:r>
              <a:rPr lang="he-IL" baseline="0" dirty="0" smtClean="0"/>
              <a:t> בדיוק לפני הגישה ל</a:t>
            </a:r>
            <a:r>
              <a:rPr lang="en-US" baseline="0" dirty="0" smtClean="0"/>
              <a:t>DB</a:t>
            </a:r>
            <a:r>
              <a:rPr lang="he-IL" baseline="0" dirty="0" smtClean="0"/>
              <a:t>.</a:t>
            </a:r>
          </a:p>
          <a:p>
            <a:pPr algn="r" rtl="1"/>
            <a:r>
              <a:rPr lang="he-IL" baseline="0" dirty="0" smtClean="0"/>
              <a:t>ובצד הלקוח </a:t>
            </a:r>
            <a:r>
              <a:rPr lang="he-IL" baseline="0" dirty="0" err="1" smtClean="0"/>
              <a:t>ממשנו</a:t>
            </a:r>
            <a:r>
              <a:rPr lang="he-IL" baseline="0" dirty="0" smtClean="0"/>
              <a:t> את שכבת ה-</a:t>
            </a:r>
            <a:r>
              <a:rPr lang="en-US" baseline="0" dirty="0" smtClean="0"/>
              <a:t>VIEW</a:t>
            </a:r>
            <a:r>
              <a:rPr lang="he-IL" baseline="0" dirty="0" smtClean="0"/>
              <a:t> </a:t>
            </a:r>
            <a:r>
              <a:rPr lang="he-IL" baseline="0" dirty="0" err="1" smtClean="0"/>
              <a:t>וה</a:t>
            </a:r>
            <a:r>
              <a:rPr lang="en-US" baseline="0" dirty="0" smtClean="0"/>
              <a:t>Presenter </a:t>
            </a:r>
            <a:r>
              <a:rPr lang="he-IL" baseline="0" dirty="0" smtClean="0"/>
              <a:t> - כלומר איך ומתי הלקוח יראה את הדברים.</a:t>
            </a:r>
          </a:p>
          <a:p>
            <a:pPr algn="r" rtl="1"/>
            <a:endParaRPr lang="he-IL" baseline="0" dirty="0" smtClean="0"/>
          </a:p>
          <a:p>
            <a:pPr algn="r" rtl="1"/>
            <a:r>
              <a:rPr lang="he-IL" baseline="0" dirty="0" smtClean="0"/>
              <a:t>אני רוצה רק לציין שכדי להשיג את המטרה שלה-</a:t>
            </a:r>
            <a:r>
              <a:rPr lang="en-US" baseline="0" dirty="0" err="1" smtClean="0"/>
              <a:t>Scalling</a:t>
            </a:r>
            <a:r>
              <a:rPr lang="he-IL" baseline="0" dirty="0" smtClean="0"/>
              <a:t> </a:t>
            </a:r>
          </a:p>
          <a:p>
            <a:pPr algn="r" rtl="1"/>
            <a:r>
              <a:rPr lang="he-IL" baseline="0" dirty="0" smtClean="0"/>
              <a:t>אחד הקווים שהנחו אותנו לאורך כל שלבי הפיתוח היה ביצוע מספר רב ככל האפשר של חישובים בצד לקוח, כדי לחסוך ולהקל על העבודה של השרת, כל זאת תוך איזון עם כמות הקריאות האסינכרוניות (כלומר, במקרים מסוימים,  החלטנו למרות הקו המנחה הראשי, כן לעשות יותר חישובים בצד השרת כדי למנוע הצפה של התנועה בקריאות אסינכרוניות רבות – דבר שיכול ליצור עומס רב גם על השרת וגם על הלקוח). </a:t>
            </a:r>
          </a:p>
          <a:p>
            <a:pPr algn="r" rtl="1"/>
            <a:endParaRPr lang="he-IL" baseline="0" dirty="0" smtClean="0"/>
          </a:p>
          <a:p>
            <a:pPr algn="r" rtl="1"/>
            <a:r>
              <a:rPr lang="he-IL" b="1" baseline="0" dirty="0" smtClean="0"/>
              <a:t>דוגמא:</a:t>
            </a:r>
          </a:p>
          <a:p>
            <a:pPr algn="r" rtl="1"/>
            <a:r>
              <a:rPr lang="he-IL" baseline="0" dirty="0" smtClean="0"/>
              <a:t> כדי להציג את רשימת החברים: ניתן להביא את רשימת המצביעים לחברים ללקוח ועבור כל חבר לעשות קריא אסינכרונית כדי להביא את המידע עליו.</a:t>
            </a:r>
          </a:p>
          <a:p>
            <a:pPr algn="r" rtl="1"/>
            <a:r>
              <a:rPr lang="he-IL" baseline="0" dirty="0" smtClean="0"/>
              <a:t>או לעשות קריא אסינכרונית אחת שתביא את כל המידע עבור כל החברים.</a:t>
            </a:r>
          </a:p>
        </p:txBody>
      </p:sp>
      <p:sp>
        <p:nvSpPr>
          <p:cNvPr id="4" name="Slide Number Placeholder 3"/>
          <p:cNvSpPr>
            <a:spLocks noGrp="1"/>
          </p:cNvSpPr>
          <p:nvPr>
            <p:ph type="sldNum" sz="quarter" idx="10"/>
          </p:nvPr>
        </p:nvSpPr>
        <p:spPr/>
        <p:txBody>
          <a:bodyPr/>
          <a:lstStyle/>
          <a:p>
            <a:fld id="{1321FBAB-6B27-4160-A0D0-8CDE22336BEE}" type="slidenum">
              <a:rPr lang="he-IL" smtClean="0"/>
              <a:t>7</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עבור מימוש הצד לקוח בחרנו בכלי חדשני שנקרא</a:t>
            </a:r>
            <a:r>
              <a:rPr lang="en-US" baseline="0" dirty="0" smtClean="0"/>
              <a:t>   </a:t>
            </a:r>
            <a:r>
              <a:rPr lang="he-IL" baseline="0" dirty="0" smtClean="0"/>
              <a:t> </a:t>
            </a:r>
            <a:r>
              <a:rPr lang="en-US" baseline="0" dirty="0" smtClean="0"/>
              <a:t>GWTP</a:t>
            </a:r>
            <a:r>
              <a:rPr lang="he-IL" baseline="0" dirty="0" smtClean="0"/>
              <a:t> שהוא בעצם הרחבה של ה </a:t>
            </a:r>
            <a:r>
              <a:rPr lang="en-US" baseline="0" dirty="0" smtClean="0"/>
              <a:t>GWT</a:t>
            </a:r>
            <a:r>
              <a:rPr lang="he-IL" baseline="0" dirty="0" smtClean="0"/>
              <a:t> . ה</a:t>
            </a:r>
            <a:r>
              <a:rPr lang="en-US" baseline="0" dirty="0" err="1" smtClean="0"/>
              <a:t>gwt</a:t>
            </a:r>
            <a:r>
              <a:rPr lang="en-US" baseline="0" dirty="0" smtClean="0"/>
              <a:t> </a:t>
            </a:r>
            <a:r>
              <a:rPr lang="he-IL" baseline="0" dirty="0" smtClean="0"/>
              <a:t> הוא כלי רב עוצמה שבגדול מאפשר למתכנת לפתח את הלקוח ב</a:t>
            </a:r>
            <a:r>
              <a:rPr lang="en-US" baseline="0" dirty="0" smtClean="0"/>
              <a:t>Java</a:t>
            </a:r>
            <a:r>
              <a:rPr lang="he-IL" baseline="0" dirty="0" smtClean="0"/>
              <a:t> ובעת קומפילציה מתורגם קוד הג'אווה ל-</a:t>
            </a:r>
            <a:r>
              <a:rPr lang="en-US" baseline="0" dirty="0" err="1" smtClean="0"/>
              <a:t>javascrip</a:t>
            </a:r>
            <a:r>
              <a:rPr lang="he-IL" baseline="0" dirty="0" smtClean="0"/>
              <a:t>. </a:t>
            </a:r>
            <a:r>
              <a:rPr lang="he-IL" baseline="0" dirty="0" err="1" smtClean="0"/>
              <a:t>היותרונות</a:t>
            </a:r>
            <a:r>
              <a:rPr lang="en-US" baseline="0" dirty="0" smtClean="0"/>
              <a:t> </a:t>
            </a:r>
            <a:r>
              <a:rPr lang="he-IL" baseline="0" dirty="0" smtClean="0"/>
              <a:t> ברורים: צד לקוח וצד השרת נכתבים באותה שפה וחולקים את אותם אובייקטים. התרגום החכם לג'אווה סקריפט נתמך בכל הדפדפנים. העוצמה של ג'אווה מנוצל בכתיבת צד הלקוח מה שמאפשר סביבת </a:t>
            </a:r>
            <a:r>
              <a:rPr lang="he-IL" baseline="0" dirty="0" err="1" smtClean="0"/>
              <a:t>דיבאג</a:t>
            </a:r>
            <a:r>
              <a:rPr lang="he-IL" baseline="0" dirty="0" smtClean="0"/>
              <a:t>, קומפילציה (זיהוי שגיאות בזמן קומפילציה), עבודה עם מחלקות מורכבות אשר מוכרות גם בצד השרת וגם בצד הלקוח (אין צורך לעבוד במבנה </a:t>
            </a:r>
            <a:r>
              <a:rPr lang="he-IL" baseline="0" dirty="0" err="1" smtClean="0"/>
              <a:t>מסויים</a:t>
            </a:r>
            <a:r>
              <a:rPr lang="he-IL" baseline="0" dirty="0" smtClean="0"/>
              <a:t> בצד לקוח ואז </a:t>
            </a:r>
            <a:r>
              <a:rPr lang="he-IL" baseline="0" dirty="0" err="1" smtClean="0"/>
              <a:t>לפרסס</a:t>
            </a:r>
            <a:r>
              <a:rPr lang="he-IL" baseline="0" dirty="0" smtClean="0"/>
              <a:t> את המחלקה לכדי משהו אחר שהשרת יבין).</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a:t>
            </a:r>
            <a:r>
              <a:rPr lang="en-US" baseline="0" dirty="0" smtClean="0"/>
              <a:t>GWT</a:t>
            </a:r>
            <a:r>
              <a:rPr lang="he-IL" baseline="0" dirty="0" smtClean="0"/>
              <a:t> מעמיד לרשותנו כלים עוצמתיים כמו ה </a:t>
            </a:r>
            <a:r>
              <a:rPr lang="en-US" baseline="0" dirty="0" err="1" smtClean="0"/>
              <a:t>Ui</a:t>
            </a:r>
            <a:r>
              <a:rPr lang="en-US" baseline="0" dirty="0" smtClean="0"/>
              <a:t>-Binder</a:t>
            </a:r>
            <a:r>
              <a:rPr lang="he-IL" baseline="0" dirty="0" smtClean="0"/>
              <a:t> שתפקידו לקשר בין הקוד שאנו כותבים (עבור ה </a:t>
            </a:r>
            <a:r>
              <a:rPr lang="en-US" baseline="0" dirty="0" smtClean="0"/>
              <a:t>View</a:t>
            </a:r>
            <a:r>
              <a:rPr lang="he-IL" baseline="0" dirty="0" smtClean="0"/>
              <a:t>) בג'אווה לבין קבצי ה </a:t>
            </a:r>
            <a:r>
              <a:rPr lang="en-US" baseline="0" dirty="0" smtClean="0"/>
              <a:t>xml</a:t>
            </a:r>
            <a:r>
              <a:rPr lang="he-IL" baseline="0" dirty="0" smtClean="0"/>
              <a:t> שעליהם הוא אמון. כלי נפלא זה מאפשר לנו בין היתר את השגת המטרה של אדפטציה קלה למעבר לפלטפורמה אחרת. מעצב </a:t>
            </a:r>
            <a:r>
              <a:rPr lang="en-US" baseline="0" dirty="0" smtClean="0"/>
              <a:t>UI</a:t>
            </a:r>
            <a:r>
              <a:rPr lang="he-IL" baseline="0" dirty="0" smtClean="0"/>
              <a:t> יכול לשנות את קבצי ה </a:t>
            </a:r>
            <a:r>
              <a:rPr lang="en-US" baseline="0" dirty="0" smtClean="0"/>
              <a:t>XML</a:t>
            </a:r>
            <a:r>
              <a:rPr lang="he-IL" baseline="0" dirty="0" smtClean="0"/>
              <a:t> מבלי להכיר את הקוד.  </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הצגה של קובץ </a:t>
            </a:r>
            <a:r>
              <a:rPr lang="en-US" baseline="0" dirty="0" smtClean="0"/>
              <a:t>XML</a:t>
            </a:r>
            <a:r>
              <a:rPr lang="he-IL" baseline="0" dirty="0" smtClean="0"/>
              <a:t> וקובץ </a:t>
            </a:r>
            <a:r>
              <a:rPr lang="en-US" baseline="0" dirty="0" smtClean="0"/>
              <a:t>VIEW</a:t>
            </a:r>
            <a:r>
              <a:rPr lang="he-IL" baseline="0" dirty="0" smtClean="0"/>
              <a:t> – הצגה של </a:t>
            </a:r>
            <a:r>
              <a:rPr lang="en-US" baseline="0" dirty="0" smtClean="0"/>
              <a:t>ManageUsers.java</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8</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a:t>
            </a:r>
            <a:r>
              <a:rPr lang="he-IL" baseline="0" dirty="0" smtClean="0"/>
              <a:t> </a:t>
            </a:r>
            <a:r>
              <a:rPr lang="en-US" baseline="0" dirty="0" smtClean="0"/>
              <a:t>GWTP</a:t>
            </a:r>
            <a:r>
              <a:rPr lang="he-IL" baseline="0" dirty="0" smtClean="0"/>
              <a:t> – כאמור, אמון על הצד לקוח מאפשר לנו אלמנט עוצמתי ומרכזי נוסף: ה </a:t>
            </a:r>
            <a:r>
              <a:rPr lang="en-US" baseline="0" dirty="0" smtClean="0"/>
              <a:t>Presenter</a:t>
            </a:r>
            <a:r>
              <a:rPr lang="he-IL" baseline="0" dirty="0" smtClean="0"/>
              <a:t>. שכבה לוגיות בפני עצמה המשמשת כ "מוח" של צד הלקוח (בשונה מה </a:t>
            </a:r>
            <a:r>
              <a:rPr lang="en-US" baseline="0" dirty="0" err="1" smtClean="0"/>
              <a:t>Controler</a:t>
            </a:r>
            <a:r>
              <a:rPr lang="he-IL" baseline="0" dirty="0" smtClean="0"/>
              <a:t> בשיטות אחרות) והוא אחראי על מתן פקודות ל </a:t>
            </a:r>
            <a:r>
              <a:rPr lang="en-US" baseline="0" dirty="0" smtClean="0"/>
              <a:t>View</a:t>
            </a:r>
            <a:r>
              <a:rPr lang="he-IL" baseline="0" dirty="0" smtClean="0"/>
              <a:t> מחד, ודיבור עם ה </a:t>
            </a:r>
            <a:r>
              <a:rPr lang="en-US" baseline="0" dirty="0" smtClean="0"/>
              <a:t>Server</a:t>
            </a:r>
            <a:r>
              <a:rPr lang="he-IL" baseline="0" dirty="0" smtClean="0"/>
              <a:t> מאידך, ע"י תקשורת בקריאות אסינכרוניות.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הכלים של </a:t>
            </a:r>
            <a:r>
              <a:rPr lang="en-US" baseline="0" dirty="0" smtClean="0"/>
              <a:t>GWTP</a:t>
            </a:r>
            <a:r>
              <a:rPr lang="he-IL" baseline="0" dirty="0" smtClean="0"/>
              <a:t> מעמידים לרשותנו </a:t>
            </a:r>
            <a:r>
              <a:rPr lang="en-US" baseline="0" dirty="0" smtClean="0"/>
              <a:t>API </a:t>
            </a:r>
            <a:r>
              <a:rPr lang="he-IL" baseline="0" dirty="0" smtClean="0"/>
              <a:t> נוח ואמין שהופכים את התקשורת בין השרת והלקוח לאמינה ויעילה. כמו כן נזכור, שאותו </a:t>
            </a:r>
            <a:r>
              <a:rPr lang="en-US" baseline="0" dirty="0" smtClean="0"/>
              <a:t>class</a:t>
            </a:r>
            <a:r>
              <a:rPr lang="he-IL" baseline="0" dirty="0" smtClean="0"/>
              <a:t> עובר באותה צורה מהלקוח לשרת וחזרה, כלומר אנו חוסכים לנסות "להבין" בצד השרת למה "התכוון" הלקוח ובכך לפתוח פתח לטעויות וחוסר עקביות.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נוסף הוא המנגנון של ה </a:t>
            </a:r>
            <a:r>
              <a:rPr lang="en-US" baseline="0" dirty="0" smtClean="0"/>
              <a:t>Nested presenters</a:t>
            </a:r>
            <a:r>
              <a:rPr lang="he-IL" baseline="0" dirty="0" smtClean="0"/>
              <a:t> . </a:t>
            </a:r>
            <a:r>
              <a:rPr lang="en-US" baseline="0" dirty="0" smtClean="0"/>
              <a:t>Presenter</a:t>
            </a:r>
            <a:r>
              <a:rPr lang="he-IL" baseline="0" dirty="0" smtClean="0"/>
              <a:t>-ים יכולים לקונן בתוך </a:t>
            </a:r>
            <a:r>
              <a:rPr lang="en-US" baseline="0" dirty="0" smtClean="0"/>
              <a:t>Presenter</a:t>
            </a:r>
            <a:r>
              <a:rPr lang="he-IL" baseline="0" dirty="0" smtClean="0"/>
              <a:t>-ים אחרים ולהוות מעיון </a:t>
            </a:r>
            <a:r>
              <a:rPr lang="en-US" baseline="0" dirty="0" smtClean="0"/>
              <a:t>Widgets</a:t>
            </a:r>
            <a:r>
              <a:rPr lang="he-IL" baseline="0" dirty="0" smtClean="0"/>
              <a:t> בתוכם. אותם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Presenter</a:t>
            </a:r>
            <a:r>
              <a:rPr lang="he-IL" baseline="0" dirty="0" smtClean="0"/>
              <a:t>-ים מקוננים כמו גם </a:t>
            </a:r>
            <a:r>
              <a:rPr lang="en-US" baseline="0" dirty="0" smtClean="0"/>
              <a:t>Widgets</a:t>
            </a:r>
            <a:r>
              <a:rPr lang="he-IL" baseline="0" dirty="0" smtClean="0"/>
              <a:t> "רגילים" יכולים להגיב להתרחשויות שסביבם בעזרת ה </a:t>
            </a:r>
            <a:r>
              <a:rPr lang="en-US" baseline="0" dirty="0" smtClean="0"/>
              <a:t>Event bus</a:t>
            </a:r>
            <a:r>
              <a:rPr lang="he-IL" baseline="0" dirty="0" smtClean="0"/>
              <a:t> (יתרון אדיר נוסף של ה </a:t>
            </a:r>
            <a:r>
              <a:rPr lang="en-US" baseline="0" dirty="0" smtClean="0"/>
              <a:t>GWTP</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מנגנון זה (של </a:t>
            </a:r>
            <a:r>
              <a:rPr lang="en-US" baseline="0" dirty="0" smtClean="0"/>
              <a:t>Event bus</a:t>
            </a:r>
            <a:r>
              <a:rPr lang="he-IL" baseline="0" dirty="0" smtClean="0"/>
              <a:t>) אשר לא היה קיים (לפחות לא בצורתו הנוחה והיעילה) ללא ה </a:t>
            </a:r>
            <a:r>
              <a:rPr lang="en-US" baseline="0" dirty="0" smtClean="0"/>
              <a:t>GWTP</a:t>
            </a:r>
            <a:r>
              <a:rPr lang="he-IL" baseline="0" dirty="0" smtClean="0"/>
              <a:t> מאפשר ל</a:t>
            </a:r>
            <a:r>
              <a:rPr lang="en-US" baseline="0" dirty="0" smtClean="0"/>
              <a:t>Widget</a:t>
            </a:r>
            <a:r>
              <a:rPr lang="he-IL" baseline="0" dirty="0" smtClean="0"/>
              <a:t> </a:t>
            </a:r>
            <a:r>
              <a:rPr lang="he-IL" baseline="0" dirty="0" err="1" smtClean="0"/>
              <a:t>מסויים</a:t>
            </a:r>
            <a:r>
              <a:rPr lang="he-IL" baseline="0" dirty="0" smtClean="0"/>
              <a:t> להקפיץ "אירוע" ולאחרים להגיב לאותו אירוע ובכך ליצור מנגנון חי ודינאמי באפליקציה.</a:t>
            </a:r>
          </a:p>
          <a:p>
            <a:pPr algn="r" rtl="0"/>
            <a:r>
              <a:rPr lang="he-IL" dirty="0" smtClean="0"/>
              <a:t>:</a:t>
            </a:r>
            <a:r>
              <a:rPr lang="he-IL" baseline="0" dirty="0" smtClean="0"/>
              <a:t> זמן הפיתוח ארוך יותר </a:t>
            </a:r>
            <a:r>
              <a:rPr lang="en-US" dirty="0" smtClean="0"/>
              <a:t> </a:t>
            </a:r>
            <a:r>
              <a:rPr lang="he-IL" baseline="0" dirty="0" smtClean="0"/>
              <a:t> </a:t>
            </a:r>
            <a:r>
              <a:rPr lang="he-IL" dirty="0" smtClean="0"/>
              <a:t>חסרונות</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9</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לבסוף</a:t>
            </a:r>
            <a:r>
              <a:rPr lang="he-IL" baseline="0" dirty="0" smtClean="0"/>
              <a:t> היה עלינו לבנות את שכבת ה </a:t>
            </a:r>
            <a:r>
              <a:rPr lang="en-US" baseline="0" dirty="0" smtClean="0"/>
              <a:t>Model</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שכבה זו הרכבנו משכבת ה </a:t>
            </a:r>
            <a:r>
              <a:rPr lang="en-US" baseline="0" dirty="0" smtClean="0"/>
              <a:t>Services</a:t>
            </a:r>
            <a:r>
              <a:rPr lang="he-IL" baseline="0" dirty="0" smtClean="0"/>
              <a:t> – האחראית על הלוגיקה </a:t>
            </a:r>
            <a:r>
              <a:rPr lang="he-IL" baseline="0" dirty="0" err="1" smtClean="0"/>
              <a:t>וה</a:t>
            </a:r>
            <a:r>
              <a:rPr lang="en-US" baseline="0" dirty="0" smtClean="0"/>
              <a:t>Business rules</a:t>
            </a:r>
            <a:r>
              <a:rPr lang="he-IL" baseline="0" dirty="0" smtClean="0"/>
              <a:t> של התוכנית.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ושכבת ה</a:t>
            </a:r>
            <a:r>
              <a:rPr lang="en-US" baseline="0" dirty="0" smtClean="0"/>
              <a:t>Data</a:t>
            </a:r>
            <a:r>
              <a:rPr lang="he-IL" baseline="0" dirty="0" smtClean="0"/>
              <a:t> שבה יופיעו המחלקות השונות שבהם אנו משתמשים באפליקציה וכן השליפה וההכנסה ל</a:t>
            </a:r>
            <a:r>
              <a:rPr lang="en-US" baseline="0" dirty="0" smtClean="0"/>
              <a:t>database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בחרנו עבור שכבה זו לעבוד עם </a:t>
            </a:r>
            <a:r>
              <a:rPr lang="en-US" baseline="0" dirty="0" smtClean="0"/>
              <a:t>GAE</a:t>
            </a:r>
            <a:r>
              <a:rPr lang="he-IL" baseline="0" dirty="0" smtClean="0"/>
              <a:t> מה שמבטיח ביצועים טובים ובעיקר יאפשר תמיכה בכמות גדולה של משתמשים, </a:t>
            </a:r>
            <a:r>
              <a:rPr lang="he-IL" baseline="0" dirty="0" smtClean="0"/>
              <a:t>שזו מטרה </a:t>
            </a:r>
            <a:r>
              <a:rPr lang="he-IL" baseline="0" dirty="0" smtClean="0"/>
              <a:t>נוספת שהצבנו </a:t>
            </a:r>
            <a:r>
              <a:rPr lang="he-IL" baseline="0" dirty="0" smtClean="0"/>
              <a:t>לעצמנו. כמו </a:t>
            </a:r>
            <a:r>
              <a:rPr lang="he-IL" baseline="0" dirty="0" smtClean="0"/>
              <a:t>כן הוא מפעיל </a:t>
            </a:r>
            <a:r>
              <a:rPr lang="en-US" baseline="0" dirty="0" smtClean="0"/>
              <a:t>Database</a:t>
            </a:r>
            <a:r>
              <a:rPr lang="he-IL" baseline="0" dirty="0" smtClean="0"/>
              <a:t> חזק (בשיטת ה </a:t>
            </a:r>
            <a:r>
              <a:rPr lang="en-US" baseline="0" dirty="0" smtClean="0"/>
              <a:t>Big table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כלי נוסף בשכבת המודל הוא ה </a:t>
            </a:r>
            <a:r>
              <a:rPr lang="en-US" baseline="0" dirty="0" smtClean="0"/>
              <a:t>Objectify</a:t>
            </a:r>
            <a:r>
              <a:rPr lang="he-IL" baseline="0" dirty="0" smtClean="0"/>
              <a:t>. מאפשר "הרשמה" של </a:t>
            </a:r>
            <a:r>
              <a:rPr lang="en-US" baseline="0" dirty="0" smtClean="0"/>
              <a:t>class</a:t>
            </a:r>
            <a:r>
              <a:rPr lang="he-IL" baseline="0" dirty="0" smtClean="0"/>
              <a:t> ודחיפתו "כמו שהוא" ל</a:t>
            </a:r>
            <a:r>
              <a:rPr lang="en-US" baseline="0" dirty="0" smtClean="0"/>
              <a:t>database</a:t>
            </a:r>
            <a:r>
              <a:rPr lang="he-IL" baseline="0" dirty="0" smtClean="0"/>
              <a:t> מבלי לפרק אותו לגורמים.</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בכך השלמנו "סריה" והמחלקות שלנו נשמרות באותה צורה מה </a:t>
            </a:r>
            <a:r>
              <a:rPr lang="en-US" baseline="0" dirty="0" smtClean="0"/>
              <a:t>view</a:t>
            </a:r>
            <a:r>
              <a:rPr lang="he-IL" baseline="0" dirty="0" smtClean="0"/>
              <a:t> של הלקוח לאורך כל הארכיטקטורה, ועד לדחיפה ל</a:t>
            </a:r>
            <a:r>
              <a:rPr lang="en-US" baseline="0" dirty="0" smtClean="0"/>
              <a:t>database</a:t>
            </a:r>
            <a:r>
              <a:rPr lang="he-IL" baseline="0" dirty="0" smtClean="0"/>
              <a:t> עצמו.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ברור מבחינת גמישות – כל </a:t>
            </a:r>
            <a:r>
              <a:rPr lang="en-US" baseline="0" dirty="0" smtClean="0"/>
              <a:t>class</a:t>
            </a:r>
            <a:r>
              <a:rPr lang="he-IL" baseline="0" dirty="0" smtClean="0"/>
              <a:t> חדש פשוט "נדחוף" ל</a:t>
            </a:r>
            <a:r>
              <a:rPr lang="en-US" baseline="0" dirty="0" smtClean="0"/>
              <a:t>database</a:t>
            </a:r>
            <a:r>
              <a:rPr lang="he-IL"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10</a:t>
            </a:fld>
            <a:endParaRPr lang="he-IL"/>
          </a:p>
        </p:txBody>
      </p:sp>
    </p:spTree>
    <p:extLst>
      <p:ext uri="{BB962C8B-B14F-4D97-AF65-F5344CB8AC3E}">
        <p14:creationId xmlns:p14="http://schemas.microsoft.com/office/powerpoint/2010/main" val="305350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5D4D8A4-8792-4C5A-9247-84BAD08FCAD3}" type="slidenum">
              <a:rPr lang="he-IL" smtClean="0"/>
              <a:t>‹#›</a:t>
            </a:fld>
            <a:endParaRPr lang="he-IL"/>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he-IL"/>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D4D8A4-8792-4C5A-9247-84BAD08FCAD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youtube.com/watch?v=lg4S-M0R_I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nirajrules.wordpress.com/2009/07/18/mvc-vs-mvp-vs-mvv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normAutofit fontScale="90000"/>
          </a:bodyPr>
          <a:lstStyle/>
          <a:p>
            <a:r>
              <a:rPr lang="en-US" dirty="0" smtClean="0"/>
              <a:t>The W-Game</a:t>
            </a:r>
            <a:r>
              <a:rPr lang="he-IL" dirty="0" smtClean="0"/>
              <a:t/>
            </a:r>
            <a:br>
              <a:rPr lang="he-IL" dirty="0" smtClean="0"/>
            </a:br>
            <a:r>
              <a:rPr lang="he-IL" dirty="0" smtClean="0"/>
              <a:t>הצגת הפרויקט מול פורום שופטים מצומצם</a:t>
            </a:r>
            <a:br>
              <a:rPr lang="he-IL" dirty="0" smtClean="0"/>
            </a:br>
            <a:endParaRPr lang="he-IL" dirty="0"/>
          </a:p>
        </p:txBody>
      </p:sp>
      <p:sp>
        <p:nvSpPr>
          <p:cNvPr id="3" name="Subtitle 2"/>
          <p:cNvSpPr>
            <a:spLocks noGrp="1"/>
          </p:cNvSpPr>
          <p:nvPr>
            <p:ph type="subTitle" idx="1"/>
          </p:nvPr>
        </p:nvSpPr>
        <p:spPr/>
        <p:txBody>
          <a:bodyPr/>
          <a:lstStyle/>
          <a:p>
            <a:r>
              <a:rPr lang="he-IL" dirty="0" smtClean="0"/>
              <a:t>איגור ומיכאל</a:t>
            </a:r>
            <a:endParaRPr lang="he-IL" dirty="0"/>
          </a:p>
        </p:txBody>
      </p:sp>
      <p:sp>
        <p:nvSpPr>
          <p:cNvPr id="4" name="TextBox 3"/>
          <p:cNvSpPr txBox="1"/>
          <p:nvPr/>
        </p:nvSpPr>
        <p:spPr>
          <a:xfrm>
            <a:off x="5105400" y="5791200"/>
            <a:ext cx="3156531" cy="369332"/>
          </a:xfrm>
          <a:prstGeom prst="rect">
            <a:avLst/>
          </a:prstGeom>
          <a:noFill/>
        </p:spPr>
        <p:txBody>
          <a:bodyPr wrap="square" rtlCol="1">
            <a:spAutoFit/>
          </a:bodyPr>
          <a:lstStyle/>
          <a:p>
            <a:r>
              <a:rPr lang="he-IL" dirty="0" smtClean="0"/>
              <a:t>מנחה: </a:t>
            </a:r>
            <a:r>
              <a:rPr lang="he-IL" dirty="0" err="1" smtClean="0"/>
              <a:t>גילעד</a:t>
            </a:r>
            <a:r>
              <a:rPr lang="he-IL" dirty="0" smtClean="0"/>
              <a:t> נבות</a:t>
            </a:r>
            <a:endParaRPr lang="he-IL" dirty="0"/>
          </a:p>
        </p:txBody>
      </p:sp>
    </p:spTree>
    <p:extLst>
      <p:ext uri="{BB962C8B-B14F-4D97-AF65-F5344CB8AC3E}">
        <p14:creationId xmlns:p14="http://schemas.microsoft.com/office/powerpoint/2010/main" val="1435000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Model</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r>
              <a:rPr lang="en-US" dirty="0"/>
              <a:t>Services</a:t>
            </a:r>
          </a:p>
          <a:p>
            <a:pPr lvl="1"/>
            <a:r>
              <a:rPr lang="en-US" dirty="0"/>
              <a:t>Game Logic </a:t>
            </a:r>
          </a:p>
          <a:p>
            <a:pPr lvl="1"/>
            <a:r>
              <a:rPr lang="en-US" dirty="0"/>
              <a:t>Business </a:t>
            </a:r>
            <a:r>
              <a:rPr lang="en-US" dirty="0" smtClean="0"/>
              <a:t>rules</a:t>
            </a:r>
          </a:p>
          <a:p>
            <a:pPr algn="l" rtl="0"/>
            <a:r>
              <a:rPr lang="en-US" dirty="0" smtClean="0"/>
              <a:t>GAE – Google App Engine</a:t>
            </a:r>
          </a:p>
          <a:p>
            <a:pPr lvl="1" algn="l" rtl="0"/>
            <a:r>
              <a:rPr lang="en-US" dirty="0" smtClean="0"/>
              <a:t>Scaling</a:t>
            </a:r>
          </a:p>
          <a:p>
            <a:pPr lvl="1" algn="l" rtl="0"/>
            <a:r>
              <a:rPr lang="en-US" dirty="0" smtClean="0"/>
              <a:t>Performance </a:t>
            </a:r>
            <a:endParaRPr lang="en-US" dirty="0"/>
          </a:p>
          <a:p>
            <a:pPr lvl="1" algn="l" rtl="0"/>
            <a:r>
              <a:rPr lang="en-US" dirty="0" err="1" smtClean="0"/>
              <a:t>Datastore</a:t>
            </a:r>
            <a:r>
              <a:rPr lang="en-US" dirty="0" smtClean="0"/>
              <a:t> </a:t>
            </a:r>
            <a:endParaRPr lang="en-US" dirty="0"/>
          </a:p>
          <a:p>
            <a:pPr algn="l" rtl="0"/>
            <a:r>
              <a:rPr lang="en-US" dirty="0" smtClean="0"/>
              <a:t>Objectify</a:t>
            </a:r>
          </a:p>
          <a:p>
            <a:pPr lvl="1" algn="l" rtl="0"/>
            <a:r>
              <a:rPr lang="en-US" dirty="0" smtClean="0"/>
              <a:t>Responsible for insert of complex classes into database</a:t>
            </a:r>
            <a:r>
              <a:rPr lang="en-US" dirty="0" smtClean="0"/>
              <a:t>.</a:t>
            </a:r>
            <a:endParaRPr lang="he-IL" dirty="0" smtClean="0"/>
          </a:p>
          <a:p>
            <a:pPr lvl="1"/>
            <a:r>
              <a:rPr lang="en-US" dirty="0"/>
              <a:t>Cross layer </a:t>
            </a:r>
            <a:r>
              <a:rPr lang="en-US" dirty="0" smtClean="0"/>
              <a:t>objects</a:t>
            </a:r>
            <a:endParaRPr lang="en-US" dirty="0" smtClean="0"/>
          </a:p>
          <a:p>
            <a:pPr lvl="1" algn="l" rtl="0"/>
            <a:r>
              <a:rPr lang="en-US" dirty="0" smtClean="0"/>
              <a:t>Flexible and open to changes</a:t>
            </a:r>
          </a:p>
          <a:p>
            <a:pPr algn="l" rtl="0"/>
            <a:endParaRPr lang="en-US" dirty="0" smtClean="0"/>
          </a:p>
        </p:txBody>
      </p:sp>
      <p:grpSp>
        <p:nvGrpSpPr>
          <p:cNvPr id="7" name="Group 6"/>
          <p:cNvGrpSpPr/>
          <p:nvPr/>
        </p:nvGrpSpPr>
        <p:grpSpPr>
          <a:xfrm>
            <a:off x="5603072" y="1524000"/>
            <a:ext cx="3385965" cy="5105400"/>
            <a:chOff x="1453294" y="1216042"/>
            <a:chExt cx="583050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626525" y="2002484"/>
              <a:ext cx="1466277" cy="404770"/>
            </a:xfrm>
            <a:prstGeom prst="rect">
              <a:avLst/>
            </a:prstGeom>
            <a:noFill/>
            <a:ln>
              <a:solidFill>
                <a:srgbClr val="FF0000"/>
              </a:solidFill>
            </a:ln>
          </p:spPr>
          <p:txBody>
            <a:bodyPr wrap="none" rtlCol="1">
              <a:spAutoFit/>
            </a:bodyPr>
            <a:lstStyle/>
            <a:p>
              <a:r>
                <a:rPr lang="en-US" b="1" dirty="0" smtClean="0"/>
                <a:t>Model</a:t>
              </a:r>
              <a:endParaRPr lang="he-IL" b="1" dirty="0"/>
            </a:p>
          </p:txBody>
        </p:sp>
        <p:sp>
          <p:nvSpPr>
            <p:cNvPr id="47" name="TextBox 46"/>
            <p:cNvSpPr txBox="1"/>
            <p:nvPr/>
          </p:nvSpPr>
          <p:spPr>
            <a:xfrm>
              <a:off x="1453294" y="4843373"/>
              <a:ext cx="1653978" cy="337309"/>
            </a:xfrm>
            <a:prstGeom prst="rect">
              <a:avLst/>
            </a:prstGeom>
            <a:noFill/>
            <a:ln>
              <a:noFill/>
            </a:ln>
          </p:spPr>
          <p:txBody>
            <a:bodyPr wrap="none" rtlCol="1">
              <a:spAutoFit/>
            </a:bodyPr>
            <a:lstStyle/>
            <a:p>
              <a:r>
                <a:rPr lang="en-US" sz="1400" dirty="0" smtClean="0"/>
                <a:t>Presenter</a:t>
              </a:r>
              <a:endParaRPr lang="he-IL" sz="1400"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49" name="TextBox 48"/>
            <p:cNvSpPr txBox="1"/>
            <p:nvPr/>
          </p:nvSpPr>
          <p:spPr>
            <a:xfrm>
              <a:off x="4211891" y="1594871"/>
              <a:ext cx="2590800"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50" name="TextBox 49"/>
            <p:cNvSpPr txBox="1"/>
            <p:nvPr/>
          </p:nvSpPr>
          <p:spPr>
            <a:xfrm>
              <a:off x="4211891" y="2378076"/>
              <a:ext cx="2590800"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51" name="TextBox 50"/>
            <p:cNvSpPr txBox="1"/>
            <p:nvPr/>
          </p:nvSpPr>
          <p:spPr>
            <a:xfrm>
              <a:off x="4235800" y="3148597"/>
              <a:ext cx="2590800"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cxnSp>
          <p:nvCxnSpPr>
            <p:cNvPr id="55" name="Straight Arrow Connector 54"/>
            <p:cNvCxnSpPr>
              <a:stCxn id="49" idx="2"/>
              <a:endCxn id="50" idx="0"/>
            </p:cNvCxnSpPr>
            <p:nvPr/>
          </p:nvCxnSpPr>
          <p:spPr>
            <a:xfrm>
              <a:off x="5507291" y="1964203"/>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2"/>
              <a:endCxn id="51" idx="0"/>
            </p:cNvCxnSpPr>
            <p:nvPr/>
          </p:nvCxnSpPr>
          <p:spPr>
            <a:xfrm>
              <a:off x="5507291" y="2747408"/>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423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fontScale="90000"/>
          </a:bodyPr>
          <a:lstStyle/>
          <a:p>
            <a:r>
              <a:rPr lang="en-US" dirty="0"/>
              <a:t>Framework - Client-server-</a:t>
            </a:r>
            <a:r>
              <a:rPr lang="en-US" dirty="0" err="1"/>
              <a:t>db</a:t>
            </a:r>
            <a:r>
              <a:rPr lang="en-US" dirty="0"/>
              <a:t> </a:t>
            </a:r>
            <a:r>
              <a:rPr lang="en-US" dirty="0" smtClean="0"/>
              <a:t>trade-off</a:t>
            </a:r>
            <a:endParaRPr lang="he-IL" dirty="0"/>
          </a:p>
        </p:txBody>
      </p:sp>
      <p:sp>
        <p:nvSpPr>
          <p:cNvPr id="9" name="Content Placeholder 2"/>
          <p:cNvSpPr>
            <a:spLocks noGrp="1"/>
          </p:cNvSpPr>
          <p:nvPr>
            <p:ph idx="1"/>
          </p:nvPr>
        </p:nvSpPr>
        <p:spPr>
          <a:xfrm>
            <a:off x="457200" y="1428750"/>
            <a:ext cx="8229600" cy="4876800"/>
          </a:xfrm>
        </p:spPr>
        <p:txBody>
          <a:bodyPr>
            <a:normAutofit fontScale="77500" lnSpcReduction="20000"/>
          </a:bodyPr>
          <a:lstStyle/>
          <a:p>
            <a:pPr marL="0" indent="0" algn="l" rtl="0">
              <a:buNone/>
            </a:pPr>
            <a:r>
              <a:rPr lang="en-US" sz="2400" dirty="0" smtClean="0"/>
              <a:t>Storing Big </a:t>
            </a:r>
            <a:r>
              <a:rPr lang="en-US" sz="2400" dirty="0" err="1" smtClean="0"/>
              <a:t>enteties</a:t>
            </a:r>
            <a:r>
              <a:rPr lang="en-US" sz="2400" dirty="0" smtClean="0"/>
              <a:t> -&gt; </a:t>
            </a:r>
          </a:p>
          <a:p>
            <a:pPr algn="l" rtl="0"/>
            <a:r>
              <a:rPr lang="en-US" sz="2400" dirty="0" smtClean="0"/>
              <a:t>A: more information with single extraction</a:t>
            </a:r>
          </a:p>
          <a:p>
            <a:pPr algn="l" rtl="0"/>
            <a:r>
              <a:rPr lang="en-US" sz="2400" dirty="0" smtClean="0"/>
              <a:t>D: Duplicated data</a:t>
            </a:r>
          </a:p>
          <a:p>
            <a:pPr algn="l" rtl="0"/>
            <a:r>
              <a:rPr lang="en-US" dirty="0" smtClean="0"/>
              <a:t>D: Taking a lot of DB space</a:t>
            </a:r>
            <a:endParaRPr lang="en-US" sz="2400" dirty="0" smtClean="0"/>
          </a:p>
          <a:p>
            <a:pPr algn="l" rtl="0"/>
            <a:r>
              <a:rPr lang="en-US" sz="2400" dirty="0" smtClean="0"/>
              <a:t>D: Often extracting unwanted data.</a:t>
            </a:r>
          </a:p>
          <a:p>
            <a:pPr marL="0" indent="0" algn="l" rtl="0">
              <a:buNone/>
            </a:pPr>
            <a:endParaRPr lang="en-US" sz="2400" dirty="0" smtClean="0"/>
          </a:p>
          <a:p>
            <a:pPr marL="0" indent="0" algn="l" rtl="0">
              <a:buNone/>
            </a:pPr>
            <a:endParaRPr lang="en-US" dirty="0"/>
          </a:p>
          <a:p>
            <a:pPr marL="0" indent="0" algn="l" rtl="0">
              <a:buNone/>
            </a:pPr>
            <a:endParaRPr lang="en-US" sz="2400" dirty="0" smtClean="0"/>
          </a:p>
          <a:p>
            <a:pPr marL="0" indent="0" algn="l" rtl="0">
              <a:buNone/>
            </a:pPr>
            <a:r>
              <a:rPr lang="en-US" sz="2400" dirty="0" smtClean="0"/>
              <a:t>Breaking each entity to many small ones -&gt;</a:t>
            </a:r>
          </a:p>
          <a:p>
            <a:pPr algn="l"/>
            <a:r>
              <a:rPr lang="en-US" sz="2400" dirty="0" smtClean="0"/>
              <a:t>D: More DB Write/Read</a:t>
            </a:r>
          </a:p>
          <a:p>
            <a:pPr algn="l" rtl="0"/>
            <a:r>
              <a:rPr lang="en-US" sz="2400" dirty="0" smtClean="0"/>
              <a:t>D: More data for each entity (id for each object)</a:t>
            </a:r>
          </a:p>
          <a:p>
            <a:pPr algn="l" rtl="0"/>
            <a:r>
              <a:rPr lang="en-US" sz="2400" dirty="0" smtClean="0"/>
              <a:t>A: </a:t>
            </a:r>
            <a:r>
              <a:rPr lang="en-US" dirty="0"/>
              <a:t>D</a:t>
            </a:r>
            <a:r>
              <a:rPr lang="en-US" dirty="0" smtClean="0"/>
              <a:t>ata </a:t>
            </a:r>
            <a:r>
              <a:rPr lang="en-US" sz="2400" dirty="0" smtClean="0"/>
              <a:t>can’t be duplicated</a:t>
            </a:r>
          </a:p>
          <a:p>
            <a:pPr algn="l" rtl="0"/>
            <a:r>
              <a:rPr lang="en-US" dirty="0" smtClean="0"/>
              <a:t>A: Extracting only relevant data</a:t>
            </a:r>
            <a:endParaRPr lang="en-US" dirty="0"/>
          </a:p>
          <a:p>
            <a:pPr algn="l" rtl="0"/>
            <a:endParaRPr lang="en-US" sz="2400" dirty="0" smtClean="0"/>
          </a:p>
          <a:p>
            <a:pPr algn="l" rtl="0"/>
            <a:endParaRPr lang="en-US" sz="2400" dirty="0" smtClean="0"/>
          </a:p>
          <a:p>
            <a:pPr algn="l" rtl="0"/>
            <a:r>
              <a:rPr lang="en-US" dirty="0" smtClean="0"/>
              <a:t>-</a:t>
            </a:r>
          </a:p>
          <a:p>
            <a:pPr algn="l" rtl="0"/>
            <a:endParaRPr lang="en-US" dirty="0" smtClean="0"/>
          </a:p>
          <a:p>
            <a:pPr algn="l" rtl="0"/>
            <a:endParaRPr lang="en-US" sz="2400" dirty="0"/>
          </a:p>
          <a:p>
            <a:pPr algn="l" rtl="0"/>
            <a:endParaRPr lang="en-US" dirty="0" smtClean="0"/>
          </a:p>
          <a:p>
            <a:pPr algn="l" rtl="0"/>
            <a:endParaRPr lang="en-US" sz="2400" dirty="0" smtClean="0"/>
          </a:p>
          <a:p>
            <a:pPr marL="0" indent="0" algn="l" rtl="0">
              <a:buNone/>
            </a:pPr>
            <a:endParaRPr lang="en-US" dirty="0" smtClean="0"/>
          </a:p>
          <a:p>
            <a:pPr marL="0" indent="0" algn="l" rtl="0">
              <a:buNone/>
            </a:pPr>
            <a:endParaRPr lang="en-US" dirty="0"/>
          </a:p>
          <a:p>
            <a:pPr marL="0" indent="0" algn="l" rtl="0">
              <a:buNone/>
            </a:pPr>
            <a:endParaRPr lang="he-IL" dirty="0"/>
          </a:p>
        </p:txBody>
      </p:sp>
      <p:sp>
        <p:nvSpPr>
          <p:cNvPr id="2" name="Rounded Rectangle 1"/>
          <p:cNvSpPr/>
          <p:nvPr/>
        </p:nvSpPr>
        <p:spPr>
          <a:xfrm>
            <a:off x="4667250" y="203835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 name="Rounded Rectangle 2"/>
          <p:cNvSpPr/>
          <p:nvPr/>
        </p:nvSpPr>
        <p:spPr>
          <a:xfrm>
            <a:off x="4895850" y="230505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981700" y="230505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362700" y="243840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09600" y="52197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81400" y="52197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581400" y="60198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105400" y="61531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12" idx="1"/>
          </p:cNvCxnSpPr>
          <p:nvPr/>
        </p:nvCxnSpPr>
        <p:spPr>
          <a:xfrm>
            <a:off x="3200400" y="5486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615315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4" idx="1"/>
          </p:cNvCxnSpPr>
          <p:nvPr/>
        </p:nvCxnSpPr>
        <p:spPr>
          <a:xfrm flipV="1">
            <a:off x="4572000" y="6286500"/>
            <a:ext cx="5334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Striped Right Arrow 18"/>
          <p:cNvSpPr/>
          <p:nvPr/>
        </p:nvSpPr>
        <p:spPr>
          <a:xfrm>
            <a:off x="7315200" y="2305050"/>
            <a:ext cx="762000" cy="5334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0" name="Striped Right Arrow 19"/>
          <p:cNvSpPr/>
          <p:nvPr/>
        </p:nvSpPr>
        <p:spPr>
          <a:xfrm>
            <a:off x="6067425" y="5238750"/>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1" name="Flowchart: Magnetic Disk 20"/>
          <p:cNvSpPr/>
          <p:nvPr/>
        </p:nvSpPr>
        <p:spPr>
          <a:xfrm>
            <a:off x="8077200" y="2009775"/>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7924800" y="5048250"/>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a:t>
            </a:r>
            <a:endParaRPr lang="he-IL" dirty="0"/>
          </a:p>
        </p:txBody>
      </p:sp>
      <p:pic>
        <p:nvPicPr>
          <p:cNvPr id="5126" name="Picture 6" descr="http://www.getwebdesignhelp.com/wp-content/uploads/2012/03/web-application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487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85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Application - Logic and Business rules</a:t>
            </a:r>
            <a:endParaRPr lang="he-IL" dirty="0"/>
          </a:p>
        </p:txBody>
      </p:sp>
      <p:sp>
        <p:nvSpPr>
          <p:cNvPr id="3" name="Content Placeholder 2"/>
          <p:cNvSpPr>
            <a:spLocks noGrp="1"/>
          </p:cNvSpPr>
          <p:nvPr>
            <p:ph idx="1"/>
          </p:nvPr>
        </p:nvSpPr>
        <p:spPr/>
        <p:txBody>
          <a:bodyPr/>
          <a:lstStyle/>
          <a:p>
            <a:pPr algn="l" rtl="0"/>
            <a:r>
              <a:rPr lang="en-US" dirty="0" smtClean="0"/>
              <a:t>All the business rules are in the Service layer</a:t>
            </a:r>
          </a:p>
          <a:p>
            <a:pPr algn="l" rtl="0"/>
            <a:endParaRPr lang="en-US" dirty="0" smtClean="0"/>
          </a:p>
          <a:p>
            <a:r>
              <a:rPr lang="en-US" dirty="0"/>
              <a:t>Each service has the relevant </a:t>
            </a:r>
            <a:r>
              <a:rPr lang="en-US" u="sng" dirty="0"/>
              <a:t>Business Rules</a:t>
            </a:r>
          </a:p>
          <a:p>
            <a:pPr lvl="1" indent="0">
              <a:buNone/>
            </a:pPr>
            <a:r>
              <a:rPr lang="en-US" sz="1800" dirty="0"/>
              <a:t>(e.g. User has valid and unique email, has friend list, message reference</a:t>
            </a:r>
            <a:r>
              <a:rPr lang="en-US" sz="1800" dirty="0" smtClean="0"/>
              <a:t>…)</a:t>
            </a:r>
          </a:p>
          <a:p>
            <a:pPr lvl="1" indent="0">
              <a:buNone/>
            </a:pPr>
            <a:endParaRPr lang="en-US" dirty="0" smtClean="0"/>
          </a:p>
          <a:p>
            <a:pPr algn="l" rtl="0"/>
            <a:r>
              <a:rPr lang="en-US" dirty="0"/>
              <a:t>In order to decrease the bad </a:t>
            </a:r>
            <a:r>
              <a:rPr lang="en-US" dirty="0" err="1"/>
              <a:t>async</a:t>
            </a:r>
            <a:r>
              <a:rPr lang="en-US" dirty="0"/>
              <a:t> calls part of the </a:t>
            </a:r>
            <a:r>
              <a:rPr lang="en-US" dirty="0" smtClean="0"/>
              <a:t>validation rules </a:t>
            </a:r>
            <a:r>
              <a:rPr lang="en-US" dirty="0"/>
              <a:t>are in the client side </a:t>
            </a:r>
            <a:r>
              <a:rPr lang="en-US" dirty="0" smtClean="0"/>
              <a:t>too</a:t>
            </a:r>
          </a:p>
          <a:p>
            <a:pPr algn="l" rtl="0"/>
            <a:endParaRPr lang="en-US" dirty="0" smtClean="0"/>
          </a:p>
          <a:p>
            <a:r>
              <a:rPr lang="en-US" dirty="0" smtClean="0"/>
              <a:t>DOR – Delete On </a:t>
            </a:r>
            <a:r>
              <a:rPr lang="en-US" dirty="0"/>
              <a:t>R</a:t>
            </a:r>
            <a:r>
              <a:rPr lang="en-US" dirty="0" smtClean="0"/>
              <a:t>ead</a:t>
            </a:r>
            <a:endParaRPr lang="he-IL" dirty="0"/>
          </a:p>
          <a:p>
            <a:pPr algn="l" rtl="0"/>
            <a:endParaRPr lang="en-US" dirty="0" smtClean="0"/>
          </a:p>
          <a:p>
            <a:pPr algn="l" rtl="0"/>
            <a:r>
              <a:rPr lang="en-US" dirty="0" smtClean="0"/>
              <a:t>Unit tests – check this logic</a:t>
            </a:r>
          </a:p>
          <a:p>
            <a:pPr algn="l" rtl="0"/>
            <a:endParaRPr lang="en-US" dirty="0" smtClean="0"/>
          </a:p>
        </p:txBody>
      </p:sp>
    </p:spTree>
    <p:extLst>
      <p:ext uri="{BB962C8B-B14F-4D97-AF65-F5344CB8AC3E}">
        <p14:creationId xmlns:p14="http://schemas.microsoft.com/office/powerpoint/2010/main" val="1163846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Questionnaire engine</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he-IL" dirty="0"/>
          </a:p>
        </p:txBody>
      </p:sp>
      <p:pic>
        <p:nvPicPr>
          <p:cNvPr id="2050" name="Picture 2" descr="C:\Users\Mike\Dropbox\1.The_WGame\3_הצגה מול פורום שופטים מצומצם\re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15" y="2209800"/>
            <a:ext cx="4306888"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ike\Dropbox\1.The_WGame\3_הצגה מול פורום שופטים מצומצם\reg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35" y="2209800"/>
            <a:ext cx="4343400"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ike\Dropbox\1.The_WGame\3_הצגה מול פורום שופטים מצומצם\re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191000"/>
            <a:ext cx="6415453"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1764323"/>
            <a:ext cx="762000"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4441703" y="1752600"/>
            <a:ext cx="762000" cy="369332"/>
          </a:xfrm>
          <a:prstGeom prst="rect">
            <a:avLst/>
          </a:prstGeom>
          <a:noFill/>
        </p:spPr>
        <p:txBody>
          <a:bodyPr wrap="square" rtlCol="0">
            <a:spAutoFit/>
          </a:bodyPr>
          <a:lstStyle/>
          <a:p>
            <a:r>
              <a:rPr lang="en-US" dirty="0" smtClean="0"/>
              <a:t>2)</a:t>
            </a:r>
            <a:endParaRPr lang="en-US" dirty="0"/>
          </a:p>
        </p:txBody>
      </p:sp>
      <p:sp>
        <p:nvSpPr>
          <p:cNvPr id="9" name="TextBox 8"/>
          <p:cNvSpPr txBox="1"/>
          <p:nvPr/>
        </p:nvSpPr>
        <p:spPr>
          <a:xfrm>
            <a:off x="1529862" y="3821668"/>
            <a:ext cx="762000"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2099411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Questionnaire engine</a:t>
            </a:r>
            <a:endParaRPr lang="he-IL" dirty="0"/>
          </a:p>
        </p:txBody>
      </p:sp>
      <p:sp>
        <p:nvSpPr>
          <p:cNvPr id="15" name="TextBox 14"/>
          <p:cNvSpPr txBox="1"/>
          <p:nvPr/>
        </p:nvSpPr>
        <p:spPr>
          <a:xfrm>
            <a:off x="308114" y="1882132"/>
            <a:ext cx="3505201" cy="369332"/>
          </a:xfrm>
          <a:prstGeom prst="rect">
            <a:avLst/>
          </a:prstGeom>
          <a:noFill/>
          <a:ln>
            <a:solidFill>
              <a:schemeClr val="tx1"/>
            </a:solidFill>
          </a:ln>
        </p:spPr>
        <p:txBody>
          <a:bodyPr wrap="square" rtlCol="0">
            <a:spAutoFit/>
          </a:bodyPr>
          <a:lstStyle/>
          <a:p>
            <a:pPr algn="l"/>
            <a:r>
              <a:rPr lang="en-US" dirty="0" smtClean="0"/>
              <a:t>Questionnaire</a:t>
            </a:r>
            <a:endParaRPr lang="en-US" dirty="0"/>
          </a:p>
        </p:txBody>
      </p:sp>
      <p:sp>
        <p:nvSpPr>
          <p:cNvPr id="16" name="TextBox 15"/>
          <p:cNvSpPr txBox="1"/>
          <p:nvPr/>
        </p:nvSpPr>
        <p:spPr>
          <a:xfrm>
            <a:off x="308116" y="2251464"/>
            <a:ext cx="3505200" cy="646331"/>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_questions : </a:t>
            </a:r>
            <a:r>
              <a:rPr lang="en-US" dirty="0" err="1" smtClean="0"/>
              <a:t>ArrayList</a:t>
            </a:r>
            <a:r>
              <a:rPr lang="en-US" dirty="0" smtClean="0"/>
              <a:t>&lt;String&gt;</a:t>
            </a:r>
          </a:p>
        </p:txBody>
      </p:sp>
      <p:sp>
        <p:nvSpPr>
          <p:cNvPr id="17" name="TextBox 16"/>
          <p:cNvSpPr txBox="1"/>
          <p:nvPr/>
        </p:nvSpPr>
        <p:spPr>
          <a:xfrm>
            <a:off x="308116" y="4333532"/>
            <a:ext cx="3581400" cy="646331"/>
          </a:xfrm>
          <a:prstGeom prst="rect">
            <a:avLst/>
          </a:prstGeom>
          <a:noFill/>
          <a:ln>
            <a:solidFill>
              <a:schemeClr val="tx1"/>
            </a:solidFill>
          </a:ln>
        </p:spPr>
        <p:txBody>
          <a:bodyPr wrap="square" rtlCol="0">
            <a:spAutoFit/>
          </a:bodyPr>
          <a:lstStyle/>
          <a:p>
            <a:pPr algn="l" rtl="0"/>
            <a:r>
              <a:rPr lang="en-US" dirty="0" err="1" smtClean="0"/>
              <a:t>GarlandObject</a:t>
            </a:r>
            <a:endParaRPr lang="en-US" dirty="0"/>
          </a:p>
          <a:p>
            <a:pPr algn="l" rtl="0"/>
            <a:endParaRPr lang="en-US" dirty="0"/>
          </a:p>
        </p:txBody>
      </p:sp>
      <p:sp>
        <p:nvSpPr>
          <p:cNvPr id="18" name="TextBox 17"/>
          <p:cNvSpPr txBox="1"/>
          <p:nvPr/>
        </p:nvSpPr>
        <p:spPr>
          <a:xfrm>
            <a:off x="308116" y="4702864"/>
            <a:ext cx="3581400" cy="2031325"/>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a:t>
            </a:r>
            <a:r>
              <a:rPr lang="en-US" dirty="0" err="1" smtClean="0"/>
              <a:t>familyPoints</a:t>
            </a:r>
            <a:r>
              <a:rPr lang="en-US" dirty="0" smtClean="0"/>
              <a:t> : </a:t>
            </a:r>
            <a:r>
              <a:rPr lang="en-US" dirty="0" err="1" smtClean="0"/>
              <a:t>int</a:t>
            </a:r>
            <a:endParaRPr lang="en-US" dirty="0" smtClean="0"/>
          </a:p>
          <a:p>
            <a:pPr algn="l" rtl="0"/>
            <a:r>
              <a:rPr lang="en-US" dirty="0"/>
              <a:t>_</a:t>
            </a:r>
            <a:r>
              <a:rPr lang="en-US" dirty="0" err="1" smtClean="0"/>
              <a:t>selfPoints</a:t>
            </a:r>
            <a:r>
              <a:rPr lang="en-US" dirty="0" smtClean="0"/>
              <a:t> : </a:t>
            </a:r>
            <a:r>
              <a:rPr lang="en-US" dirty="0" err="1" smtClean="0"/>
              <a:t>int</a:t>
            </a:r>
            <a:endParaRPr lang="en-US" dirty="0" smtClean="0"/>
          </a:p>
          <a:p>
            <a:pPr algn="l" rtl="0"/>
            <a:r>
              <a:rPr lang="en-US" dirty="0"/>
              <a:t>_</a:t>
            </a:r>
            <a:r>
              <a:rPr lang="en-US" dirty="0" err="1" smtClean="0"/>
              <a:t>lovePoints</a:t>
            </a:r>
            <a:r>
              <a:rPr lang="en-US" dirty="0" smtClean="0"/>
              <a:t> : </a:t>
            </a:r>
            <a:r>
              <a:rPr lang="en-US" dirty="0" err="1" smtClean="0"/>
              <a:t>int</a:t>
            </a:r>
            <a:endParaRPr lang="en-US" dirty="0" smtClean="0"/>
          </a:p>
          <a:p>
            <a:pPr algn="l" rtl="0"/>
            <a:r>
              <a:rPr lang="en-US" dirty="0"/>
              <a:t>_</a:t>
            </a:r>
            <a:r>
              <a:rPr lang="en-US" dirty="0" err="1" smtClean="0"/>
              <a:t>moneyPoints</a:t>
            </a:r>
            <a:r>
              <a:rPr lang="en-US" dirty="0" smtClean="0"/>
              <a:t> : </a:t>
            </a:r>
            <a:r>
              <a:rPr lang="en-US" dirty="0" err="1" smtClean="0"/>
              <a:t>int</a:t>
            </a:r>
            <a:endParaRPr lang="en-US" dirty="0"/>
          </a:p>
          <a:p>
            <a:pPr algn="l" rtl="0"/>
            <a:r>
              <a:rPr lang="en-US" dirty="0" smtClean="0"/>
              <a:t>_</a:t>
            </a:r>
            <a:r>
              <a:rPr lang="en-US" dirty="0" err="1" smtClean="0"/>
              <a:t>numOfCrowns</a:t>
            </a:r>
            <a:r>
              <a:rPr lang="en-US" dirty="0" smtClean="0"/>
              <a:t> : </a:t>
            </a:r>
            <a:r>
              <a:rPr lang="en-US" dirty="0" err="1" smtClean="0"/>
              <a:t>int</a:t>
            </a:r>
            <a:endParaRPr lang="en-US" dirty="0" smtClean="0"/>
          </a:p>
          <a:p>
            <a:pPr algn="l" rtl="0"/>
            <a:r>
              <a:rPr lang="en-US" dirty="0" smtClean="0"/>
              <a:t> </a:t>
            </a:r>
          </a:p>
        </p:txBody>
      </p:sp>
      <p:sp>
        <p:nvSpPr>
          <p:cNvPr id="19" name="TextBox 18"/>
          <p:cNvSpPr txBox="1"/>
          <p:nvPr/>
        </p:nvSpPr>
        <p:spPr>
          <a:xfrm>
            <a:off x="4953000" y="4826384"/>
            <a:ext cx="4191000" cy="369332"/>
          </a:xfrm>
          <a:prstGeom prst="rect">
            <a:avLst/>
          </a:prstGeom>
          <a:noFill/>
          <a:ln>
            <a:solidFill>
              <a:schemeClr val="tx1"/>
            </a:solidFill>
          </a:ln>
        </p:spPr>
        <p:txBody>
          <a:bodyPr wrap="square" rtlCol="0">
            <a:spAutoFit/>
          </a:bodyPr>
          <a:lstStyle/>
          <a:p>
            <a:pPr algn="l"/>
            <a:r>
              <a:rPr lang="en-US" dirty="0" err="1" smtClean="0"/>
              <a:t>QuestionnaireAnswers</a:t>
            </a:r>
            <a:endParaRPr lang="en-US" dirty="0"/>
          </a:p>
        </p:txBody>
      </p:sp>
      <p:sp>
        <p:nvSpPr>
          <p:cNvPr id="20" name="TextBox 19"/>
          <p:cNvSpPr txBox="1"/>
          <p:nvPr/>
        </p:nvSpPr>
        <p:spPr>
          <a:xfrm>
            <a:off x="4724400" y="1882132"/>
            <a:ext cx="3810001" cy="369331"/>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21" name="TextBox 20"/>
          <p:cNvSpPr txBox="1"/>
          <p:nvPr/>
        </p:nvSpPr>
        <p:spPr>
          <a:xfrm>
            <a:off x="4724400" y="2251463"/>
            <a:ext cx="3810001" cy="923330"/>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garlandObjectId</a:t>
            </a:r>
            <a:r>
              <a:rPr lang="en-US" dirty="0"/>
              <a:t> </a:t>
            </a:r>
            <a:r>
              <a:rPr lang="en-US" dirty="0" smtClean="0"/>
              <a:t>: Long</a:t>
            </a:r>
          </a:p>
          <a:p>
            <a:pPr algn="l"/>
            <a:r>
              <a:rPr lang="en-US" dirty="0" smtClean="0"/>
              <a:t>_</a:t>
            </a:r>
            <a:r>
              <a:rPr lang="en-US" dirty="0" err="1" smtClean="0"/>
              <a:t>qyestionnaireAnswersId</a:t>
            </a:r>
            <a:r>
              <a:rPr lang="en-US" dirty="0" smtClean="0"/>
              <a:t>: Long</a:t>
            </a:r>
          </a:p>
        </p:txBody>
      </p:sp>
      <p:sp>
        <p:nvSpPr>
          <p:cNvPr id="22" name="TextBox 21"/>
          <p:cNvSpPr txBox="1"/>
          <p:nvPr/>
        </p:nvSpPr>
        <p:spPr>
          <a:xfrm>
            <a:off x="4953000" y="5195716"/>
            <a:ext cx="4191000" cy="923330"/>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a:t>questionnaireId</a:t>
            </a:r>
            <a:r>
              <a:rPr lang="en-US" dirty="0" smtClean="0"/>
              <a:t>: Long</a:t>
            </a:r>
          </a:p>
          <a:p>
            <a:pPr algn="l"/>
            <a:r>
              <a:rPr lang="en-US" dirty="0" smtClean="0"/>
              <a:t>_answers: </a:t>
            </a:r>
            <a:r>
              <a:rPr lang="en-US" dirty="0" err="1"/>
              <a:t>HashMap</a:t>
            </a:r>
            <a:r>
              <a:rPr lang="en-US" dirty="0"/>
              <a:t>&lt;Integer, Integer</a:t>
            </a:r>
            <a:r>
              <a:rPr lang="en-US" dirty="0" smtClean="0"/>
              <a:t>&gt;</a:t>
            </a:r>
          </a:p>
        </p:txBody>
      </p:sp>
      <p:cxnSp>
        <p:nvCxnSpPr>
          <p:cNvPr id="28" name="Straight Arrow Connector 27"/>
          <p:cNvCxnSpPr>
            <a:stCxn id="21" idx="2"/>
            <a:endCxn id="17" idx="0"/>
          </p:cNvCxnSpPr>
          <p:nvPr/>
        </p:nvCxnSpPr>
        <p:spPr>
          <a:xfrm flipH="1">
            <a:off x="2098816" y="3174793"/>
            <a:ext cx="4530585" cy="1158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19" idx="0"/>
          </p:cNvCxnSpPr>
          <p:nvPr/>
        </p:nvCxnSpPr>
        <p:spPr>
          <a:xfrm>
            <a:off x="6629401" y="3174793"/>
            <a:ext cx="419099" cy="1651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1"/>
            <a:endCxn id="16" idx="2"/>
          </p:cNvCxnSpPr>
          <p:nvPr/>
        </p:nvCxnSpPr>
        <p:spPr>
          <a:xfrm flipH="1" flipV="1">
            <a:off x="2060716" y="2897795"/>
            <a:ext cx="2892284" cy="2759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927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3" name="Content Placeholder 2"/>
          <p:cNvSpPr>
            <a:spLocks noGrp="1"/>
          </p:cNvSpPr>
          <p:nvPr>
            <p:ph idx="1"/>
          </p:nvPr>
        </p:nvSpPr>
        <p:spPr/>
        <p:txBody>
          <a:bodyPr/>
          <a:lstStyle/>
          <a:p>
            <a:endParaRPr lang="en-US" dirty="0" smtClean="0"/>
          </a:p>
          <a:p>
            <a:r>
              <a:rPr lang="en-US" dirty="0"/>
              <a:t>Social </a:t>
            </a:r>
            <a:r>
              <a:rPr lang="en-US" dirty="0" smtClean="0"/>
              <a:t>Plugins</a:t>
            </a:r>
          </a:p>
          <a:p>
            <a:endParaRPr lang="en-US" dirty="0" smtClean="0"/>
          </a:p>
          <a:p>
            <a:r>
              <a:rPr lang="en-US" dirty="0" smtClean="0"/>
              <a:t>Facebook JDK</a:t>
            </a:r>
          </a:p>
          <a:p>
            <a:endParaRPr lang="en-US" dirty="0"/>
          </a:p>
          <a:p>
            <a:r>
              <a:rPr lang="en-US" dirty="0" smtClean="0"/>
              <a:t>Graph API</a:t>
            </a:r>
            <a:endParaRPr lang="he-IL" dirty="0"/>
          </a:p>
        </p:txBody>
      </p:sp>
      <p:pic>
        <p:nvPicPr>
          <p:cNvPr id="6146" name="Picture 2" descr="http://simplyzesty.com/wp-content/uploads/2012/05/facebook_like_button_big.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7522" y="1828801"/>
            <a:ext cx="1198928" cy="533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ryanhanley.com/wp-content/uploads/2012/05/facebook-share-butt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1620">
            <a:off x="7407358" y="4435558"/>
            <a:ext cx="995363" cy="9953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curtissmedia.com/wp-content/uploads/2010/08/Facebook_icon-300x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62301">
            <a:off x="1249792" y="479811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challengeyoursoul.com/images/facebooklog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124091">
            <a:off x="4872649" y="3744794"/>
            <a:ext cx="82867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009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5" name="TextBox 4"/>
          <p:cNvSpPr txBox="1"/>
          <p:nvPr/>
        </p:nvSpPr>
        <p:spPr>
          <a:xfrm>
            <a:off x="3200400" y="1752600"/>
            <a:ext cx="2732479" cy="369332"/>
          </a:xfrm>
          <a:prstGeom prst="rect">
            <a:avLst/>
          </a:prstGeom>
          <a:noFill/>
        </p:spPr>
        <p:txBody>
          <a:bodyPr wrap="none" rtlCol="1">
            <a:spAutoFit/>
          </a:bodyPr>
          <a:lstStyle/>
          <a:p>
            <a:r>
              <a:rPr lang="en-US" dirty="0" smtClean="0"/>
              <a:t>The W-Game application</a:t>
            </a:r>
            <a:endParaRPr lang="he-IL" dirty="0"/>
          </a:p>
        </p:txBody>
      </p:sp>
      <p:sp>
        <p:nvSpPr>
          <p:cNvPr id="6" name="TextBox 5"/>
          <p:cNvSpPr txBox="1"/>
          <p:nvPr/>
        </p:nvSpPr>
        <p:spPr>
          <a:xfrm>
            <a:off x="2627643" y="2770678"/>
            <a:ext cx="3877985" cy="369332"/>
          </a:xfrm>
          <a:prstGeom prst="rect">
            <a:avLst/>
          </a:prstGeom>
          <a:noFill/>
        </p:spPr>
        <p:txBody>
          <a:bodyPr wrap="none" rtlCol="1">
            <a:spAutoFit/>
          </a:bodyPr>
          <a:lstStyle/>
          <a:p>
            <a:r>
              <a:rPr lang="en-US" dirty="0" smtClean="0"/>
              <a:t>Facebook – application confirmation</a:t>
            </a:r>
            <a:endParaRPr lang="he-IL" dirty="0"/>
          </a:p>
        </p:txBody>
      </p:sp>
      <p:sp>
        <p:nvSpPr>
          <p:cNvPr id="7" name="TextBox 6"/>
          <p:cNvSpPr txBox="1"/>
          <p:nvPr/>
        </p:nvSpPr>
        <p:spPr>
          <a:xfrm>
            <a:off x="3783892" y="3538419"/>
            <a:ext cx="1565492" cy="369332"/>
          </a:xfrm>
          <a:prstGeom prst="rect">
            <a:avLst/>
          </a:prstGeom>
          <a:noFill/>
        </p:spPr>
        <p:txBody>
          <a:bodyPr wrap="none" rtlCol="1">
            <a:spAutoFit/>
          </a:bodyPr>
          <a:lstStyle/>
          <a:p>
            <a:r>
              <a:rPr lang="en-US" dirty="0" smtClean="0"/>
              <a:t>The W-Game</a:t>
            </a:r>
            <a:endParaRPr lang="he-IL" dirty="0"/>
          </a:p>
        </p:txBody>
      </p:sp>
      <p:cxnSp>
        <p:nvCxnSpPr>
          <p:cNvPr id="9" name="Straight Arrow Connector 8"/>
          <p:cNvCxnSpPr>
            <a:stCxn id="5" idx="2"/>
            <a:endCxn id="6" idx="0"/>
          </p:cNvCxnSpPr>
          <p:nvPr/>
        </p:nvCxnSpPr>
        <p:spPr>
          <a:xfrm flipH="1">
            <a:off x="4566636" y="2121932"/>
            <a:ext cx="4" cy="648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566636" y="3140010"/>
            <a:ext cx="2" cy="398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18758" y="2183365"/>
            <a:ext cx="1826141" cy="307777"/>
          </a:xfrm>
          <a:prstGeom prst="rect">
            <a:avLst/>
          </a:prstGeom>
          <a:noFill/>
        </p:spPr>
        <p:txBody>
          <a:bodyPr wrap="none" rtlCol="1">
            <a:spAutoFit/>
          </a:bodyPr>
          <a:lstStyle/>
          <a:p>
            <a:r>
              <a:rPr lang="en-US" sz="1400" dirty="0" smtClean="0"/>
              <a:t>Login with </a:t>
            </a:r>
            <a:r>
              <a:rPr lang="en-US" sz="1400" dirty="0"/>
              <a:t>F</a:t>
            </a:r>
            <a:r>
              <a:rPr lang="en-US" sz="1400" dirty="0" smtClean="0"/>
              <a:t>acebook</a:t>
            </a:r>
            <a:endParaRPr lang="he-IL" sz="1400" dirty="0"/>
          </a:p>
        </p:txBody>
      </p:sp>
      <p:sp>
        <p:nvSpPr>
          <p:cNvPr id="13" name="TextBox 12"/>
          <p:cNvSpPr txBox="1"/>
          <p:nvPr/>
        </p:nvSpPr>
        <p:spPr>
          <a:xfrm>
            <a:off x="4642342" y="3140010"/>
            <a:ext cx="1476687" cy="307777"/>
          </a:xfrm>
          <a:prstGeom prst="rect">
            <a:avLst/>
          </a:prstGeom>
          <a:noFill/>
        </p:spPr>
        <p:txBody>
          <a:bodyPr wrap="none" rtlCol="1">
            <a:spAutoFit/>
          </a:bodyPr>
          <a:lstStyle/>
          <a:p>
            <a:r>
              <a:rPr lang="en-US" sz="1400" dirty="0" smtClean="0"/>
              <a:t>Code parameter</a:t>
            </a:r>
            <a:endParaRPr lang="he-IL" sz="1400" dirty="0"/>
          </a:p>
        </p:txBody>
      </p:sp>
      <p:sp>
        <p:nvSpPr>
          <p:cNvPr id="14" name="TextBox 13"/>
          <p:cNvSpPr txBox="1"/>
          <p:nvPr/>
        </p:nvSpPr>
        <p:spPr>
          <a:xfrm>
            <a:off x="3390674" y="4242204"/>
            <a:ext cx="2351927" cy="369332"/>
          </a:xfrm>
          <a:prstGeom prst="rect">
            <a:avLst/>
          </a:prstGeom>
          <a:noFill/>
        </p:spPr>
        <p:txBody>
          <a:bodyPr wrap="none" rtlCol="1">
            <a:spAutoFit/>
          </a:bodyPr>
          <a:lstStyle/>
          <a:p>
            <a:r>
              <a:rPr lang="en-US" dirty="0" smtClean="0"/>
              <a:t>Facebook http server</a:t>
            </a:r>
            <a:endParaRPr lang="he-IL" dirty="0"/>
          </a:p>
        </p:txBody>
      </p:sp>
      <p:cxnSp>
        <p:nvCxnSpPr>
          <p:cNvPr id="16" name="Straight Arrow Connector 15"/>
          <p:cNvCxnSpPr>
            <a:stCxn id="7" idx="2"/>
            <a:endCxn id="14" idx="0"/>
          </p:cNvCxnSpPr>
          <p:nvPr/>
        </p:nvCxnSpPr>
        <p:spPr>
          <a:xfrm>
            <a:off x="4566638" y="3907751"/>
            <a:ext cx="0" cy="334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58907" y="3907751"/>
            <a:ext cx="1846724" cy="307777"/>
          </a:xfrm>
          <a:prstGeom prst="rect">
            <a:avLst/>
          </a:prstGeom>
          <a:noFill/>
        </p:spPr>
        <p:txBody>
          <a:bodyPr wrap="none" rtlCol="1">
            <a:spAutoFit/>
          </a:bodyPr>
          <a:lstStyle/>
          <a:p>
            <a:r>
              <a:rPr lang="en-US" sz="1400" dirty="0" smtClean="0"/>
              <a:t>Code, App-Id, Secret</a:t>
            </a:r>
            <a:endParaRPr lang="he-IL" sz="1400" dirty="0"/>
          </a:p>
        </p:txBody>
      </p:sp>
      <p:sp>
        <p:nvSpPr>
          <p:cNvPr id="21" name="TextBox 20"/>
          <p:cNvSpPr txBox="1"/>
          <p:nvPr/>
        </p:nvSpPr>
        <p:spPr>
          <a:xfrm>
            <a:off x="3783890" y="5049359"/>
            <a:ext cx="1565493" cy="369332"/>
          </a:xfrm>
          <a:prstGeom prst="rect">
            <a:avLst/>
          </a:prstGeom>
          <a:noFill/>
        </p:spPr>
        <p:txBody>
          <a:bodyPr wrap="none" rtlCol="1">
            <a:spAutoFit/>
          </a:bodyPr>
          <a:lstStyle/>
          <a:p>
            <a:r>
              <a:rPr lang="en-US" dirty="0" smtClean="0"/>
              <a:t>The W-Game</a:t>
            </a:r>
            <a:endParaRPr lang="he-IL" dirty="0"/>
          </a:p>
        </p:txBody>
      </p:sp>
      <p:cxnSp>
        <p:nvCxnSpPr>
          <p:cNvPr id="23" name="Straight Arrow Connector 22"/>
          <p:cNvCxnSpPr>
            <a:stCxn id="14" idx="2"/>
            <a:endCxn id="21" idx="0"/>
          </p:cNvCxnSpPr>
          <p:nvPr/>
        </p:nvCxnSpPr>
        <p:spPr>
          <a:xfrm flipH="1">
            <a:off x="4566637" y="4611536"/>
            <a:ext cx="1" cy="437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74870" y="4648550"/>
            <a:ext cx="1050289" cy="307777"/>
          </a:xfrm>
          <a:prstGeom prst="rect">
            <a:avLst/>
          </a:prstGeom>
          <a:noFill/>
        </p:spPr>
        <p:txBody>
          <a:bodyPr wrap="none" rtlCol="1">
            <a:spAutoFit/>
          </a:bodyPr>
          <a:lstStyle/>
          <a:p>
            <a:r>
              <a:rPr lang="en-US" sz="1400" dirty="0" smtClean="0"/>
              <a:t>User token</a:t>
            </a:r>
            <a:endParaRPr lang="he-IL" sz="1400"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517389"/>
            <a:ext cx="2667000" cy="107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6142" y="2385133"/>
            <a:ext cx="2607858" cy="150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390671" y="6039534"/>
            <a:ext cx="2351927" cy="369332"/>
          </a:xfrm>
          <a:prstGeom prst="rect">
            <a:avLst/>
          </a:prstGeom>
          <a:noFill/>
        </p:spPr>
        <p:txBody>
          <a:bodyPr wrap="none" rtlCol="1">
            <a:spAutoFit/>
          </a:bodyPr>
          <a:lstStyle/>
          <a:p>
            <a:r>
              <a:rPr lang="en-US" dirty="0" smtClean="0"/>
              <a:t>Facebook http server</a:t>
            </a:r>
            <a:endParaRPr lang="he-IL" dirty="0"/>
          </a:p>
        </p:txBody>
      </p:sp>
      <p:cxnSp>
        <p:nvCxnSpPr>
          <p:cNvPr id="45" name="Straight Arrow Connector 44"/>
          <p:cNvCxnSpPr>
            <a:stCxn id="21" idx="2"/>
            <a:endCxn id="44" idx="0"/>
          </p:cNvCxnSpPr>
          <p:nvPr/>
        </p:nvCxnSpPr>
        <p:spPr>
          <a:xfrm flipH="1">
            <a:off x="4566635" y="5418691"/>
            <a:ext cx="2" cy="620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718412" y="5575223"/>
            <a:ext cx="3379451" cy="307777"/>
          </a:xfrm>
          <a:prstGeom prst="rect">
            <a:avLst/>
          </a:prstGeom>
          <a:noFill/>
        </p:spPr>
        <p:txBody>
          <a:bodyPr wrap="none" rtlCol="1">
            <a:spAutoFit/>
          </a:bodyPr>
          <a:lstStyle/>
          <a:p>
            <a:r>
              <a:rPr lang="en-US" sz="1400" dirty="0" smtClean="0"/>
              <a:t>Email, Birthday date, pictures, friends….</a:t>
            </a:r>
            <a:endParaRPr lang="he-IL" sz="1400" dirty="0"/>
          </a:p>
        </p:txBody>
      </p:sp>
    </p:spTree>
    <p:extLst>
      <p:ext uri="{BB962C8B-B14F-4D97-AF65-F5344CB8AC3E}">
        <p14:creationId xmlns:p14="http://schemas.microsoft.com/office/powerpoint/2010/main" val="1805529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Mission </a:t>
            </a:r>
            <a:r>
              <a:rPr lang="en-US" dirty="0" smtClean="0"/>
              <a:t>delivery logic</a:t>
            </a:r>
            <a:endParaRPr lang="he-IL" dirty="0"/>
          </a:p>
        </p:txBody>
      </p:sp>
      <p:sp>
        <p:nvSpPr>
          <p:cNvPr id="3" name="Content Placeholder 2"/>
          <p:cNvSpPr>
            <a:spLocks noGrp="1"/>
          </p:cNvSpPr>
          <p:nvPr>
            <p:ph idx="1"/>
          </p:nvPr>
        </p:nvSpPr>
        <p:spPr/>
        <p:txBody>
          <a:bodyPr>
            <a:normAutofit/>
          </a:bodyPr>
          <a:lstStyle/>
          <a:p>
            <a:r>
              <a:rPr lang="en-US" dirty="0" smtClean="0"/>
              <a:t>Problem</a:t>
            </a:r>
            <a:r>
              <a:rPr lang="he-IL" dirty="0" smtClean="0"/>
              <a:t>:</a:t>
            </a:r>
            <a:endParaRPr lang="he-IL" dirty="0"/>
          </a:p>
          <a:p>
            <a:pPr lvl="1"/>
            <a:r>
              <a:rPr lang="en-US" dirty="0" smtClean="0"/>
              <a:t>User wont get the same mission twice.</a:t>
            </a:r>
          </a:p>
          <a:p>
            <a:pPr lvl="1"/>
            <a:r>
              <a:rPr lang="en-US" dirty="0" smtClean="0"/>
              <a:t>Friends wont get the same mission.</a:t>
            </a:r>
          </a:p>
          <a:p>
            <a:pPr lvl="1"/>
            <a:r>
              <a:rPr lang="en-US" dirty="0"/>
              <a:t>Efficient content </a:t>
            </a:r>
            <a:r>
              <a:rPr lang="en-US" dirty="0" smtClean="0"/>
              <a:t>flow</a:t>
            </a:r>
            <a:endParaRPr lang="he-IL" dirty="0"/>
          </a:p>
          <a:p>
            <a:pPr marL="0" indent="0">
              <a:buNone/>
            </a:pPr>
            <a:endParaRPr lang="he-IL" dirty="0"/>
          </a:p>
          <a:p>
            <a:r>
              <a:rPr lang="en-US" dirty="0" smtClean="0"/>
              <a:t>Possible solutions</a:t>
            </a:r>
            <a:endParaRPr lang="he-IL" dirty="0"/>
          </a:p>
          <a:p>
            <a:pPr marL="617220" lvl="1" indent="-342900">
              <a:buAutoNum type="arabicPeriod"/>
            </a:pPr>
            <a:r>
              <a:rPr lang="en-US" dirty="0" smtClean="0"/>
              <a:t>Every mission holds the users ids that took it</a:t>
            </a:r>
            <a:endParaRPr lang="he-IL" dirty="0"/>
          </a:p>
          <a:p>
            <a:pPr marL="617220" lvl="1" indent="-342900">
              <a:buAutoNum type="arabicPeriod"/>
            </a:pPr>
            <a:r>
              <a:rPr lang="en-US" dirty="0" smtClean="0"/>
              <a:t>Every User will hold his “next mission”</a:t>
            </a:r>
          </a:p>
          <a:p>
            <a:pPr marL="617220" lvl="1" indent="-342900">
              <a:buAutoNum type="arabicPeriod"/>
            </a:pPr>
            <a:r>
              <a:rPr lang="en-US" dirty="0" smtClean="0"/>
              <a:t>Graph</a:t>
            </a:r>
          </a:p>
          <a:p>
            <a:pPr marL="617220" lvl="1" indent="-342900">
              <a:buAutoNum type="arabicPeriod"/>
            </a:pPr>
            <a:r>
              <a:rPr lang="en-US" dirty="0" smtClean="0"/>
              <a:t>Our solution:</a:t>
            </a:r>
            <a:endParaRPr lang="he-IL" dirty="0"/>
          </a:p>
        </p:txBody>
      </p:sp>
    </p:spTree>
    <p:extLst>
      <p:ext uri="{BB962C8B-B14F-4D97-AF65-F5344CB8AC3E}">
        <p14:creationId xmlns:p14="http://schemas.microsoft.com/office/powerpoint/2010/main" val="1043841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Mission delivery </a:t>
            </a:r>
            <a:r>
              <a:rPr lang="en-US" dirty="0" smtClean="0"/>
              <a:t>logic</a:t>
            </a:r>
            <a:endParaRPr lang="he-IL" dirty="0"/>
          </a:p>
        </p:txBody>
      </p:sp>
      <p:grpSp>
        <p:nvGrpSpPr>
          <p:cNvPr id="3" name="Group 2"/>
          <p:cNvGrpSpPr/>
          <p:nvPr/>
        </p:nvGrpSpPr>
        <p:grpSpPr>
          <a:xfrm>
            <a:off x="4191000" y="3733800"/>
            <a:ext cx="4800600" cy="2920924"/>
            <a:chOff x="1010114" y="2400130"/>
            <a:chExt cx="6990886" cy="3733800"/>
          </a:xfrm>
        </p:grpSpPr>
        <p:sp>
          <p:nvSpPr>
            <p:cNvPr id="4" name="Oval 3"/>
            <p:cNvSpPr/>
            <p:nvPr/>
          </p:nvSpPr>
          <p:spPr>
            <a:xfrm>
              <a:off x="2438400" y="2400130"/>
              <a:ext cx="3629722" cy="3733800"/>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4572000" y="2716598"/>
              <a:ext cx="3429000" cy="2923399"/>
            </a:xfrm>
            <a:prstGeom prst="ellipse">
              <a:avLst/>
            </a:prstGeom>
            <a:solidFill>
              <a:srgbClr val="00B05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010114" y="4186660"/>
              <a:ext cx="2438400" cy="187898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5555166" y="3162130"/>
              <a:ext cx="2014654" cy="369332"/>
            </a:xfrm>
            <a:prstGeom prst="rect">
              <a:avLst/>
            </a:prstGeom>
            <a:noFill/>
          </p:spPr>
          <p:txBody>
            <a:bodyPr wrap="square" rtlCol="1">
              <a:spAutoFit/>
            </a:bodyPr>
            <a:lstStyle/>
            <a:p>
              <a:r>
                <a:rPr lang="en-US" dirty="0" smtClean="0"/>
                <a:t>Friends Missions</a:t>
              </a:r>
              <a:endParaRPr lang="he-IL" dirty="0"/>
            </a:p>
          </p:txBody>
        </p:sp>
        <p:sp>
          <p:nvSpPr>
            <p:cNvPr id="8" name="TextBox 7"/>
            <p:cNvSpPr txBox="1"/>
            <p:nvPr/>
          </p:nvSpPr>
          <p:spPr>
            <a:xfrm>
              <a:off x="1219200" y="5455331"/>
              <a:ext cx="1715429" cy="369332"/>
            </a:xfrm>
            <a:prstGeom prst="rect">
              <a:avLst/>
            </a:prstGeom>
            <a:noFill/>
          </p:spPr>
          <p:txBody>
            <a:bodyPr wrap="square" rtlCol="1">
              <a:spAutoFit/>
            </a:bodyPr>
            <a:lstStyle/>
            <a:p>
              <a:r>
                <a:rPr lang="en-US" dirty="0" smtClean="0"/>
                <a:t>My missions</a:t>
              </a:r>
              <a:endParaRPr lang="he-IL" dirty="0"/>
            </a:p>
          </p:txBody>
        </p:sp>
        <p:sp>
          <p:nvSpPr>
            <p:cNvPr id="9" name="TextBox 8"/>
            <p:cNvSpPr txBox="1"/>
            <p:nvPr/>
          </p:nvSpPr>
          <p:spPr>
            <a:xfrm>
              <a:off x="3048000" y="2716598"/>
              <a:ext cx="1981200" cy="369332"/>
            </a:xfrm>
            <a:prstGeom prst="rect">
              <a:avLst/>
            </a:prstGeom>
            <a:noFill/>
          </p:spPr>
          <p:txBody>
            <a:bodyPr wrap="square" rtlCol="1">
              <a:spAutoFit/>
            </a:bodyPr>
            <a:lstStyle/>
            <a:p>
              <a:r>
                <a:rPr lang="en-US" dirty="0" smtClean="0"/>
                <a:t>All Missions Pool</a:t>
              </a:r>
              <a:endParaRPr lang="he-IL" dirty="0"/>
            </a:p>
          </p:txBody>
        </p:sp>
        <p:sp>
          <p:nvSpPr>
            <p:cNvPr id="10" name="TextBox 9"/>
            <p:cNvSpPr txBox="1"/>
            <p:nvPr/>
          </p:nvSpPr>
          <p:spPr>
            <a:xfrm>
              <a:off x="5555166" y="3870520"/>
              <a:ext cx="2209800" cy="307777"/>
            </a:xfrm>
            <a:prstGeom prst="rect">
              <a:avLst/>
            </a:prstGeom>
            <a:noFill/>
          </p:spPr>
          <p:txBody>
            <a:bodyPr wrap="square" rtlCol="1">
              <a:spAutoFit/>
            </a:bodyPr>
            <a:lstStyle/>
            <a:p>
              <a:r>
                <a:rPr lang="en-US" sz="1400" dirty="0" smtClean="0"/>
                <a:t>(each mission has a grade)</a:t>
              </a:r>
              <a:endParaRPr lang="he-IL" sz="1400" dirty="0"/>
            </a:p>
          </p:txBody>
        </p:sp>
      </p:grpSp>
      <p:sp>
        <p:nvSpPr>
          <p:cNvPr id="13" name="TextBox 12"/>
          <p:cNvSpPr txBox="1"/>
          <p:nvPr/>
        </p:nvSpPr>
        <p:spPr>
          <a:xfrm>
            <a:off x="304798" y="1524000"/>
            <a:ext cx="4191002" cy="382548"/>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4" name="TextBox 13"/>
          <p:cNvSpPr txBox="1"/>
          <p:nvPr/>
        </p:nvSpPr>
        <p:spPr>
          <a:xfrm>
            <a:off x="304800" y="1893332"/>
            <a:ext cx="4191000" cy="646331"/>
          </a:xfrm>
          <a:prstGeom prst="rect">
            <a:avLst/>
          </a:prstGeom>
          <a:solidFill>
            <a:schemeClr val="bg1"/>
          </a:solidFill>
          <a:ln>
            <a:solidFill>
              <a:schemeClr val="tx1"/>
            </a:solidFill>
          </a:ln>
        </p:spPr>
        <p:txBody>
          <a:bodyPr wrap="square" rtlCol="0">
            <a:spAutoFit/>
          </a:bodyPr>
          <a:lstStyle/>
          <a:p>
            <a:pPr algn="l"/>
            <a:r>
              <a:rPr lang="en-US" dirty="0"/>
              <a:t>_missionsCommonnessId : </a:t>
            </a:r>
            <a:r>
              <a:rPr lang="en-US" dirty="0" smtClean="0"/>
              <a:t>Long</a:t>
            </a:r>
          </a:p>
          <a:p>
            <a:pPr algn="l"/>
            <a:r>
              <a:rPr lang="en-US" dirty="0" smtClean="0"/>
              <a:t>_neverToShowAgainMissionId  : Long</a:t>
            </a:r>
          </a:p>
        </p:txBody>
      </p:sp>
      <p:sp>
        <p:nvSpPr>
          <p:cNvPr id="15" name="TextBox 14"/>
          <p:cNvSpPr txBox="1"/>
          <p:nvPr/>
        </p:nvSpPr>
        <p:spPr>
          <a:xfrm>
            <a:off x="5171796" y="1537216"/>
            <a:ext cx="3716551" cy="369332"/>
          </a:xfrm>
          <a:prstGeom prst="rect">
            <a:avLst/>
          </a:prstGeom>
          <a:noFill/>
          <a:ln>
            <a:solidFill>
              <a:schemeClr val="tx1"/>
            </a:solidFill>
          </a:ln>
        </p:spPr>
        <p:txBody>
          <a:bodyPr wrap="square" rtlCol="0">
            <a:spAutoFit/>
          </a:bodyPr>
          <a:lstStyle/>
          <a:p>
            <a:pPr algn="l"/>
            <a:r>
              <a:rPr lang="en-US" dirty="0"/>
              <a:t>MissionsCommonness</a:t>
            </a:r>
          </a:p>
        </p:txBody>
      </p:sp>
      <p:sp>
        <p:nvSpPr>
          <p:cNvPr id="16" name="TextBox 15"/>
          <p:cNvSpPr txBox="1"/>
          <p:nvPr/>
        </p:nvSpPr>
        <p:spPr>
          <a:xfrm>
            <a:off x="5171798" y="1906548"/>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a:t>
            </a:r>
            <a:r>
              <a:rPr lang="en-US" dirty="0"/>
              <a:t>HashMap&lt;Long, Integer&gt;</a:t>
            </a:r>
            <a:endParaRPr lang="en-US" dirty="0" smtClean="0">
              <a:solidFill>
                <a:srgbClr val="FF0000"/>
              </a:solidFill>
            </a:endParaRPr>
          </a:p>
        </p:txBody>
      </p:sp>
      <p:sp>
        <p:nvSpPr>
          <p:cNvPr id="17" name="TextBox 16"/>
          <p:cNvSpPr txBox="1"/>
          <p:nvPr/>
        </p:nvSpPr>
        <p:spPr>
          <a:xfrm>
            <a:off x="304800" y="3612039"/>
            <a:ext cx="3716551" cy="369332"/>
          </a:xfrm>
          <a:prstGeom prst="rect">
            <a:avLst/>
          </a:prstGeom>
          <a:noFill/>
          <a:ln>
            <a:solidFill>
              <a:schemeClr val="tx1"/>
            </a:solidFill>
          </a:ln>
        </p:spPr>
        <p:txBody>
          <a:bodyPr wrap="square" rtlCol="0">
            <a:spAutoFit/>
          </a:bodyPr>
          <a:lstStyle/>
          <a:p>
            <a:pPr algn="l"/>
            <a:r>
              <a:rPr lang="en-US" dirty="0" smtClean="0"/>
              <a:t>MissionsNeverToShow</a:t>
            </a:r>
            <a:endParaRPr lang="en-US" dirty="0"/>
          </a:p>
        </p:txBody>
      </p:sp>
      <p:sp>
        <p:nvSpPr>
          <p:cNvPr id="18" name="TextBox 17"/>
          <p:cNvSpPr txBox="1"/>
          <p:nvPr/>
        </p:nvSpPr>
        <p:spPr>
          <a:xfrm>
            <a:off x="304802" y="3981371"/>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HashSet&lt;Long &gt;</a:t>
            </a:r>
            <a:endParaRPr lang="en-US" dirty="0" smtClean="0">
              <a:solidFill>
                <a:srgbClr val="FF0000"/>
              </a:solidFill>
            </a:endParaRPr>
          </a:p>
        </p:txBody>
      </p:sp>
      <p:cxnSp>
        <p:nvCxnSpPr>
          <p:cNvPr id="24" name="Straight Arrow Connector 23"/>
          <p:cNvCxnSpPr/>
          <p:nvPr/>
        </p:nvCxnSpPr>
        <p:spPr>
          <a:xfrm>
            <a:off x="4495800" y="2057400"/>
            <a:ext cx="6759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p:cNvCxnSpPr>
          <p:nvPr/>
        </p:nvCxnSpPr>
        <p:spPr>
          <a:xfrm>
            <a:off x="2400300" y="2539663"/>
            <a:ext cx="0" cy="1072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31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About the project</a:t>
            </a:r>
            <a:endParaRPr lang="he-IL" dirty="0"/>
          </a:p>
        </p:txBody>
      </p:sp>
      <p:sp>
        <p:nvSpPr>
          <p:cNvPr id="3" name="Content Placeholder 2"/>
          <p:cNvSpPr>
            <a:spLocks noGrp="1"/>
          </p:cNvSpPr>
          <p:nvPr>
            <p:ph idx="1"/>
          </p:nvPr>
        </p:nvSpPr>
        <p:spPr/>
        <p:txBody>
          <a:bodyPr>
            <a:normAutofit/>
          </a:bodyPr>
          <a:lstStyle/>
          <a:p>
            <a:pPr algn="l" rtl="0"/>
            <a:r>
              <a:rPr lang="en-US" dirty="0" smtClean="0"/>
              <a:t>Social Game	</a:t>
            </a:r>
          </a:p>
          <a:p>
            <a:pPr marL="457200" lvl="2" algn="l" rtl="0"/>
            <a:r>
              <a:rPr lang="en-US" sz="2000" dirty="0"/>
              <a:t>Web </a:t>
            </a:r>
            <a:r>
              <a:rPr lang="en-US" sz="2000" dirty="0" smtClean="0"/>
              <a:t>application</a:t>
            </a:r>
          </a:p>
          <a:p>
            <a:pPr lvl="1" algn="l" rtl="0"/>
            <a:r>
              <a:rPr lang="en-US" dirty="0"/>
              <a:t>Users </a:t>
            </a:r>
          </a:p>
          <a:p>
            <a:pPr lvl="1" algn="l" rtl="0"/>
            <a:r>
              <a:rPr lang="en-US" dirty="0"/>
              <a:t>Friend request</a:t>
            </a:r>
          </a:p>
          <a:p>
            <a:pPr lvl="1" algn="l" rtl="0"/>
            <a:r>
              <a:rPr lang="en-US" dirty="0" smtClean="0"/>
              <a:t>Messaging system	</a:t>
            </a:r>
          </a:p>
          <a:p>
            <a:pPr lvl="1" algn="l" rtl="0"/>
            <a:r>
              <a:rPr lang="en-US" dirty="0" smtClean="0"/>
              <a:t>Facebook integration</a:t>
            </a:r>
          </a:p>
          <a:p>
            <a:pPr marL="274320" lvl="1" indent="0" algn="l" rtl="0">
              <a:buNone/>
            </a:pPr>
            <a:endParaRPr lang="en-US" dirty="0"/>
          </a:p>
          <a:p>
            <a:pPr marL="182880" lvl="1" algn="l" rtl="0"/>
            <a:r>
              <a:rPr lang="en-US" sz="2400" dirty="0" smtClean="0"/>
              <a:t>Business logic</a:t>
            </a:r>
          </a:p>
          <a:p>
            <a:pPr marL="457200" lvl="2"/>
            <a:r>
              <a:rPr lang="en-US" sz="2200" dirty="0"/>
              <a:t>Adaptive </a:t>
            </a:r>
            <a:r>
              <a:rPr lang="en-US" sz="2200" dirty="0" smtClean="0"/>
              <a:t>progress</a:t>
            </a:r>
          </a:p>
          <a:p>
            <a:pPr marL="457200" lvl="2" algn="l" rtl="0"/>
            <a:r>
              <a:rPr lang="en-US" sz="2200" dirty="0" smtClean="0"/>
              <a:t>Missions</a:t>
            </a:r>
          </a:p>
          <a:p>
            <a:pPr marL="457200" lvl="2" algn="l" rtl="0"/>
            <a:r>
              <a:rPr lang="en-US" sz="2200" dirty="0" smtClean="0"/>
              <a:t>Achievements</a:t>
            </a:r>
          </a:p>
          <a:p>
            <a:pPr algn="l" rtl="0"/>
            <a:endParaRPr lang="en-US" dirty="0" smtClean="0"/>
          </a:p>
        </p:txBody>
      </p:sp>
      <p:pic>
        <p:nvPicPr>
          <p:cNvPr id="1026" name="Picture 2" descr="C:\Users\Mike\Dropbox\1.The_WGame\3_הצגה מול פורום שופטים מצומצם\LandingPa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838200"/>
            <a:ext cx="247650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2194" y="5257800"/>
            <a:ext cx="3489696"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0233">
            <a:off x="5253276" y="3127086"/>
            <a:ext cx="3437716" cy="184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666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Message </a:t>
            </a:r>
            <a:r>
              <a:rPr lang="en-US" dirty="0" smtClean="0"/>
              <a:t>Logic</a:t>
            </a:r>
            <a:endParaRPr lang="he-IL" dirty="0"/>
          </a:p>
        </p:txBody>
      </p:sp>
      <p:sp>
        <p:nvSpPr>
          <p:cNvPr id="3" name="Content Placeholder 2"/>
          <p:cNvSpPr>
            <a:spLocks noGrp="1"/>
          </p:cNvSpPr>
          <p:nvPr>
            <p:ph idx="1"/>
          </p:nvPr>
        </p:nvSpPr>
        <p:spPr/>
        <p:txBody>
          <a:bodyPr/>
          <a:lstStyle/>
          <a:p>
            <a:r>
              <a:rPr lang="en-US" dirty="0" smtClean="0"/>
              <a:t>Problem:</a:t>
            </a:r>
          </a:p>
          <a:p>
            <a:pPr lvl="1"/>
            <a:r>
              <a:rPr lang="en-US" dirty="0" smtClean="0"/>
              <a:t>Efficient and reliable messaging engine</a:t>
            </a:r>
          </a:p>
          <a:p>
            <a:pPr lvl="1"/>
            <a:r>
              <a:rPr lang="en-US" dirty="0" smtClean="0"/>
              <a:t>Open to future extensions</a:t>
            </a:r>
            <a:endParaRPr lang="he-IL" dirty="0" smtClean="0"/>
          </a:p>
          <a:p>
            <a:pPr marL="0" indent="0">
              <a:buNone/>
            </a:pPr>
            <a:endParaRPr lang="he-IL" dirty="0"/>
          </a:p>
          <a:p>
            <a:r>
              <a:rPr lang="en-US" dirty="0" smtClean="0"/>
              <a:t>Possible Solutions:</a:t>
            </a:r>
          </a:p>
          <a:p>
            <a:pPr lvl="1"/>
            <a:r>
              <a:rPr lang="en-US" dirty="0" smtClean="0"/>
              <a:t>User holds messages for each friend</a:t>
            </a:r>
          </a:p>
          <a:p>
            <a:pPr lvl="1"/>
            <a:r>
              <a:rPr lang="en-US" dirty="0" smtClean="0"/>
              <a:t>Container of all messages in the game</a:t>
            </a:r>
          </a:p>
          <a:p>
            <a:pPr lvl="1"/>
            <a:r>
              <a:rPr lang="en-US" dirty="0" smtClean="0"/>
              <a:t>Our solution:</a:t>
            </a:r>
            <a:endParaRPr lang="he-IL" dirty="0" smtClean="0"/>
          </a:p>
          <a:p>
            <a:pPr marL="0" indent="0">
              <a:buNone/>
            </a:pPr>
            <a:endParaRPr lang="he-IL" dirty="0"/>
          </a:p>
        </p:txBody>
      </p:sp>
    </p:spTree>
    <p:extLst>
      <p:ext uri="{BB962C8B-B14F-4D97-AF65-F5344CB8AC3E}">
        <p14:creationId xmlns:p14="http://schemas.microsoft.com/office/powerpoint/2010/main" val="2155708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Message </a:t>
            </a:r>
            <a:r>
              <a:rPr lang="en-US" dirty="0" smtClean="0"/>
              <a:t>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ChatsContainer</a:t>
            </a:r>
            <a:endParaRPr lang="en-US" dirty="0"/>
          </a:p>
          <a:p>
            <a:pPr algn="l" rtl="0"/>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Message</a:t>
            </a:r>
            <a:endParaRPr lang="en-US" dirty="0"/>
          </a:p>
        </p:txBody>
      </p:sp>
      <p:sp>
        <p:nvSpPr>
          <p:cNvPr id="10" name="TextBox 9"/>
          <p:cNvSpPr txBox="1"/>
          <p:nvPr/>
        </p:nvSpPr>
        <p:spPr>
          <a:xfrm>
            <a:off x="304798" y="3729335"/>
            <a:ext cx="3733801"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8" y="4098667"/>
            <a:ext cx="3733802" cy="923330"/>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ArrayList&lt;Message&gt;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_ownerId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3"/>
          </p:cNvCxnSpPr>
          <p:nvPr/>
        </p:nvCxnSpPr>
        <p:spPr>
          <a:xfrm flipH="1">
            <a:off x="4038599" y="3505737"/>
            <a:ext cx="533404" cy="408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4038600" y="4368463"/>
            <a:ext cx="1752602" cy="191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1651874"/>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93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834434" cy="990600"/>
          </a:xfrm>
        </p:spPr>
        <p:txBody>
          <a:bodyPr>
            <a:normAutofit fontScale="90000"/>
          </a:bodyPr>
          <a:lstStyle/>
          <a:p>
            <a:r>
              <a:rPr lang="en-US" dirty="0"/>
              <a:t>Application - Comment </a:t>
            </a:r>
            <a:r>
              <a:rPr lang="en-US" dirty="0" smtClean="0"/>
              <a:t>on Mission and Rank</a:t>
            </a:r>
            <a:endParaRPr lang="he-IL" dirty="0"/>
          </a:p>
        </p:txBody>
      </p:sp>
      <p:sp>
        <p:nvSpPr>
          <p:cNvPr id="4" name="TextBox 3"/>
          <p:cNvSpPr txBox="1"/>
          <p:nvPr/>
        </p:nvSpPr>
        <p:spPr>
          <a:xfrm>
            <a:off x="19048" y="2261832"/>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19050" y="2631164"/>
            <a:ext cx="2667002" cy="369332"/>
          </a:xfrm>
          <a:prstGeom prst="rect">
            <a:avLst/>
          </a:prstGeom>
          <a:solidFill>
            <a:schemeClr val="bg1"/>
          </a:solidFill>
          <a:ln>
            <a:solidFill>
              <a:schemeClr val="tx1"/>
            </a:solidFill>
          </a:ln>
        </p:spPr>
        <p:txBody>
          <a:bodyPr wrap="square" rtlCol="0">
            <a:spAutoFit/>
          </a:bodyPr>
          <a:lstStyle/>
          <a:p>
            <a:pPr algn="l"/>
            <a:r>
              <a:rPr lang="en-US" dirty="0" smtClean="0"/>
              <a:t>_activeMissionsId: Long</a:t>
            </a:r>
            <a:endParaRPr lang="en-US" dirty="0" smtClean="0">
              <a:solidFill>
                <a:srgbClr val="FF0000"/>
              </a:solidFill>
            </a:endParaRPr>
          </a:p>
        </p:txBody>
      </p:sp>
      <p:sp>
        <p:nvSpPr>
          <p:cNvPr id="7" name="TextBox 6"/>
          <p:cNvSpPr txBox="1"/>
          <p:nvPr/>
        </p:nvSpPr>
        <p:spPr>
          <a:xfrm>
            <a:off x="3505200" y="2294814"/>
            <a:ext cx="3581400" cy="646331"/>
          </a:xfrm>
          <a:prstGeom prst="rect">
            <a:avLst/>
          </a:prstGeom>
          <a:noFill/>
          <a:ln>
            <a:solidFill>
              <a:schemeClr val="tx1"/>
            </a:solidFill>
          </a:ln>
        </p:spPr>
        <p:txBody>
          <a:bodyPr wrap="square" rtlCol="0">
            <a:spAutoFit/>
          </a:bodyPr>
          <a:lstStyle/>
          <a:p>
            <a:pPr algn="l" rtl="0"/>
            <a:r>
              <a:rPr lang="en-US" dirty="0" smtClean="0"/>
              <a:t>UserMission</a:t>
            </a:r>
            <a:endParaRPr lang="en-US" dirty="0"/>
          </a:p>
          <a:p>
            <a:pPr algn="l" rtl="0"/>
            <a:endParaRPr lang="en-US" dirty="0"/>
          </a:p>
        </p:txBody>
      </p:sp>
      <p:sp>
        <p:nvSpPr>
          <p:cNvPr id="8" name="TextBox 7"/>
          <p:cNvSpPr txBox="1"/>
          <p:nvPr/>
        </p:nvSpPr>
        <p:spPr>
          <a:xfrm>
            <a:off x="3505200" y="2664146"/>
            <a:ext cx="3581400" cy="2031325"/>
          </a:xfrm>
          <a:prstGeom prst="rect">
            <a:avLst/>
          </a:prstGeom>
          <a:solidFill>
            <a:schemeClr val="bg1"/>
          </a:solidFill>
          <a:ln>
            <a:solidFill>
              <a:schemeClr val="tx1"/>
            </a:solidFill>
          </a:ln>
        </p:spPr>
        <p:txBody>
          <a:bodyPr wrap="square" rtlCol="0">
            <a:spAutoFit/>
          </a:bodyPr>
          <a:lstStyle/>
          <a:p>
            <a:pPr algn="l"/>
            <a:r>
              <a:rPr lang="en-US" b="1" dirty="0" smtClean="0"/>
              <a:t>_id : Long</a:t>
            </a:r>
          </a:p>
          <a:p>
            <a:pPr algn="l"/>
            <a:r>
              <a:rPr lang="en-US" b="1" dirty="0" smtClean="0"/>
              <a:t>_ownerId</a:t>
            </a:r>
            <a:r>
              <a:rPr lang="en-US" b="1" dirty="0"/>
              <a:t> : Long </a:t>
            </a:r>
            <a:endParaRPr lang="en-US" b="1" dirty="0" smtClean="0"/>
          </a:p>
          <a:p>
            <a:pPr algn="l"/>
            <a:r>
              <a:rPr lang="en-US" b="1" dirty="0" smtClean="0"/>
              <a:t>_status : </a:t>
            </a:r>
            <a:r>
              <a:rPr lang="en-US" b="1" dirty="0"/>
              <a:t>MissionStatus </a:t>
            </a:r>
            <a:r>
              <a:rPr lang="en-US" b="1" dirty="0" smtClean="0"/>
              <a:t>_missionId </a:t>
            </a:r>
            <a:r>
              <a:rPr lang="en-US" b="1" dirty="0"/>
              <a:t>:</a:t>
            </a:r>
            <a:r>
              <a:rPr lang="en-US" b="1" dirty="0" smtClean="0"/>
              <a:t> Long</a:t>
            </a:r>
          </a:p>
          <a:p>
            <a:pPr algn="l"/>
            <a:r>
              <a:rPr lang="en-US" b="1" dirty="0" smtClean="0"/>
              <a:t>_privateComment</a:t>
            </a:r>
            <a:r>
              <a:rPr lang="en-US" b="1" dirty="0"/>
              <a:t> </a:t>
            </a:r>
            <a:r>
              <a:rPr lang="en-US" b="1" dirty="0" smtClean="0"/>
              <a:t>: </a:t>
            </a:r>
            <a:r>
              <a:rPr lang="en-US" b="1" dirty="0"/>
              <a:t>: String </a:t>
            </a:r>
          </a:p>
          <a:p>
            <a:pPr algn="l"/>
            <a:r>
              <a:rPr lang="en-US" b="1" dirty="0" smtClean="0"/>
              <a:t>_commentsListId</a:t>
            </a:r>
            <a:r>
              <a:rPr lang="en-US" b="1" dirty="0"/>
              <a:t> </a:t>
            </a:r>
            <a:r>
              <a:rPr lang="en-US" b="1" dirty="0" smtClean="0"/>
              <a:t>: Long</a:t>
            </a:r>
          </a:p>
          <a:p>
            <a:pPr algn="l"/>
            <a:r>
              <a:rPr lang="en-US" b="1" dirty="0" smtClean="0"/>
              <a:t>_rankersListId</a:t>
            </a:r>
            <a:r>
              <a:rPr lang="en-US" b="1" dirty="0"/>
              <a:t> </a:t>
            </a:r>
            <a:r>
              <a:rPr lang="en-US" b="1" dirty="0" smtClean="0"/>
              <a:t>: Long</a:t>
            </a:r>
            <a:endParaRPr lang="en-US" b="1" dirty="0"/>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 y="1423632"/>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9050" y="5924550"/>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9" name="TextBox 18"/>
          <p:cNvSpPr txBox="1"/>
          <p:nvPr/>
        </p:nvSpPr>
        <p:spPr>
          <a:xfrm>
            <a:off x="19052" y="6293882"/>
            <a:ext cx="2667002"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err="1" smtClean="0"/>
              <a:t>frindsListId</a:t>
            </a:r>
            <a:r>
              <a:rPr lang="en-US" dirty="0" smtClean="0"/>
              <a:t> : Long</a:t>
            </a:r>
            <a:endParaRPr lang="en-US" dirty="0" smtClean="0">
              <a:solidFill>
                <a:srgbClr val="FF0000"/>
              </a:solidFill>
            </a:endParaRPr>
          </a:p>
        </p:txBody>
      </p:sp>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2" y="508635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9052" y="3828102"/>
            <a:ext cx="3167059"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22" name="TextBox 21"/>
          <p:cNvSpPr txBox="1"/>
          <p:nvPr/>
        </p:nvSpPr>
        <p:spPr>
          <a:xfrm>
            <a:off x="19054" y="4197434"/>
            <a:ext cx="3167057"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cxnSp>
        <p:nvCxnSpPr>
          <p:cNvPr id="6" name="Straight Arrow Connector 5"/>
          <p:cNvCxnSpPr/>
          <p:nvPr/>
        </p:nvCxnSpPr>
        <p:spPr>
          <a:xfrm flipV="1">
            <a:off x="1676402" y="4566766"/>
            <a:ext cx="1" cy="1357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528760" y="2941145"/>
            <a:ext cx="0" cy="886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p:cNvCxnSpPr>
          <p:nvPr/>
        </p:nvCxnSpPr>
        <p:spPr>
          <a:xfrm>
            <a:off x="2686052" y="2815830"/>
            <a:ext cx="819148" cy="22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86170" y="4901684"/>
            <a:ext cx="2667003" cy="369332"/>
          </a:xfrm>
          <a:prstGeom prst="rect">
            <a:avLst/>
          </a:prstGeom>
          <a:noFill/>
          <a:ln>
            <a:solidFill>
              <a:schemeClr val="tx1"/>
            </a:solidFill>
          </a:ln>
        </p:spPr>
        <p:txBody>
          <a:bodyPr wrap="square" rtlCol="0">
            <a:spAutoFit/>
          </a:bodyPr>
          <a:lstStyle/>
          <a:p>
            <a:pPr algn="l"/>
            <a:r>
              <a:rPr lang="en-US" dirty="0" smtClean="0"/>
              <a:t>Mission</a:t>
            </a:r>
            <a:endParaRPr lang="en-US" dirty="0"/>
          </a:p>
        </p:txBody>
      </p:sp>
      <p:sp>
        <p:nvSpPr>
          <p:cNvPr id="30" name="TextBox 29"/>
          <p:cNvSpPr txBox="1"/>
          <p:nvPr/>
        </p:nvSpPr>
        <p:spPr>
          <a:xfrm>
            <a:off x="3686172" y="5271016"/>
            <a:ext cx="2667002" cy="1477328"/>
          </a:xfrm>
          <a:prstGeom prst="rect">
            <a:avLst/>
          </a:prstGeom>
          <a:solidFill>
            <a:schemeClr val="bg1"/>
          </a:solidFill>
          <a:ln>
            <a:solidFill>
              <a:schemeClr val="tx1"/>
            </a:solidFill>
          </a:ln>
        </p:spPr>
        <p:txBody>
          <a:bodyPr wrap="square" rtlCol="0">
            <a:spAutoFit/>
          </a:bodyPr>
          <a:lstStyle/>
          <a:p>
            <a:pPr algn="l"/>
            <a:r>
              <a:rPr lang="en-US" b="1" dirty="0"/>
              <a:t>_id : </a:t>
            </a:r>
            <a:r>
              <a:rPr lang="en-US" b="1" dirty="0" smtClean="0"/>
              <a:t>Long</a:t>
            </a:r>
          </a:p>
          <a:p>
            <a:pPr algn="l"/>
            <a:r>
              <a:rPr lang="en-US" b="1" dirty="0" smtClean="0"/>
              <a:t>_type : </a:t>
            </a:r>
            <a:r>
              <a:rPr lang="en-US" b="1" dirty="0" err="1" smtClean="0"/>
              <a:t>LifeArea</a:t>
            </a:r>
            <a:endParaRPr lang="en-US" b="1" dirty="0" smtClean="0"/>
          </a:p>
          <a:p>
            <a:pPr algn="l"/>
            <a:r>
              <a:rPr lang="en-US" b="1" dirty="0" smtClean="0"/>
              <a:t>_description : String</a:t>
            </a:r>
          </a:p>
          <a:p>
            <a:pPr algn="l"/>
            <a:r>
              <a:rPr lang="en-US" b="1" dirty="0" smtClean="0"/>
              <a:t>_tip : String</a:t>
            </a:r>
          </a:p>
          <a:p>
            <a:pPr algn="l"/>
            <a:r>
              <a:rPr lang="en-US" b="1" dirty="0" smtClean="0"/>
              <a:t>_</a:t>
            </a:r>
            <a:r>
              <a:rPr lang="en-US" b="1" dirty="0" err="1" smtClean="0"/>
              <a:t>tipPrice</a:t>
            </a:r>
            <a:r>
              <a:rPr lang="en-US" b="1" dirty="0" smtClean="0"/>
              <a:t> : </a:t>
            </a:r>
            <a:r>
              <a:rPr lang="en-US" b="1" dirty="0" err="1" smtClean="0"/>
              <a:t>int</a:t>
            </a:r>
            <a:endParaRPr lang="en-US" b="1" dirty="0"/>
          </a:p>
        </p:txBody>
      </p:sp>
      <p:cxnSp>
        <p:nvCxnSpPr>
          <p:cNvPr id="36" name="Elbow Connector 35"/>
          <p:cNvCxnSpPr/>
          <p:nvPr/>
        </p:nvCxnSpPr>
        <p:spPr>
          <a:xfrm rot="16200000" flipH="1">
            <a:off x="6182429" y="3731118"/>
            <a:ext cx="1932170" cy="12383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353178" y="4695471"/>
            <a:ext cx="857252" cy="80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72134" y="1423632"/>
            <a:ext cx="3314700"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46" name="TextBox 45"/>
          <p:cNvSpPr txBox="1"/>
          <p:nvPr/>
        </p:nvSpPr>
        <p:spPr>
          <a:xfrm>
            <a:off x="5672136" y="1792964"/>
            <a:ext cx="3314698"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sp>
        <p:nvSpPr>
          <p:cNvPr id="59" name="TextBox 58"/>
          <p:cNvSpPr txBox="1"/>
          <p:nvPr/>
        </p:nvSpPr>
        <p:spPr>
          <a:xfrm>
            <a:off x="6938971" y="5271016"/>
            <a:ext cx="2205029"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60" name="TextBox 59"/>
          <p:cNvSpPr txBox="1"/>
          <p:nvPr/>
        </p:nvSpPr>
        <p:spPr>
          <a:xfrm>
            <a:off x="6938973" y="5640348"/>
            <a:ext cx="2205028" cy="1200329"/>
          </a:xfrm>
          <a:prstGeom prst="rect">
            <a:avLst/>
          </a:prstGeom>
          <a:solidFill>
            <a:schemeClr val="bg1"/>
          </a:solidFill>
          <a:ln>
            <a:solidFill>
              <a:schemeClr val="tx1"/>
            </a:solidFill>
          </a:ln>
        </p:spPr>
        <p:txBody>
          <a:bodyPr wrap="square" rtlCol="0">
            <a:spAutoFit/>
          </a:bodyPr>
          <a:lstStyle/>
          <a:p>
            <a:pPr algn="l"/>
            <a:r>
              <a:rPr lang="en-US" dirty="0" smtClean="0"/>
              <a:t>_id: Long</a:t>
            </a:r>
          </a:p>
          <a:p>
            <a:pPr algn="l"/>
            <a:r>
              <a:rPr lang="en-US" dirty="0" smtClean="0"/>
              <a:t>_ownerId : Long</a:t>
            </a:r>
          </a:p>
          <a:p>
            <a:pPr algn="l"/>
            <a:r>
              <a:rPr lang="en-US" dirty="0" smtClean="0"/>
              <a:t>_comment : String</a:t>
            </a:r>
          </a:p>
          <a:p>
            <a:pPr algn="l"/>
            <a:r>
              <a:rPr lang="en-US" dirty="0" smtClean="0"/>
              <a:t>_date : Date</a:t>
            </a:r>
          </a:p>
        </p:txBody>
      </p:sp>
      <p:cxnSp>
        <p:nvCxnSpPr>
          <p:cNvPr id="63" name="Elbow Connector 62"/>
          <p:cNvCxnSpPr/>
          <p:nvPr/>
        </p:nvCxnSpPr>
        <p:spPr>
          <a:xfrm flipV="1">
            <a:off x="5019673" y="1792964"/>
            <a:ext cx="652463" cy="5018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34400" y="2261832"/>
            <a:ext cx="0" cy="3009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902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Friend </a:t>
            </a:r>
            <a:r>
              <a:rPr lang="en-US" dirty="0" smtClean="0"/>
              <a:t>request</a:t>
            </a:r>
            <a:endParaRPr lang="he-IL" dirty="0"/>
          </a:p>
        </p:txBody>
      </p:sp>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58" y="1944174"/>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1143000" y="2070974"/>
            <a:ext cx="4724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7400" y="1692059"/>
            <a:ext cx="3638550" cy="369332"/>
          </a:xfrm>
          <a:prstGeom prst="rect">
            <a:avLst/>
          </a:prstGeom>
          <a:noFill/>
        </p:spPr>
        <p:txBody>
          <a:bodyPr wrap="square" rtlCol="0">
            <a:spAutoFit/>
          </a:bodyPr>
          <a:lstStyle/>
          <a:p>
            <a:pPr algn="l"/>
            <a:r>
              <a:rPr lang="en-US" dirty="0" smtClean="0"/>
              <a:t>Async: find jon.doe@gmail.com</a:t>
            </a:r>
            <a:endParaRPr lang="en-US" dirty="0"/>
          </a:p>
        </p:txBody>
      </p:sp>
      <p:sp>
        <p:nvSpPr>
          <p:cNvPr id="26" name="Rectangle 25"/>
          <p:cNvSpPr/>
          <p:nvPr/>
        </p:nvSpPr>
        <p:spPr>
          <a:xfrm>
            <a:off x="6248400" y="1447800"/>
            <a:ext cx="8382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H="1">
            <a:off x="1143000" y="2655332"/>
            <a:ext cx="510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71800" y="2286000"/>
            <a:ext cx="2133600" cy="369332"/>
          </a:xfrm>
          <a:prstGeom prst="rect">
            <a:avLst/>
          </a:prstGeom>
          <a:noFill/>
        </p:spPr>
        <p:txBody>
          <a:bodyPr wrap="square" rtlCol="0">
            <a:spAutoFit/>
          </a:bodyPr>
          <a:lstStyle/>
          <a:p>
            <a:r>
              <a:rPr lang="en-US" dirty="0" err="1" smtClean="0"/>
              <a:t>JaneDoeId</a:t>
            </a:r>
            <a:r>
              <a:rPr lang="en-US" dirty="0" smtClean="0"/>
              <a:t> : Long</a:t>
            </a:r>
            <a:endParaRPr lang="en-US" dirty="0"/>
          </a:p>
        </p:txBody>
      </p:sp>
      <p:cxnSp>
        <p:nvCxnSpPr>
          <p:cNvPr id="31" name="Straight Arrow Connector 30"/>
          <p:cNvCxnSpPr/>
          <p:nvPr/>
        </p:nvCxnSpPr>
        <p:spPr>
          <a:xfrm>
            <a:off x="1371600" y="2895600"/>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43199" y="2997158"/>
            <a:ext cx="3124199" cy="369332"/>
          </a:xfrm>
          <a:prstGeom prst="rect">
            <a:avLst/>
          </a:prstGeom>
          <a:noFill/>
        </p:spPr>
        <p:txBody>
          <a:bodyPr wrap="square" rtlCol="0">
            <a:spAutoFit/>
          </a:bodyPr>
          <a:lstStyle/>
          <a:p>
            <a:pPr algn="l"/>
            <a:r>
              <a:rPr lang="en-US" dirty="0" smtClean="0"/>
              <a:t>Send </a:t>
            </a:r>
            <a:r>
              <a:rPr lang="en-US" dirty="0" err="1" smtClean="0"/>
              <a:t>frinds</a:t>
            </a:r>
            <a:r>
              <a:rPr lang="en-US" dirty="0" smtClean="0"/>
              <a:t> request to Jon</a:t>
            </a:r>
            <a:endParaRPr lang="en-US" dirty="0"/>
          </a:p>
        </p:txBody>
      </p:sp>
      <p:pic>
        <p:nvPicPr>
          <p:cNvPr id="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58" y="4890616"/>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7239000" y="3070146"/>
            <a:ext cx="1905000" cy="646331"/>
          </a:xfrm>
          <a:prstGeom prst="rect">
            <a:avLst/>
          </a:prstGeom>
          <a:noFill/>
        </p:spPr>
        <p:txBody>
          <a:bodyPr wrap="square" rtlCol="0">
            <a:spAutoFit/>
          </a:bodyPr>
          <a:lstStyle/>
          <a:p>
            <a:pPr algn="l"/>
            <a:r>
              <a:rPr lang="en-US" dirty="0" smtClean="0"/>
              <a:t>Put </a:t>
            </a:r>
            <a:r>
              <a:rPr lang="en-US" dirty="0" err="1" smtClean="0"/>
              <a:t>EllaId</a:t>
            </a:r>
            <a:r>
              <a:rPr lang="en-US" dirty="0" smtClean="0"/>
              <a:t> in</a:t>
            </a:r>
          </a:p>
          <a:p>
            <a:pPr algn="l"/>
            <a:r>
              <a:rPr lang="en-US" dirty="0" smtClean="0"/>
              <a:t>_</a:t>
            </a:r>
            <a:r>
              <a:rPr lang="en-US" dirty="0" err="1" smtClean="0"/>
              <a:t>frindsRequests</a:t>
            </a:r>
            <a:r>
              <a:rPr lang="en-US" dirty="0" smtClean="0"/>
              <a:t> </a:t>
            </a:r>
            <a:endParaRPr lang="en-US" dirty="0"/>
          </a:p>
        </p:txBody>
      </p:sp>
      <p:sp>
        <p:nvSpPr>
          <p:cNvPr id="42" name="TextBox 41"/>
          <p:cNvSpPr txBox="1"/>
          <p:nvPr/>
        </p:nvSpPr>
        <p:spPr>
          <a:xfrm rot="20928896">
            <a:off x="2257425" y="3923826"/>
            <a:ext cx="1638300" cy="369332"/>
          </a:xfrm>
          <a:prstGeom prst="rect">
            <a:avLst/>
          </a:prstGeom>
          <a:noFill/>
        </p:spPr>
        <p:txBody>
          <a:bodyPr wrap="square" rtlCol="0">
            <a:spAutoFit/>
          </a:bodyPr>
          <a:lstStyle/>
          <a:p>
            <a:pPr algn="l"/>
            <a:r>
              <a:rPr lang="en-US" dirty="0" smtClean="0"/>
              <a:t>Async update</a:t>
            </a:r>
          </a:p>
        </p:txBody>
      </p:sp>
      <p:cxnSp>
        <p:nvCxnSpPr>
          <p:cNvPr id="44" name="Straight Arrow Connector 43"/>
          <p:cNvCxnSpPr/>
          <p:nvPr/>
        </p:nvCxnSpPr>
        <p:spPr>
          <a:xfrm flipV="1">
            <a:off x="1143000" y="4890616"/>
            <a:ext cx="5105400" cy="214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51059" y="4558784"/>
            <a:ext cx="2108477" cy="369332"/>
          </a:xfrm>
          <a:prstGeom prst="rect">
            <a:avLst/>
          </a:prstGeom>
          <a:noFill/>
        </p:spPr>
        <p:txBody>
          <a:bodyPr wrap="square" rtlCol="0">
            <a:spAutoFit/>
          </a:bodyPr>
          <a:lstStyle/>
          <a:p>
            <a:pPr algn="l"/>
            <a:r>
              <a:rPr lang="en-US" dirty="0" smtClean="0"/>
              <a:t>Accept</a:t>
            </a:r>
            <a:endParaRPr lang="en-US" dirty="0"/>
          </a:p>
        </p:txBody>
      </p:sp>
      <p:cxnSp>
        <p:nvCxnSpPr>
          <p:cNvPr id="47" name="Straight Arrow Connector 46"/>
          <p:cNvCxnSpPr/>
          <p:nvPr/>
        </p:nvCxnSpPr>
        <p:spPr>
          <a:xfrm flipV="1">
            <a:off x="990600" y="3393311"/>
            <a:ext cx="5257800" cy="1604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86600" y="4890616"/>
            <a:ext cx="2057400" cy="1200329"/>
          </a:xfrm>
          <a:prstGeom prst="rect">
            <a:avLst/>
          </a:prstGeom>
          <a:noFill/>
        </p:spPr>
        <p:txBody>
          <a:bodyPr wrap="square" rtlCol="0">
            <a:spAutoFit/>
          </a:bodyPr>
          <a:lstStyle/>
          <a:p>
            <a:pPr algn="l"/>
            <a:r>
              <a:rPr lang="en-US" dirty="0" smtClean="0"/>
              <a:t>Put Jane’s id in Yael’s friendsListIds</a:t>
            </a:r>
          </a:p>
          <a:p>
            <a:pPr algn="l"/>
            <a:r>
              <a:rPr lang="en-US" dirty="0" smtClean="0"/>
              <a:t>And opposite</a:t>
            </a:r>
            <a:endParaRPr lang="en-US" dirty="0"/>
          </a:p>
        </p:txBody>
      </p:sp>
      <p:sp>
        <p:nvSpPr>
          <p:cNvPr id="51" name="TextBox 50"/>
          <p:cNvSpPr txBox="1"/>
          <p:nvPr/>
        </p:nvSpPr>
        <p:spPr>
          <a:xfrm>
            <a:off x="3810000" y="6090945"/>
            <a:ext cx="2209800" cy="646331"/>
          </a:xfrm>
          <a:prstGeom prst="rect">
            <a:avLst/>
          </a:prstGeom>
          <a:noFill/>
        </p:spPr>
        <p:txBody>
          <a:bodyPr wrap="square" rtlCol="0">
            <a:spAutoFit/>
          </a:bodyPr>
          <a:lstStyle/>
          <a:p>
            <a:pPr algn="l"/>
            <a:r>
              <a:rPr lang="en-US" dirty="0" smtClean="0"/>
              <a:t>Async : Update request </a:t>
            </a:r>
            <a:endParaRPr lang="en-US" dirty="0"/>
          </a:p>
        </p:txBody>
      </p:sp>
      <p:sp>
        <p:nvSpPr>
          <p:cNvPr id="52" name="TextBox 51"/>
          <p:cNvSpPr txBox="1"/>
          <p:nvPr/>
        </p:nvSpPr>
        <p:spPr>
          <a:xfrm>
            <a:off x="216458" y="1447800"/>
            <a:ext cx="926542" cy="369332"/>
          </a:xfrm>
          <a:prstGeom prst="rect">
            <a:avLst/>
          </a:prstGeom>
          <a:noFill/>
        </p:spPr>
        <p:txBody>
          <a:bodyPr wrap="square" rtlCol="0">
            <a:spAutoFit/>
          </a:bodyPr>
          <a:lstStyle/>
          <a:p>
            <a:pPr algn="l"/>
            <a:r>
              <a:rPr lang="en-US" dirty="0" smtClean="0"/>
              <a:t>Yael</a:t>
            </a:r>
            <a:endParaRPr lang="en-US" dirty="0"/>
          </a:p>
        </p:txBody>
      </p:sp>
      <p:sp>
        <p:nvSpPr>
          <p:cNvPr id="53" name="TextBox 52"/>
          <p:cNvSpPr txBox="1"/>
          <p:nvPr/>
        </p:nvSpPr>
        <p:spPr>
          <a:xfrm>
            <a:off x="279679" y="4374118"/>
            <a:ext cx="926542" cy="369332"/>
          </a:xfrm>
          <a:prstGeom prst="rect">
            <a:avLst/>
          </a:prstGeom>
          <a:noFill/>
        </p:spPr>
        <p:txBody>
          <a:bodyPr wrap="square" rtlCol="0">
            <a:spAutoFit/>
          </a:bodyPr>
          <a:lstStyle/>
          <a:p>
            <a:pPr algn="l"/>
            <a:r>
              <a:rPr lang="en-US" dirty="0" smtClean="0"/>
              <a:t>Jane</a:t>
            </a:r>
            <a:endParaRPr lang="en-US" dirty="0"/>
          </a:p>
        </p:txBody>
      </p:sp>
    </p:spTree>
    <p:extLst>
      <p:ext uri="{BB962C8B-B14F-4D97-AF65-F5344CB8AC3E}">
        <p14:creationId xmlns:p14="http://schemas.microsoft.com/office/powerpoint/2010/main" val="928185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product</a:t>
            </a:r>
            <a:endParaRPr lang="he-IL" dirty="0"/>
          </a:p>
        </p:txBody>
      </p:sp>
      <p:sp>
        <p:nvSpPr>
          <p:cNvPr id="3" name="Content Placeholder 2"/>
          <p:cNvSpPr>
            <a:spLocks noGrp="1"/>
          </p:cNvSpPr>
          <p:nvPr>
            <p:ph idx="1"/>
          </p:nvPr>
        </p:nvSpPr>
        <p:spPr/>
        <p:txBody>
          <a:bodyPr/>
          <a:lstStyle/>
          <a:p>
            <a:endParaRPr lang="en-US" dirty="0"/>
          </a:p>
          <a:p>
            <a:r>
              <a:rPr lang="en-US" dirty="0" smtClean="0"/>
              <a:t>Test group</a:t>
            </a:r>
          </a:p>
          <a:p>
            <a:pPr lvl="1"/>
            <a:r>
              <a:rPr lang="en-US" dirty="0">
                <a:hlinkClick r:id="rId2"/>
              </a:rPr>
              <a:t>http://</a:t>
            </a:r>
            <a:r>
              <a:rPr lang="en-US" dirty="0" smtClean="0">
                <a:hlinkClick r:id="rId2"/>
              </a:rPr>
              <a:t>www.youtube.com/watch?v=lg4S-M0R_I0</a:t>
            </a:r>
            <a:endParaRPr lang="en-US" dirty="0" smtClean="0"/>
          </a:p>
          <a:p>
            <a:pPr lvl="1"/>
            <a:endParaRPr lang="en-US" dirty="0" smtClean="0"/>
          </a:p>
          <a:p>
            <a:r>
              <a:rPr lang="en-US" dirty="0" smtClean="0"/>
              <a:t>The W-Game team</a:t>
            </a:r>
          </a:p>
          <a:p>
            <a:endParaRPr lang="en-US" dirty="0" smtClean="0"/>
          </a:p>
          <a:p>
            <a:r>
              <a:rPr lang="en-US" dirty="0" smtClean="0"/>
              <a:t>Friends</a:t>
            </a:r>
          </a:p>
          <a:p>
            <a:endParaRPr lang="en-US" dirty="0" smtClean="0"/>
          </a:p>
          <a:p>
            <a:r>
              <a:rPr lang="en-US" dirty="0" smtClean="0"/>
              <a:t>Unit-Tests</a:t>
            </a:r>
            <a:endParaRPr lang="he-IL" dirty="0"/>
          </a:p>
        </p:txBody>
      </p:sp>
    </p:spTree>
    <p:extLst>
      <p:ext uri="{BB962C8B-B14F-4D97-AF65-F5344CB8AC3E}">
        <p14:creationId xmlns:p14="http://schemas.microsoft.com/office/powerpoint/2010/main" val="1241194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DEMO</a:t>
            </a:r>
            <a:endParaRPr lang="he-IL" dirty="0"/>
          </a:p>
        </p:txBody>
      </p:sp>
      <p:sp>
        <p:nvSpPr>
          <p:cNvPr id="3" name="Content Placeholder 2"/>
          <p:cNvSpPr>
            <a:spLocks noGrp="1"/>
          </p:cNvSpPr>
          <p:nvPr>
            <p:ph idx="1"/>
          </p:nvPr>
        </p:nvSpPr>
        <p:spPr/>
        <p:txBody>
          <a:bodyPr/>
          <a:lstStyle/>
          <a:p>
            <a:r>
              <a:rPr lang="en-US" dirty="0" smtClean="0"/>
              <a:t>User experience</a:t>
            </a:r>
          </a:p>
          <a:p>
            <a:r>
              <a:rPr lang="en-US" dirty="0" smtClean="0"/>
              <a:t>Admin experience</a:t>
            </a:r>
            <a:endParaRPr lang="he-IL" dirty="0"/>
          </a:p>
        </p:txBody>
      </p:sp>
    </p:spTree>
    <p:extLst>
      <p:ext uri="{BB962C8B-B14F-4D97-AF65-F5344CB8AC3E}">
        <p14:creationId xmlns:p14="http://schemas.microsoft.com/office/powerpoint/2010/main" val="1344463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endParaRPr lang="he-IL" dirty="0"/>
          </a:p>
        </p:txBody>
      </p:sp>
      <p:sp>
        <p:nvSpPr>
          <p:cNvPr id="3" name="Content Placeholder 2"/>
          <p:cNvSpPr>
            <a:spLocks noGrp="1"/>
          </p:cNvSpPr>
          <p:nvPr>
            <p:ph idx="1"/>
          </p:nvPr>
        </p:nvSpPr>
        <p:spPr/>
        <p:txBody>
          <a:bodyPr/>
          <a:lstStyle/>
          <a:p>
            <a:r>
              <a:rPr lang="en-US" dirty="0"/>
              <a:t>Article about Design </a:t>
            </a:r>
            <a:r>
              <a:rPr lang="en-US" dirty="0" smtClean="0"/>
              <a:t>patterns</a:t>
            </a:r>
            <a:endParaRPr lang="en-US" dirty="0" smtClean="0">
              <a:hlinkClick r:id="rId3"/>
            </a:endParaRPr>
          </a:p>
          <a:p>
            <a:r>
              <a:rPr lang="en-US" dirty="0" smtClean="0">
                <a:hlinkClick r:id="rId3"/>
              </a:rPr>
              <a:t>http</a:t>
            </a:r>
            <a:r>
              <a:rPr lang="en-US" dirty="0">
                <a:hlinkClick r:id="rId3"/>
              </a:rPr>
              <a:t>://nirajrules.wordpress.com/2009/07/18/mvc-vs-mvp-vs-mvvm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15315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Our Goals</a:t>
            </a:r>
            <a:endParaRPr lang="he-IL" dirty="0"/>
          </a:p>
        </p:txBody>
      </p:sp>
      <p:sp>
        <p:nvSpPr>
          <p:cNvPr id="3" name="Content Placeholder 2"/>
          <p:cNvSpPr>
            <a:spLocks noGrp="1"/>
          </p:cNvSpPr>
          <p:nvPr>
            <p:ph idx="1"/>
          </p:nvPr>
        </p:nvSpPr>
        <p:spPr/>
        <p:txBody>
          <a:bodyPr>
            <a:normAutofit/>
          </a:bodyPr>
          <a:lstStyle/>
          <a:p>
            <a:pPr algn="l" rtl="0"/>
            <a:r>
              <a:rPr lang="en-US" dirty="0" smtClean="0"/>
              <a:t>Framework Goals</a:t>
            </a:r>
          </a:p>
          <a:p>
            <a:pPr lvl="1" algn="l" rtl="0"/>
            <a:r>
              <a:rPr lang="en-US" dirty="0" smtClean="0"/>
              <a:t>Scaling </a:t>
            </a:r>
          </a:p>
          <a:p>
            <a:pPr lvl="1" algn="l" rtl="0"/>
            <a:r>
              <a:rPr lang="en-US" dirty="0" smtClean="0"/>
              <a:t>Cross Platforms </a:t>
            </a:r>
          </a:p>
          <a:p>
            <a:pPr lvl="1" algn="l" rtl="0"/>
            <a:r>
              <a:rPr lang="en-US" dirty="0" smtClean="0"/>
              <a:t>Modular</a:t>
            </a:r>
          </a:p>
          <a:p>
            <a:pPr lvl="1" algn="l" rtl="0"/>
            <a:r>
              <a:rPr lang="en-US" dirty="0" smtClean="0"/>
              <a:t>Decoupling</a:t>
            </a:r>
          </a:p>
          <a:p>
            <a:pPr lvl="1" algn="l" rtl="0"/>
            <a:r>
              <a:rPr lang="en-US" dirty="0" smtClean="0"/>
              <a:t>DB</a:t>
            </a:r>
          </a:p>
          <a:p>
            <a:pPr lvl="1" algn="l" rtl="0"/>
            <a:endParaRPr lang="en-US" dirty="0" smtClean="0"/>
          </a:p>
          <a:p>
            <a:pPr algn="l" rtl="0"/>
            <a:r>
              <a:rPr lang="en-US" dirty="0" smtClean="0"/>
              <a:t>Application goals</a:t>
            </a:r>
          </a:p>
          <a:p>
            <a:pPr lvl="1"/>
            <a:r>
              <a:rPr lang="en-US" dirty="0" smtClean="0"/>
              <a:t>Questionnaire engine</a:t>
            </a:r>
          </a:p>
          <a:p>
            <a:pPr lvl="1"/>
            <a:r>
              <a:rPr lang="en-US" dirty="0"/>
              <a:t>User </a:t>
            </a:r>
            <a:r>
              <a:rPr lang="en-US" dirty="0" smtClean="0"/>
              <a:t>Collaboration</a:t>
            </a:r>
          </a:p>
          <a:p>
            <a:pPr lvl="1"/>
            <a:r>
              <a:rPr lang="en-US" dirty="0"/>
              <a:t>Mission </a:t>
            </a:r>
            <a:r>
              <a:rPr lang="en-US" dirty="0" smtClean="0"/>
              <a:t>logic</a:t>
            </a:r>
            <a:endParaRPr lang="en-US" dirty="0"/>
          </a:p>
          <a:p>
            <a:pPr lvl="1"/>
            <a:r>
              <a:rPr lang="en-US" dirty="0"/>
              <a:t>Facebook </a:t>
            </a:r>
            <a:r>
              <a:rPr lang="en-US" dirty="0" smtClean="0"/>
              <a:t>integration</a:t>
            </a:r>
          </a:p>
          <a:p>
            <a:pPr lvl="1"/>
            <a:endParaRPr lang="he-IL" dirty="0" smtClean="0"/>
          </a:p>
          <a:p>
            <a:pPr lvl="1" algn="l" rtl="0"/>
            <a:endParaRPr lang="en-US" dirty="0" smtClean="0"/>
          </a:p>
        </p:txBody>
      </p:sp>
      <p:pic>
        <p:nvPicPr>
          <p:cNvPr id="1026" name="Picture 2" descr="http://coreyturner.files.wordpress.com/2012/02/goal-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00200"/>
            <a:ext cx="24384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3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Framework</a:t>
            </a:r>
            <a:endParaRPr lang="he-IL" dirty="0"/>
          </a:p>
        </p:txBody>
      </p:sp>
      <p:pic>
        <p:nvPicPr>
          <p:cNvPr id="3074" name="Picture 2" descr="http://wpteach.com/wp-content/uploads/2011/12/framework.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9212" y="1871662"/>
            <a:ext cx="65055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40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Framework - </a:t>
            </a:r>
            <a:r>
              <a:rPr lang="en-US" dirty="0"/>
              <a:t>Design </a:t>
            </a:r>
            <a:r>
              <a:rPr lang="en-US" dirty="0" smtClean="0"/>
              <a:t>pattern</a:t>
            </a:r>
            <a:r>
              <a:rPr lang="en-US" dirty="0"/>
              <a:t/>
            </a:r>
            <a:br>
              <a:rPr lang="en-US" dirty="0"/>
            </a:br>
            <a:endParaRPr lang="he-IL" dirty="0"/>
          </a:p>
        </p:txBody>
      </p:sp>
      <p:sp>
        <p:nvSpPr>
          <p:cNvPr id="3" name="Content Placeholder 2"/>
          <p:cNvSpPr>
            <a:spLocks noGrp="1"/>
          </p:cNvSpPr>
          <p:nvPr>
            <p:ph idx="1"/>
          </p:nvPr>
        </p:nvSpPr>
        <p:spPr/>
        <p:txBody>
          <a:bodyPr>
            <a:normAutofit/>
          </a:bodyPr>
          <a:lstStyle/>
          <a:p>
            <a:pPr lvl="1"/>
            <a:r>
              <a:rPr lang="en-US" dirty="0"/>
              <a:t>Server pages (JSP, ASP, PHP)</a:t>
            </a:r>
          </a:p>
          <a:p>
            <a:pPr lvl="1" algn="l" rtl="0"/>
            <a:endParaRPr lang="en-US" dirty="0" smtClean="0"/>
          </a:p>
          <a:p>
            <a:pPr lvl="1" algn="l" rtl="0"/>
            <a:endParaRPr lang="en-US" dirty="0"/>
          </a:p>
          <a:p>
            <a:pPr lvl="1" algn="l" rtl="0"/>
            <a:endParaRPr lang="en-US" dirty="0" smtClean="0"/>
          </a:p>
          <a:p>
            <a:pPr lvl="1" algn="l" rtl="0"/>
            <a:r>
              <a:rPr lang="en-US" dirty="0" smtClean="0"/>
              <a:t>MVC</a:t>
            </a:r>
          </a:p>
          <a:p>
            <a:pPr lvl="1" algn="l" rtl="0"/>
            <a:endParaRPr lang="en-US" dirty="0"/>
          </a:p>
          <a:p>
            <a:pPr lvl="1" algn="l" rtl="0"/>
            <a:endParaRPr lang="en-US" dirty="0" smtClean="0"/>
          </a:p>
          <a:p>
            <a:pPr lvl="1" algn="l" rtl="0"/>
            <a:endParaRPr lang="en-US" dirty="0" smtClean="0"/>
          </a:p>
          <a:p>
            <a:pPr lvl="1" algn="l" rtl="0"/>
            <a:endParaRPr lang="en-US" dirty="0" smtClean="0"/>
          </a:p>
          <a:p>
            <a:pPr lvl="1" algn="l" rtl="0"/>
            <a:endParaRPr lang="en-US" dirty="0"/>
          </a:p>
          <a:p>
            <a:pPr lvl="1" algn="l" rtl="0"/>
            <a:endParaRPr lang="en-US" dirty="0" smtClean="0"/>
          </a:p>
          <a:p>
            <a:pPr lvl="1" algn="l" rtl="0"/>
            <a:r>
              <a:rPr lang="en-US" dirty="0" smtClean="0"/>
              <a:t>MVP</a:t>
            </a:r>
          </a:p>
          <a:p>
            <a:pPr algn="l" rtl="0"/>
            <a:endParaRPr lang="en-US" dirty="0" smtClean="0"/>
          </a:p>
        </p:txBody>
      </p:sp>
      <p:pic>
        <p:nvPicPr>
          <p:cNvPr id="1029" name="Picture 5" descr="C:\Users\igovorov\Downloads\fig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79138"/>
            <a:ext cx="4133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14600"/>
            <a:ext cx="2743200" cy="274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810000"/>
            <a:ext cx="2722789" cy="296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717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Design </a:t>
            </a:r>
            <a:r>
              <a:rPr lang="en-US" dirty="0" smtClean="0"/>
              <a:t>pattern</a:t>
            </a:r>
            <a:endParaRPr lang="he-IL" dirty="0"/>
          </a:p>
        </p:txBody>
      </p:sp>
      <p:sp>
        <p:nvSpPr>
          <p:cNvPr id="3" name="Content Placeholder 2"/>
          <p:cNvSpPr>
            <a:spLocks noGrp="1"/>
          </p:cNvSpPr>
          <p:nvPr>
            <p:ph idx="1"/>
          </p:nvPr>
        </p:nvSpPr>
        <p:spPr>
          <a:xfrm>
            <a:off x="457200" y="1600200"/>
            <a:ext cx="5334000" cy="4876800"/>
          </a:xfrm>
        </p:spPr>
        <p:txBody>
          <a:bodyPr>
            <a:normAutofit/>
          </a:bodyPr>
          <a:lstStyle/>
          <a:p>
            <a:pPr algn="l" rtl="0"/>
            <a:r>
              <a:rPr lang="en-US" dirty="0" smtClean="0"/>
              <a:t>We choose the MVP design pattern. Why?</a:t>
            </a:r>
          </a:p>
          <a:p>
            <a:pPr algn="l" rtl="0"/>
            <a:endParaRPr lang="en-US" dirty="0" smtClean="0"/>
          </a:p>
          <a:p>
            <a:pPr algn="l" rtl="0"/>
            <a:r>
              <a:rPr lang="en-US" dirty="0" smtClean="0"/>
              <a:t>Advantages:</a:t>
            </a:r>
          </a:p>
          <a:p>
            <a:pPr lvl="1"/>
            <a:r>
              <a:rPr lang="en-US" dirty="0" smtClean="0"/>
              <a:t>Decupling</a:t>
            </a:r>
          </a:p>
          <a:p>
            <a:pPr lvl="1" algn="l" rtl="0"/>
            <a:r>
              <a:rPr lang="en-US" dirty="0" smtClean="0"/>
              <a:t>Cross </a:t>
            </a:r>
            <a:r>
              <a:rPr lang="en-US" dirty="0"/>
              <a:t>platform </a:t>
            </a:r>
          </a:p>
          <a:p>
            <a:pPr lvl="1" algn="l" rtl="0"/>
            <a:r>
              <a:rPr lang="en-US" dirty="0" smtClean="0"/>
              <a:t>Dynamic client</a:t>
            </a:r>
          </a:p>
          <a:p>
            <a:pPr lvl="1" algn="l" rtl="0"/>
            <a:r>
              <a:rPr lang="en-US" dirty="0" smtClean="0"/>
              <a:t>Widget wise</a:t>
            </a:r>
          </a:p>
          <a:p>
            <a:pPr algn="l" rtl="0"/>
            <a:r>
              <a:rPr lang="en-US" dirty="0" smtClean="0"/>
              <a:t>Disadvantages:</a:t>
            </a:r>
          </a:p>
          <a:p>
            <a:pPr lvl="1" algn="l" rtl="0"/>
            <a:r>
              <a:rPr lang="en-US" dirty="0" smtClean="0"/>
              <a:t>Longer development time</a:t>
            </a:r>
          </a:p>
          <a:p>
            <a:pPr lvl="1" algn="l" rtl="0"/>
            <a:r>
              <a:rPr lang="en-US" dirty="0" smtClean="0"/>
              <a:t>Less efficient</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590800"/>
            <a:ext cx="3340327" cy="363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700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 </a:t>
            </a:r>
            <a:r>
              <a:rPr lang="en-US" dirty="0"/>
              <a:t>- </a:t>
            </a:r>
            <a:r>
              <a:rPr lang="en-US" dirty="0" smtClean="0"/>
              <a:t>Architecture </a:t>
            </a:r>
            <a:r>
              <a:rPr lang="en-US" dirty="0"/>
              <a:t/>
            </a:r>
            <a:br>
              <a:rPr lang="en-US" dirty="0"/>
            </a:br>
            <a:endParaRPr lang="he-IL" dirty="0"/>
          </a:p>
        </p:txBody>
      </p:sp>
      <p:sp>
        <p:nvSpPr>
          <p:cNvPr id="12" name="Rectangle 11"/>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13" name="Rectangle 12"/>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14" name="Elbow Connector 13"/>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22" name="Left Brace 21"/>
          <p:cNvSpPr/>
          <p:nvPr/>
        </p:nvSpPr>
        <p:spPr>
          <a:xfrm>
            <a:off x="2930769"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3" name="Left Brace 22"/>
          <p:cNvSpPr/>
          <p:nvPr/>
        </p:nvSpPr>
        <p:spPr>
          <a:xfrm>
            <a:off x="2965405" y="4648200"/>
            <a:ext cx="574964" cy="548494"/>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4" name="Left Brace 23"/>
          <p:cNvSpPr/>
          <p:nvPr/>
        </p:nvSpPr>
        <p:spPr>
          <a:xfrm>
            <a:off x="3022803"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5" name="TextBox 24"/>
          <p:cNvSpPr txBox="1"/>
          <p:nvPr/>
        </p:nvSpPr>
        <p:spPr>
          <a:xfrm>
            <a:off x="1778666" y="2059136"/>
            <a:ext cx="813043" cy="369332"/>
          </a:xfrm>
          <a:prstGeom prst="rect">
            <a:avLst/>
          </a:prstGeom>
          <a:noFill/>
        </p:spPr>
        <p:txBody>
          <a:bodyPr wrap="none" rtlCol="1">
            <a:spAutoFit/>
          </a:bodyPr>
          <a:lstStyle/>
          <a:p>
            <a:r>
              <a:rPr lang="en-US" dirty="0" smtClean="0"/>
              <a:t>Model</a:t>
            </a:r>
            <a:endParaRPr lang="he-IL" dirty="0"/>
          </a:p>
        </p:txBody>
      </p:sp>
      <p:sp>
        <p:nvSpPr>
          <p:cNvPr id="26" name="TextBox 25"/>
          <p:cNvSpPr txBox="1"/>
          <p:nvPr/>
        </p:nvSpPr>
        <p:spPr>
          <a:xfrm>
            <a:off x="1471002" y="4737781"/>
            <a:ext cx="1184940" cy="369332"/>
          </a:xfrm>
          <a:prstGeom prst="rect">
            <a:avLst/>
          </a:prstGeom>
          <a:noFill/>
        </p:spPr>
        <p:txBody>
          <a:bodyPr wrap="none" rtlCol="1">
            <a:spAutoFit/>
          </a:bodyPr>
          <a:lstStyle/>
          <a:p>
            <a:r>
              <a:rPr lang="en-US" dirty="0" smtClean="0"/>
              <a:t>Presenter</a:t>
            </a:r>
            <a:endParaRPr lang="he-IL" dirty="0"/>
          </a:p>
        </p:txBody>
      </p:sp>
      <p:sp>
        <p:nvSpPr>
          <p:cNvPr id="27" name="TextBox 26"/>
          <p:cNvSpPr txBox="1"/>
          <p:nvPr/>
        </p:nvSpPr>
        <p:spPr>
          <a:xfrm>
            <a:off x="2063472" y="5979899"/>
            <a:ext cx="680636" cy="369332"/>
          </a:xfrm>
          <a:prstGeom prst="rect">
            <a:avLst/>
          </a:prstGeom>
          <a:noFill/>
        </p:spPr>
        <p:txBody>
          <a:bodyPr wrap="none" rtlCol="1">
            <a:spAutoFit/>
          </a:bodyPr>
          <a:lstStyle/>
          <a:p>
            <a:r>
              <a:rPr lang="en-US" dirty="0" smtClean="0"/>
              <a:t>View</a:t>
            </a:r>
          </a:p>
        </p:txBody>
      </p:sp>
    </p:spTree>
    <p:extLst>
      <p:ext uri="{BB962C8B-B14F-4D97-AF65-F5344CB8AC3E}">
        <p14:creationId xmlns:p14="http://schemas.microsoft.com/office/powerpoint/2010/main" val="400399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View </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pPr algn="l" rtl="0"/>
            <a:r>
              <a:rPr lang="en-US" dirty="0" smtClean="0"/>
              <a:t>GWTP - Google Web Toolkit </a:t>
            </a:r>
            <a:r>
              <a:rPr lang="en-US" dirty="0" err="1" smtClean="0"/>
              <a:t>paltform</a:t>
            </a:r>
            <a:endParaRPr lang="en-US" dirty="0"/>
          </a:p>
          <a:p>
            <a:pPr algn="l" rtl="0"/>
            <a:endParaRPr lang="en-US" dirty="0" smtClean="0"/>
          </a:p>
          <a:p>
            <a:pPr algn="l" rtl="0"/>
            <a:r>
              <a:rPr lang="en-US" dirty="0" smtClean="0"/>
              <a:t>Advantages:</a:t>
            </a:r>
          </a:p>
          <a:p>
            <a:pPr lvl="1" algn="l" rtl="0"/>
            <a:r>
              <a:rPr lang="en-US" dirty="0" smtClean="0"/>
              <a:t>Client </a:t>
            </a:r>
            <a:r>
              <a:rPr lang="en-US" dirty="0"/>
              <a:t>side is written same as server side in Java</a:t>
            </a:r>
          </a:p>
          <a:p>
            <a:pPr lvl="1" algn="l" rtl="0"/>
            <a:r>
              <a:rPr lang="en-US" dirty="0" smtClean="0"/>
              <a:t>Supports all the Web browsers</a:t>
            </a:r>
            <a:endParaRPr lang="en-US" dirty="0"/>
          </a:p>
          <a:p>
            <a:pPr lvl="1" algn="l" rtl="0"/>
            <a:r>
              <a:rPr lang="en-US" dirty="0" smtClean="0"/>
              <a:t>Power </a:t>
            </a:r>
            <a:r>
              <a:rPr lang="en-US" dirty="0"/>
              <a:t>of Java</a:t>
            </a:r>
            <a:r>
              <a:rPr lang="en-US" dirty="0" smtClean="0"/>
              <a:t>:</a:t>
            </a:r>
          </a:p>
          <a:p>
            <a:pPr lvl="2"/>
            <a:r>
              <a:rPr lang="en-US" dirty="0"/>
              <a:t>Debug </a:t>
            </a:r>
            <a:r>
              <a:rPr lang="en-US" dirty="0" smtClean="0"/>
              <a:t>environment</a:t>
            </a:r>
            <a:endParaRPr lang="en-US" dirty="0" smtClean="0"/>
          </a:p>
          <a:p>
            <a:pPr lvl="2" algn="l" rtl="0"/>
            <a:r>
              <a:rPr lang="en-US" dirty="0" smtClean="0"/>
              <a:t>Compilation </a:t>
            </a:r>
            <a:r>
              <a:rPr lang="en-US" dirty="0"/>
              <a:t>Error detection </a:t>
            </a:r>
          </a:p>
          <a:p>
            <a:pPr lvl="2" algn="l" rtl="0"/>
            <a:r>
              <a:rPr lang="en-US" dirty="0"/>
              <a:t>Complex </a:t>
            </a:r>
            <a:r>
              <a:rPr lang="en-US" dirty="0" smtClean="0"/>
              <a:t>classes</a:t>
            </a:r>
          </a:p>
          <a:p>
            <a:pPr lvl="1" algn="l" rtl="0"/>
            <a:r>
              <a:rPr lang="en-US" dirty="0" smtClean="0"/>
              <a:t>Decoupled View</a:t>
            </a:r>
          </a:p>
          <a:p>
            <a:pPr lvl="1"/>
            <a:r>
              <a:rPr lang="en-US" dirty="0"/>
              <a:t>Useful tools like GWT designer, Client bundle</a:t>
            </a:r>
          </a:p>
          <a:p>
            <a:pPr lvl="1" algn="l" rtl="0"/>
            <a:endParaRPr lang="en-US" dirty="0" smtClean="0"/>
          </a:p>
          <a:p>
            <a:pPr marL="274320" lvl="1" indent="0" algn="l" rtl="0">
              <a:buNone/>
            </a:pPr>
            <a:endParaRPr lang="en-US" dirty="0" smtClean="0"/>
          </a:p>
        </p:txBody>
      </p:sp>
      <p:grpSp>
        <p:nvGrpSpPr>
          <p:cNvPr id="7" name="Group 6"/>
          <p:cNvGrpSpPr/>
          <p:nvPr/>
        </p:nvGrpSpPr>
        <p:grpSpPr>
          <a:xfrm>
            <a:off x="5545042" y="1524000"/>
            <a:ext cx="3443995" cy="5334000"/>
            <a:chOff x="1353367" y="1216042"/>
            <a:chExt cx="5930433" cy="5845809"/>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599" y="4710561"/>
              <a:ext cx="3505201" cy="2351290"/>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574965" cy="369332"/>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1353367" y="4837872"/>
              <a:ext cx="1653978" cy="337309"/>
            </a:xfrm>
            <a:prstGeom prst="rect">
              <a:avLst/>
            </a:prstGeom>
            <a:noFill/>
          </p:spPr>
          <p:txBody>
            <a:bodyPr wrap="none" rtlCol="1">
              <a:spAutoFit/>
            </a:bodyPr>
            <a:lstStyle/>
            <a:p>
              <a:r>
                <a:rPr lang="en-US" sz="1400" dirty="0" smtClean="0"/>
                <a:t>Presenter</a:t>
              </a:r>
              <a:endParaRPr lang="he-IL" sz="1400" dirty="0"/>
            </a:p>
          </p:txBody>
        </p:sp>
        <p:sp>
          <p:nvSpPr>
            <p:cNvPr id="48" name="TextBox 47"/>
            <p:cNvSpPr txBox="1"/>
            <p:nvPr/>
          </p:nvSpPr>
          <p:spPr>
            <a:xfrm>
              <a:off x="1906142" y="5979899"/>
              <a:ext cx="1216195" cy="404770"/>
            </a:xfrm>
            <a:prstGeom prst="rect">
              <a:avLst/>
            </a:prstGeom>
            <a:noFill/>
            <a:ln>
              <a:solidFill>
                <a:srgbClr val="FF0000"/>
              </a:solidFill>
            </a:ln>
          </p:spPr>
          <p:txBody>
            <a:bodyPr wrap="none" rtlCol="1">
              <a:spAutoFit/>
            </a:bodyPr>
            <a:lstStyle/>
            <a:p>
              <a:r>
                <a:rPr lang="en-US" b="1" dirty="0" smtClean="0"/>
                <a:t>View</a:t>
              </a:r>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2684578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Presenter</a:t>
            </a:r>
            <a:endParaRPr lang="he-IL" dirty="0"/>
          </a:p>
        </p:txBody>
      </p:sp>
      <p:sp>
        <p:nvSpPr>
          <p:cNvPr id="30" name="Content Placeholder 2"/>
          <p:cNvSpPr>
            <a:spLocks noGrp="1"/>
          </p:cNvSpPr>
          <p:nvPr>
            <p:ph idx="1"/>
          </p:nvPr>
        </p:nvSpPr>
        <p:spPr>
          <a:xfrm>
            <a:off x="457200" y="1600200"/>
            <a:ext cx="5426009" cy="4876800"/>
          </a:xfrm>
        </p:spPr>
        <p:txBody>
          <a:bodyPr>
            <a:normAutofit lnSpcReduction="10000"/>
          </a:bodyPr>
          <a:lstStyle/>
          <a:p>
            <a:pPr algn="l" rtl="0"/>
            <a:r>
              <a:rPr lang="en-US" dirty="0" smtClean="0"/>
              <a:t>GWTP - Google Web Toolkit Platform</a:t>
            </a:r>
          </a:p>
          <a:p>
            <a:pPr algn="l" rtl="0"/>
            <a:endParaRPr lang="en-US" dirty="0"/>
          </a:p>
          <a:p>
            <a:pPr algn="l" rtl="0"/>
            <a:r>
              <a:rPr lang="en-US" dirty="0" smtClean="0"/>
              <a:t>Advantages:</a:t>
            </a:r>
          </a:p>
          <a:p>
            <a:pPr lvl="1" algn="l" rtl="0"/>
            <a:r>
              <a:rPr lang="en-US" dirty="0"/>
              <a:t>Convenient and </a:t>
            </a:r>
            <a:r>
              <a:rPr lang="en-US" dirty="0" smtClean="0"/>
              <a:t>reliable </a:t>
            </a:r>
            <a:r>
              <a:rPr lang="en-US" dirty="0"/>
              <a:t>API for communication between </a:t>
            </a:r>
            <a:r>
              <a:rPr lang="en-US" dirty="0" smtClean="0"/>
              <a:t>client-server</a:t>
            </a:r>
          </a:p>
          <a:p>
            <a:pPr lvl="1" algn="l" rtl="0"/>
            <a:r>
              <a:rPr lang="en-US" dirty="0" smtClean="0"/>
              <a:t>Presenters\ Nested Presenters. </a:t>
            </a:r>
          </a:p>
          <a:p>
            <a:pPr lvl="1" algn="l" rtl="0"/>
            <a:r>
              <a:rPr lang="en-US" dirty="0" smtClean="0"/>
              <a:t>Event Bus</a:t>
            </a:r>
            <a:endParaRPr lang="en-US" dirty="0"/>
          </a:p>
          <a:p>
            <a:pPr lvl="1" algn="l" rtl="0"/>
            <a:endParaRPr lang="he-IL" dirty="0" smtClean="0"/>
          </a:p>
          <a:p>
            <a:pPr algn="l" rtl="0"/>
            <a:r>
              <a:rPr lang="en-US" dirty="0"/>
              <a:t>Disadvantages: </a:t>
            </a:r>
          </a:p>
          <a:p>
            <a:pPr lvl="1" algn="l" rtl="0"/>
            <a:r>
              <a:rPr lang="en-US" dirty="0"/>
              <a:t>The </a:t>
            </a:r>
            <a:r>
              <a:rPr lang="en-US" dirty="0" smtClean="0"/>
              <a:t>Development time </a:t>
            </a:r>
            <a:r>
              <a:rPr lang="en-US" dirty="0"/>
              <a:t>is longer</a:t>
            </a:r>
          </a:p>
          <a:p>
            <a:pPr lvl="1" algn="l" rtl="0"/>
            <a:r>
              <a:rPr lang="en-US" dirty="0"/>
              <a:t>Not all JavaScript commands are implemented</a:t>
            </a:r>
          </a:p>
          <a:p>
            <a:pPr lvl="1" algn="l" rtl="0"/>
            <a:r>
              <a:rPr lang="en-US" dirty="0"/>
              <a:t>New tool - found some bugs</a:t>
            </a:r>
          </a:p>
          <a:p>
            <a:pPr lvl="1" algn="l" rtl="0"/>
            <a:endParaRPr lang="en-US" dirty="0" smtClean="0"/>
          </a:p>
        </p:txBody>
      </p:sp>
      <p:grpSp>
        <p:nvGrpSpPr>
          <p:cNvPr id="7" name="Group 6"/>
          <p:cNvGrpSpPr/>
          <p:nvPr/>
        </p:nvGrpSpPr>
        <p:grpSpPr>
          <a:xfrm>
            <a:off x="5247507" y="1524000"/>
            <a:ext cx="3741530" cy="5105400"/>
            <a:chOff x="841024" y="1216042"/>
            <a:chExt cx="644277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841024" y="4786185"/>
              <a:ext cx="2150837" cy="404770"/>
            </a:xfrm>
            <a:prstGeom prst="rect">
              <a:avLst/>
            </a:prstGeom>
            <a:noFill/>
            <a:ln>
              <a:solidFill>
                <a:srgbClr val="FF0000"/>
              </a:solidFill>
            </a:ln>
          </p:spPr>
          <p:txBody>
            <a:bodyPr wrap="none" rtlCol="1">
              <a:spAutoFit/>
            </a:bodyPr>
            <a:lstStyle/>
            <a:p>
              <a:r>
                <a:rPr lang="en-US" b="1" dirty="0" smtClean="0"/>
                <a:t>Presenter</a:t>
              </a:r>
              <a:endParaRPr lang="he-IL" b="1"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3043953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5751</TotalTime>
  <Words>4396</Words>
  <Application>Microsoft Office PowerPoint</Application>
  <PresentationFormat>On-screen Show (4:3)</PresentationFormat>
  <Paragraphs>522</Paragraphs>
  <Slides>26</Slides>
  <Notes>23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The W-Game הצגת הפרויקט מול פורום שופטים מצומצם </vt:lpstr>
      <vt:lpstr>About the project</vt:lpstr>
      <vt:lpstr>Our Goals</vt:lpstr>
      <vt:lpstr>Framework</vt:lpstr>
      <vt:lpstr>Framework - Design pattern </vt:lpstr>
      <vt:lpstr>Framework - Design pattern</vt:lpstr>
      <vt:lpstr>Framework - Architecture  </vt:lpstr>
      <vt:lpstr>Framework - Architecture - View </vt:lpstr>
      <vt:lpstr>Framework - Architecture - Presenter</vt:lpstr>
      <vt:lpstr>Framework - Architecture - Model</vt:lpstr>
      <vt:lpstr>Framework - Client-server-db trade-off</vt:lpstr>
      <vt:lpstr>Application</vt:lpstr>
      <vt:lpstr>Application - Logic and Business rules</vt:lpstr>
      <vt:lpstr>Application - Questionnaire engine</vt:lpstr>
      <vt:lpstr>Application - Questionnaire engine</vt:lpstr>
      <vt:lpstr>Application - Facebook integration</vt:lpstr>
      <vt:lpstr>Application - Facebook integration</vt:lpstr>
      <vt:lpstr>Application - Mission delivery logic</vt:lpstr>
      <vt:lpstr>Mission delivery logic</vt:lpstr>
      <vt:lpstr>Application - Message Logic</vt:lpstr>
      <vt:lpstr>Application - Message Logic</vt:lpstr>
      <vt:lpstr>Application - Comment on Mission and Rank</vt:lpstr>
      <vt:lpstr>Application - Friend request</vt:lpstr>
      <vt:lpstr>Testing the product</vt:lpstr>
      <vt:lpstr>Application DEMO</vt:lpstr>
      <vt:lpstr>Bibliography</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W-Game הצגת הפרויקט מול פורום שופטים מצומצם</dc:title>
  <dc:creator>Govorov, Igor</dc:creator>
  <cp:lastModifiedBy>Mike</cp:lastModifiedBy>
  <cp:revision>246</cp:revision>
  <dcterms:created xsi:type="dcterms:W3CDTF">2012-06-04T11:38:53Z</dcterms:created>
  <dcterms:modified xsi:type="dcterms:W3CDTF">2012-06-16T16:20:27Z</dcterms:modified>
</cp:coreProperties>
</file>