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16" r:id="rId1"/>
  </p:sldMasterIdLst>
  <p:notesMasterIdLst>
    <p:notesMasterId r:id="rId33"/>
  </p:notesMasterIdLst>
  <p:sldIdLst>
    <p:sldId id="256" r:id="rId2"/>
    <p:sldId id="311" r:id="rId3"/>
    <p:sldId id="312" r:id="rId4"/>
    <p:sldId id="313" r:id="rId5"/>
    <p:sldId id="314" r:id="rId6"/>
    <p:sldId id="315" r:id="rId7"/>
    <p:sldId id="296" r:id="rId8"/>
    <p:sldId id="277" r:id="rId9"/>
    <p:sldId id="310" r:id="rId10"/>
    <p:sldId id="278" r:id="rId11"/>
    <p:sldId id="279" r:id="rId12"/>
    <p:sldId id="309" r:id="rId13"/>
    <p:sldId id="302" r:id="rId14"/>
    <p:sldId id="316" r:id="rId15"/>
    <p:sldId id="317" r:id="rId16"/>
    <p:sldId id="318" r:id="rId17"/>
    <p:sldId id="323" r:id="rId18"/>
    <p:sldId id="324" r:id="rId19"/>
    <p:sldId id="307" r:id="rId20"/>
    <p:sldId id="308" r:id="rId21"/>
    <p:sldId id="303" r:id="rId22"/>
    <p:sldId id="304" r:id="rId23"/>
    <p:sldId id="305" r:id="rId24"/>
    <p:sldId id="306" r:id="rId25"/>
    <p:sldId id="321" r:id="rId26"/>
    <p:sldId id="322" r:id="rId27"/>
    <p:sldId id="325" r:id="rId28"/>
    <p:sldId id="326" r:id="rId29"/>
    <p:sldId id="260" r:id="rId30"/>
    <p:sldId id="297" r:id="rId31"/>
    <p:sldId id="295" r:id="rId32"/>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63455" autoAdjust="0"/>
  </p:normalViewPr>
  <p:slideViewPr>
    <p:cSldViewPr>
      <p:cViewPr varScale="1">
        <p:scale>
          <a:sx n="49" d="100"/>
          <a:sy n="49" d="100"/>
        </p:scale>
        <p:origin x="-182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2532BE16-ECA6-4B4E-8604-2960448E393B}" type="datetimeFigureOut">
              <a:rPr lang="he-IL" smtClean="0"/>
              <a:t>כ"ז/סיון/תשע"ב</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1321FBAB-6B27-4160-A0D0-8CDE22336BEE}" type="slidenum">
              <a:rPr lang="he-IL" smtClean="0"/>
              <a:t>‹#›</a:t>
            </a:fld>
            <a:endParaRPr lang="he-IL"/>
          </a:p>
        </p:txBody>
      </p:sp>
    </p:spTree>
    <p:extLst>
      <p:ext uri="{BB962C8B-B14F-4D97-AF65-F5344CB8AC3E}">
        <p14:creationId xmlns:p14="http://schemas.microsoft.com/office/powerpoint/2010/main" val="359036841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1</a:t>
            </a:fld>
            <a:endParaRPr lang="he-IL"/>
          </a:p>
        </p:txBody>
      </p:sp>
    </p:spTree>
    <p:extLst>
      <p:ext uri="{BB962C8B-B14F-4D97-AF65-F5344CB8AC3E}">
        <p14:creationId xmlns:p14="http://schemas.microsoft.com/office/powerpoint/2010/main" val="1397130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ה</a:t>
            </a:r>
            <a:r>
              <a:rPr lang="he-IL" baseline="0" dirty="0" smtClean="0"/>
              <a:t> </a:t>
            </a:r>
            <a:r>
              <a:rPr lang="en-US" baseline="0" dirty="0" smtClean="0"/>
              <a:t>GWTP</a:t>
            </a:r>
            <a:r>
              <a:rPr lang="he-IL" baseline="0" dirty="0" smtClean="0"/>
              <a:t> – כאמור, אמון על צד הלקוח, מאפשר לנו אלמנט עוצמתי ומרכזי נוסף: ה </a:t>
            </a:r>
            <a:r>
              <a:rPr lang="en-US" baseline="0" dirty="0" smtClean="0"/>
              <a:t>Presenter</a:t>
            </a:r>
            <a:r>
              <a:rPr lang="he-IL" baseline="0" dirty="0" smtClean="0"/>
              <a:t>. שכבה לוגיות בפני עצמה המשמשת כ "מוח" של צד הלקוח (בשונה מה </a:t>
            </a:r>
            <a:r>
              <a:rPr lang="en-US" baseline="0" dirty="0" err="1" smtClean="0"/>
              <a:t>Controler</a:t>
            </a:r>
            <a:r>
              <a:rPr lang="he-IL" baseline="0" dirty="0" smtClean="0"/>
              <a:t> בשיטות אחרות) והוא אחראי על מתן פקודות ל </a:t>
            </a:r>
            <a:r>
              <a:rPr lang="en-US" baseline="0" dirty="0" smtClean="0"/>
              <a:t>View</a:t>
            </a:r>
            <a:r>
              <a:rPr lang="he-IL" baseline="0" dirty="0" smtClean="0"/>
              <a:t> מחד, ודיבור עם ה </a:t>
            </a:r>
            <a:r>
              <a:rPr lang="en-US" baseline="0" dirty="0" smtClean="0"/>
              <a:t>Server</a:t>
            </a:r>
            <a:r>
              <a:rPr lang="he-IL" baseline="0" dirty="0" smtClean="0"/>
              <a:t> מאידך, ע"י תקשורת בקריאות אסינכרוניות.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הכלים של </a:t>
            </a:r>
            <a:r>
              <a:rPr lang="en-US" baseline="0" dirty="0" smtClean="0"/>
              <a:t>GWTP</a:t>
            </a:r>
            <a:r>
              <a:rPr lang="he-IL" baseline="0" dirty="0" smtClean="0"/>
              <a:t> מעמידים לרשותנו </a:t>
            </a:r>
            <a:r>
              <a:rPr lang="en-US" baseline="0" dirty="0" smtClean="0"/>
              <a:t>API </a:t>
            </a:r>
            <a:r>
              <a:rPr lang="he-IL" baseline="0" dirty="0" smtClean="0"/>
              <a:t> נוח ואמין שהופכים את התקשורת בין השרת והלקוח לאמינה ויעילה. כמו כן נזכור, שאותו </a:t>
            </a:r>
            <a:r>
              <a:rPr lang="en-US" baseline="0" dirty="0" smtClean="0"/>
              <a:t>class</a:t>
            </a:r>
            <a:r>
              <a:rPr lang="he-IL" baseline="0" dirty="0" smtClean="0"/>
              <a:t> עובר באותה צורה מהלקוח לשרת וחזרה, כלומר אנו חוסכים לנסות "להבין" בצד השרת למה "התכוון" הלקוח ובכך לפתוח פתח לטעויות וחוסר עקביות.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יתרון נוסף הוא המנגנון של ה </a:t>
            </a:r>
            <a:r>
              <a:rPr lang="en-US" baseline="0" dirty="0" smtClean="0"/>
              <a:t>Nested presenters</a:t>
            </a:r>
            <a:r>
              <a:rPr lang="he-IL" baseline="0" dirty="0" smtClean="0"/>
              <a:t> . </a:t>
            </a:r>
            <a:r>
              <a:rPr lang="en-US" baseline="0" dirty="0" smtClean="0"/>
              <a:t>Presenter</a:t>
            </a:r>
            <a:r>
              <a:rPr lang="he-IL" baseline="0" dirty="0" smtClean="0"/>
              <a:t>-ים יכולים לקונן בתוך </a:t>
            </a:r>
            <a:r>
              <a:rPr lang="en-US" baseline="0" dirty="0" smtClean="0"/>
              <a:t>Presenter</a:t>
            </a:r>
            <a:r>
              <a:rPr lang="he-IL" baseline="0" dirty="0" smtClean="0"/>
              <a:t>-ים אחרים ולהוות מעיון </a:t>
            </a:r>
            <a:r>
              <a:rPr lang="en-US" baseline="0" dirty="0" smtClean="0"/>
              <a:t>Widgets</a:t>
            </a:r>
            <a:r>
              <a:rPr lang="he-IL" baseline="0" dirty="0" smtClean="0"/>
              <a:t> בתוכם. אותם </a:t>
            </a:r>
          </a:p>
          <a:p>
            <a:pPr marL="0" marR="0" lvl="1" indent="0" algn="r" defTabSz="914400" rtl="1" eaLnBrk="1" fontAlgn="auto" latinLnBrk="0" hangingPunct="1">
              <a:lnSpc>
                <a:spcPct val="100000"/>
              </a:lnSpc>
              <a:spcBef>
                <a:spcPts val="0"/>
              </a:spcBef>
              <a:spcAft>
                <a:spcPts val="0"/>
              </a:spcAft>
              <a:buClrTx/>
              <a:buSzTx/>
              <a:buFontTx/>
              <a:buNone/>
              <a:tabLst/>
              <a:defRPr/>
            </a:pPr>
            <a:r>
              <a:rPr lang="en-US" baseline="0" dirty="0" smtClean="0"/>
              <a:t>Presenter</a:t>
            </a:r>
            <a:r>
              <a:rPr lang="he-IL" baseline="0" dirty="0" smtClean="0"/>
              <a:t>-ים מקוננים כמו גם </a:t>
            </a:r>
            <a:r>
              <a:rPr lang="en-US" baseline="0" dirty="0" smtClean="0"/>
              <a:t>Widgets</a:t>
            </a:r>
            <a:r>
              <a:rPr lang="he-IL" baseline="0" dirty="0" smtClean="0"/>
              <a:t> "רגילים" יכולים להגיב להתרחשויות שסביבם בעזרת ה </a:t>
            </a:r>
            <a:r>
              <a:rPr lang="en-US" baseline="0" dirty="0" smtClean="0"/>
              <a:t>Event bus</a:t>
            </a:r>
            <a:r>
              <a:rPr lang="he-IL" baseline="0" dirty="0" smtClean="0"/>
              <a:t> (יתרון אדיר נוסף של ה </a:t>
            </a:r>
            <a:r>
              <a:rPr lang="en-US" baseline="0" dirty="0" smtClean="0"/>
              <a:t>GWTP</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מנגנון זה (של </a:t>
            </a:r>
            <a:r>
              <a:rPr lang="en-US" baseline="0" dirty="0" smtClean="0"/>
              <a:t>Event bus</a:t>
            </a:r>
            <a:r>
              <a:rPr lang="he-IL" baseline="0" dirty="0" smtClean="0"/>
              <a:t>) יוצר אפליקציה חיה ודינאמית.</a:t>
            </a:r>
          </a:p>
          <a:p>
            <a:pPr algn="r" rtl="0"/>
            <a:r>
              <a:rPr lang="he-IL" dirty="0" smtClean="0"/>
              <a:t>:</a:t>
            </a:r>
            <a:r>
              <a:rPr lang="he-IL" baseline="0" dirty="0" smtClean="0"/>
              <a:t> זמן הפיתוח ארוך יותר </a:t>
            </a:r>
            <a:r>
              <a:rPr lang="en-US" dirty="0" smtClean="0"/>
              <a:t> </a:t>
            </a:r>
            <a:r>
              <a:rPr lang="he-IL" baseline="0" dirty="0" smtClean="0"/>
              <a:t> </a:t>
            </a:r>
            <a:r>
              <a:rPr lang="he-IL" dirty="0" smtClean="0"/>
              <a:t>חסרונות</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10</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לבסוף</a:t>
            </a:r>
            <a:r>
              <a:rPr lang="he-IL" baseline="0" dirty="0" smtClean="0"/>
              <a:t> היה עלינו לבנות את שכבת ה </a:t>
            </a:r>
            <a:r>
              <a:rPr lang="en-US" baseline="0" dirty="0" smtClean="0"/>
              <a:t>Model</a:t>
            </a:r>
            <a:r>
              <a:rPr lang="he-IL" baseline="0" dirty="0" smtClean="0"/>
              <a:t>. </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שכבה זו הרכבנו משכבת ה </a:t>
            </a:r>
            <a:r>
              <a:rPr lang="en-US" baseline="0" dirty="0" smtClean="0"/>
              <a:t>Services</a:t>
            </a:r>
            <a:r>
              <a:rPr lang="he-IL" baseline="0" dirty="0" smtClean="0"/>
              <a:t> – האחראית על הלוגיקה </a:t>
            </a:r>
            <a:r>
              <a:rPr lang="he-IL" baseline="0" dirty="0" err="1" smtClean="0"/>
              <a:t>וה</a:t>
            </a:r>
            <a:r>
              <a:rPr lang="en-US" baseline="0" dirty="0" smtClean="0"/>
              <a:t>Business rules</a:t>
            </a:r>
            <a:r>
              <a:rPr lang="he-IL" baseline="0" dirty="0" smtClean="0"/>
              <a:t> של התוכנית.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ושכבת ה</a:t>
            </a:r>
            <a:r>
              <a:rPr lang="en-US" baseline="0" dirty="0" smtClean="0"/>
              <a:t>Data</a:t>
            </a:r>
            <a:r>
              <a:rPr lang="he-IL" baseline="0" dirty="0" smtClean="0"/>
              <a:t> שבה יופיעו המחלקות השונות שבהם אנו משתמשים באפליקציה וכן השליפה וההכנסה ל</a:t>
            </a:r>
            <a:r>
              <a:rPr lang="en-US" baseline="0" dirty="0" smtClean="0"/>
              <a:t>database</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בחרנו עבור שכבה זו לעבוד עם </a:t>
            </a:r>
            <a:r>
              <a:rPr lang="en-US" baseline="0" dirty="0" smtClean="0"/>
              <a:t>GAE</a:t>
            </a:r>
            <a:r>
              <a:rPr lang="he-IL" baseline="0" dirty="0" smtClean="0"/>
              <a:t> :</a:t>
            </a:r>
          </a:p>
          <a:p>
            <a:pPr marL="0" marR="0" lvl="1" indent="0" algn="r" defTabSz="914400" rtl="1" eaLnBrk="1" fontAlgn="auto" latinLnBrk="0" hangingPunct="1">
              <a:lnSpc>
                <a:spcPct val="100000"/>
              </a:lnSpc>
              <a:spcBef>
                <a:spcPts val="0"/>
              </a:spcBef>
              <a:spcAft>
                <a:spcPts val="0"/>
              </a:spcAft>
              <a:buClrTx/>
              <a:buSzTx/>
              <a:buFontTx/>
              <a:buNone/>
              <a:tabLst/>
              <a:defRPr/>
            </a:pPr>
            <a:r>
              <a:rPr lang="en-US" baseline="0" dirty="0" smtClean="0"/>
              <a:t>GAE</a:t>
            </a:r>
            <a:r>
              <a:rPr lang="he-IL" baseline="0" dirty="0" smtClean="0"/>
              <a:t> מריץ את האפליקציה בשרתים פיזיים מרובים  וכן מבצע</a:t>
            </a:r>
            <a:r>
              <a:rPr lang="en-US" dirty="0" smtClean="0"/>
              <a:t>automatic scaling </a:t>
            </a:r>
            <a:r>
              <a:rPr lang="he-IL" dirty="0" smtClean="0"/>
              <a:t>, כלומר בין היתר הוא מקצה בצורה אוטומטית משאבים ושרתים נוספים עבור אפליקציית ה</a:t>
            </a:r>
            <a:r>
              <a:rPr lang="en-US" dirty="0" smtClean="0"/>
              <a:t>web</a:t>
            </a:r>
            <a:r>
              <a:rPr lang="he-IL" dirty="0" smtClean="0"/>
              <a:t> כאשר</a:t>
            </a:r>
            <a:r>
              <a:rPr lang="he-IL" baseline="0" dirty="0" smtClean="0"/>
              <a:t> יש עלייה בביקוש (הוא עושה זאת </a:t>
            </a:r>
            <a:r>
              <a:rPr lang="en-US" baseline="0" dirty="0" smtClean="0"/>
              <a:t>per location</a:t>
            </a:r>
            <a:r>
              <a:rPr lang="he-IL" baseline="0" dirty="0" smtClean="0"/>
              <a:t>).</a:t>
            </a:r>
            <a:endParaRPr lang="en-US"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יחד עם ה </a:t>
            </a:r>
            <a:r>
              <a:rPr lang="en-US" baseline="0" dirty="0" smtClean="0"/>
              <a:t>app engine</a:t>
            </a:r>
            <a:r>
              <a:rPr lang="he-IL" baseline="0" dirty="0" smtClean="0"/>
              <a:t> עבור ה</a:t>
            </a:r>
            <a:r>
              <a:rPr lang="en-US" baseline="0" dirty="0" err="1" smtClean="0"/>
              <a:t>db</a:t>
            </a:r>
            <a:r>
              <a:rPr lang="en-US" baseline="0" dirty="0" smtClean="0"/>
              <a:t> </a:t>
            </a:r>
            <a:r>
              <a:rPr lang="he-IL" baseline="0" dirty="0" smtClean="0"/>
              <a:t> בחרנו להשתמש </a:t>
            </a:r>
            <a:r>
              <a:rPr lang="en-US" baseline="0" dirty="0" smtClean="0"/>
              <a:t>DataStore</a:t>
            </a:r>
            <a:r>
              <a:rPr lang="he-IL" baseline="0" dirty="0" smtClean="0"/>
              <a:t> המממש </a:t>
            </a:r>
            <a:r>
              <a:rPr lang="en-US" baseline="0" dirty="0" smtClean="0"/>
              <a:t>big table</a:t>
            </a:r>
            <a:r>
              <a:rPr lang="he-IL" baseline="0" dirty="0" smtClean="0"/>
              <a:t>. ממש בכמה מילים: בשונה מרוב ה </a:t>
            </a:r>
            <a:r>
              <a:rPr lang="en-US" baseline="0" dirty="0" smtClean="0"/>
              <a:t>SQL </a:t>
            </a:r>
            <a:r>
              <a:rPr lang="en-US" baseline="0" dirty="0" err="1" smtClean="0"/>
              <a:t>dbs</a:t>
            </a:r>
            <a:r>
              <a:rPr lang="he-IL" baseline="0" dirty="0" smtClean="0"/>
              <a:t> אשר מכילים הרבה טבלאות,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ה – </a:t>
            </a:r>
            <a:r>
              <a:rPr lang="en-US" baseline="0" dirty="0" smtClean="0"/>
              <a:t>data store</a:t>
            </a:r>
            <a:r>
              <a:rPr lang="he-IL" baseline="0" dirty="0" smtClean="0"/>
              <a:t> של </a:t>
            </a:r>
            <a:r>
              <a:rPr lang="en-US" baseline="0" dirty="0" err="1" smtClean="0"/>
              <a:t>google</a:t>
            </a:r>
            <a:r>
              <a:rPr lang="he-IL" baseline="0" dirty="0" smtClean="0"/>
              <a:t> ממומש עם </a:t>
            </a:r>
            <a:r>
              <a:rPr lang="he-IL" baseline="0" dirty="0" err="1" smtClean="0"/>
              <a:t>טבלא</a:t>
            </a:r>
            <a:r>
              <a:rPr lang="he-IL" baseline="0" dirty="0" smtClean="0"/>
              <a:t> אחת גדולה. צורת המימוש עוצבה במיוחד בשביל לתמוך ב: (לקרוא הנקודות)</a:t>
            </a:r>
            <a:endParaRPr lang="en-US"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מה שמאפשר את המטרות שהצבנו לעצמנו (ראה מסמך מצורף).</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כלי נוסף בשכבת המודל שהטמענו במערכת הוא ה </a:t>
            </a:r>
            <a:r>
              <a:rPr lang="en-US" baseline="0" dirty="0" smtClean="0"/>
              <a:t>Objectify</a:t>
            </a:r>
            <a:r>
              <a:rPr lang="he-IL" baseline="0" dirty="0" smtClean="0"/>
              <a:t>. מאפשר "הרשמה" של </a:t>
            </a:r>
            <a:r>
              <a:rPr lang="en-US" baseline="0" dirty="0" smtClean="0"/>
              <a:t>class</a:t>
            </a:r>
            <a:r>
              <a:rPr lang="he-IL" baseline="0" dirty="0" smtClean="0"/>
              <a:t> ודחיפתו "כמו שהוא" ל</a:t>
            </a:r>
            <a:r>
              <a:rPr lang="en-US" baseline="0" dirty="0" smtClean="0"/>
              <a:t>database</a:t>
            </a:r>
            <a:r>
              <a:rPr lang="he-IL" baseline="0" dirty="0" smtClean="0"/>
              <a:t> מבלי לפרק אותו לגורמים.</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algn="l" rtl="0"/>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11</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בכך השלמנו "סריה" והמחלקות שלנו נשמרות באותה צורה מה </a:t>
            </a:r>
            <a:r>
              <a:rPr lang="en-US" baseline="0" dirty="0" smtClean="0"/>
              <a:t>view</a:t>
            </a:r>
            <a:r>
              <a:rPr lang="he-IL" baseline="0" dirty="0" smtClean="0"/>
              <a:t> של הלקוח לאורך כל הארכיטקטורה, ועד לדחיפה ל</a:t>
            </a:r>
            <a:r>
              <a:rPr lang="en-US" baseline="0" dirty="0" smtClean="0"/>
              <a:t>database</a:t>
            </a:r>
            <a:r>
              <a:rPr lang="he-IL" baseline="0" dirty="0" smtClean="0"/>
              <a:t> עצמו.</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יתרון ברור מבחינת גמישות – כל </a:t>
            </a:r>
            <a:r>
              <a:rPr lang="en-US" baseline="0" dirty="0" smtClean="0"/>
              <a:t>class</a:t>
            </a:r>
            <a:r>
              <a:rPr lang="he-IL" baseline="0" dirty="0" smtClean="0"/>
              <a:t> חדש פשוט "נדחוף" ל</a:t>
            </a:r>
            <a:r>
              <a:rPr lang="en-US" baseline="0" dirty="0" smtClean="0"/>
              <a:t>database</a:t>
            </a:r>
            <a:r>
              <a:rPr lang="he-IL" baseline="0"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algn="l" rtl="0"/>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12</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baseline="0" dirty="0" smtClean="0"/>
              <a:t>אי לכך, אחת ההחלטות החשובות שהיינו צריכים לקבל היא – כיצד לייצג כל אובייקט. צורת הייצוג של האובייקטים תשפיע בסופו של דבר על המקום שאנו תופסים ב </a:t>
            </a:r>
            <a:r>
              <a:rPr lang="en-US" baseline="0" dirty="0" smtClean="0"/>
              <a:t>data base</a:t>
            </a:r>
            <a:r>
              <a:rPr lang="he-IL" baseline="0" dirty="0" smtClean="0"/>
              <a:t>, קונסיסטנטיות של הנתונים, עבודה לשרת ותעבורה בצד הלקוח.</a:t>
            </a:r>
          </a:p>
          <a:p>
            <a:endParaRPr lang="he-IL" baseline="0" dirty="0" smtClean="0"/>
          </a:p>
          <a:p>
            <a:r>
              <a:rPr lang="he-IL" baseline="0" dirty="0" smtClean="0"/>
              <a:t>התמקדנו בשתי צורות עיקריות, האחת: אובייקט מורכב יכיל את תת האובייקטים שאותם הוא צריך </a:t>
            </a:r>
            <a:r>
              <a:rPr lang="he-IL" baseline="0" dirty="0" err="1" smtClean="0"/>
              <a:t>והיישות</a:t>
            </a:r>
            <a:r>
              <a:rPr lang="he-IL" baseline="0" dirty="0" smtClean="0"/>
              <a:t> "הגדולה"</a:t>
            </a:r>
            <a:endParaRPr lang="en-US" baseline="0" dirty="0" smtClean="0"/>
          </a:p>
          <a:p>
            <a:r>
              <a:rPr lang="he-IL" baseline="0" dirty="0" smtClean="0"/>
              <a:t>תוכנס ותישלף בשלמותה מה </a:t>
            </a:r>
            <a:r>
              <a:rPr lang="en-US" baseline="0" dirty="0" smtClean="0"/>
              <a:t>data base</a:t>
            </a:r>
            <a:r>
              <a:rPr lang="he-IL" baseline="0" dirty="0" smtClean="0"/>
              <a:t>. היתרון של שיטה זו – ניתן לחלץ יותר מידע בשליפה אחת.</a:t>
            </a:r>
          </a:p>
          <a:p>
            <a:r>
              <a:rPr lang="he-IL" baseline="0" dirty="0" smtClean="0"/>
              <a:t>החסרונות: המידע משוכפל שוב ושוב ויש סכנה שיהפוך ללא קונסיסטנטי ברחבי ה</a:t>
            </a:r>
            <a:r>
              <a:rPr lang="en-US" baseline="0" dirty="0" err="1" smtClean="0"/>
              <a:t>db</a:t>
            </a:r>
            <a:r>
              <a:rPr lang="he-IL" baseline="0" dirty="0" smtClean="0"/>
              <a:t>.</a:t>
            </a:r>
          </a:p>
          <a:p>
            <a:r>
              <a:rPr lang="he-IL" baseline="0" dirty="0" smtClean="0"/>
              <a:t>יתרה מזאת, תת-אובייקטים שמשוכפלים שוב ושוב תופסים מקום מיותר ב</a:t>
            </a:r>
            <a:r>
              <a:rPr lang="en-US" baseline="0" dirty="0" err="1" smtClean="0"/>
              <a:t>db</a:t>
            </a:r>
            <a:r>
              <a:rPr lang="he-IL" baseline="0" dirty="0" smtClean="0"/>
              <a:t>.</a:t>
            </a:r>
          </a:p>
          <a:p>
            <a:r>
              <a:rPr lang="he-IL" baseline="0" dirty="0" smtClean="0"/>
              <a:t>היתרון יכול להפוך גם לחיסרון שכן לרוב נשלוף יותר מידע ממה שאנחנו צריכים ולכן נעמיס על הסרבר זמן "</a:t>
            </a:r>
            <a:r>
              <a:rPr lang="he-IL" baseline="0" dirty="0" err="1" smtClean="0"/>
              <a:t>פירסוס</a:t>
            </a:r>
            <a:r>
              <a:rPr lang="he-IL" baseline="0" dirty="0" smtClean="0"/>
              <a:t>" או נעמיס על הרשת בכך שנשלח הרבה מידע לא </a:t>
            </a:r>
            <a:r>
              <a:rPr lang="he-IL" baseline="0" dirty="0" err="1" smtClean="0"/>
              <a:t>רלונטי</a:t>
            </a:r>
            <a:r>
              <a:rPr lang="he-IL" baseline="0" dirty="0" smtClean="0"/>
              <a:t> וניתן לקליינט </a:t>
            </a:r>
            <a:r>
              <a:rPr lang="he-IL" baseline="0" dirty="0" err="1" smtClean="0"/>
              <a:t>לפרסס</a:t>
            </a:r>
            <a:r>
              <a:rPr lang="he-IL" baseline="0" dirty="0" smtClean="0"/>
              <a:t> ולהחליט באיזה מידע הוא משתמש.</a:t>
            </a:r>
          </a:p>
          <a:p>
            <a:endParaRPr lang="he-IL" baseline="0" dirty="0" smtClean="0"/>
          </a:p>
          <a:p>
            <a:r>
              <a:rPr lang="he-IL" baseline="0" dirty="0" smtClean="0"/>
              <a:t>הגישה השנייה, שאותה בחרנו, היא "לשבור" כל אובייקט שמכיל תת-אובייקטים </a:t>
            </a:r>
            <a:r>
              <a:rPr lang="he-IL" baseline="0" dirty="0" err="1" smtClean="0"/>
              <a:t>ליישויות</a:t>
            </a:r>
            <a:r>
              <a:rPr lang="he-IL" baseline="0" dirty="0" smtClean="0"/>
              <a:t> נפרדות, ובמקום להכיל את התת אובייקטים, עתה האובייקט "הגדול" יכיל </a:t>
            </a:r>
            <a:r>
              <a:rPr lang="he-IL" baseline="0" dirty="0" err="1" smtClean="0"/>
              <a:t>פויינטרים</a:t>
            </a:r>
            <a:r>
              <a:rPr lang="he-IL" baseline="0" dirty="0" smtClean="0"/>
              <a:t> אליהם.</a:t>
            </a:r>
          </a:p>
          <a:p>
            <a:r>
              <a:rPr lang="he-IL" baseline="0" dirty="0" smtClean="0"/>
              <a:t>חסרונות</a:t>
            </a:r>
            <a:r>
              <a:rPr lang="en-US" baseline="0" dirty="0" smtClean="0"/>
              <a:t>: </a:t>
            </a:r>
            <a:r>
              <a:rPr lang="he-IL" baseline="0" dirty="0" smtClean="0"/>
              <a:t> אם נרצה לשלוף הרבה מידע, במקום לשלוף אותו בפעם אחת נצטרך לבצע מספר פניות ל</a:t>
            </a:r>
            <a:r>
              <a:rPr lang="en-US" baseline="0" dirty="0" smtClean="0"/>
              <a:t>DB</a:t>
            </a:r>
            <a:r>
              <a:rPr lang="he-IL" baseline="0" dirty="0" smtClean="0"/>
              <a:t>, תהליך שהוא יקר.</a:t>
            </a:r>
          </a:p>
          <a:p>
            <a:r>
              <a:rPr lang="he-IL" baseline="0" dirty="0" smtClean="0"/>
              <a:t>הוספת מידע (משתנים) לכל אובייקט בדמות </a:t>
            </a:r>
            <a:r>
              <a:rPr lang="he-IL" baseline="0" dirty="0" err="1" smtClean="0"/>
              <a:t>פויינטרים</a:t>
            </a:r>
            <a:r>
              <a:rPr lang="he-IL" baseline="0" dirty="0" smtClean="0"/>
              <a:t> לאובייקטים האחרים (משתנים שנחסכים בשיטה הקודמת).</a:t>
            </a:r>
          </a:p>
          <a:p>
            <a:r>
              <a:rPr lang="he-IL" baseline="0" dirty="0" smtClean="0"/>
              <a:t>אך היתרונות כאן משמעותיים מאוד:</a:t>
            </a:r>
          </a:p>
          <a:p>
            <a:r>
              <a:rPr lang="he-IL" baseline="0" dirty="0" smtClean="0"/>
              <a:t>אין שכפול של מידע ולכן אמינותו נשמרת עבור כל האובייקטים ברחבי ה </a:t>
            </a:r>
            <a:r>
              <a:rPr lang="en-US" baseline="0" dirty="0" smtClean="0"/>
              <a:t>DB</a:t>
            </a:r>
            <a:r>
              <a:rPr lang="he-IL" baseline="0" dirty="0" smtClean="0"/>
              <a:t> (הרי אובייקט שעובר שינוי הוא יחיד, וכל מי שצריך לפנות אליו מחזיק </a:t>
            </a:r>
            <a:r>
              <a:rPr lang="he-IL" baseline="0" dirty="0" err="1" smtClean="0"/>
              <a:t>פויינטר</a:t>
            </a:r>
            <a:r>
              <a:rPr lang="he-IL" baseline="0" dirty="0" smtClean="0"/>
              <a:t>, לכן כולם יראו את אותו אובייקט).</a:t>
            </a:r>
          </a:p>
          <a:p>
            <a:r>
              <a:rPr lang="he-IL" baseline="0" dirty="0" smtClean="0"/>
              <a:t>שליפה של מידע רלוונטי בלבד. אם אני מתעניין באובייקט האדום, אשלוף רק אותו ואילו בשיטה הראשונה היה עלינו לשלוף את הכחול, ויחד </a:t>
            </a:r>
            <a:r>
              <a:rPr lang="he-IL" baseline="0" dirty="0" err="1" smtClean="0"/>
              <a:t>איתו</a:t>
            </a:r>
            <a:r>
              <a:rPr lang="he-IL" baseline="0" dirty="0" smtClean="0"/>
              <a:t> גם את הצהוב והחום רק כדי להתעניין באדום.</a:t>
            </a:r>
          </a:p>
        </p:txBody>
      </p:sp>
      <p:sp>
        <p:nvSpPr>
          <p:cNvPr id="4" name="Slide Number Placeholder 3"/>
          <p:cNvSpPr>
            <a:spLocks noGrp="1"/>
          </p:cNvSpPr>
          <p:nvPr>
            <p:ph type="sldNum" sz="quarter" idx="10"/>
          </p:nvPr>
        </p:nvSpPr>
        <p:spPr/>
        <p:txBody>
          <a:bodyPr/>
          <a:lstStyle/>
          <a:p>
            <a:fld id="{1321FBAB-6B27-4160-A0D0-8CDE22336BEE}" type="slidenum">
              <a:rPr lang="he-IL" smtClean="0"/>
              <a:t>13</a:t>
            </a:fld>
            <a:endParaRPr lang="he-IL"/>
          </a:p>
        </p:txBody>
      </p:sp>
    </p:spTree>
    <p:extLst>
      <p:ext uri="{BB962C8B-B14F-4D97-AF65-F5344CB8AC3E}">
        <p14:creationId xmlns:p14="http://schemas.microsoft.com/office/powerpoint/2010/main" val="2599102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כעת</a:t>
            </a:r>
            <a:r>
              <a:rPr lang="he-IL" baseline="0" dirty="0" smtClean="0"/>
              <a:t> הגענו לחלק של </a:t>
            </a:r>
            <a:r>
              <a:rPr lang="he-IL" baseline="0" dirty="0" err="1" smtClean="0"/>
              <a:t>האפלקציה</a:t>
            </a:r>
            <a:r>
              <a:rPr lang="he-IL" baseline="0" dirty="0" smtClean="0"/>
              <a:t>.</a:t>
            </a:r>
          </a:p>
          <a:p>
            <a:r>
              <a:rPr lang="he-IL" baseline="0" dirty="0" smtClean="0"/>
              <a:t>פה נסביר איך השגנו את המטרות שלנו מהצד הלוגי.</a:t>
            </a:r>
          </a:p>
        </p:txBody>
      </p:sp>
      <p:sp>
        <p:nvSpPr>
          <p:cNvPr id="4" name="Slide Number Placeholder 3"/>
          <p:cNvSpPr>
            <a:spLocks noGrp="1"/>
          </p:cNvSpPr>
          <p:nvPr>
            <p:ph type="sldNum" sz="quarter" idx="10"/>
          </p:nvPr>
        </p:nvSpPr>
        <p:spPr/>
        <p:txBody>
          <a:bodyPr/>
          <a:lstStyle/>
          <a:p>
            <a:fld id="{1321FBAB-6B27-4160-A0D0-8CDE22336BEE}" type="slidenum">
              <a:rPr lang="he-IL" smtClean="0"/>
              <a:t>14</a:t>
            </a:fld>
            <a:endParaRPr lang="he-IL"/>
          </a:p>
        </p:txBody>
      </p:sp>
    </p:spTree>
    <p:extLst>
      <p:ext uri="{BB962C8B-B14F-4D97-AF65-F5344CB8AC3E}">
        <p14:creationId xmlns:p14="http://schemas.microsoft.com/office/powerpoint/2010/main" val="1225576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דבר</a:t>
            </a:r>
            <a:r>
              <a:rPr lang="he-IL" baseline="0" dirty="0" smtClean="0"/>
              <a:t> ראשון כל הלוגיקה של המשחק וה-</a:t>
            </a:r>
            <a:r>
              <a:rPr lang="en-US" baseline="0" dirty="0" err="1" smtClean="0"/>
              <a:t>Buesness</a:t>
            </a:r>
            <a:r>
              <a:rPr lang="en-US" baseline="0" dirty="0" smtClean="0"/>
              <a:t> Rules</a:t>
            </a:r>
            <a:r>
              <a:rPr lang="he-IL" baseline="0" dirty="0" smtClean="0"/>
              <a:t> בחרנו לשים בשכבת ה-</a:t>
            </a:r>
            <a:r>
              <a:rPr lang="en-US" baseline="0" dirty="0" smtClean="0"/>
              <a:t>SERVICES.</a:t>
            </a:r>
            <a:endParaRPr lang="he-IL" baseline="0" dirty="0" smtClean="0"/>
          </a:p>
          <a:p>
            <a:endParaRPr lang="he-IL" dirty="0" smtClean="0"/>
          </a:p>
          <a:p>
            <a:pPr marL="171450" indent="-171450">
              <a:buFont typeface="Arial" pitchFamily="34" charset="0"/>
              <a:buChar char="•"/>
            </a:pPr>
            <a:r>
              <a:rPr lang="he-IL" dirty="0" smtClean="0"/>
              <a:t>כל </a:t>
            </a:r>
            <a:r>
              <a:rPr lang="en-US" dirty="0" smtClean="0"/>
              <a:t>service</a:t>
            </a:r>
            <a:r>
              <a:rPr lang="he-IL" dirty="0" smtClean="0"/>
              <a:t> מכיל את החוקים הרלוונטיים ואחראי</a:t>
            </a:r>
            <a:r>
              <a:rPr lang="he-IL" baseline="0" dirty="0" smtClean="0"/>
              <a:t> על שמירת הלוגיקה עבור אותו "חלק". </a:t>
            </a:r>
          </a:p>
          <a:p>
            <a:pPr marL="0" indent="0">
              <a:buFont typeface="Arial" pitchFamily="34" charset="0"/>
              <a:buNone/>
            </a:pPr>
            <a:r>
              <a:rPr lang="he-IL" baseline="0" dirty="0" smtClean="0"/>
              <a:t>למשל </a:t>
            </a:r>
            <a:r>
              <a:rPr lang="en-US" baseline="0" dirty="0" smtClean="0"/>
              <a:t>service</a:t>
            </a:r>
            <a:r>
              <a:rPr lang="he-IL" baseline="0" dirty="0" smtClean="0"/>
              <a:t> המשימות יכיל את כל הלוגיקה של הוספת\מחיקת משימות כמו גם יצירת אובייקטים הכרחיים עבור המשימות.</a:t>
            </a:r>
          </a:p>
          <a:p>
            <a:endParaRPr lang="en-US" baseline="0" dirty="0" smtClean="0"/>
          </a:p>
          <a:p>
            <a:pPr marL="171450" indent="-171450">
              <a:buFont typeface="Arial" pitchFamily="34" charset="0"/>
              <a:buChar char="•"/>
            </a:pPr>
            <a:endParaRPr lang="he-IL" baseline="0" dirty="0" smtClean="0"/>
          </a:p>
          <a:p>
            <a:pPr marL="171450" indent="-171450">
              <a:buFont typeface="Arial" pitchFamily="34" charset="0"/>
              <a:buChar char="•"/>
            </a:pPr>
            <a:r>
              <a:rPr lang="he-IL" baseline="0" dirty="0" smtClean="0"/>
              <a:t>עבור מחיקת אובייקטים פיתחנו מנגנון </a:t>
            </a:r>
            <a:r>
              <a:rPr lang="en-US" baseline="0" dirty="0" smtClean="0"/>
              <a:t>,</a:t>
            </a:r>
            <a:r>
              <a:rPr lang="he-IL" baseline="0" dirty="0" smtClean="0"/>
              <a:t> שאומר שבעת בקשת "שירות" אם האובייקט לא קיים יותר, אזי </a:t>
            </a:r>
            <a:r>
              <a:rPr lang="he-IL" baseline="0" dirty="0" err="1" smtClean="0"/>
              <a:t>הפויינטר</a:t>
            </a:r>
            <a:r>
              <a:rPr lang="he-IL" baseline="0" dirty="0" smtClean="0"/>
              <a:t> אליו (ואובייקטים נוספים בעת הצורך) ימחקו בעת קריאה מה</a:t>
            </a:r>
            <a:r>
              <a:rPr lang="en-US" baseline="0" dirty="0" smtClean="0"/>
              <a:t>database</a:t>
            </a:r>
            <a:r>
              <a:rPr lang="he-IL" baseline="0" dirty="0" smtClean="0"/>
              <a:t>.</a:t>
            </a:r>
          </a:p>
          <a:p>
            <a:endParaRPr lang="he-IL" baseline="0" dirty="0" smtClean="0"/>
          </a:p>
          <a:p>
            <a:pPr marL="171450" indent="-171450">
              <a:buFont typeface="Arial" pitchFamily="34" charset="0"/>
              <a:buChar char="•"/>
            </a:pPr>
            <a:r>
              <a:rPr lang="he-IL" baseline="0" dirty="0" smtClean="0"/>
              <a:t>כדי לבדוק שה</a:t>
            </a:r>
            <a:r>
              <a:rPr lang="en-US" baseline="0" dirty="0" smtClean="0"/>
              <a:t>services</a:t>
            </a:r>
            <a:r>
              <a:rPr lang="he-IL" baseline="0" dirty="0" smtClean="0"/>
              <a:t> אכן נאמנים ללוגיקה שהגדרנו, יצרנו </a:t>
            </a:r>
            <a:r>
              <a:rPr lang="en-US" baseline="0" dirty="0" smtClean="0"/>
              <a:t>unit tests</a:t>
            </a:r>
            <a:r>
              <a:rPr lang="he-IL" baseline="0" dirty="0" smtClean="0"/>
              <a:t> שבודקים לוגיקה זו וניתנים להרצה כאשר מתבצעים שינויים והוספות.</a:t>
            </a:r>
          </a:p>
        </p:txBody>
      </p:sp>
      <p:sp>
        <p:nvSpPr>
          <p:cNvPr id="4" name="Slide Number Placeholder 3"/>
          <p:cNvSpPr>
            <a:spLocks noGrp="1"/>
          </p:cNvSpPr>
          <p:nvPr>
            <p:ph type="sldNum" sz="quarter" idx="10"/>
          </p:nvPr>
        </p:nvSpPr>
        <p:spPr/>
        <p:txBody>
          <a:bodyPr/>
          <a:lstStyle/>
          <a:p>
            <a:fld id="{1321FBAB-6B27-4160-A0D0-8CDE22336BEE}" type="slidenum">
              <a:rPr lang="he-IL" smtClean="0"/>
              <a:t>15</a:t>
            </a:fld>
            <a:endParaRPr lang="he-IL"/>
          </a:p>
        </p:txBody>
      </p:sp>
    </p:spTree>
    <p:extLst>
      <p:ext uri="{BB962C8B-B14F-4D97-AF65-F5344CB8AC3E}">
        <p14:creationId xmlns:p14="http://schemas.microsoft.com/office/powerpoint/2010/main" val="2599102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מבוא:</a:t>
            </a:r>
          </a:p>
          <a:p>
            <a:r>
              <a:rPr lang="he-IL" dirty="0" smtClean="0"/>
              <a:t>אחד</a:t>
            </a:r>
            <a:r>
              <a:rPr lang="he-IL" baseline="0" dirty="0" smtClean="0"/>
              <a:t> הקשיים שנאלצנו להתמודד </a:t>
            </a:r>
            <a:r>
              <a:rPr lang="he-IL" baseline="0" dirty="0" err="1" smtClean="0"/>
              <a:t>איתו</a:t>
            </a:r>
            <a:r>
              <a:rPr lang="he-IL" baseline="0" dirty="0" smtClean="0"/>
              <a:t> במשחק זה פיתוח לוגיקת חלוקת המשימות, כדי שלמשתמש יהיה מעניין והוא לא ישתעמם מהמשימות הגדרנו כמה כלים מנחים:</a:t>
            </a:r>
          </a:p>
          <a:p>
            <a:pPr marL="228600" indent="-228600">
              <a:buAutoNum type="arabicPeriod"/>
            </a:pPr>
            <a:r>
              <a:rPr lang="he-IL" baseline="0" dirty="0" smtClean="0"/>
              <a:t>המשתמש לא יוכל לקבל את אותה משימה פעמיים</a:t>
            </a:r>
          </a:p>
          <a:p>
            <a:r>
              <a:rPr lang="he-IL" dirty="0" smtClean="0"/>
              <a:t>2.</a:t>
            </a:r>
            <a:r>
              <a:rPr lang="he-IL" baseline="0" dirty="0" smtClean="0"/>
              <a:t> </a:t>
            </a:r>
            <a:r>
              <a:rPr lang="he-IL" dirty="0" smtClean="0"/>
              <a:t>להקטין את הסיכוי ששני חברים יראו</a:t>
            </a:r>
            <a:r>
              <a:rPr lang="he-IL" baseline="0" dirty="0" smtClean="0"/>
              <a:t> את אותה משימה בפרק זמן קצר</a:t>
            </a:r>
          </a:p>
          <a:p>
            <a:r>
              <a:rPr lang="he-IL" baseline="0" dirty="0" smtClean="0"/>
              <a:t>3. מנגנון כמה שיותר יעיל וחסכני – כדי לא לתת </a:t>
            </a:r>
            <a:r>
              <a:rPr lang="he-IL" baseline="0" dirty="0" err="1" smtClean="0"/>
              <a:t>ליוזר</a:t>
            </a:r>
            <a:r>
              <a:rPr lang="he-IL" baseline="0" dirty="0" smtClean="0"/>
              <a:t> לחכות הרבה זמן כדי לקבל את המשימה </a:t>
            </a:r>
            <a:r>
              <a:rPr lang="he-IL" baseline="0" dirty="0" err="1" smtClean="0"/>
              <a:t>ההבא</a:t>
            </a:r>
            <a:r>
              <a:rPr lang="he-IL" baseline="0" dirty="0" smtClean="0"/>
              <a:t> שלו.</a:t>
            </a:r>
            <a:endParaRPr lang="he-IL" dirty="0" smtClean="0"/>
          </a:p>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17</a:t>
            </a:fld>
            <a:endParaRPr lang="he-IL"/>
          </a:p>
        </p:txBody>
      </p:sp>
    </p:spTree>
    <p:extLst>
      <p:ext uri="{BB962C8B-B14F-4D97-AF65-F5344CB8AC3E}">
        <p14:creationId xmlns:p14="http://schemas.microsoft.com/office/powerpoint/2010/main" val="3491318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smtClean="0"/>
          </a:p>
          <a:p>
            <a:r>
              <a:rPr lang="he-IL" dirty="0" smtClean="0"/>
              <a:t>הצעות לפתרון:</a:t>
            </a:r>
          </a:p>
          <a:p>
            <a:pPr marL="228600" indent="-228600">
              <a:buAutoNum type="arabicPeriod"/>
            </a:pPr>
            <a:r>
              <a:rPr lang="he-IL" baseline="0" dirty="0" smtClean="0"/>
              <a:t>כל משימה מחזיקה מצביעים לכל המשתמשים שלקחו אותה (ב-</a:t>
            </a:r>
            <a:r>
              <a:rPr lang="en-US" baseline="0" dirty="0" smtClean="0"/>
              <a:t>HASHMAP</a:t>
            </a:r>
            <a:r>
              <a:rPr lang="he-IL" baseline="0" dirty="0" smtClean="0"/>
              <a:t>)</a:t>
            </a:r>
          </a:p>
          <a:p>
            <a:pPr marL="0" indent="0">
              <a:buNone/>
            </a:pPr>
            <a:r>
              <a:rPr lang="he-IL" baseline="0" dirty="0" smtClean="0"/>
              <a:t>ואז כדי לתת משימה למשתמש היינו מגרילים משימה מספר קבוע של פעמים. כאשר בכל הגרלה היינו צריכים לעבור על כל רשימת החברים ולבדוק שאף חבר לא לקח את המשימה. </a:t>
            </a:r>
          </a:p>
          <a:p>
            <a:pPr marL="171450" indent="-171450">
              <a:buFont typeface="Arial" pitchFamily="34" charset="0"/>
              <a:buChar char="•"/>
            </a:pPr>
            <a:r>
              <a:rPr lang="he-IL" baseline="0" dirty="0" err="1" smtClean="0"/>
              <a:t>החסרון</a:t>
            </a:r>
            <a:r>
              <a:rPr lang="he-IL" baseline="0" dirty="0" smtClean="0"/>
              <a:t> הבולט באפשרות זו שאין לנו מדד של </a:t>
            </a:r>
            <a:r>
              <a:rPr lang="en-US" baseline="0" dirty="0" err="1" smtClean="0"/>
              <a:t>Freshhness</a:t>
            </a:r>
            <a:r>
              <a:rPr lang="he-IL" baseline="0" dirty="0" smtClean="0"/>
              <a:t> שאנו רוצים לקבל – כלומר אם אני צריך לתת משימה </a:t>
            </a:r>
            <a:r>
              <a:rPr lang="en-US" baseline="0" dirty="0" smtClean="0"/>
              <a:t>X</a:t>
            </a:r>
            <a:r>
              <a:rPr lang="he-IL" baseline="0" dirty="0" smtClean="0"/>
              <a:t> לדנה ואני רואה שחברה שלה מלכה רשומה במשימה זו אני לא יודע אם מלכה לקחה את המשימה אתמול והיא בדיוק עושה את המשימה או שהיא לקחה אותה לפני חודש וכולם כבר שכחו מהמשימה הזו. </a:t>
            </a:r>
          </a:p>
          <a:p>
            <a:pPr marL="171450" indent="-171450">
              <a:buFont typeface="Arial" pitchFamily="34" charset="0"/>
              <a:buChar char="•"/>
            </a:pPr>
            <a:r>
              <a:rPr lang="he-IL" baseline="0" dirty="0" smtClean="0"/>
              <a:t>עוד חסרון שזה מאד בזבזני – כלומר משתמשים שרק נכנסו ולקחו כמה משימות ולא שיחקו חצי שנה, המידע עבורם נשמר שלא לצורך.</a:t>
            </a:r>
          </a:p>
          <a:p>
            <a:pPr marL="171450" indent="-171450">
              <a:buFont typeface="Arial" pitchFamily="34" charset="0"/>
              <a:buChar char="•"/>
            </a:pPr>
            <a:endParaRPr lang="he-IL" baseline="0" dirty="0" smtClean="0"/>
          </a:p>
          <a:p>
            <a:pPr marL="0" indent="0">
              <a:buFont typeface="Arial" pitchFamily="34" charset="0"/>
              <a:buNone/>
            </a:pPr>
            <a:r>
              <a:rPr lang="he-IL" baseline="0" dirty="0" smtClean="0"/>
              <a:t>2. כל משתמש מחזיק את מצביע למשימה הבא שלו בכל תחום.</a:t>
            </a:r>
          </a:p>
          <a:p>
            <a:pPr marL="0" indent="0">
              <a:buFont typeface="Arial" pitchFamily="34" charset="0"/>
              <a:buNone/>
            </a:pPr>
            <a:r>
              <a:rPr lang="he-IL" baseline="0" dirty="0" smtClean="0"/>
              <a:t>כלומר כדי לתת משימה למשתמש נותנים לו ב </a:t>
            </a:r>
            <a:r>
              <a:rPr lang="en-US" baseline="0" dirty="0" smtClean="0"/>
              <a:t>O(1)</a:t>
            </a:r>
            <a:r>
              <a:rPr lang="he-IL" baseline="0" dirty="0" smtClean="0"/>
              <a:t> – כי מחזיקים את המצביע למשימה זו, ואז מחשבים את המשימה הבאה – עוברים על כל החברים ולכל חבר על המשימות שהם לקחו ועל ה"משימה הבא" שלהם. </a:t>
            </a:r>
            <a:r>
              <a:rPr lang="he-IL" baseline="0" dirty="0" err="1" smtClean="0"/>
              <a:t>החסרון</a:t>
            </a:r>
            <a:r>
              <a:rPr lang="he-IL" baseline="0" dirty="0" smtClean="0"/>
              <a:t> הבולט באפשרות זו הוא שהמשימה הבא של החבר גם תופסת מקום של משימה שאי אפשר לתת – כלומר גם אם החבר לא יעשה את המשימה הזו אף פעם אז עדיין אני לא יוכל לראות אותה – שזה בזבוז.</a:t>
            </a:r>
          </a:p>
          <a:p>
            <a:pPr marL="0" indent="0">
              <a:buFont typeface="Arial" pitchFamily="34" charset="0"/>
              <a:buNone/>
            </a:pPr>
            <a:r>
              <a:rPr lang="he-IL" baseline="0" dirty="0" smtClean="0"/>
              <a:t>חסרון נוסף שגם פה אין לנו את </a:t>
            </a:r>
            <a:r>
              <a:rPr lang="he-IL" baseline="0" dirty="0" err="1" smtClean="0"/>
              <a:t>האפרות</a:t>
            </a:r>
            <a:r>
              <a:rPr lang="he-IL" baseline="0" dirty="0" smtClean="0"/>
              <a:t> למדוד את ה </a:t>
            </a:r>
            <a:r>
              <a:rPr lang="en-US" baseline="0" dirty="0" err="1" smtClean="0"/>
              <a:t>Freshhness</a:t>
            </a:r>
            <a:r>
              <a:rPr lang="en-US" baseline="0" dirty="0" smtClean="0"/>
              <a:t> </a:t>
            </a:r>
            <a:r>
              <a:rPr lang="he-IL" baseline="0" dirty="0" smtClean="0"/>
              <a:t> של המשימה. וגם לא כל כך ברור איך מתמודדים עם מצב שבו כל המשימות האפשריות תפוסות ע"י החברים.</a:t>
            </a:r>
            <a:endParaRPr lang="he-IL" dirty="0" smtClean="0"/>
          </a:p>
          <a:p>
            <a:endParaRPr lang="en-US" baseline="0" dirty="0" smtClean="0"/>
          </a:p>
          <a:p>
            <a:r>
              <a:rPr lang="he-IL" baseline="0" dirty="0" smtClean="0"/>
              <a:t>3. כל משתמש יחזיק גרף של משימות שהחברים שלו לקחו. כלומר שברגע שחבר לוקח משימה הוא מוסיף אותה כעלה לגרף.</a:t>
            </a:r>
          </a:p>
          <a:p>
            <a:r>
              <a:rPr lang="he-IL" baseline="0" dirty="0" smtClean="0"/>
              <a:t>בשיטה זו כל עוד יש משימה שעף חבר לא לקח אז ניתן את המשימה זו למשתמש. אבל ברגע שכל המשימות שנשארו הם עצל החברים, אז נשלוף מהגרף את המשימה שבשורש וניתן אותה למשתמש כי זו המשימה שלקחו לפני הכי הרבה זמן.</a:t>
            </a:r>
          </a:p>
          <a:p>
            <a:endParaRPr lang="he-IL" baseline="0" dirty="0" smtClean="0"/>
          </a:p>
          <a:p>
            <a:endParaRPr lang="he-IL" baseline="0" dirty="0" smtClean="0"/>
          </a:p>
          <a:p>
            <a:r>
              <a:rPr lang="he-IL" baseline="0" dirty="0" smtClean="0"/>
              <a:t>4. והאפשרות הרביעית שבה בחרנו</a:t>
            </a:r>
          </a:p>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18</a:t>
            </a:fld>
            <a:endParaRPr lang="he-IL"/>
          </a:p>
        </p:txBody>
      </p:sp>
    </p:spTree>
    <p:extLst>
      <p:ext uri="{BB962C8B-B14F-4D97-AF65-F5344CB8AC3E}">
        <p14:creationId xmlns:p14="http://schemas.microsoft.com/office/powerpoint/2010/main" val="3491318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he-IL" baseline="0" dirty="0" smtClean="0"/>
              <a:t>בנינו את קבוצת כל המשימות שהיא כללית לכל המשחק,</a:t>
            </a:r>
          </a:p>
          <a:p>
            <a:pPr marL="0" indent="0">
              <a:buNone/>
            </a:pPr>
            <a:r>
              <a:rPr lang="he-IL" baseline="0" dirty="0" smtClean="0"/>
              <a:t>ולכל משתמש יש קבוצת משימות שהוא כבר ולקח, וקבוצת משימות מגדירות את רמת ה"</a:t>
            </a:r>
            <a:r>
              <a:rPr lang="en-US" baseline="0" dirty="0" err="1" smtClean="0"/>
              <a:t>freshhness</a:t>
            </a:r>
            <a:r>
              <a:rPr lang="he-IL" baseline="0" dirty="0" smtClean="0"/>
              <a:t>" </a:t>
            </a:r>
            <a:r>
              <a:rPr lang="he-IL" baseline="0" dirty="0" err="1" smtClean="0"/>
              <a:t>וה</a:t>
            </a:r>
            <a:r>
              <a:rPr lang="en-US" baseline="0" dirty="0" smtClean="0"/>
              <a:t>“commonness”</a:t>
            </a:r>
            <a:r>
              <a:rPr lang="he-IL" baseline="0" dirty="0" smtClean="0"/>
              <a:t> עצל חבריו. </a:t>
            </a:r>
          </a:p>
          <a:p>
            <a:pPr marL="0" indent="0">
              <a:buNone/>
            </a:pPr>
            <a:r>
              <a:rPr lang="he-IL" baseline="0" dirty="0" smtClean="0"/>
              <a:t>מה הכוונה ?</a:t>
            </a:r>
          </a:p>
          <a:p>
            <a:pPr marL="0" indent="0">
              <a:buNone/>
            </a:pPr>
            <a:r>
              <a:rPr lang="he-IL" baseline="0" dirty="0" smtClean="0"/>
              <a:t>בקבוצה זו יש לכל משימה ציון, ככל שהציון גבוהה כך ההסתברות </a:t>
            </a:r>
            <a:r>
              <a:rPr lang="he-IL" baseline="0" dirty="0" err="1" smtClean="0"/>
              <a:t>שהמשתש</a:t>
            </a:r>
            <a:r>
              <a:rPr lang="he-IL" baseline="0" dirty="0" smtClean="0"/>
              <a:t> יקבל את המשימה היא יותר נמוכה.</a:t>
            </a:r>
          </a:p>
          <a:p>
            <a:pPr marL="0" indent="0">
              <a:buNone/>
            </a:pPr>
            <a:endParaRPr lang="he-IL" baseline="0" dirty="0" smtClean="0"/>
          </a:p>
          <a:p>
            <a:pPr marL="0" indent="0">
              <a:buNone/>
            </a:pPr>
            <a:r>
              <a:rPr lang="he-IL" baseline="0" dirty="0" smtClean="0"/>
              <a:t>איך זה קורה?</a:t>
            </a:r>
          </a:p>
          <a:p>
            <a:pPr marL="0" indent="0">
              <a:buNone/>
            </a:pPr>
            <a:r>
              <a:rPr lang="he-IL" baseline="0" dirty="0" smtClean="0"/>
              <a:t>כאשר כדי לתת למשתמש את המשימה ההבאה שלו אנחנו עושים חיתוך קבוצות. מקבוצת כל המשימות מוצאים את כל המשימות שהמשתמש לקח ואת קבוצת המשימות שחבריו לקחו.</a:t>
            </a:r>
          </a:p>
          <a:p>
            <a:pPr marL="0" indent="0">
              <a:buNone/>
            </a:pPr>
            <a:r>
              <a:rPr lang="he-IL" baseline="0" dirty="0" smtClean="0"/>
              <a:t>אם קיבלנו קבוצה לא ריקה – אז מחזירים משימה אקראית מקבוצה זו.</a:t>
            </a:r>
          </a:p>
          <a:p>
            <a:pPr marL="0" indent="0">
              <a:buNone/>
            </a:pPr>
            <a:r>
              <a:rPr lang="he-IL" baseline="0" dirty="0" smtClean="0"/>
              <a:t>אם זו קבוצה ריקה – אז מחזירים את המשימה עם הציון הכי נמוך מקבוצת משימות שחבריו לקחו.</a:t>
            </a:r>
          </a:p>
          <a:p>
            <a:pPr marL="0" indent="0">
              <a:buNone/>
            </a:pPr>
            <a:endParaRPr lang="he-IL" baseline="0" dirty="0" smtClean="0"/>
          </a:p>
          <a:p>
            <a:endParaRPr lang="he-IL" baseline="0" dirty="0" smtClean="0"/>
          </a:p>
          <a:p>
            <a:r>
              <a:rPr lang="he-IL" dirty="0" smtClean="0"/>
              <a:t>לשם</a:t>
            </a:r>
            <a:r>
              <a:rPr lang="he-IL" baseline="0" dirty="0" smtClean="0"/>
              <a:t> כך </a:t>
            </a:r>
            <a:r>
              <a:rPr lang="he-IL" dirty="0" smtClean="0"/>
              <a:t>יצרנו כמה מבני נתונים שיעזרו לנו להגיע למטרה: </a:t>
            </a:r>
          </a:p>
          <a:p>
            <a:pPr marL="228600" indent="-228600">
              <a:buAutoNum type="arabicParenR"/>
            </a:pPr>
            <a:r>
              <a:rPr lang="he-IL" baseline="0" dirty="0" smtClean="0"/>
              <a:t>כל משתמש יחזיק מצביע ל</a:t>
            </a:r>
            <a:r>
              <a:rPr lang="en-US" baseline="0" dirty="0" smtClean="0"/>
              <a:t>hash map</a:t>
            </a:r>
            <a:r>
              <a:rPr lang="he-IL" baseline="0" dirty="0" smtClean="0"/>
              <a:t> שתשמור את ה</a:t>
            </a:r>
            <a:r>
              <a:rPr lang="en-US" baseline="0" dirty="0" smtClean="0"/>
              <a:t>commonness</a:t>
            </a:r>
            <a:r>
              <a:rPr lang="he-IL" baseline="0" dirty="0" smtClean="0"/>
              <a:t> של כל משימה שלפחות אחד החברים שלו לקח (הסבר)</a:t>
            </a:r>
          </a:p>
          <a:p>
            <a:pPr marL="228600" indent="-228600">
              <a:buAutoNum type="arabicParenR"/>
            </a:pPr>
            <a:r>
              <a:rPr lang="he-IL" baseline="0" dirty="0" smtClean="0"/>
              <a:t>כל משתמש יחזיק מצביע לקבוצת כל המשימות שהוא בעצמו כבר לקח (הפרדה הכרחית שכן גורל משימה שלקחתי היא לא להופיע שוב</a:t>
            </a:r>
          </a:p>
          <a:p>
            <a:pPr marL="0" indent="0">
              <a:buNone/>
            </a:pPr>
            <a:r>
              <a:rPr lang="he-IL" baseline="0" dirty="0" smtClean="0"/>
              <a:t>     ואילו משימה שחבר לקח יכולה להופיע בעתיד.</a:t>
            </a:r>
          </a:p>
          <a:p>
            <a:pPr marL="0" indent="0">
              <a:buNone/>
            </a:pPr>
            <a:endParaRPr lang="he-IL" baseline="0" dirty="0" smtClean="0"/>
          </a:p>
          <a:p>
            <a:pPr marL="0" indent="0">
              <a:buNone/>
            </a:pPr>
            <a:endParaRPr lang="he-IL" baseline="0" dirty="0" smtClean="0"/>
          </a:p>
          <a:p>
            <a:pPr marL="0" indent="0">
              <a:buNone/>
            </a:pPr>
            <a:r>
              <a:rPr lang="he-IL" baseline="0" dirty="0" smtClean="0"/>
              <a:t>ישנו מנגנון נוסף שעוקב אחר התאריכים ועבור כל יום מפחית ממידת ה"נפוצות" של כל משימה (ובכך מגדיל את סיכוייה להיבחר בעתיד).</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19</a:t>
            </a:fld>
            <a:endParaRPr lang="he-IL"/>
          </a:p>
        </p:txBody>
      </p:sp>
    </p:spTree>
    <p:extLst>
      <p:ext uri="{BB962C8B-B14F-4D97-AF65-F5344CB8AC3E}">
        <p14:creationId xmlns:p14="http://schemas.microsoft.com/office/powerpoint/2010/main" val="82051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נזכור שאחת המטרות שהצבנו הייתה "שיתוף פעולה" בין </a:t>
            </a:r>
            <a:r>
              <a:rPr lang="he-IL" dirty="0" err="1" smtClean="0"/>
              <a:t>היוזרים</a:t>
            </a:r>
            <a:r>
              <a:rPr lang="he-IL" dirty="0" smtClean="0"/>
              <a:t>. כלומר</a:t>
            </a:r>
            <a:r>
              <a:rPr lang="he-IL" baseline="0" dirty="0" smtClean="0"/>
              <a:t> </a:t>
            </a:r>
            <a:r>
              <a:rPr lang="he-IL" baseline="0" dirty="0" err="1" smtClean="0"/>
              <a:t>אינטרקציה</a:t>
            </a:r>
            <a:r>
              <a:rPr lang="he-IL" baseline="0" dirty="0" smtClean="0"/>
              <a:t> ודינמיקה בין המשתמשים באפליקציה. מטרה זו הושגה באמצעות מימוש של המנגנונים הבאים:</a:t>
            </a:r>
            <a:r>
              <a:rPr lang="he-IL" dirty="0" smtClean="0"/>
              <a:t> </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20</a:t>
            </a:fld>
            <a:endParaRPr lang="he-IL"/>
          </a:p>
        </p:txBody>
      </p:sp>
    </p:spTree>
    <p:extLst>
      <p:ext uri="{BB962C8B-B14F-4D97-AF65-F5344CB8AC3E}">
        <p14:creationId xmlns:p14="http://schemas.microsoft.com/office/powerpoint/2010/main" val="749553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הפרויקט שלנו זוהי אפליקציית </a:t>
            </a:r>
            <a:r>
              <a:rPr lang="en-US" dirty="0" smtClean="0"/>
              <a:t>WEB</a:t>
            </a:r>
            <a:r>
              <a:rPr lang="he-IL" dirty="0" smtClean="0"/>
              <a:t> שנועדה לתת פתרון של </a:t>
            </a:r>
            <a:r>
              <a:rPr lang="he-IL" dirty="0" err="1" smtClean="0"/>
              <a:t>קואצינג</a:t>
            </a:r>
            <a:r>
              <a:rPr lang="he-IL" dirty="0" smtClean="0"/>
              <a:t> לנשים באינטרנט עם </a:t>
            </a:r>
            <a:r>
              <a:rPr lang="he-IL" baseline="0" dirty="0" smtClean="0"/>
              <a:t>חווייתיות של רשת חברתית.</a:t>
            </a:r>
          </a:p>
          <a:p>
            <a:endParaRPr lang="he-IL" baseline="0"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2</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כדי</a:t>
            </a:r>
            <a:r>
              <a:rPr lang="he-IL" baseline="0" dirty="0" smtClean="0"/>
              <a:t> ליצור שיתוף פעולה בין משתמשים היינו חייבים למממש מנגנון הודעות, כך שמשתמשים באפליקציה יוכלו לשוחח אחד עם השני.</a:t>
            </a:r>
          </a:p>
          <a:p>
            <a:r>
              <a:rPr lang="he-IL" dirty="0" smtClean="0"/>
              <a:t>האפליקציה אינה פורום ולכן לא</a:t>
            </a:r>
            <a:r>
              <a:rPr lang="he-IL" baseline="0" dirty="0" smtClean="0"/>
              <a:t> היה צורך לממש התכתבות "המונית" אלא צ'ט בין שתי חברות בלבד (שלא בהקשר של משימה).</a:t>
            </a:r>
          </a:p>
          <a:p>
            <a:r>
              <a:rPr lang="he-IL" baseline="0" dirty="0" smtClean="0"/>
              <a:t>אך למרות זאת רצינו להשאיר את האופציה של התכתבות בין יותר מ2 משתמשים פתוחה עבור הרחבות עתידיות.</a:t>
            </a:r>
          </a:p>
          <a:p>
            <a:endParaRPr lang="he-IL" baseline="0" dirty="0" smtClean="0"/>
          </a:p>
          <a:p>
            <a:r>
              <a:rPr lang="he-IL" b="0" baseline="0" dirty="0" smtClean="0"/>
              <a:t>בחרנו לממש זאת כך:</a:t>
            </a:r>
            <a:endParaRPr lang="en-US" b="1" dirty="0"/>
          </a:p>
        </p:txBody>
      </p:sp>
      <p:sp>
        <p:nvSpPr>
          <p:cNvPr id="4" name="Slide Number Placeholder 3"/>
          <p:cNvSpPr>
            <a:spLocks noGrp="1"/>
          </p:cNvSpPr>
          <p:nvPr>
            <p:ph type="sldNum" sz="quarter" idx="10"/>
          </p:nvPr>
        </p:nvSpPr>
        <p:spPr/>
        <p:txBody>
          <a:bodyPr/>
          <a:lstStyle/>
          <a:p>
            <a:fld id="{1321FBAB-6B27-4160-A0D0-8CDE22336BEE}" type="slidenum">
              <a:rPr lang="he-IL" smtClean="0"/>
              <a:t>21</a:t>
            </a:fld>
            <a:endParaRPr lang="he-IL"/>
          </a:p>
        </p:txBody>
      </p:sp>
    </p:spTree>
    <p:extLst>
      <p:ext uri="{BB962C8B-B14F-4D97-AF65-F5344CB8AC3E}">
        <p14:creationId xmlns:p14="http://schemas.microsoft.com/office/powerpoint/2010/main" val="2649075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כל משתמשת מחזיקה מצביע  ל </a:t>
            </a:r>
            <a:r>
              <a:rPr lang="en-US" dirty="0" err="1" smtClean="0"/>
              <a:t>ChatContainer</a:t>
            </a:r>
            <a:r>
              <a:rPr lang="he-IL" baseline="0" dirty="0" smtClean="0"/>
              <a:t> שלה. ברגע שהיא תרצה לדבר עם משתמשת אחרת כל שעליה לעשות הוא להכניס את ה </a:t>
            </a:r>
            <a:r>
              <a:rPr lang="en-US" baseline="0" dirty="0" smtClean="0"/>
              <a:t>id</a:t>
            </a:r>
            <a:r>
              <a:rPr lang="he-IL" baseline="0" dirty="0" smtClean="0"/>
              <a:t> של החברה ל </a:t>
            </a:r>
            <a:r>
              <a:rPr lang="en-US" baseline="0" dirty="0" err="1" smtClean="0"/>
              <a:t>hashMap</a:t>
            </a:r>
            <a:r>
              <a:rPr lang="he-IL" baseline="0" dirty="0" smtClean="0"/>
              <a:t> של ה </a:t>
            </a:r>
            <a:r>
              <a:rPr lang="en-US" baseline="0" dirty="0" smtClean="0"/>
              <a:t>Container</a:t>
            </a:r>
            <a:r>
              <a:rPr lang="he-IL" baseline="0" dirty="0" smtClean="0"/>
              <a:t> והערך שהיא תקבל יהיה מצביע לאובייקט צ'ט המשותף שלהן. אובייקט הצ'ט מכיל מערך של</a:t>
            </a:r>
            <a:r>
              <a:rPr lang="en-US" baseline="0" dirty="0" smtClean="0"/>
              <a:t>ids </a:t>
            </a:r>
            <a:r>
              <a:rPr lang="he-IL" baseline="0" dirty="0" smtClean="0"/>
              <a:t> </a:t>
            </a:r>
          </a:p>
          <a:p>
            <a:pPr algn="r" rtl="1"/>
            <a:r>
              <a:rPr lang="he-IL" baseline="0" dirty="0" smtClean="0"/>
              <a:t>ל </a:t>
            </a:r>
            <a:r>
              <a:rPr lang="en-US" baseline="0" dirty="0" smtClean="0"/>
              <a:t>Comment</a:t>
            </a:r>
            <a:endParaRPr lang="he-IL" baseline="0" dirty="0" smtClean="0"/>
          </a:p>
          <a:p>
            <a:pPr algn="r" rtl="1"/>
            <a:r>
              <a:rPr lang="he-IL" baseline="0" dirty="0" smtClean="0"/>
              <a:t>כאשר כל אובייקט </a:t>
            </a:r>
            <a:r>
              <a:rPr lang="en-US" baseline="0" dirty="0" smtClean="0"/>
              <a:t>Comment</a:t>
            </a:r>
            <a:r>
              <a:rPr lang="he-IL" baseline="0" dirty="0" smtClean="0"/>
              <a:t> מכיל את כל הפרטים הרלוונטיים עבור אותה הודעה.</a:t>
            </a:r>
          </a:p>
          <a:p>
            <a:r>
              <a:rPr lang="he-IL" baseline="0" dirty="0" smtClean="0"/>
              <a:t>כמובן שאובייקט צ'ט נוצר רק ברגע שמשתמשת א' פונה למשתמשת ב' אחרת ה</a:t>
            </a:r>
            <a:r>
              <a:rPr lang="en-US" baseline="0" dirty="0" err="1" smtClean="0"/>
              <a:t>db</a:t>
            </a:r>
            <a:r>
              <a:rPr lang="he-IL" baseline="0" dirty="0" smtClean="0"/>
              <a:t> שלנו היה מפוצץ שלא לצורך ב 2 בחזקת מספר </a:t>
            </a:r>
            <a:r>
              <a:rPr lang="he-IL" baseline="0" dirty="0" err="1" smtClean="0"/>
              <a:t>המשתמים</a:t>
            </a:r>
            <a:r>
              <a:rPr lang="he-IL" baseline="0" dirty="0" smtClean="0"/>
              <a:t> אובייקטים כאלו.</a:t>
            </a:r>
            <a:endParaRPr lang="en-US" baseline="0" dirty="0" smtClean="0"/>
          </a:p>
          <a:p>
            <a:endParaRPr lang="he-IL" baseline="0" dirty="0" smtClean="0"/>
          </a:p>
          <a:p>
            <a:r>
              <a:rPr lang="he-IL" baseline="0" dirty="0" smtClean="0"/>
              <a:t>בעתיד אם נרצה ליצור צ'ט בין הרבה משתמשים פשוט נכתוב </a:t>
            </a:r>
            <a:r>
              <a:rPr lang="en-US" baseline="0" dirty="0" err="1" smtClean="0"/>
              <a:t>ChatContainer</a:t>
            </a:r>
            <a:r>
              <a:rPr lang="he-IL" baseline="0" dirty="0" smtClean="0"/>
              <a:t> חדש שהמפתח ל </a:t>
            </a:r>
            <a:r>
              <a:rPr lang="en-US" baseline="0" dirty="0" err="1" smtClean="0"/>
              <a:t>HashMap</a:t>
            </a:r>
            <a:r>
              <a:rPr lang="he-IL" baseline="0" dirty="0" smtClean="0"/>
              <a:t> שלו הוא אוסף של </a:t>
            </a:r>
            <a:r>
              <a:rPr lang="en-US" baseline="0" dirty="0" smtClean="0"/>
              <a:t>Ids</a:t>
            </a:r>
            <a:r>
              <a:rPr lang="he-IL" baseline="0" dirty="0" smtClean="0"/>
              <a:t> (במקום רק </a:t>
            </a:r>
            <a:r>
              <a:rPr lang="en-US" baseline="0" dirty="0" smtClean="0"/>
              <a:t>id</a:t>
            </a:r>
            <a:r>
              <a:rPr lang="he-IL" baseline="0" dirty="0" smtClean="0"/>
              <a:t> אחד), </a:t>
            </a:r>
            <a:r>
              <a:rPr lang="he-IL" baseline="0" dirty="0" err="1" smtClean="0"/>
              <a:t>וה</a:t>
            </a:r>
            <a:r>
              <a:rPr lang="he-IL" baseline="0" dirty="0" smtClean="0"/>
              <a:t> </a:t>
            </a:r>
            <a:r>
              <a:rPr lang="en-US" baseline="0" dirty="0" smtClean="0"/>
              <a:t>flow</a:t>
            </a:r>
            <a:r>
              <a:rPr lang="he-IL" baseline="0" dirty="0" smtClean="0"/>
              <a:t> </a:t>
            </a:r>
            <a:r>
              <a:rPr lang="he-IL" baseline="0" smtClean="0"/>
              <a:t>לעיל נשמר.</a:t>
            </a:r>
            <a:endParaRPr lang="en-US" baseline="0"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22</a:t>
            </a:fld>
            <a:endParaRPr lang="he-IL"/>
          </a:p>
        </p:txBody>
      </p:sp>
    </p:spTree>
    <p:extLst>
      <p:ext uri="{BB962C8B-B14F-4D97-AF65-F5344CB8AC3E}">
        <p14:creationId xmlns:p14="http://schemas.microsoft.com/office/powerpoint/2010/main" val="2404276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המנגנון</a:t>
            </a:r>
            <a:r>
              <a:rPr lang="he-IL" baseline="0" dirty="0" smtClean="0"/>
              <a:t> הבא שנציג הוא תגובות חברים למשימות ודירוג המשימות.</a:t>
            </a:r>
            <a:endParaRPr lang="he-IL" dirty="0" smtClean="0"/>
          </a:p>
          <a:p>
            <a:r>
              <a:rPr lang="he-IL" dirty="0" smtClean="0"/>
              <a:t>כל</a:t>
            </a:r>
            <a:r>
              <a:rPr lang="he-IL" baseline="0" dirty="0" smtClean="0"/>
              <a:t> </a:t>
            </a:r>
            <a:r>
              <a:rPr lang="he-IL" baseline="0" dirty="0" err="1" smtClean="0"/>
              <a:t>יוזר</a:t>
            </a:r>
            <a:r>
              <a:rPr lang="he-IL" baseline="0" dirty="0" smtClean="0"/>
              <a:t> שבוחר לקחת משימה יוצר אובייקט מסוג </a:t>
            </a:r>
            <a:r>
              <a:rPr lang="en-US" baseline="0" dirty="0" err="1" smtClean="0"/>
              <a:t>UserMission</a:t>
            </a:r>
            <a:r>
              <a:rPr lang="he-IL" baseline="0" dirty="0" smtClean="0"/>
              <a:t> שיכיל את הפרטים הייחודיים למשימה עבור אותו </a:t>
            </a:r>
            <a:r>
              <a:rPr lang="he-IL" baseline="0" dirty="0" err="1" smtClean="0"/>
              <a:t>יוזר</a:t>
            </a:r>
            <a:r>
              <a:rPr lang="he-IL" baseline="0" dirty="0" smtClean="0"/>
              <a:t>. למשל הערות</a:t>
            </a:r>
            <a:r>
              <a:rPr lang="en-US" baseline="0" dirty="0" smtClean="0"/>
              <a:t> </a:t>
            </a:r>
            <a:r>
              <a:rPr lang="he-IL" baseline="0" dirty="0" smtClean="0"/>
              <a:t> ומשתמשים שדירגו משימה זו. (בקצרה : כל משתמש יכול לדרג משימה של חבר פעם אחת, הדבר מקנה לחבר אסימונים).</a:t>
            </a:r>
          </a:p>
          <a:p>
            <a:endParaRPr lang="he-IL" baseline="0" dirty="0" smtClean="0"/>
          </a:p>
          <a:p>
            <a:r>
              <a:rPr lang="he-IL" baseline="0" dirty="0" smtClean="0"/>
              <a:t>למשתמש יש מצביע למבנה לרשימה שמכילה את כל המשימות האקטיביות שלו (ובהתאמה מצביע לרשימה של המשימות שכבר סיים).</a:t>
            </a:r>
          </a:p>
          <a:p>
            <a:r>
              <a:rPr lang="he-IL" baseline="0" dirty="0" smtClean="0"/>
              <a:t>רשימה זו מכילה מצביעים ל </a:t>
            </a:r>
            <a:r>
              <a:rPr lang="en-US" baseline="0" dirty="0" err="1" smtClean="0"/>
              <a:t>UserMission</a:t>
            </a:r>
            <a:r>
              <a:rPr lang="en-US" baseline="0" dirty="0" smtClean="0"/>
              <a:t> s</a:t>
            </a:r>
            <a:r>
              <a:rPr lang="he-IL" baseline="0" dirty="0" smtClean="0"/>
              <a:t>, מרגע ששלף אובייקט זה יש לו גישה למשימה עצמה וכן לפרטים כמו הערות, תמונה </a:t>
            </a:r>
            <a:r>
              <a:rPr lang="he-IL" baseline="0" dirty="0" err="1" smtClean="0"/>
              <a:t>וכו</a:t>
            </a:r>
            <a:r>
              <a:rPr lang="he-IL" baseline="0" dirty="0" smtClean="0"/>
              <a:t>.</a:t>
            </a:r>
          </a:p>
          <a:p>
            <a:endParaRPr lang="he-IL" baseline="0" dirty="0" smtClean="0"/>
          </a:p>
          <a:p>
            <a:r>
              <a:rPr lang="he-IL" baseline="0" dirty="0" smtClean="0"/>
              <a:t>משתמש שרוצה להגיב למשל למשימה של חבר יאלץ תחילה לגשת לנתונים של החבר דרך אובייקט שמכיל מצביעים לכל החברים שלו (ולו עצמו יש מצביע לאובייקט זה) ומשם לשלוף את המשימה.</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23</a:t>
            </a:fld>
            <a:endParaRPr lang="he-IL"/>
          </a:p>
        </p:txBody>
      </p:sp>
    </p:spTree>
    <p:extLst>
      <p:ext uri="{BB962C8B-B14F-4D97-AF65-F5344CB8AC3E}">
        <p14:creationId xmlns:p14="http://schemas.microsoft.com/office/powerpoint/2010/main" val="22970890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(אם יש זמן).</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24</a:t>
            </a:fld>
            <a:endParaRPr lang="he-IL"/>
          </a:p>
        </p:txBody>
      </p:sp>
    </p:spTree>
    <p:extLst>
      <p:ext uri="{BB962C8B-B14F-4D97-AF65-F5344CB8AC3E}">
        <p14:creationId xmlns:p14="http://schemas.microsoft.com/office/powerpoint/2010/main" val="2404276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יש מספר</a:t>
            </a:r>
            <a:r>
              <a:rPr lang="he-IL" baseline="0" dirty="0" smtClean="0"/>
              <a:t> דרכים של אינטגרציה מול </a:t>
            </a:r>
            <a:r>
              <a:rPr lang="he-IL" baseline="0" dirty="0" err="1" smtClean="0"/>
              <a:t>פייסבוק</a:t>
            </a:r>
            <a:r>
              <a:rPr lang="he-IL" baseline="0" dirty="0" smtClean="0"/>
              <a:t>:</a:t>
            </a:r>
          </a:p>
          <a:p>
            <a:pPr marL="228600" indent="-228600">
              <a:buAutoNum type="arabicPeriod"/>
            </a:pPr>
            <a:r>
              <a:rPr lang="he-IL" baseline="0" dirty="0" err="1" smtClean="0"/>
              <a:t>פלגינים</a:t>
            </a:r>
            <a:r>
              <a:rPr lang="he-IL" baseline="0" dirty="0" smtClean="0"/>
              <a:t> פשוטים – זה נועד רק עבור אתרים שרק רוצים להוסיף לחצן בודד לאתר כמו </a:t>
            </a:r>
            <a:r>
              <a:rPr lang="en-US" baseline="0" dirty="0" smtClean="0"/>
              <a:t>LIKE ,</a:t>
            </a:r>
            <a:r>
              <a:rPr lang="he-IL" baseline="0" dirty="0" smtClean="0"/>
              <a:t> </a:t>
            </a:r>
            <a:r>
              <a:rPr lang="en-US" baseline="0" dirty="0" smtClean="0"/>
              <a:t>SHARE</a:t>
            </a:r>
            <a:r>
              <a:rPr lang="he-IL" baseline="0" dirty="0" smtClean="0"/>
              <a:t> , </a:t>
            </a:r>
            <a:r>
              <a:rPr lang="en-US" baseline="0" dirty="0" smtClean="0"/>
              <a:t>RECOMMEND </a:t>
            </a:r>
            <a:r>
              <a:rPr lang="he-IL" baseline="0" dirty="0" smtClean="0"/>
              <a:t> - היינו צריכים יותר מזה </a:t>
            </a:r>
          </a:p>
          <a:p>
            <a:pPr marL="228600" indent="-228600">
              <a:buAutoNum type="arabicPeriod"/>
            </a:pPr>
            <a:r>
              <a:rPr lang="en-US" baseline="0" dirty="0" smtClean="0"/>
              <a:t>Java Script Development Kit</a:t>
            </a:r>
            <a:r>
              <a:rPr lang="he-IL" baseline="0" dirty="0" smtClean="0"/>
              <a:t> – שזה ה</a:t>
            </a:r>
            <a:r>
              <a:rPr lang="en-US" baseline="0" dirty="0" smtClean="0"/>
              <a:t>API</a:t>
            </a:r>
            <a:r>
              <a:rPr lang="he-IL" baseline="0" dirty="0" smtClean="0"/>
              <a:t> </a:t>
            </a:r>
            <a:r>
              <a:rPr lang="he-IL" baseline="0" dirty="0" err="1" smtClean="0"/>
              <a:t>שפייסבוק</a:t>
            </a:r>
            <a:r>
              <a:rPr lang="he-IL" baseline="0" dirty="0" smtClean="0"/>
              <a:t> נותן ב</a:t>
            </a:r>
            <a:r>
              <a:rPr lang="en-US" baseline="0" dirty="0" smtClean="0"/>
              <a:t>JAVASCRIPT</a:t>
            </a:r>
            <a:r>
              <a:rPr lang="he-IL" baseline="0" dirty="0" smtClean="0"/>
              <a:t>. </a:t>
            </a:r>
            <a:r>
              <a:rPr lang="he-IL" baseline="0" dirty="0" err="1" smtClean="0"/>
              <a:t>האפלקציה</a:t>
            </a:r>
            <a:r>
              <a:rPr lang="he-IL" baseline="0" dirty="0" smtClean="0"/>
              <a:t> נדרשת לטעון את כל </a:t>
            </a:r>
            <a:r>
              <a:rPr lang="he-IL" baseline="0" dirty="0" err="1" smtClean="0"/>
              <a:t>הספריה</a:t>
            </a:r>
            <a:r>
              <a:rPr lang="he-IL" baseline="0" dirty="0" smtClean="0"/>
              <a:t> של </a:t>
            </a:r>
            <a:r>
              <a:rPr lang="en-US" baseline="0" dirty="0" smtClean="0"/>
              <a:t>JDK</a:t>
            </a:r>
            <a:r>
              <a:rPr lang="he-IL" baseline="0" dirty="0" smtClean="0"/>
              <a:t> </a:t>
            </a:r>
            <a:r>
              <a:rPr lang="he-IL" baseline="0" dirty="0" err="1" smtClean="0"/>
              <a:t>בישבילנו</a:t>
            </a:r>
            <a:r>
              <a:rPr lang="he-IL" baseline="0" dirty="0" smtClean="0"/>
              <a:t> זה חרון כי זה מאריך את זמן הטעינה של העמוד של </a:t>
            </a:r>
            <a:r>
              <a:rPr lang="he-IL" baseline="0" dirty="0" err="1" smtClean="0"/>
              <a:t>האפלקציה</a:t>
            </a:r>
            <a:r>
              <a:rPr lang="he-IL" baseline="0" dirty="0" smtClean="0"/>
              <a:t> שלנו – ולא משתמשים שם ברוב הדברים בספריה זו. אבל החרון היותר גדול זה שנדרש לרשום ב </a:t>
            </a:r>
            <a:r>
              <a:rPr lang="en-US" baseline="0" dirty="0" smtClean="0"/>
              <a:t>JAVASCRIPT </a:t>
            </a:r>
            <a:r>
              <a:rPr lang="he-IL" baseline="0" dirty="0" err="1" smtClean="0"/>
              <a:t>והאפלקציה</a:t>
            </a:r>
            <a:r>
              <a:rPr lang="he-IL" baseline="0" dirty="0" smtClean="0"/>
              <a:t> שלנו כתובה כמו שאמרנו כולה ב</a:t>
            </a:r>
            <a:r>
              <a:rPr lang="en-US" baseline="0" dirty="0" smtClean="0"/>
              <a:t>JAVA</a:t>
            </a:r>
            <a:r>
              <a:rPr lang="he-IL" baseline="0" dirty="0" smtClean="0"/>
              <a:t> והשילוב הזה לפעמים גורם לאי אמינות</a:t>
            </a:r>
          </a:p>
          <a:p>
            <a:pPr marL="228600" indent="-228600">
              <a:buAutoNum type="arabicPeriod"/>
            </a:pPr>
            <a:r>
              <a:rPr lang="en-US" baseline="0" dirty="0" smtClean="0"/>
              <a:t>GRAPH API</a:t>
            </a:r>
            <a:r>
              <a:rPr lang="he-IL" baseline="0" dirty="0" smtClean="0"/>
              <a:t> של </a:t>
            </a:r>
            <a:r>
              <a:rPr lang="en-US" baseline="0" dirty="0" smtClean="0"/>
              <a:t>FACEBOOK </a:t>
            </a:r>
            <a:r>
              <a:rPr lang="he-IL" baseline="0" dirty="0" smtClean="0"/>
              <a:t> - שבו אנחנו שולחים בקשות </a:t>
            </a:r>
            <a:r>
              <a:rPr lang="en-US" baseline="0" dirty="0" smtClean="0"/>
              <a:t>HTTP</a:t>
            </a:r>
            <a:r>
              <a:rPr lang="he-IL" baseline="0" dirty="0" smtClean="0"/>
              <a:t> ישירות לשרתים של </a:t>
            </a:r>
            <a:r>
              <a:rPr lang="en-US" baseline="0" dirty="0" smtClean="0"/>
              <a:t>FACEBOOK</a:t>
            </a:r>
            <a:r>
              <a:rPr lang="he-IL" baseline="0" dirty="0" smtClean="0"/>
              <a:t> והם מביאים לנו דפים בהתאם</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25</a:t>
            </a:fld>
            <a:endParaRPr lang="he-IL"/>
          </a:p>
        </p:txBody>
      </p:sp>
    </p:spTree>
    <p:extLst>
      <p:ext uri="{BB962C8B-B14F-4D97-AF65-F5344CB8AC3E}">
        <p14:creationId xmlns:p14="http://schemas.microsoft.com/office/powerpoint/2010/main" val="1585289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26</a:t>
            </a:fld>
            <a:endParaRPr lang="he-IL"/>
          </a:p>
        </p:txBody>
      </p:sp>
    </p:spTree>
    <p:extLst>
      <p:ext uri="{BB962C8B-B14F-4D97-AF65-F5344CB8AC3E}">
        <p14:creationId xmlns:p14="http://schemas.microsoft.com/office/powerpoint/2010/main" val="1585289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אחד המנגנונים של המשחק זה שאלונים – שנועדו כדי </a:t>
            </a:r>
            <a:r>
              <a:rPr lang="he-IL" dirty="0" err="1" smtClean="0"/>
              <a:t>שהאפלקציה</a:t>
            </a:r>
            <a:r>
              <a:rPr lang="he-IL" dirty="0" smtClean="0"/>
              <a:t> תחשב </a:t>
            </a:r>
            <a:r>
              <a:rPr lang="he-IL" dirty="0" err="1" smtClean="0"/>
              <a:t>ותתן</a:t>
            </a:r>
            <a:r>
              <a:rPr lang="he-IL" dirty="0" smtClean="0"/>
              <a:t> ציון באחוזים עבור כל תחום בחיים.</a:t>
            </a:r>
            <a:endParaRPr lang="he-IL" baseline="0" dirty="0" smtClean="0"/>
          </a:p>
          <a:p>
            <a:r>
              <a:rPr lang="he-IL" baseline="0" dirty="0" smtClean="0"/>
              <a:t>וברגע שהמשתמש מגיע ל100% בכל התחומים אז מקבל כתר.</a:t>
            </a:r>
            <a:endParaRPr lang="he-IL" dirty="0" smtClean="0"/>
          </a:p>
          <a:p>
            <a:endParaRPr lang="he-IL" baseline="0" dirty="0" smtClean="0"/>
          </a:p>
          <a:p>
            <a:r>
              <a:rPr lang="he-IL" baseline="0" dirty="0" smtClean="0"/>
              <a:t>מה זה דרש מאתנו לעשות ?</a:t>
            </a:r>
          </a:p>
        </p:txBody>
      </p:sp>
      <p:sp>
        <p:nvSpPr>
          <p:cNvPr id="4" name="Slide Number Placeholder 3"/>
          <p:cNvSpPr>
            <a:spLocks noGrp="1"/>
          </p:cNvSpPr>
          <p:nvPr>
            <p:ph type="sldNum" sz="quarter" idx="10"/>
          </p:nvPr>
        </p:nvSpPr>
        <p:spPr/>
        <p:txBody>
          <a:bodyPr/>
          <a:lstStyle/>
          <a:p>
            <a:fld id="{1321FBAB-6B27-4160-A0D0-8CDE22336BEE}" type="slidenum">
              <a:rPr lang="he-IL" smtClean="0"/>
              <a:t>27</a:t>
            </a:fld>
            <a:endParaRPr lang="he-IL"/>
          </a:p>
        </p:txBody>
      </p:sp>
    </p:spTree>
    <p:extLst>
      <p:ext uri="{BB962C8B-B14F-4D97-AF65-F5344CB8AC3E}">
        <p14:creationId xmlns:p14="http://schemas.microsoft.com/office/powerpoint/2010/main" val="30474668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30</a:t>
            </a:fld>
            <a:endParaRPr lang="he-IL"/>
          </a:p>
        </p:txBody>
      </p:sp>
    </p:spTree>
    <p:extLst>
      <p:ext uri="{BB962C8B-B14F-4D97-AF65-F5344CB8AC3E}">
        <p14:creationId xmlns:p14="http://schemas.microsoft.com/office/powerpoint/2010/main" val="11911080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31</a:t>
            </a:fld>
            <a:endParaRPr lang="he-IL"/>
          </a:p>
        </p:txBody>
      </p:sp>
    </p:spTree>
    <p:extLst>
      <p:ext uri="{BB962C8B-B14F-4D97-AF65-F5344CB8AC3E}">
        <p14:creationId xmlns:p14="http://schemas.microsoft.com/office/powerpoint/2010/main" val="1191108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המטרות</a:t>
            </a:r>
            <a:r>
              <a:rPr lang="he-IL" baseline="0" dirty="0" smtClean="0"/>
              <a:t> שהצבנו לעצמנו התחלקו לשני שלבים עיקריים:</a:t>
            </a:r>
          </a:p>
          <a:p>
            <a:pPr marL="228600" indent="-228600">
              <a:buAutoNum type="arabicPeriod"/>
            </a:pPr>
            <a:r>
              <a:rPr lang="he-IL" baseline="0" dirty="0" smtClean="0"/>
              <a:t>בניית תשתית ש"תארח" את האפליקציה</a:t>
            </a:r>
          </a:p>
          <a:p>
            <a:pPr marL="228600" indent="-228600">
              <a:buAutoNum type="arabicPeriod" startAt="2"/>
            </a:pPr>
            <a:r>
              <a:rPr lang="he-IL" baseline="0" dirty="0" smtClean="0"/>
              <a:t>שכבה הלוגית– שאלו המאפיינים </a:t>
            </a:r>
            <a:r>
              <a:rPr lang="he-IL" baseline="0" dirty="0" err="1" smtClean="0"/>
              <a:t>והיחודיות</a:t>
            </a:r>
            <a:r>
              <a:rPr lang="he-IL" baseline="0" dirty="0" smtClean="0"/>
              <a:t> של </a:t>
            </a:r>
            <a:r>
              <a:rPr lang="he-IL" baseline="0" dirty="0" err="1" smtClean="0"/>
              <a:t>הפלקציה</a:t>
            </a:r>
            <a:r>
              <a:rPr lang="he-IL" baseline="0" dirty="0" smtClean="0"/>
              <a:t> זו.</a:t>
            </a:r>
          </a:p>
          <a:p>
            <a:pPr marL="228600" indent="-228600">
              <a:buAutoNum type="arabicPeriod" startAt="2"/>
            </a:pPr>
            <a:endParaRPr lang="he-IL" baseline="0" dirty="0" smtClean="0"/>
          </a:p>
          <a:p>
            <a:r>
              <a:rPr lang="he-IL" b="1" baseline="0" dirty="0" smtClean="0"/>
              <a:t>השלב הראשון: </a:t>
            </a:r>
          </a:p>
          <a:p>
            <a:r>
              <a:rPr lang="he-IL" baseline="0" dirty="0" smtClean="0"/>
              <a:t>א) מכיוון שזו רשת חברתית --- תוכל להכיל ולתמוך בזרימה של תוכן רב – כלומר המון משתמשים, משימות הודעות, תגובות </a:t>
            </a:r>
            <a:r>
              <a:rPr lang="he-IL" baseline="0" dirty="0" err="1" smtClean="0"/>
              <a:t>הכל</a:t>
            </a:r>
            <a:r>
              <a:rPr lang="he-IL" baseline="0" dirty="0" smtClean="0"/>
              <a:t> בגדול...</a:t>
            </a:r>
          </a:p>
          <a:p>
            <a:r>
              <a:rPr lang="he-IL" baseline="0" dirty="0" smtClean="0"/>
              <a:t>ב) בשביל לחווייתיות של המשחק אנחנו צריכים שהרחבה </a:t>
            </a:r>
            <a:r>
              <a:rPr lang="he-IL" baseline="0" dirty="0" err="1" smtClean="0"/>
              <a:t>לפטפורומות</a:t>
            </a:r>
            <a:r>
              <a:rPr lang="he-IL" baseline="0" dirty="0" smtClean="0"/>
              <a:t> אחרות </a:t>
            </a:r>
            <a:r>
              <a:rPr lang="he-IL" baseline="0" dirty="0" err="1" smtClean="0"/>
              <a:t>תיהיה</a:t>
            </a:r>
            <a:r>
              <a:rPr lang="he-IL" baseline="0" dirty="0" smtClean="0"/>
              <a:t> מאד קלה</a:t>
            </a:r>
          </a:p>
          <a:p>
            <a:r>
              <a:rPr lang="he-IL" baseline="0" dirty="0" smtClean="0"/>
              <a:t>ד) צריכים הפרדה למודולים עצמאים כדי שנוכל לבצע שינויים גדולים בקלות</a:t>
            </a:r>
            <a:endParaRPr lang="en-US" baseline="0" dirty="0" smtClean="0"/>
          </a:p>
          <a:p>
            <a:r>
              <a:rPr lang="he-IL" baseline="0" dirty="0" smtClean="0"/>
              <a:t>ה) </a:t>
            </a:r>
            <a:r>
              <a:rPr lang="he-IL" baseline="0" dirty="0" err="1" smtClean="0"/>
              <a:t>בישיבל</a:t>
            </a:r>
            <a:r>
              <a:rPr lang="he-IL" baseline="0" dirty="0" smtClean="0"/>
              <a:t> לתמוך ב</a:t>
            </a:r>
            <a:r>
              <a:rPr lang="en-US" baseline="0" dirty="0" smtClean="0"/>
              <a:t>SCALING</a:t>
            </a:r>
            <a:r>
              <a:rPr lang="he-IL" baseline="0" dirty="0" smtClean="0"/>
              <a:t> צריכים לעבוד עם </a:t>
            </a:r>
            <a:r>
              <a:rPr lang="en-US" baseline="0" dirty="0" smtClean="0"/>
              <a:t>DB</a:t>
            </a:r>
            <a:r>
              <a:rPr lang="he-IL" baseline="0" dirty="0" smtClean="0"/>
              <a:t> מהיר ונוח.</a:t>
            </a:r>
          </a:p>
          <a:p>
            <a:endParaRPr lang="he-IL" baseline="0" dirty="0" smtClean="0"/>
          </a:p>
          <a:p>
            <a:r>
              <a:rPr lang="he-IL" b="1" baseline="0" dirty="0" smtClean="0"/>
              <a:t>השלב השני: </a:t>
            </a:r>
          </a:p>
          <a:p>
            <a:r>
              <a:rPr lang="he-IL" baseline="0" dirty="0" smtClean="0"/>
              <a:t>א) בניית מנגנון שאלונים שבו האפליקציה תכיר את המשתמש כי זו אפליקציה ל</a:t>
            </a:r>
            <a:r>
              <a:rPr lang="en-US" baseline="0" dirty="0" smtClean="0"/>
              <a:t>COATCHING</a:t>
            </a:r>
            <a:r>
              <a:rPr lang="he-IL" baseline="0" dirty="0" smtClean="0"/>
              <a:t> </a:t>
            </a:r>
          </a:p>
          <a:p>
            <a:r>
              <a:rPr lang="he-IL" baseline="0" dirty="0" smtClean="0"/>
              <a:t>ב) שיתוף פעולה ואינטראקציה בין המשתמשים –</a:t>
            </a:r>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baseline="0" dirty="0" smtClean="0"/>
              <a:t>הזמנת חברים דרך אמצעי מדיה שונים,  </a:t>
            </a:r>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baseline="0" dirty="0" smtClean="0"/>
              <a:t>יצירת חברויות בתוך האפליקציה, </a:t>
            </a:r>
          </a:p>
          <a:p>
            <a:pPr marL="171450" indent="-171450">
              <a:buFont typeface="Arial" pitchFamily="34" charset="0"/>
              <a:buChar char="•"/>
            </a:pPr>
            <a:r>
              <a:rPr lang="he-IL" baseline="0" dirty="0" smtClean="0"/>
              <a:t>שליחת הודעות,</a:t>
            </a:r>
          </a:p>
          <a:p>
            <a:pPr marL="171450" indent="-171450">
              <a:buFont typeface="Arial" pitchFamily="34" charset="0"/>
              <a:buChar char="•"/>
            </a:pPr>
            <a:r>
              <a:rPr lang="he-IL" baseline="0" dirty="0" smtClean="0"/>
              <a:t>יכולת שיתוף המשימות ומעקב אחר משימות של החברים</a:t>
            </a:r>
          </a:p>
          <a:p>
            <a:pPr marL="171450" indent="-171450">
              <a:buFont typeface="Arial" pitchFamily="34" charset="0"/>
              <a:buChar char="•"/>
            </a:pPr>
            <a:r>
              <a:rPr lang="he-IL" baseline="0" dirty="0" smtClean="0"/>
              <a:t>יכולת דירוג ושליחת תגובות למשימות של החברים</a:t>
            </a:r>
          </a:p>
          <a:p>
            <a:pPr marL="0" indent="0">
              <a:buFont typeface="Arial" pitchFamily="34" charset="0"/>
              <a:buNone/>
            </a:pPr>
            <a:r>
              <a:rPr lang="he-IL" baseline="0" dirty="0" smtClean="0"/>
              <a:t>ג) לוגיקת חלוקת המשימות – כדי להגיע לחוויית משתמש גבוהה צריכים להציג את התוכן באופן מעניין – במקרה של </a:t>
            </a:r>
            <a:r>
              <a:rPr lang="he-IL" baseline="0" dirty="0" err="1" smtClean="0"/>
              <a:t>האפלקציה</a:t>
            </a:r>
            <a:r>
              <a:rPr lang="he-IL" baseline="0" dirty="0" smtClean="0"/>
              <a:t> שלנו זה משימות</a:t>
            </a:r>
          </a:p>
          <a:p>
            <a:r>
              <a:rPr lang="he-IL" baseline="0" dirty="0" smtClean="0"/>
              <a:t>ד) התממשקות מול </a:t>
            </a:r>
            <a:r>
              <a:rPr lang="he-IL" baseline="0" dirty="0" err="1" smtClean="0"/>
              <a:t>פייסבוק</a:t>
            </a:r>
            <a:r>
              <a:rPr lang="he-IL" baseline="0" dirty="0" smtClean="0"/>
              <a:t> </a:t>
            </a:r>
          </a:p>
          <a:p>
            <a:endParaRPr lang="he-IL" baseline="0" dirty="0" smtClean="0"/>
          </a:p>
          <a:p>
            <a:endParaRPr lang="he-IL" baseline="0" dirty="0" smtClean="0"/>
          </a:p>
          <a:p>
            <a:r>
              <a:rPr lang="he-IL" baseline="0" dirty="0" smtClean="0"/>
              <a:t>מכאן המצגת תעסוק </a:t>
            </a:r>
            <a:r>
              <a:rPr lang="he-IL" baseline="0" dirty="0" err="1" smtClean="0"/>
              <a:t>באיך</a:t>
            </a:r>
            <a:r>
              <a:rPr lang="he-IL" baseline="0" dirty="0" smtClean="0"/>
              <a:t> השגנו את כל המטרות האלו.</a:t>
            </a:r>
            <a:endParaRPr lang="he-IL" dirty="0" smtClean="0"/>
          </a:p>
          <a:p>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3</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4</a:t>
            </a:fld>
            <a:endParaRPr lang="he-IL"/>
          </a:p>
        </p:txBody>
      </p:sp>
    </p:spTree>
    <p:extLst>
      <p:ext uri="{BB962C8B-B14F-4D97-AF65-F5344CB8AC3E}">
        <p14:creationId xmlns:p14="http://schemas.microsoft.com/office/powerpoint/2010/main" val="294851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תחילה היה עלינו לבחור ב</a:t>
            </a:r>
            <a:r>
              <a:rPr lang="en-US" dirty="0" smtClean="0"/>
              <a:t>Design pattern</a:t>
            </a:r>
            <a:r>
              <a:rPr lang="he-IL" baseline="0" dirty="0" smtClean="0"/>
              <a:t> עיצוב תוכנה כללי </a:t>
            </a:r>
            <a:r>
              <a:rPr lang="he-IL" dirty="0" smtClean="0"/>
              <a:t> שישרת</a:t>
            </a:r>
            <a:r>
              <a:rPr lang="he-IL" baseline="0" dirty="0" smtClean="0"/>
              <a:t> בצורה הטובה ביותר את המטרות שהצבנו לעצמנו.</a:t>
            </a:r>
          </a:p>
          <a:p>
            <a:endParaRPr lang="he-IL" baseline="0" dirty="0" smtClean="0"/>
          </a:p>
          <a:p>
            <a:r>
              <a:rPr lang="he-IL" baseline="0" dirty="0" smtClean="0"/>
              <a:t> סקרנו מספר </a:t>
            </a:r>
            <a:r>
              <a:rPr lang="en-US" baseline="0" dirty="0" smtClean="0"/>
              <a:t>Design patterns</a:t>
            </a:r>
            <a:r>
              <a:rPr lang="he-IL" baseline="0" dirty="0" smtClean="0"/>
              <a:t> פוטנציאלים שיכלו לשמש אותנו:</a:t>
            </a:r>
          </a:p>
          <a:p>
            <a:endParaRPr lang="he-IL" baseline="0" dirty="0" smtClean="0"/>
          </a:p>
          <a:p>
            <a:pPr marL="0" marR="0" indent="0" algn="r" defTabSz="914400" rtl="1" eaLnBrk="1" fontAlgn="auto" latinLnBrk="0" hangingPunct="1">
              <a:lnSpc>
                <a:spcPct val="100000"/>
              </a:lnSpc>
              <a:spcBef>
                <a:spcPts val="0"/>
              </a:spcBef>
              <a:spcAft>
                <a:spcPts val="0"/>
              </a:spcAft>
              <a:buClrTx/>
              <a:buSzTx/>
              <a:buFontTx/>
              <a:buNone/>
              <a:tabLst/>
              <a:defRPr/>
            </a:pPr>
            <a:r>
              <a:rPr lang="he-IL" b="1" baseline="0" dirty="0" smtClean="0"/>
              <a:t>שיטת ה- </a:t>
            </a:r>
            <a:r>
              <a:rPr lang="en-US" b="1" baseline="0" dirty="0" smtClean="0"/>
              <a:t>Server pages</a:t>
            </a:r>
            <a:r>
              <a:rPr lang="he-IL" b="1" baseline="0" dirty="0" smtClean="0"/>
              <a:t>: </a:t>
            </a:r>
            <a:r>
              <a:rPr lang="he-IL" baseline="0" dirty="0" smtClean="0"/>
              <a:t>מתאפיינת באי הפרדה בין קוד הלקוח לקוד השרת. </a:t>
            </a:r>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מה שמאפשר פיתוח מהיר יותר, יעלות מעבר המידע אך ניהול הקוד מסורבל ודי סגור להרחבות או שינויים גדולים.</a:t>
            </a:r>
          </a:p>
          <a:p>
            <a:endParaRPr lang="he-IL" baseline="0" dirty="0" smtClean="0"/>
          </a:p>
          <a:p>
            <a:r>
              <a:rPr lang="en-US" b="1" baseline="0" dirty="0" smtClean="0"/>
              <a:t>MVC</a:t>
            </a:r>
            <a:r>
              <a:rPr lang="he-IL" b="1" baseline="0" dirty="0" smtClean="0"/>
              <a:t> – </a:t>
            </a:r>
            <a:r>
              <a:rPr lang="he-IL" b="0" baseline="0" dirty="0" smtClean="0"/>
              <a:t>מתחלק לשלושה חלקים:</a:t>
            </a:r>
          </a:p>
          <a:p>
            <a:pPr marL="228600" indent="-228600">
              <a:buAutoNum type="arabicPeriod"/>
            </a:pPr>
            <a:r>
              <a:rPr lang="en-US" baseline="0" dirty="0" smtClean="0"/>
              <a:t>View</a:t>
            </a:r>
            <a:r>
              <a:rPr lang="he-IL" baseline="0" dirty="0" smtClean="0"/>
              <a:t> – </a:t>
            </a:r>
            <a:r>
              <a:rPr lang="en-US" baseline="0" dirty="0" smtClean="0"/>
              <a:t>User interface</a:t>
            </a:r>
            <a:r>
              <a:rPr lang="he-IL" baseline="0" dirty="0" smtClean="0"/>
              <a:t> – איך המשתמש רואה את הדברים</a:t>
            </a:r>
          </a:p>
          <a:p>
            <a:pPr marL="228600" indent="-228600">
              <a:buAutoNum type="arabicPeriod"/>
            </a:pPr>
            <a:r>
              <a:rPr lang="en-US" baseline="0" dirty="0" smtClean="0"/>
              <a:t>Model</a:t>
            </a:r>
            <a:r>
              <a:rPr lang="he-IL" baseline="0" dirty="0" smtClean="0"/>
              <a:t> – ה-</a:t>
            </a:r>
            <a:r>
              <a:rPr lang="en-US" baseline="0" dirty="0" smtClean="0"/>
              <a:t>Entities</a:t>
            </a:r>
            <a:r>
              <a:rPr lang="he-IL" baseline="0" dirty="0" smtClean="0"/>
              <a:t>הקיימים וכל ה </a:t>
            </a:r>
            <a:r>
              <a:rPr lang="en-US" baseline="0" dirty="0" err="1" smtClean="0"/>
              <a:t>Buesness</a:t>
            </a:r>
            <a:r>
              <a:rPr lang="en-US" baseline="0" dirty="0" smtClean="0"/>
              <a:t> Rules</a:t>
            </a:r>
            <a:r>
              <a:rPr lang="he-IL" baseline="0" dirty="0" smtClean="0"/>
              <a:t> – הדינמיקה שלהם</a:t>
            </a:r>
          </a:p>
          <a:p>
            <a:pPr marL="228600" indent="-228600">
              <a:buAutoNum type="arabicPeriod"/>
            </a:pPr>
            <a:r>
              <a:rPr lang="en-US" baseline="0" dirty="0" smtClean="0"/>
              <a:t> </a:t>
            </a:r>
            <a:r>
              <a:rPr lang="en-US" baseline="0" dirty="0" err="1" smtClean="0"/>
              <a:t>Contralloer</a:t>
            </a:r>
            <a:r>
              <a:rPr lang="he-IL" baseline="0" dirty="0" smtClean="0"/>
              <a:t>-  מכיל את הלוגיקה של עדכון ה-</a:t>
            </a:r>
            <a:r>
              <a:rPr lang="en-US" baseline="0" dirty="0" smtClean="0"/>
              <a:t>Model</a:t>
            </a:r>
            <a:r>
              <a:rPr lang="he-IL" baseline="0" dirty="0" smtClean="0"/>
              <a:t> המתאים</a:t>
            </a:r>
          </a:p>
          <a:p>
            <a:pPr marL="0" indent="0">
              <a:buNone/>
            </a:pPr>
            <a:r>
              <a:rPr lang="he-IL" baseline="0" dirty="0" smtClean="0"/>
              <a:t>במקרה זה ה</a:t>
            </a:r>
            <a:r>
              <a:rPr lang="en-US" baseline="0" dirty="0" smtClean="0"/>
              <a:t>Controller </a:t>
            </a:r>
            <a:r>
              <a:rPr lang="he-IL" baseline="0" dirty="0" smtClean="0"/>
              <a:t> לא יודע שום דבר על ה</a:t>
            </a:r>
            <a:r>
              <a:rPr lang="en-US" baseline="0" dirty="0" smtClean="0"/>
              <a:t>View</a:t>
            </a:r>
            <a:r>
              <a:rPr lang="he-IL" baseline="0" dirty="0" smtClean="0"/>
              <a:t>, והרעיון הוא שה</a:t>
            </a:r>
            <a:r>
              <a:rPr lang="en-US" baseline="0" dirty="0" smtClean="0"/>
              <a:t>View </a:t>
            </a:r>
            <a:r>
              <a:rPr lang="he-IL" baseline="0" dirty="0" smtClean="0"/>
              <a:t> יכול להחליף </a:t>
            </a:r>
            <a:r>
              <a:rPr lang="en-US" baseline="0" dirty="0" err="1" smtClean="0"/>
              <a:t>Controllerw</a:t>
            </a:r>
            <a:r>
              <a:rPr lang="he-IL" baseline="0" dirty="0" smtClean="0"/>
              <a:t>'ים (לדוגמא: תלוי במי מחובר למערכת) וגם </a:t>
            </a:r>
            <a:r>
              <a:rPr lang="en-US" baseline="0" dirty="0" smtClean="0"/>
              <a:t>Controller </a:t>
            </a:r>
            <a:r>
              <a:rPr lang="he-IL" baseline="0" dirty="0" smtClean="0"/>
              <a:t>בודד יכול לשמש כמה </a:t>
            </a:r>
            <a:r>
              <a:rPr lang="en-US" baseline="0" dirty="0" smtClean="0"/>
              <a:t>View</a:t>
            </a:r>
            <a:endParaRPr lang="he-IL" baseline="0" dirty="0" smtClean="0"/>
          </a:p>
          <a:p>
            <a:pPr marL="0" indent="0">
              <a:buNone/>
            </a:pPr>
            <a:r>
              <a:rPr lang="he-IL" baseline="0" dirty="0" smtClean="0"/>
              <a:t>ה-</a:t>
            </a:r>
            <a:r>
              <a:rPr lang="en-US" baseline="0" dirty="0" smtClean="0"/>
              <a:t>View </a:t>
            </a:r>
            <a:r>
              <a:rPr lang="he-IL" baseline="0" dirty="0" smtClean="0"/>
              <a:t> כל הזמן מאזין לשינויים שנעשו ב </a:t>
            </a:r>
            <a:r>
              <a:rPr lang="en-US" baseline="0" dirty="0" smtClean="0"/>
              <a:t>Model</a:t>
            </a:r>
            <a:r>
              <a:rPr lang="he-IL" baseline="0" dirty="0" smtClean="0"/>
              <a:t> כלומר הוא מסונכרן מבחינת ה</a:t>
            </a:r>
            <a:r>
              <a:rPr lang="en-US" baseline="0" dirty="0" smtClean="0"/>
              <a:t>Data</a:t>
            </a:r>
            <a:endParaRPr lang="he-IL" baseline="0" dirty="0" smtClean="0"/>
          </a:p>
          <a:p>
            <a:endParaRPr lang="he-IL" baseline="0" dirty="0" smtClean="0"/>
          </a:p>
          <a:p>
            <a:endParaRPr lang="he-IL" baseline="0"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5</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baseline="0" dirty="0" smtClean="0"/>
              <a:t>גם ב-</a:t>
            </a:r>
            <a:r>
              <a:rPr lang="en-US" baseline="0" dirty="0" smtClean="0"/>
              <a:t>MVP</a:t>
            </a:r>
            <a:r>
              <a:rPr lang="he-IL" baseline="0" dirty="0" smtClean="0"/>
              <a:t> שלושה חלקים אבל התלויות שונות.</a:t>
            </a:r>
          </a:p>
          <a:p>
            <a:r>
              <a:rPr lang="he-IL" baseline="0" dirty="0" smtClean="0"/>
              <a:t> כאן מחליפים את ה</a:t>
            </a:r>
            <a:r>
              <a:rPr lang="en-US" baseline="0" dirty="0" err="1" smtClean="0"/>
              <a:t>Contraller</a:t>
            </a:r>
            <a:r>
              <a:rPr lang="en-US" baseline="0" dirty="0" smtClean="0"/>
              <a:t> </a:t>
            </a:r>
            <a:r>
              <a:rPr lang="he-IL" baseline="0" dirty="0" smtClean="0"/>
              <a:t> עם ה </a:t>
            </a:r>
            <a:r>
              <a:rPr lang="en-US" baseline="0" dirty="0" smtClean="0"/>
              <a:t>Presenter</a:t>
            </a:r>
            <a:r>
              <a:rPr lang="he-IL" baseline="0" dirty="0" smtClean="0"/>
              <a:t> – ופה הוא אחראי על כל האירועים שקוראים ויש לו קישור ישיר ל-</a:t>
            </a:r>
            <a:r>
              <a:rPr lang="en-US" baseline="0" dirty="0" smtClean="0"/>
              <a:t>VIEW</a:t>
            </a:r>
            <a:r>
              <a:rPr lang="he-IL" baseline="0" dirty="0" smtClean="0"/>
              <a:t> כדי לעדכן אותו על שינויים שקרו ב</a:t>
            </a:r>
            <a:r>
              <a:rPr lang="en-US" baseline="0" dirty="0" smtClean="0"/>
              <a:t>MODEL</a:t>
            </a:r>
          </a:p>
          <a:p>
            <a:r>
              <a:rPr lang="he-IL" baseline="0" dirty="0" smtClean="0"/>
              <a:t>כלומר הוא יותר "חכם"</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אז</a:t>
            </a:r>
            <a:r>
              <a:rPr lang="he-IL" baseline="0" dirty="0" smtClean="0"/>
              <a:t> אנחנו בחרנו ב-</a:t>
            </a:r>
            <a:r>
              <a:rPr lang="en-US" baseline="0" dirty="0" smtClean="0"/>
              <a:t>MVP </a:t>
            </a:r>
            <a:r>
              <a:rPr lang="he-IL" baseline="0" dirty="0" smtClean="0"/>
              <a:t> כ</a:t>
            </a:r>
            <a:r>
              <a:rPr lang="en-US" baseline="0" dirty="0" smtClean="0"/>
              <a:t>Design Pattern</a:t>
            </a:r>
            <a:r>
              <a:rPr lang="he-IL" baseline="0" dirty="0" smtClean="0"/>
              <a:t> שלנו בגלל שהיא מממשת את המטרות שהצבנו לעצמנו:</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הפרדה לשכבות - משהו שאין ב</a:t>
            </a:r>
            <a:r>
              <a:rPr lang="en-US" baseline="0" dirty="0" smtClean="0"/>
              <a:t>Server</a:t>
            </a:r>
            <a:r>
              <a:rPr lang="he-IL" baseline="0" dirty="0" smtClean="0"/>
              <a:t> </a:t>
            </a:r>
            <a:r>
              <a:rPr lang="en-US" baseline="0" dirty="0" smtClean="0"/>
              <a:t>Pages</a:t>
            </a:r>
            <a:r>
              <a:rPr lang="he-IL" baseline="0" dirty="0" smtClean="0"/>
              <a:t> וקיים רק ב </a:t>
            </a:r>
            <a:r>
              <a:rPr lang="en-US" baseline="0" dirty="0" smtClean="0"/>
              <a:t>MVP</a:t>
            </a:r>
            <a:r>
              <a:rPr lang="he-IL" baseline="0" dirty="0" smtClean="0"/>
              <a:t> ו </a:t>
            </a:r>
            <a:r>
              <a:rPr lang="en-US" baseline="0" dirty="0" smtClean="0"/>
              <a:t>MVC</a:t>
            </a:r>
            <a:endParaRPr lang="he-IL" baseline="0" dirty="0" smtClean="0"/>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התרחבות לפלטפורמות היא מאד קלה.</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ב</a:t>
            </a:r>
            <a:r>
              <a:rPr lang="en-US" baseline="0" dirty="0" smtClean="0"/>
              <a:t>MVP</a:t>
            </a:r>
            <a:r>
              <a:rPr lang="he-IL" baseline="0" dirty="0" smtClean="0"/>
              <a:t> בשונה מ</a:t>
            </a:r>
            <a:r>
              <a:rPr lang="en-US" baseline="0" dirty="0" smtClean="0"/>
              <a:t>MVC</a:t>
            </a:r>
            <a:r>
              <a:rPr lang="he-IL" baseline="0" dirty="0" smtClean="0"/>
              <a:t> ה-</a:t>
            </a:r>
            <a:r>
              <a:rPr lang="en-US" baseline="0" dirty="0" smtClean="0"/>
              <a:t>client</a:t>
            </a:r>
            <a:r>
              <a:rPr lang="he-IL" baseline="0" dirty="0" smtClean="0"/>
              <a:t> הוא דינמי.</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יתרון נוסף הוא שב</a:t>
            </a:r>
            <a:r>
              <a:rPr lang="en-US" baseline="0" dirty="0" smtClean="0"/>
              <a:t>MVP</a:t>
            </a:r>
            <a:r>
              <a:rPr lang="he-IL" baseline="0" dirty="0" smtClean="0"/>
              <a:t> ה-</a:t>
            </a:r>
            <a:r>
              <a:rPr lang="en-US" baseline="0" dirty="0" smtClean="0"/>
              <a:t>PRESENTER</a:t>
            </a:r>
            <a:r>
              <a:rPr lang="he-IL" baseline="0" dirty="0" smtClean="0"/>
              <a:t> הוא </a:t>
            </a:r>
            <a:r>
              <a:rPr lang="en-US" baseline="0" dirty="0" smtClean="0"/>
              <a:t>Widget wise</a:t>
            </a:r>
            <a:r>
              <a:rPr lang="he-IL" baseline="0" dirty="0" smtClean="0"/>
              <a:t> – יכול להכיל </a:t>
            </a:r>
            <a:r>
              <a:rPr lang="en-US" baseline="0" dirty="0" err="1" smtClean="0"/>
              <a:t>Presentors</a:t>
            </a:r>
            <a:r>
              <a:rPr lang="en-US" baseline="0" dirty="0" smtClean="0"/>
              <a:t> </a:t>
            </a:r>
            <a:r>
              <a:rPr lang="he-IL" baseline="0" dirty="0" smtClean="0"/>
              <a:t> אחרים</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endParaRPr lang="he-IL" dirty="0" smtClean="0"/>
          </a:p>
          <a:p>
            <a:pPr algn="r" rtl="1"/>
            <a:r>
              <a:rPr lang="he-IL" dirty="0" smtClean="0"/>
              <a:t>חסרונות:</a:t>
            </a:r>
          </a:p>
          <a:p>
            <a:pPr marL="228600" indent="-228600" algn="r" rtl="1">
              <a:buAutoNum type="arabicPeriod"/>
            </a:pPr>
            <a:r>
              <a:rPr lang="he-IL" dirty="0" smtClean="0"/>
              <a:t>זמן</a:t>
            </a:r>
            <a:r>
              <a:rPr lang="he-IL" baseline="0" dirty="0" smtClean="0"/>
              <a:t> פיתוח ארוך יותר – לא כמו ב</a:t>
            </a:r>
            <a:r>
              <a:rPr lang="en-US" baseline="0" dirty="0" smtClean="0"/>
              <a:t>JSP</a:t>
            </a:r>
            <a:r>
              <a:rPr lang="he-IL" baseline="0" dirty="0" smtClean="0"/>
              <a:t> ששופכים </a:t>
            </a:r>
            <a:r>
              <a:rPr lang="he-IL" baseline="0" dirty="0" err="1" smtClean="0"/>
              <a:t>הכל</a:t>
            </a:r>
            <a:r>
              <a:rPr lang="he-IL" baseline="0" dirty="0" smtClean="0"/>
              <a:t> על דף אחד וסיימנו.</a:t>
            </a:r>
          </a:p>
          <a:p>
            <a:pPr marL="228600" indent="-228600" algn="r" rtl="1">
              <a:buAutoNum type="arabicPeriod"/>
            </a:pPr>
            <a:r>
              <a:rPr lang="he-IL" baseline="0" dirty="0" smtClean="0"/>
              <a:t>פחות יעיל – מכיוון שעד שהנתונים עוברים מקצה אחד לקצה השני הוא צריך לעבור הרבה שכבות שזה לוקח זמן</a:t>
            </a:r>
            <a:r>
              <a:rPr lang="en-US" baseline="0" dirty="0" smtClean="0"/>
              <a:t>.</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6</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baseline="0" dirty="0" smtClean="0"/>
          </a:p>
          <a:p>
            <a:pPr algn="r" rtl="1"/>
            <a:r>
              <a:rPr lang="he-IL" baseline="0" dirty="0" smtClean="0"/>
              <a:t>פה ניתן לראות איך </a:t>
            </a:r>
            <a:r>
              <a:rPr lang="en-US" baseline="0" dirty="0" smtClean="0"/>
              <a:t>MVP</a:t>
            </a:r>
            <a:r>
              <a:rPr lang="he-IL" baseline="0" dirty="0" smtClean="0"/>
              <a:t> משתלב בארכיטקטורה שלנו.</a:t>
            </a:r>
          </a:p>
          <a:p>
            <a:pPr algn="r" rtl="1"/>
            <a:r>
              <a:rPr lang="he-IL" baseline="0" dirty="0" smtClean="0"/>
              <a:t>שכבת ה</a:t>
            </a:r>
            <a:r>
              <a:rPr lang="en-US" baseline="0" dirty="0" smtClean="0"/>
              <a:t>MODEL</a:t>
            </a:r>
            <a:r>
              <a:rPr lang="he-IL" baseline="0" dirty="0" smtClean="0"/>
              <a:t> ממומשת ב</a:t>
            </a:r>
            <a:r>
              <a:rPr lang="en-US" baseline="0" dirty="0" smtClean="0"/>
              <a:t>SERVER SIDE</a:t>
            </a:r>
            <a:endParaRPr lang="he-IL" baseline="0" dirty="0" smtClean="0"/>
          </a:p>
          <a:p>
            <a:pPr algn="r" rtl="1"/>
            <a:r>
              <a:rPr lang="he-IL" baseline="0" dirty="0" smtClean="0"/>
              <a:t>שכבות ה</a:t>
            </a:r>
            <a:r>
              <a:rPr lang="en-US" baseline="0" dirty="0" smtClean="0"/>
              <a:t>PRESENTER</a:t>
            </a:r>
            <a:r>
              <a:rPr lang="he-IL" baseline="0" dirty="0" smtClean="0"/>
              <a:t> ו-</a:t>
            </a:r>
            <a:r>
              <a:rPr lang="en-US" baseline="0" dirty="0" smtClean="0"/>
              <a:t>VIEW</a:t>
            </a:r>
            <a:r>
              <a:rPr lang="he-IL" baseline="0" dirty="0" smtClean="0"/>
              <a:t> ממומשות ב</a:t>
            </a:r>
            <a:r>
              <a:rPr lang="en-US" baseline="0" dirty="0" smtClean="0"/>
              <a:t>Client Side</a:t>
            </a:r>
            <a:endParaRPr lang="he-IL" baseline="0" dirty="0" smtClean="0"/>
          </a:p>
          <a:p>
            <a:pPr algn="r" rtl="1"/>
            <a:endParaRPr lang="he-IL" baseline="0" dirty="0" smtClean="0"/>
          </a:p>
          <a:p>
            <a:pPr algn="r" rtl="1"/>
            <a:endParaRPr lang="he-IL" baseline="0" dirty="0" smtClean="0"/>
          </a:p>
          <a:p>
            <a:pPr algn="r" rtl="1"/>
            <a:r>
              <a:rPr lang="he-IL" baseline="0" dirty="0" smtClean="0"/>
              <a:t>אני רוצה רק לציין שכדי להשיג את המטרה שלה-</a:t>
            </a:r>
            <a:r>
              <a:rPr lang="en-US" baseline="0" dirty="0" smtClean="0"/>
              <a:t>Scaling</a:t>
            </a:r>
            <a:r>
              <a:rPr lang="he-IL" baseline="0" dirty="0" smtClean="0"/>
              <a:t> </a:t>
            </a:r>
          </a:p>
          <a:p>
            <a:pPr algn="r" rtl="1"/>
            <a:r>
              <a:rPr lang="he-IL" baseline="0" dirty="0" smtClean="0"/>
              <a:t>אחד הקווים שהנחו אותנו לאורך כל שלבי הפיתוח היה ביצוע מספר רב ככל האפשר של חישובים בצד לקוח, כדי לחסוך ולהקל על העבודה של השרת.</a:t>
            </a:r>
          </a:p>
          <a:p>
            <a:pPr algn="r" rtl="1"/>
            <a:endParaRPr lang="he-IL" baseline="0" dirty="0" smtClean="0"/>
          </a:p>
          <a:p>
            <a:pPr algn="r" rtl="1"/>
            <a:r>
              <a:rPr lang="he-IL" baseline="0" dirty="0" smtClean="0"/>
              <a:t>כעת נסביר באיזה אופן ועם ובאילו קלים בחרנו לממש כל שכבה...</a:t>
            </a:r>
          </a:p>
        </p:txBody>
      </p:sp>
      <p:sp>
        <p:nvSpPr>
          <p:cNvPr id="4" name="Slide Number Placeholder 3"/>
          <p:cNvSpPr>
            <a:spLocks noGrp="1"/>
          </p:cNvSpPr>
          <p:nvPr>
            <p:ph type="sldNum" sz="quarter" idx="10"/>
          </p:nvPr>
        </p:nvSpPr>
        <p:spPr/>
        <p:txBody>
          <a:bodyPr/>
          <a:lstStyle/>
          <a:p>
            <a:fld id="{1321FBAB-6B27-4160-A0D0-8CDE22336BEE}" type="slidenum">
              <a:rPr lang="he-IL" smtClean="0"/>
              <a:t>7</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עבור מימוש צד לקוח בחרנו בכלי חדשני שנקרא</a:t>
            </a:r>
            <a:r>
              <a:rPr lang="en-US" baseline="0" dirty="0" smtClean="0"/>
              <a:t>   </a:t>
            </a:r>
            <a:r>
              <a:rPr lang="he-IL" baseline="0" dirty="0" smtClean="0"/>
              <a:t> </a:t>
            </a:r>
            <a:r>
              <a:rPr lang="en-US" baseline="0" dirty="0" smtClean="0"/>
              <a:t>GWTP</a:t>
            </a:r>
            <a:r>
              <a:rPr lang="he-IL" baseline="0" dirty="0" smtClean="0"/>
              <a:t> שהוא בעצם הרחבה של ה </a:t>
            </a:r>
            <a:r>
              <a:rPr lang="en-US" baseline="0" dirty="0" smtClean="0"/>
              <a:t>GWT</a:t>
            </a:r>
            <a:r>
              <a:rPr lang="he-IL" baseline="0" dirty="0" smtClean="0"/>
              <a:t> . ה</a:t>
            </a:r>
            <a:r>
              <a:rPr lang="en-US" baseline="0" dirty="0" err="1" smtClean="0"/>
              <a:t>gwt</a:t>
            </a:r>
            <a:r>
              <a:rPr lang="en-US" baseline="0" dirty="0" smtClean="0"/>
              <a:t> </a:t>
            </a:r>
            <a:r>
              <a:rPr lang="he-IL" baseline="0" dirty="0" smtClean="0"/>
              <a:t> הוא כלי רב עוצמה שבגדול מאפשר למתכנת לפתח את הלקוח ב</a:t>
            </a:r>
            <a:r>
              <a:rPr lang="en-US" baseline="0" dirty="0" smtClean="0"/>
              <a:t>Java</a:t>
            </a:r>
            <a:r>
              <a:rPr lang="he-IL" baseline="0" dirty="0" smtClean="0"/>
              <a:t> ובעת קומפילציה מתורגם קוד הג'אווה ל-</a:t>
            </a:r>
            <a:r>
              <a:rPr lang="en-US" baseline="0" dirty="0" err="1" smtClean="0"/>
              <a:t>javascrip</a:t>
            </a:r>
            <a:r>
              <a:rPr lang="he-IL" baseline="0" dirty="0" smtClean="0"/>
              <a:t>. </a:t>
            </a:r>
            <a:r>
              <a:rPr lang="he-IL" baseline="0" dirty="0" err="1" smtClean="0"/>
              <a:t>היותרונות</a:t>
            </a:r>
            <a:r>
              <a:rPr lang="en-US" baseline="0" dirty="0" smtClean="0"/>
              <a:t> </a:t>
            </a:r>
            <a:r>
              <a:rPr lang="he-IL" baseline="0" dirty="0" smtClean="0"/>
              <a:t> ברורים: צד לקוח וצד השרת נכתבים באותה שפה וחולקים את אותם אובייקטים. התרגום החכם לג'אווה סקריפט נתמך בכל הדפדפנים. העוצמה של ג'אווה מנוצל בכתיבת צד הלקוח מה שמאפשר סביבת </a:t>
            </a:r>
            <a:r>
              <a:rPr lang="he-IL" baseline="0" dirty="0" err="1" smtClean="0"/>
              <a:t>דיבאג</a:t>
            </a:r>
            <a:r>
              <a:rPr lang="he-IL" baseline="0" dirty="0" smtClean="0"/>
              <a:t>, קומפילציה (זיהוי שגיאות בזמן קומפילציה), עבודה עם מחלקות מורכבות אשר מוכרות גם בצד השרת וגם בצד הלקוח (אין צורך לעבוד במבנה </a:t>
            </a:r>
            <a:r>
              <a:rPr lang="he-IL" baseline="0" dirty="0" err="1" smtClean="0"/>
              <a:t>מסויים</a:t>
            </a:r>
            <a:r>
              <a:rPr lang="he-IL" baseline="0" dirty="0" smtClean="0"/>
              <a:t> בצד לקוח ואז </a:t>
            </a:r>
            <a:r>
              <a:rPr lang="he-IL" baseline="0" dirty="0" err="1" smtClean="0"/>
              <a:t>לפרסס</a:t>
            </a:r>
            <a:r>
              <a:rPr lang="he-IL" baseline="0" dirty="0" smtClean="0"/>
              <a:t> את המחלקה לכדי משהו אחר שהשרת יבין).</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כמו כן ה</a:t>
            </a:r>
            <a:r>
              <a:rPr lang="en-US" baseline="0" dirty="0" smtClean="0"/>
              <a:t>GWT</a:t>
            </a:r>
            <a:r>
              <a:rPr lang="he-IL" baseline="0" dirty="0" smtClean="0"/>
              <a:t> מעמיד לרשותנו כלים עוצמתיים כמו ה </a:t>
            </a:r>
            <a:r>
              <a:rPr lang="en-US" baseline="0" dirty="0" err="1" smtClean="0"/>
              <a:t>Ui</a:t>
            </a:r>
            <a:r>
              <a:rPr lang="en-US" baseline="0" dirty="0" smtClean="0"/>
              <a:t>-Binder</a:t>
            </a:r>
            <a:r>
              <a:rPr lang="he-IL" baseline="0" dirty="0" smtClean="0"/>
              <a:t> שתפקידו לקשר בין הקוד שאנו כותבים (עבור ה </a:t>
            </a:r>
            <a:r>
              <a:rPr lang="en-US" baseline="0" dirty="0" smtClean="0"/>
              <a:t>View</a:t>
            </a:r>
            <a:r>
              <a:rPr lang="he-IL" baseline="0" dirty="0" smtClean="0"/>
              <a:t>) בג'אווה לבין קבצי ה </a:t>
            </a:r>
            <a:r>
              <a:rPr lang="en-US" baseline="0" dirty="0" smtClean="0"/>
              <a:t>xml</a:t>
            </a:r>
            <a:r>
              <a:rPr lang="he-IL" baseline="0" dirty="0" smtClean="0"/>
              <a:t> שעליהם הוא אמון. כלי נפלא זה מאפשר לנו בין היתר את השגת המטרה של אדפטציה קלה למעבר לפלטפורמה אחרת. מעצב </a:t>
            </a:r>
            <a:r>
              <a:rPr lang="en-US" baseline="0" dirty="0" smtClean="0"/>
              <a:t>UI</a:t>
            </a:r>
            <a:r>
              <a:rPr lang="he-IL" baseline="0" dirty="0" smtClean="0"/>
              <a:t> יכול לשנות את קבצי ה </a:t>
            </a:r>
            <a:r>
              <a:rPr lang="en-US" baseline="0" dirty="0" smtClean="0"/>
              <a:t>XML</a:t>
            </a:r>
            <a:r>
              <a:rPr lang="he-IL" baseline="0" dirty="0" smtClean="0"/>
              <a:t> מבלי להכיר את הקוד.  </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הצגה של קובץ </a:t>
            </a:r>
            <a:r>
              <a:rPr lang="en-US" baseline="0" dirty="0" smtClean="0"/>
              <a:t>XML</a:t>
            </a:r>
            <a:r>
              <a:rPr lang="he-IL" baseline="0" dirty="0" smtClean="0"/>
              <a:t> וקובץ </a:t>
            </a:r>
            <a:r>
              <a:rPr lang="en-US" baseline="0" dirty="0" smtClean="0"/>
              <a:t>VIEW</a:t>
            </a:r>
            <a:r>
              <a:rPr lang="he-IL" baseline="0" dirty="0" smtClean="0"/>
              <a:t> – הצגה של </a:t>
            </a:r>
            <a:r>
              <a:rPr lang="en-US" baseline="0" dirty="0" smtClean="0"/>
              <a:t>ManageUsers.java</a:t>
            </a:r>
            <a:endParaRPr lang="he-IL"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he-IL"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8</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כאן אנו רואים דוגמא ל</a:t>
            </a:r>
            <a:r>
              <a:rPr lang="en-US" baseline="0" dirty="0" smtClean="0"/>
              <a:t>xml</a:t>
            </a:r>
            <a:r>
              <a:rPr lang="he-IL" baseline="0" dirty="0" smtClean="0"/>
              <a:t> </a:t>
            </a:r>
            <a:r>
              <a:rPr lang="he-IL" baseline="0" dirty="0" err="1" smtClean="0"/>
              <a:t>וה</a:t>
            </a:r>
            <a:r>
              <a:rPr lang="en-US" baseline="0" dirty="0" smtClean="0"/>
              <a:t>view</a:t>
            </a:r>
            <a:r>
              <a:rPr lang="he-IL" baseline="0" dirty="0" smtClean="0"/>
              <a:t> שמקושר אליו. אפשר לראות איך אנחנו משתמשים ב </a:t>
            </a:r>
            <a:r>
              <a:rPr lang="en-US" baseline="0" dirty="0" err="1" smtClean="0"/>
              <a:t>uiBinder</a:t>
            </a:r>
            <a:r>
              <a:rPr lang="he-IL" baseline="0" dirty="0" smtClean="0"/>
              <a:t> אנחנו נותנים שם לשדה ב</a:t>
            </a:r>
            <a:r>
              <a:rPr lang="en-US" baseline="0" dirty="0" smtClean="0"/>
              <a:t>xml</a:t>
            </a:r>
            <a:r>
              <a:rPr lang="he-IL" baseline="0" dirty="0" smtClean="0"/>
              <a:t> </a:t>
            </a:r>
            <a:r>
              <a:rPr lang="he-IL" baseline="0" dirty="0" err="1" smtClean="0"/>
              <a:t>וב</a:t>
            </a:r>
            <a:r>
              <a:rPr lang="en-US" baseline="0" dirty="0" smtClean="0"/>
              <a:t>view</a:t>
            </a:r>
            <a:r>
              <a:rPr lang="he-IL" baseline="0" dirty="0" smtClean="0"/>
              <a:t> שכתוב בג'אווה אנחנו כבר "מכירים את המשתנה הזה". מעצב יכול לשנות כאוות נפשו את ה</a:t>
            </a:r>
            <a:r>
              <a:rPr lang="en-US" baseline="0" dirty="0" smtClean="0"/>
              <a:t>xml</a:t>
            </a:r>
            <a:r>
              <a:rPr lang="he-IL" baseline="0" dirty="0" smtClean="0"/>
              <a:t> כל עוד הוא לא משנה את ה </a:t>
            </a:r>
            <a:r>
              <a:rPr lang="en-US" baseline="0" dirty="0" err="1" smtClean="0"/>
              <a:t>ui:fields</a:t>
            </a:r>
            <a:r>
              <a:rPr lang="he-IL" baseline="0" dirty="0" smtClean="0"/>
              <a:t>. (למשל הוא לא יכול להחליט שקודם היו 3 כפתורים ועכשיו יהיו רק 2, אבל הוא יכול לשנות את הצורה, המיקום </a:t>
            </a:r>
            <a:r>
              <a:rPr lang="he-IL" baseline="0" dirty="0" err="1" smtClean="0"/>
              <a:t>וה</a:t>
            </a:r>
            <a:r>
              <a:rPr lang="he-IL" baseline="0" dirty="0" smtClean="0"/>
              <a:t> </a:t>
            </a:r>
            <a:r>
              <a:rPr lang="en-US" baseline="0" dirty="0" smtClean="0"/>
              <a:t>style</a:t>
            </a:r>
            <a:r>
              <a:rPr lang="he-IL" baseline="0" dirty="0" smtClean="0"/>
              <a:t> של אותם כפתורים).</a:t>
            </a:r>
            <a:endParaRPr lang="he-IL"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he-IL"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9</a:t>
            </a:fld>
            <a:endParaRPr lang="he-IL"/>
          </a:p>
        </p:txBody>
      </p:sp>
    </p:spTree>
    <p:extLst>
      <p:ext uri="{BB962C8B-B14F-4D97-AF65-F5344CB8AC3E}">
        <p14:creationId xmlns:p14="http://schemas.microsoft.com/office/powerpoint/2010/main" val="3053509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95D4D8A4-8792-4C5A-9247-84BAD08FCAD3}" type="slidenum">
              <a:rPr lang="he-IL" smtClean="0"/>
              <a:t>‹#›</a:t>
            </a:fld>
            <a:endParaRPr lang="he-IL"/>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ADB510-5ECE-429E-9208-121B70B74BC6}" type="datetimeFigureOut">
              <a:rPr lang="he-IL" smtClean="0"/>
              <a:t>כ"ז/סיון/תשע"ב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8ADB510-5ECE-429E-9208-121B70B74BC6}" type="datetimeFigureOut">
              <a:rPr lang="he-IL" smtClean="0"/>
              <a:t>כ"ז/סיון/תשע"ב</a:t>
            </a:fld>
            <a:endParaRPr lang="he-IL"/>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he-IL"/>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5D4D8A4-8792-4C5A-9247-84BAD08FCAD3}" type="slidenum">
              <a:rPr lang="he-IL" smtClean="0"/>
              <a:t>‹#›</a:t>
            </a:fld>
            <a:endParaRPr lang="he-IL"/>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youtube.com/watch?v=lg4S-M0R_I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nirajrules.wordpress.com/2009/07/18/mvc-vs-mvp-vs-mvvm/"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tatic.googleusercontent.com/external_content/untrusted_dlcp/research.google.com/en/archive/bigtable-osdi06.pdf"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9200"/>
            <a:ext cx="7772400" cy="1470025"/>
          </a:xfrm>
        </p:spPr>
        <p:txBody>
          <a:bodyPr>
            <a:normAutofit fontScale="90000"/>
          </a:bodyPr>
          <a:lstStyle/>
          <a:p>
            <a:r>
              <a:rPr lang="en-US" dirty="0" smtClean="0"/>
              <a:t>The W-Game</a:t>
            </a:r>
            <a:r>
              <a:rPr lang="he-IL" dirty="0" smtClean="0"/>
              <a:t/>
            </a:r>
            <a:br>
              <a:rPr lang="he-IL" dirty="0" smtClean="0"/>
            </a:br>
            <a:r>
              <a:rPr lang="he-IL" dirty="0" smtClean="0"/>
              <a:t>הצגת הפרויקט מול פורום שופטים מצומצם</a:t>
            </a:r>
            <a:br>
              <a:rPr lang="he-IL" dirty="0" smtClean="0"/>
            </a:br>
            <a:endParaRPr lang="he-IL" dirty="0"/>
          </a:p>
        </p:txBody>
      </p:sp>
      <p:sp>
        <p:nvSpPr>
          <p:cNvPr id="3" name="Subtitle 2"/>
          <p:cNvSpPr>
            <a:spLocks noGrp="1"/>
          </p:cNvSpPr>
          <p:nvPr>
            <p:ph type="subTitle" idx="1"/>
          </p:nvPr>
        </p:nvSpPr>
        <p:spPr/>
        <p:txBody>
          <a:bodyPr/>
          <a:lstStyle/>
          <a:p>
            <a:r>
              <a:rPr lang="he-IL" dirty="0" smtClean="0"/>
              <a:t>איגור ומיכאל</a:t>
            </a:r>
            <a:endParaRPr lang="he-IL" dirty="0"/>
          </a:p>
        </p:txBody>
      </p:sp>
      <p:sp>
        <p:nvSpPr>
          <p:cNvPr id="4" name="TextBox 3"/>
          <p:cNvSpPr txBox="1"/>
          <p:nvPr/>
        </p:nvSpPr>
        <p:spPr>
          <a:xfrm>
            <a:off x="5105400" y="5791200"/>
            <a:ext cx="3156531" cy="369332"/>
          </a:xfrm>
          <a:prstGeom prst="rect">
            <a:avLst/>
          </a:prstGeom>
          <a:noFill/>
        </p:spPr>
        <p:txBody>
          <a:bodyPr wrap="square" rtlCol="1">
            <a:spAutoFit/>
          </a:bodyPr>
          <a:lstStyle/>
          <a:p>
            <a:r>
              <a:rPr lang="he-IL" dirty="0" smtClean="0"/>
              <a:t>מנחה: </a:t>
            </a:r>
            <a:r>
              <a:rPr lang="he-IL" dirty="0" err="1" smtClean="0"/>
              <a:t>גילעד</a:t>
            </a:r>
            <a:r>
              <a:rPr lang="he-IL" dirty="0" smtClean="0"/>
              <a:t> נבות</a:t>
            </a:r>
            <a:endParaRPr lang="he-IL" dirty="0"/>
          </a:p>
        </p:txBody>
      </p:sp>
    </p:spTree>
    <p:extLst>
      <p:ext uri="{BB962C8B-B14F-4D97-AF65-F5344CB8AC3E}">
        <p14:creationId xmlns:p14="http://schemas.microsoft.com/office/powerpoint/2010/main" val="1435000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3601460" y="4430304"/>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sp>
        <p:nvSpPr>
          <p:cNvPr id="64" name="TextBox 63"/>
          <p:cNvSpPr txBox="1"/>
          <p:nvPr/>
        </p:nvSpPr>
        <p:spPr>
          <a:xfrm>
            <a:off x="4153427" y="4737781"/>
            <a:ext cx="2564263" cy="369332"/>
          </a:xfrm>
          <a:prstGeom prst="rect">
            <a:avLst/>
          </a:prstGeom>
          <a:noFill/>
          <a:ln>
            <a:solidFill>
              <a:schemeClr val="tx1"/>
            </a:solidFill>
          </a:ln>
        </p:spPr>
        <p:txBody>
          <a:bodyPr wrap="square" rtlCol="1">
            <a:spAutoFit/>
          </a:bodyPr>
          <a:lstStyle/>
          <a:p>
            <a:pPr algn="ctr"/>
            <a:r>
              <a:rPr lang="en-US" dirty="0" smtClean="0"/>
              <a:t>Presenter</a:t>
            </a:r>
            <a:endParaRPr lang="he-IL" dirty="0"/>
          </a:p>
        </p:txBody>
      </p:sp>
      <p:sp>
        <p:nvSpPr>
          <p:cNvPr id="65" name="Title 1"/>
          <p:cNvSpPr txBox="1">
            <a:spLocks/>
          </p:cNvSpPr>
          <p:nvPr/>
        </p:nvSpPr>
        <p:spPr>
          <a:xfrm>
            <a:off x="457200" y="533400"/>
            <a:ext cx="8229600" cy="9906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Framework - Architecture </a:t>
            </a:r>
            <a:br>
              <a:rPr lang="en-US" dirty="0" smtClean="0"/>
            </a:br>
            <a:endParaRPr lang="he-IL" dirty="0"/>
          </a:p>
        </p:txBody>
      </p:sp>
      <p:sp>
        <p:nvSpPr>
          <p:cNvPr id="66" name="Rectangle 65"/>
          <p:cNvSpPr/>
          <p:nvPr/>
        </p:nvSpPr>
        <p:spPr>
          <a:xfrm>
            <a:off x="3601460" y="1181524"/>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68" name="Elbow Connector 67"/>
          <p:cNvCxnSpPr/>
          <p:nvPr/>
        </p:nvCxnSpPr>
        <p:spPr>
          <a:xfrm rot="5400000">
            <a:off x="6117532"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4150800"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443360" y="3881885"/>
            <a:ext cx="2018502" cy="369332"/>
          </a:xfrm>
          <a:prstGeom prst="rect">
            <a:avLst/>
          </a:prstGeom>
          <a:solidFill>
            <a:schemeClr val="bg1"/>
          </a:solidFill>
        </p:spPr>
        <p:txBody>
          <a:bodyPr wrap="none" rtlCol="1">
            <a:spAutoFit/>
          </a:bodyPr>
          <a:lstStyle/>
          <a:p>
            <a:pPr algn="l"/>
            <a:r>
              <a:rPr lang="en-US" dirty="0" err="1" smtClean="0"/>
              <a:t>Asynchronic</a:t>
            </a:r>
            <a:r>
              <a:rPr lang="en-US" dirty="0" smtClean="0"/>
              <a:t> Calls</a:t>
            </a:r>
            <a:endParaRPr lang="he-IL" dirty="0"/>
          </a:p>
        </p:txBody>
      </p:sp>
      <p:sp>
        <p:nvSpPr>
          <p:cNvPr id="77" name="TextBox 76"/>
          <p:cNvSpPr txBox="1"/>
          <p:nvPr/>
        </p:nvSpPr>
        <p:spPr>
          <a:xfrm>
            <a:off x="4153427" y="5676403"/>
            <a:ext cx="2564263"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78" name="TextBox 77"/>
          <p:cNvSpPr txBox="1"/>
          <p:nvPr/>
        </p:nvSpPr>
        <p:spPr>
          <a:xfrm>
            <a:off x="4153427" y="6354035"/>
            <a:ext cx="2564263" cy="307777"/>
          </a:xfrm>
          <a:prstGeom prst="rect">
            <a:avLst/>
          </a:prstGeom>
          <a:noFill/>
          <a:ln>
            <a:solidFill>
              <a:schemeClr val="tx1"/>
            </a:solidFill>
          </a:ln>
        </p:spPr>
        <p:txBody>
          <a:bodyPr wrap="square" rtlCol="1">
            <a:spAutoFit/>
          </a:bodyPr>
          <a:lstStyle/>
          <a:p>
            <a:pPr algn="ctr"/>
            <a:r>
              <a:rPr lang="en-US" sz="1400" dirty="0" smtClean="0"/>
              <a:t>XML (UI-Binder)</a:t>
            </a:r>
          </a:p>
        </p:txBody>
      </p:sp>
      <p:sp>
        <p:nvSpPr>
          <p:cNvPr id="85" name="Rectangle 84"/>
          <p:cNvSpPr/>
          <p:nvPr/>
        </p:nvSpPr>
        <p:spPr>
          <a:xfrm>
            <a:off x="7391400" y="2176790"/>
            <a:ext cx="125547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Model</a:t>
            </a:r>
            <a:endParaRPr lang="en-US" sz="2800" b="1" cap="none" spc="50" dirty="0">
              <a:ln w="11430"/>
              <a:effectLst>
                <a:outerShdw blurRad="76200" dist="50800" dir="5400000" algn="tl" rotWithShape="0">
                  <a:srgbClr val="000000">
                    <a:alpha val="65000"/>
                  </a:srgbClr>
                </a:outerShdw>
              </a:effectLst>
            </a:endParaRPr>
          </a:p>
        </p:txBody>
      </p:sp>
      <p:sp>
        <p:nvSpPr>
          <p:cNvPr id="86" name="Rectangle 85"/>
          <p:cNvSpPr/>
          <p:nvPr/>
        </p:nvSpPr>
        <p:spPr>
          <a:xfrm>
            <a:off x="7508685" y="5907962"/>
            <a:ext cx="1021370"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View</a:t>
            </a:r>
            <a:endParaRPr lang="en-US" sz="2800" b="1" cap="none" spc="50" dirty="0">
              <a:ln w="11430"/>
              <a:effectLst>
                <a:outerShdw blurRad="76200" dist="50800" dir="5400000" algn="tl" rotWithShape="0">
                  <a:srgbClr val="000000">
                    <a:alpha val="65000"/>
                  </a:srgbClr>
                </a:outerShdw>
              </a:effectLst>
            </a:endParaRPr>
          </a:p>
        </p:txBody>
      </p:sp>
      <p:sp>
        <p:nvSpPr>
          <p:cNvPr id="88" name="Right Bracket 87"/>
          <p:cNvSpPr/>
          <p:nvPr/>
        </p:nvSpPr>
        <p:spPr>
          <a:xfrm>
            <a:off x="7177091" y="1524000"/>
            <a:ext cx="214309" cy="18288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Rectangle 90"/>
          <p:cNvSpPr/>
          <p:nvPr/>
        </p:nvSpPr>
        <p:spPr>
          <a:xfrm>
            <a:off x="7242517" y="4660837"/>
            <a:ext cx="190148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solidFill>
                  <a:srgbClr val="C00000"/>
                </a:solidFill>
                <a:effectLst>
                  <a:outerShdw blurRad="76200" dist="50800" dir="5400000" algn="tl" rotWithShape="0">
                    <a:srgbClr val="000000">
                      <a:alpha val="65000"/>
                    </a:srgbClr>
                  </a:outerShdw>
                </a:effectLst>
              </a:rPr>
              <a:t>Presenter</a:t>
            </a:r>
            <a:endParaRPr lang="en-US" sz="2800" b="1" cap="none" spc="50" dirty="0">
              <a:ln w="11430"/>
              <a:solidFill>
                <a:srgbClr val="C00000"/>
              </a:solidFill>
              <a:effectLst>
                <a:outerShdw blurRad="76200" dist="50800" dir="5400000" algn="tl" rotWithShape="0">
                  <a:srgbClr val="000000">
                    <a:alpha val="65000"/>
                  </a:srgbClr>
                </a:outerShdw>
              </a:effectLst>
            </a:endParaRPr>
          </a:p>
        </p:txBody>
      </p:sp>
      <p:sp>
        <p:nvSpPr>
          <p:cNvPr id="92" name="Right Bracket 91"/>
          <p:cNvSpPr/>
          <p:nvPr/>
        </p:nvSpPr>
        <p:spPr>
          <a:xfrm>
            <a:off x="7106660" y="4624051"/>
            <a:ext cx="177585" cy="63139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Right Bracket 92"/>
          <p:cNvSpPr/>
          <p:nvPr/>
        </p:nvSpPr>
        <p:spPr>
          <a:xfrm>
            <a:off x="7106660" y="5605949"/>
            <a:ext cx="284740" cy="117564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Rectangle 93"/>
          <p:cNvSpPr/>
          <p:nvPr/>
        </p:nvSpPr>
        <p:spPr>
          <a:xfrm>
            <a:off x="1367045" y="5781147"/>
            <a:ext cx="1209041" cy="584775"/>
          </a:xfrm>
          <a:prstGeom prst="rect">
            <a:avLst/>
          </a:prstGeom>
          <a:noFill/>
        </p:spPr>
        <p:txBody>
          <a:bodyPr wrap="square" lIns="91440" tIns="45720" rIns="91440" bIns="45720">
            <a:spAutoFit/>
          </a:bodyPr>
          <a:lstStyle/>
          <a:p>
            <a:pPr algn="ctr"/>
            <a:r>
              <a:rPr lang="en-US" sz="32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gwt</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95" name="Rectangle 94"/>
          <p:cNvSpPr/>
          <p:nvPr/>
        </p:nvSpPr>
        <p:spPr>
          <a:xfrm>
            <a:off x="1071560" y="4599282"/>
            <a:ext cx="1504526" cy="584775"/>
          </a:xfrm>
          <a:prstGeom prst="rect">
            <a:avLst/>
          </a:prstGeom>
          <a:noFill/>
        </p:spPr>
        <p:txBody>
          <a:bodyPr wrap="square" lIns="91440" tIns="45720" rIns="91440" bIns="45720">
            <a:spAutoFit/>
          </a:bodyPr>
          <a:lstStyle/>
          <a:p>
            <a:pPr algn="ctr"/>
            <a:r>
              <a:rPr lang="en-US" sz="32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gwtP</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96" name="Isosceles Triangle 95"/>
          <p:cNvSpPr/>
          <p:nvPr/>
        </p:nvSpPr>
        <p:spPr>
          <a:xfrm rot="16200000">
            <a:off x="2696141" y="5756488"/>
            <a:ext cx="985409" cy="8252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Isosceles Triangle 96"/>
          <p:cNvSpPr/>
          <p:nvPr/>
        </p:nvSpPr>
        <p:spPr>
          <a:xfrm rot="16200000">
            <a:off x="2811219" y="4564289"/>
            <a:ext cx="755253" cy="82523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39536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4153428" y="1569383"/>
            <a:ext cx="2564262" cy="369332"/>
          </a:xfrm>
          <a:prstGeom prst="rect">
            <a:avLst/>
          </a:prstGeom>
          <a:noFill/>
          <a:ln>
            <a:solidFill>
              <a:schemeClr val="tx1"/>
            </a:solidFill>
          </a:ln>
        </p:spPr>
        <p:txBody>
          <a:bodyPr wrap="square" rtlCol="1">
            <a:spAutoFit/>
          </a:bodyPr>
          <a:lstStyle/>
          <a:p>
            <a:pPr algn="ctr"/>
            <a:r>
              <a:rPr lang="en-US" dirty="0" smtClean="0"/>
              <a:t>Data layer</a:t>
            </a:r>
            <a:endParaRPr lang="he-IL" dirty="0"/>
          </a:p>
        </p:txBody>
      </p:sp>
      <p:sp>
        <p:nvSpPr>
          <p:cNvPr id="29" name="TextBox 28"/>
          <p:cNvSpPr txBox="1"/>
          <p:nvPr/>
        </p:nvSpPr>
        <p:spPr>
          <a:xfrm>
            <a:off x="4153428" y="2284017"/>
            <a:ext cx="2564262" cy="369332"/>
          </a:xfrm>
          <a:prstGeom prst="rect">
            <a:avLst/>
          </a:prstGeom>
          <a:noFill/>
          <a:ln>
            <a:solidFill>
              <a:schemeClr val="tx1"/>
            </a:solidFill>
          </a:ln>
        </p:spPr>
        <p:txBody>
          <a:bodyPr wrap="square" rtlCol="1">
            <a:spAutoFit/>
          </a:bodyPr>
          <a:lstStyle/>
          <a:p>
            <a:pPr algn="ctr"/>
            <a:r>
              <a:rPr lang="en-US" dirty="0" smtClean="0"/>
              <a:t>Service layer</a:t>
            </a:r>
            <a:endParaRPr lang="he-IL" dirty="0"/>
          </a:p>
        </p:txBody>
      </p:sp>
      <p:sp>
        <p:nvSpPr>
          <p:cNvPr id="31" name="TextBox 30"/>
          <p:cNvSpPr txBox="1"/>
          <p:nvPr/>
        </p:nvSpPr>
        <p:spPr>
          <a:xfrm>
            <a:off x="4167313" y="2987078"/>
            <a:ext cx="2564262" cy="369332"/>
          </a:xfrm>
          <a:prstGeom prst="rect">
            <a:avLst/>
          </a:prstGeom>
          <a:noFill/>
          <a:ln>
            <a:solidFill>
              <a:schemeClr val="tx1"/>
            </a:solidFill>
          </a:ln>
        </p:spPr>
        <p:txBody>
          <a:bodyPr wrap="square" rtlCol="1">
            <a:spAutoFit/>
          </a:bodyPr>
          <a:lstStyle/>
          <a:p>
            <a:pPr algn="ctr"/>
            <a:r>
              <a:rPr lang="en-US" dirty="0" smtClean="0"/>
              <a:t>Servlets</a:t>
            </a:r>
          </a:p>
        </p:txBody>
      </p:sp>
      <p:sp>
        <p:nvSpPr>
          <p:cNvPr id="32" name="Rectangle 31"/>
          <p:cNvSpPr/>
          <p:nvPr/>
        </p:nvSpPr>
        <p:spPr>
          <a:xfrm>
            <a:off x="3601460" y="4430304"/>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sp>
        <p:nvSpPr>
          <p:cNvPr id="33" name="TextBox 32"/>
          <p:cNvSpPr txBox="1"/>
          <p:nvPr/>
        </p:nvSpPr>
        <p:spPr>
          <a:xfrm>
            <a:off x="4153427" y="4737781"/>
            <a:ext cx="2564263" cy="369332"/>
          </a:xfrm>
          <a:prstGeom prst="rect">
            <a:avLst/>
          </a:prstGeom>
          <a:noFill/>
          <a:ln>
            <a:solidFill>
              <a:schemeClr val="tx1"/>
            </a:solidFill>
          </a:ln>
        </p:spPr>
        <p:txBody>
          <a:bodyPr wrap="square" rtlCol="1">
            <a:spAutoFit/>
          </a:bodyPr>
          <a:lstStyle/>
          <a:p>
            <a:pPr algn="ctr"/>
            <a:r>
              <a:rPr lang="en-US" dirty="0" smtClean="0"/>
              <a:t>Presenter</a:t>
            </a:r>
            <a:endParaRPr lang="he-IL" dirty="0"/>
          </a:p>
        </p:txBody>
      </p:sp>
      <p:sp>
        <p:nvSpPr>
          <p:cNvPr id="34" name="Title 1"/>
          <p:cNvSpPr txBox="1">
            <a:spLocks/>
          </p:cNvSpPr>
          <p:nvPr/>
        </p:nvSpPr>
        <p:spPr>
          <a:xfrm>
            <a:off x="457200" y="533400"/>
            <a:ext cx="8229600" cy="9906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Framework - Architecture </a:t>
            </a:r>
            <a:br>
              <a:rPr lang="en-US" dirty="0" smtClean="0"/>
            </a:br>
            <a:endParaRPr lang="he-IL" dirty="0"/>
          </a:p>
        </p:txBody>
      </p:sp>
      <p:sp>
        <p:nvSpPr>
          <p:cNvPr id="35" name="Rectangle 34"/>
          <p:cNvSpPr/>
          <p:nvPr/>
        </p:nvSpPr>
        <p:spPr>
          <a:xfrm>
            <a:off x="3601460" y="1181524"/>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57" name="Elbow Connector 56"/>
          <p:cNvCxnSpPr/>
          <p:nvPr/>
        </p:nvCxnSpPr>
        <p:spPr>
          <a:xfrm rot="5400000">
            <a:off x="6117532"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4150800"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443360" y="3881885"/>
            <a:ext cx="2018502" cy="369332"/>
          </a:xfrm>
          <a:prstGeom prst="rect">
            <a:avLst/>
          </a:prstGeom>
          <a:solidFill>
            <a:schemeClr val="bg1"/>
          </a:solidFill>
        </p:spPr>
        <p:txBody>
          <a:bodyPr wrap="none" rtlCol="1">
            <a:spAutoFit/>
          </a:bodyPr>
          <a:lstStyle/>
          <a:p>
            <a:pPr algn="l"/>
            <a:r>
              <a:rPr lang="en-US" dirty="0" err="1" smtClean="0"/>
              <a:t>Asynchronic</a:t>
            </a:r>
            <a:r>
              <a:rPr lang="en-US" dirty="0" smtClean="0"/>
              <a:t> Calls</a:t>
            </a:r>
            <a:endParaRPr lang="he-IL" dirty="0"/>
          </a:p>
        </p:txBody>
      </p:sp>
      <p:sp>
        <p:nvSpPr>
          <p:cNvPr id="66" name="TextBox 65"/>
          <p:cNvSpPr txBox="1"/>
          <p:nvPr/>
        </p:nvSpPr>
        <p:spPr>
          <a:xfrm>
            <a:off x="4153427" y="5676403"/>
            <a:ext cx="2564263"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67" name="TextBox 66"/>
          <p:cNvSpPr txBox="1"/>
          <p:nvPr/>
        </p:nvSpPr>
        <p:spPr>
          <a:xfrm>
            <a:off x="4153427" y="6354035"/>
            <a:ext cx="2564263" cy="307777"/>
          </a:xfrm>
          <a:prstGeom prst="rect">
            <a:avLst/>
          </a:prstGeom>
          <a:noFill/>
          <a:ln>
            <a:solidFill>
              <a:schemeClr val="tx1"/>
            </a:solidFill>
          </a:ln>
        </p:spPr>
        <p:txBody>
          <a:bodyPr wrap="square" rtlCol="1">
            <a:spAutoFit/>
          </a:bodyPr>
          <a:lstStyle/>
          <a:p>
            <a:pPr algn="ctr"/>
            <a:r>
              <a:rPr lang="en-US" sz="1400" dirty="0" smtClean="0"/>
              <a:t>XML (UI-Binder)</a:t>
            </a:r>
          </a:p>
        </p:txBody>
      </p:sp>
      <p:sp>
        <p:nvSpPr>
          <p:cNvPr id="6" name="Rectangle 5"/>
          <p:cNvSpPr/>
          <p:nvPr/>
        </p:nvSpPr>
        <p:spPr>
          <a:xfrm>
            <a:off x="1367045" y="5781147"/>
            <a:ext cx="1209041" cy="584775"/>
          </a:xfrm>
          <a:prstGeom prst="rect">
            <a:avLst/>
          </a:prstGeom>
          <a:noFill/>
        </p:spPr>
        <p:txBody>
          <a:bodyPr wrap="square" lIns="91440" tIns="45720" rIns="91440" bIns="45720">
            <a:spAutoFit/>
          </a:bodyPr>
          <a:lstStyle/>
          <a:p>
            <a:pPr algn="ctr"/>
            <a:r>
              <a:rPr lang="en-US" sz="32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gwt</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1" name="Rectangle 70"/>
          <p:cNvSpPr/>
          <p:nvPr/>
        </p:nvSpPr>
        <p:spPr>
          <a:xfrm>
            <a:off x="1071560" y="4599282"/>
            <a:ext cx="1504526" cy="584775"/>
          </a:xfrm>
          <a:prstGeom prst="rect">
            <a:avLst/>
          </a:prstGeom>
          <a:noFill/>
        </p:spPr>
        <p:txBody>
          <a:bodyPr wrap="square" lIns="91440" tIns="45720" rIns="91440" bIns="45720">
            <a:spAutoFit/>
          </a:bodyPr>
          <a:lstStyle/>
          <a:p>
            <a:pPr algn="ctr"/>
            <a:r>
              <a:rPr lang="en-US" sz="32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gwtP</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3" name="Rectangle 72"/>
          <p:cNvSpPr/>
          <p:nvPr/>
        </p:nvSpPr>
        <p:spPr>
          <a:xfrm>
            <a:off x="1367045" y="2435991"/>
            <a:ext cx="1216924" cy="584775"/>
          </a:xfrm>
          <a:prstGeom prst="rect">
            <a:avLst/>
          </a:prstGeom>
          <a:noFill/>
        </p:spPr>
        <p:txBody>
          <a:bodyPr wrap="square" lIns="91440" tIns="45720" rIns="91440" bIns="45720">
            <a:spAutoFit/>
          </a:bodyPr>
          <a:lstStyle/>
          <a:p>
            <a:pPr algn="ctr"/>
            <a:r>
              <a:rPr lang="en-US"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GAE</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5" name="Rectangle 74"/>
          <p:cNvSpPr/>
          <p:nvPr/>
        </p:nvSpPr>
        <p:spPr>
          <a:xfrm>
            <a:off x="917728" y="1482168"/>
            <a:ext cx="1666241" cy="646331"/>
          </a:xfrm>
          <a:prstGeom prst="rect">
            <a:avLst/>
          </a:prstGeom>
          <a:noFill/>
        </p:spPr>
        <p:txBody>
          <a:bodyPr wrap="square" lIns="91440" tIns="45720" rIns="91440" bIns="45720">
            <a:spAutoFit/>
          </a:bodyPr>
          <a:lstStyle/>
          <a:p>
            <a:pPr algn="ctr"/>
            <a:r>
              <a:rPr lang="en-US"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DataStore</a:t>
            </a:r>
            <a:r>
              <a:rPr lang="en-US"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\Objectify</a:t>
            </a:r>
            <a:endParaRPr lang="en-US"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6" name="Rectangle 75"/>
          <p:cNvSpPr/>
          <p:nvPr/>
        </p:nvSpPr>
        <p:spPr>
          <a:xfrm>
            <a:off x="7391400" y="2176790"/>
            <a:ext cx="125547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solidFill>
                  <a:srgbClr val="C00000"/>
                </a:solidFill>
                <a:effectLst>
                  <a:outerShdw blurRad="76200" dist="50800" dir="5400000" algn="tl" rotWithShape="0">
                    <a:srgbClr val="000000">
                      <a:alpha val="65000"/>
                    </a:srgbClr>
                  </a:outerShdw>
                </a:effectLst>
              </a:rPr>
              <a:t>Model</a:t>
            </a:r>
            <a:endParaRPr lang="en-US" sz="2800" b="1" cap="none" spc="50" dirty="0">
              <a:ln w="11430"/>
              <a:solidFill>
                <a:srgbClr val="C00000"/>
              </a:solidFill>
              <a:effectLst>
                <a:outerShdw blurRad="76200" dist="50800" dir="5400000" algn="tl" rotWithShape="0">
                  <a:srgbClr val="000000">
                    <a:alpha val="65000"/>
                  </a:srgbClr>
                </a:outerShdw>
              </a:effectLst>
            </a:endParaRPr>
          </a:p>
        </p:txBody>
      </p:sp>
      <p:sp>
        <p:nvSpPr>
          <p:cNvPr id="77" name="Rectangle 76"/>
          <p:cNvSpPr/>
          <p:nvPr/>
        </p:nvSpPr>
        <p:spPr>
          <a:xfrm>
            <a:off x="7508685" y="5907962"/>
            <a:ext cx="1021370"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View</a:t>
            </a:r>
            <a:endParaRPr lang="en-US" sz="2800" b="1" cap="none" spc="50" dirty="0">
              <a:ln w="11430"/>
              <a:effectLst>
                <a:outerShdw blurRad="76200" dist="50800" dir="5400000" algn="tl" rotWithShape="0">
                  <a:srgbClr val="000000">
                    <a:alpha val="65000"/>
                  </a:srgbClr>
                </a:outerShdw>
              </a:effectLst>
            </a:endParaRPr>
          </a:p>
        </p:txBody>
      </p:sp>
      <p:sp>
        <p:nvSpPr>
          <p:cNvPr id="78" name="Rectangle 77"/>
          <p:cNvSpPr/>
          <p:nvPr/>
        </p:nvSpPr>
        <p:spPr>
          <a:xfrm>
            <a:off x="7242517" y="4660837"/>
            <a:ext cx="190148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Presenter</a:t>
            </a:r>
            <a:endParaRPr lang="en-US" sz="2800" b="1" cap="none" spc="50" dirty="0">
              <a:ln w="11430"/>
              <a:effectLst>
                <a:outerShdw blurRad="76200" dist="50800" dir="5400000" algn="tl" rotWithShape="0">
                  <a:srgbClr val="000000">
                    <a:alpha val="65000"/>
                  </a:srgbClr>
                </a:outerShdw>
              </a:effectLst>
            </a:endParaRPr>
          </a:p>
        </p:txBody>
      </p:sp>
      <p:sp>
        <p:nvSpPr>
          <p:cNvPr id="79" name="Right Bracket 78"/>
          <p:cNvSpPr/>
          <p:nvPr/>
        </p:nvSpPr>
        <p:spPr>
          <a:xfrm>
            <a:off x="7177091" y="1524000"/>
            <a:ext cx="214309" cy="18288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Right Bracket 79"/>
          <p:cNvSpPr/>
          <p:nvPr/>
        </p:nvSpPr>
        <p:spPr>
          <a:xfrm>
            <a:off x="7106660" y="4624051"/>
            <a:ext cx="177585" cy="63139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Right Bracket 80"/>
          <p:cNvSpPr/>
          <p:nvPr/>
        </p:nvSpPr>
        <p:spPr>
          <a:xfrm>
            <a:off x="7106660" y="5605949"/>
            <a:ext cx="284740" cy="117564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Isosceles Triangle 9"/>
          <p:cNvSpPr/>
          <p:nvPr/>
        </p:nvSpPr>
        <p:spPr>
          <a:xfrm rot="16200000">
            <a:off x="2696141" y="5756488"/>
            <a:ext cx="985409" cy="8252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p:cNvSpPr/>
          <p:nvPr/>
        </p:nvSpPr>
        <p:spPr>
          <a:xfrm rot="16200000">
            <a:off x="2811219" y="4564289"/>
            <a:ext cx="755253" cy="82523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p:cNvSpPr/>
          <p:nvPr/>
        </p:nvSpPr>
        <p:spPr>
          <a:xfrm rot="16200000">
            <a:off x="2652646" y="2407595"/>
            <a:ext cx="1072393" cy="8252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p:cNvSpPr/>
          <p:nvPr/>
        </p:nvSpPr>
        <p:spPr>
          <a:xfrm rot="16200000">
            <a:off x="2886592" y="1413629"/>
            <a:ext cx="604499" cy="8252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8423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p:nvPr/>
        </p:nvSpPr>
        <p:spPr>
          <a:xfrm rot="5400000">
            <a:off x="3591745" y="3647255"/>
            <a:ext cx="4419600" cy="17309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4" name="Title 1"/>
          <p:cNvSpPr txBox="1">
            <a:spLocks/>
          </p:cNvSpPr>
          <p:nvPr/>
        </p:nvSpPr>
        <p:spPr>
          <a:xfrm>
            <a:off x="457200" y="533400"/>
            <a:ext cx="8229600" cy="9906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Framework - Architecture </a:t>
            </a:r>
            <a:br>
              <a:rPr lang="en-US" dirty="0" smtClean="0"/>
            </a:br>
            <a:endParaRPr lang="he-IL" dirty="0"/>
          </a:p>
        </p:txBody>
      </p:sp>
      <p:grpSp>
        <p:nvGrpSpPr>
          <p:cNvPr id="2" name="Group 1"/>
          <p:cNvGrpSpPr/>
          <p:nvPr/>
        </p:nvGrpSpPr>
        <p:grpSpPr>
          <a:xfrm>
            <a:off x="457200" y="1937668"/>
            <a:ext cx="8229600" cy="4726438"/>
            <a:chOff x="917728" y="1181524"/>
            <a:chExt cx="8226272" cy="5600071"/>
          </a:xfrm>
        </p:grpSpPr>
        <p:sp>
          <p:nvSpPr>
            <p:cNvPr id="28" name="TextBox 27"/>
            <p:cNvSpPr txBox="1"/>
            <p:nvPr/>
          </p:nvSpPr>
          <p:spPr>
            <a:xfrm>
              <a:off x="4153428" y="1569383"/>
              <a:ext cx="2564262" cy="369332"/>
            </a:xfrm>
            <a:prstGeom prst="rect">
              <a:avLst/>
            </a:prstGeom>
            <a:noFill/>
            <a:ln>
              <a:solidFill>
                <a:schemeClr val="tx1"/>
              </a:solidFill>
            </a:ln>
          </p:spPr>
          <p:txBody>
            <a:bodyPr wrap="square" rtlCol="1">
              <a:spAutoFit/>
            </a:bodyPr>
            <a:lstStyle/>
            <a:p>
              <a:pPr algn="ctr"/>
              <a:r>
                <a:rPr lang="en-US" dirty="0" smtClean="0"/>
                <a:t>Data layer</a:t>
              </a:r>
              <a:endParaRPr lang="he-IL" dirty="0"/>
            </a:p>
          </p:txBody>
        </p:sp>
        <p:sp>
          <p:nvSpPr>
            <p:cNvPr id="29" name="TextBox 28"/>
            <p:cNvSpPr txBox="1"/>
            <p:nvPr/>
          </p:nvSpPr>
          <p:spPr>
            <a:xfrm>
              <a:off x="4153428" y="2284017"/>
              <a:ext cx="2564262" cy="369332"/>
            </a:xfrm>
            <a:prstGeom prst="rect">
              <a:avLst/>
            </a:prstGeom>
            <a:noFill/>
            <a:ln>
              <a:solidFill>
                <a:schemeClr val="tx1"/>
              </a:solidFill>
            </a:ln>
          </p:spPr>
          <p:txBody>
            <a:bodyPr wrap="square" rtlCol="1">
              <a:spAutoFit/>
            </a:bodyPr>
            <a:lstStyle/>
            <a:p>
              <a:pPr algn="ctr"/>
              <a:r>
                <a:rPr lang="en-US" dirty="0" smtClean="0"/>
                <a:t>Service layer</a:t>
              </a:r>
              <a:endParaRPr lang="he-IL" dirty="0"/>
            </a:p>
          </p:txBody>
        </p:sp>
        <p:sp>
          <p:nvSpPr>
            <p:cNvPr id="31" name="TextBox 30"/>
            <p:cNvSpPr txBox="1"/>
            <p:nvPr/>
          </p:nvSpPr>
          <p:spPr>
            <a:xfrm>
              <a:off x="4167313" y="2987078"/>
              <a:ext cx="2564262" cy="369332"/>
            </a:xfrm>
            <a:prstGeom prst="rect">
              <a:avLst/>
            </a:prstGeom>
            <a:noFill/>
            <a:ln>
              <a:solidFill>
                <a:schemeClr val="tx1"/>
              </a:solidFill>
            </a:ln>
          </p:spPr>
          <p:txBody>
            <a:bodyPr wrap="square" rtlCol="1">
              <a:spAutoFit/>
            </a:bodyPr>
            <a:lstStyle/>
            <a:p>
              <a:pPr algn="ctr"/>
              <a:r>
                <a:rPr lang="en-US" dirty="0" smtClean="0"/>
                <a:t>Servlets</a:t>
              </a:r>
            </a:p>
          </p:txBody>
        </p:sp>
        <p:sp>
          <p:nvSpPr>
            <p:cNvPr id="32" name="Rectangle 31"/>
            <p:cNvSpPr/>
            <p:nvPr/>
          </p:nvSpPr>
          <p:spPr>
            <a:xfrm>
              <a:off x="3601460" y="4430304"/>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sp>
          <p:nvSpPr>
            <p:cNvPr id="33" name="TextBox 32"/>
            <p:cNvSpPr txBox="1"/>
            <p:nvPr/>
          </p:nvSpPr>
          <p:spPr>
            <a:xfrm>
              <a:off x="4153427" y="4737781"/>
              <a:ext cx="2564263" cy="369332"/>
            </a:xfrm>
            <a:prstGeom prst="rect">
              <a:avLst/>
            </a:prstGeom>
            <a:noFill/>
            <a:ln>
              <a:solidFill>
                <a:schemeClr val="tx1"/>
              </a:solidFill>
            </a:ln>
          </p:spPr>
          <p:txBody>
            <a:bodyPr wrap="square" rtlCol="1">
              <a:spAutoFit/>
            </a:bodyPr>
            <a:lstStyle/>
            <a:p>
              <a:pPr algn="ctr"/>
              <a:r>
                <a:rPr lang="en-US" dirty="0" smtClean="0"/>
                <a:t>Presenter</a:t>
              </a:r>
              <a:endParaRPr lang="he-IL" dirty="0"/>
            </a:p>
          </p:txBody>
        </p:sp>
        <p:sp>
          <p:nvSpPr>
            <p:cNvPr id="35" name="Rectangle 34"/>
            <p:cNvSpPr/>
            <p:nvPr/>
          </p:nvSpPr>
          <p:spPr>
            <a:xfrm>
              <a:off x="3601460" y="1181524"/>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57" name="Elbow Connector 56"/>
            <p:cNvCxnSpPr/>
            <p:nvPr/>
          </p:nvCxnSpPr>
          <p:spPr>
            <a:xfrm rot="5400000">
              <a:off x="6117532"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4150800"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443360" y="3881885"/>
              <a:ext cx="2018502" cy="369332"/>
            </a:xfrm>
            <a:prstGeom prst="rect">
              <a:avLst/>
            </a:prstGeom>
            <a:solidFill>
              <a:schemeClr val="bg1"/>
            </a:solidFill>
          </p:spPr>
          <p:txBody>
            <a:bodyPr wrap="none" rtlCol="1">
              <a:spAutoFit/>
            </a:bodyPr>
            <a:lstStyle/>
            <a:p>
              <a:pPr algn="l"/>
              <a:r>
                <a:rPr lang="en-US" dirty="0" err="1" smtClean="0"/>
                <a:t>Asynchronic</a:t>
              </a:r>
              <a:r>
                <a:rPr lang="en-US" dirty="0" smtClean="0"/>
                <a:t> Calls</a:t>
              </a:r>
              <a:endParaRPr lang="he-IL" dirty="0"/>
            </a:p>
          </p:txBody>
        </p:sp>
        <p:sp>
          <p:nvSpPr>
            <p:cNvPr id="66" name="TextBox 65"/>
            <p:cNvSpPr txBox="1"/>
            <p:nvPr/>
          </p:nvSpPr>
          <p:spPr>
            <a:xfrm>
              <a:off x="4153427" y="5676403"/>
              <a:ext cx="2564263"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67" name="TextBox 66"/>
            <p:cNvSpPr txBox="1"/>
            <p:nvPr/>
          </p:nvSpPr>
          <p:spPr>
            <a:xfrm>
              <a:off x="4153427" y="6354035"/>
              <a:ext cx="2564263" cy="307777"/>
            </a:xfrm>
            <a:prstGeom prst="rect">
              <a:avLst/>
            </a:prstGeom>
            <a:noFill/>
            <a:ln>
              <a:solidFill>
                <a:schemeClr val="tx1"/>
              </a:solidFill>
            </a:ln>
          </p:spPr>
          <p:txBody>
            <a:bodyPr wrap="square" rtlCol="1">
              <a:spAutoFit/>
            </a:bodyPr>
            <a:lstStyle/>
            <a:p>
              <a:pPr algn="ctr"/>
              <a:r>
                <a:rPr lang="en-US" sz="1400" dirty="0" smtClean="0"/>
                <a:t>XML (UI-Binder)</a:t>
              </a:r>
            </a:p>
          </p:txBody>
        </p:sp>
        <p:sp>
          <p:nvSpPr>
            <p:cNvPr id="6" name="Rectangle 5"/>
            <p:cNvSpPr/>
            <p:nvPr/>
          </p:nvSpPr>
          <p:spPr>
            <a:xfrm>
              <a:off x="1367045" y="5781147"/>
              <a:ext cx="1209041" cy="584775"/>
            </a:xfrm>
            <a:prstGeom prst="rect">
              <a:avLst/>
            </a:prstGeom>
            <a:noFill/>
          </p:spPr>
          <p:txBody>
            <a:bodyPr wrap="square" lIns="91440" tIns="45720" rIns="91440" bIns="45720">
              <a:spAutoFit/>
            </a:bodyPr>
            <a:lstStyle/>
            <a:p>
              <a:pPr algn="ctr"/>
              <a:r>
                <a:rPr lang="en-US" sz="32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gwt</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1" name="Rectangle 70"/>
            <p:cNvSpPr/>
            <p:nvPr/>
          </p:nvSpPr>
          <p:spPr>
            <a:xfrm>
              <a:off x="1071560" y="4599282"/>
              <a:ext cx="1504526" cy="584775"/>
            </a:xfrm>
            <a:prstGeom prst="rect">
              <a:avLst/>
            </a:prstGeom>
            <a:noFill/>
          </p:spPr>
          <p:txBody>
            <a:bodyPr wrap="square" lIns="91440" tIns="45720" rIns="91440" bIns="45720">
              <a:spAutoFit/>
            </a:bodyPr>
            <a:lstStyle/>
            <a:p>
              <a:pPr algn="ctr"/>
              <a:r>
                <a:rPr lang="en-US" sz="32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gwtP</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3" name="Rectangle 72"/>
            <p:cNvSpPr/>
            <p:nvPr/>
          </p:nvSpPr>
          <p:spPr>
            <a:xfrm>
              <a:off x="1367045" y="2435991"/>
              <a:ext cx="1216924" cy="584775"/>
            </a:xfrm>
            <a:prstGeom prst="rect">
              <a:avLst/>
            </a:prstGeom>
            <a:noFill/>
          </p:spPr>
          <p:txBody>
            <a:bodyPr wrap="square" lIns="91440" tIns="45720" rIns="91440" bIns="45720">
              <a:spAutoFit/>
            </a:bodyPr>
            <a:lstStyle/>
            <a:p>
              <a:pPr algn="ctr"/>
              <a:r>
                <a:rPr lang="en-US"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GAE</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5" name="Rectangle 74"/>
            <p:cNvSpPr/>
            <p:nvPr/>
          </p:nvSpPr>
          <p:spPr>
            <a:xfrm>
              <a:off x="917728" y="1482168"/>
              <a:ext cx="1666241" cy="646331"/>
            </a:xfrm>
            <a:prstGeom prst="rect">
              <a:avLst/>
            </a:prstGeom>
            <a:noFill/>
          </p:spPr>
          <p:txBody>
            <a:bodyPr wrap="square" lIns="91440" tIns="45720" rIns="91440" bIns="45720">
              <a:spAutoFit/>
            </a:bodyPr>
            <a:lstStyle/>
            <a:p>
              <a:pPr algn="ctr"/>
              <a:r>
                <a:rPr lang="en-US"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DataStore</a:t>
              </a:r>
              <a:r>
                <a:rPr lang="en-US"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\Objectify</a:t>
              </a:r>
              <a:endParaRPr lang="en-US"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6" name="Rectangle 75"/>
            <p:cNvSpPr/>
            <p:nvPr/>
          </p:nvSpPr>
          <p:spPr>
            <a:xfrm>
              <a:off x="7391400" y="2176790"/>
              <a:ext cx="125547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solidFill>
                    <a:srgbClr val="C00000"/>
                  </a:solidFill>
                  <a:effectLst>
                    <a:outerShdw blurRad="76200" dist="50800" dir="5400000" algn="tl" rotWithShape="0">
                      <a:srgbClr val="000000">
                        <a:alpha val="65000"/>
                      </a:srgbClr>
                    </a:outerShdw>
                  </a:effectLst>
                </a:rPr>
                <a:t>Model</a:t>
              </a:r>
              <a:endParaRPr lang="en-US" sz="2800" b="1" cap="none" spc="50" dirty="0">
                <a:ln w="11430"/>
                <a:solidFill>
                  <a:srgbClr val="C00000"/>
                </a:solidFill>
                <a:effectLst>
                  <a:outerShdw blurRad="76200" dist="50800" dir="5400000" algn="tl" rotWithShape="0">
                    <a:srgbClr val="000000">
                      <a:alpha val="65000"/>
                    </a:srgbClr>
                  </a:outerShdw>
                </a:effectLst>
              </a:endParaRPr>
            </a:p>
          </p:txBody>
        </p:sp>
        <p:sp>
          <p:nvSpPr>
            <p:cNvPr id="77" name="Rectangle 76"/>
            <p:cNvSpPr/>
            <p:nvPr/>
          </p:nvSpPr>
          <p:spPr>
            <a:xfrm>
              <a:off x="7508685" y="5907962"/>
              <a:ext cx="1021370"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View</a:t>
              </a:r>
              <a:endParaRPr lang="en-US" sz="2800" b="1" cap="none" spc="50" dirty="0">
                <a:ln w="11430"/>
                <a:effectLst>
                  <a:outerShdw blurRad="76200" dist="50800" dir="5400000" algn="tl" rotWithShape="0">
                    <a:srgbClr val="000000">
                      <a:alpha val="65000"/>
                    </a:srgbClr>
                  </a:outerShdw>
                </a:effectLst>
              </a:endParaRPr>
            </a:p>
          </p:txBody>
        </p:sp>
        <p:sp>
          <p:nvSpPr>
            <p:cNvPr id="78" name="Rectangle 77"/>
            <p:cNvSpPr/>
            <p:nvPr/>
          </p:nvSpPr>
          <p:spPr>
            <a:xfrm>
              <a:off x="7242517" y="4660837"/>
              <a:ext cx="190148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Presenter</a:t>
              </a:r>
              <a:endParaRPr lang="en-US" sz="2800" b="1" cap="none" spc="50" dirty="0">
                <a:ln w="11430"/>
                <a:effectLst>
                  <a:outerShdw blurRad="76200" dist="50800" dir="5400000" algn="tl" rotWithShape="0">
                    <a:srgbClr val="000000">
                      <a:alpha val="65000"/>
                    </a:srgbClr>
                  </a:outerShdw>
                </a:effectLst>
              </a:endParaRPr>
            </a:p>
          </p:txBody>
        </p:sp>
        <p:sp>
          <p:nvSpPr>
            <p:cNvPr id="79" name="Right Bracket 78"/>
            <p:cNvSpPr/>
            <p:nvPr/>
          </p:nvSpPr>
          <p:spPr>
            <a:xfrm>
              <a:off x="7177091" y="1524000"/>
              <a:ext cx="214309" cy="18288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Right Bracket 79"/>
            <p:cNvSpPr/>
            <p:nvPr/>
          </p:nvSpPr>
          <p:spPr>
            <a:xfrm>
              <a:off x="7106660" y="4624051"/>
              <a:ext cx="177585" cy="63139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Right Bracket 80"/>
            <p:cNvSpPr/>
            <p:nvPr/>
          </p:nvSpPr>
          <p:spPr>
            <a:xfrm>
              <a:off x="7106660" y="5605949"/>
              <a:ext cx="284740" cy="117564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Isosceles Triangle 9"/>
            <p:cNvSpPr/>
            <p:nvPr/>
          </p:nvSpPr>
          <p:spPr>
            <a:xfrm rot="16200000">
              <a:off x="2696141" y="5756488"/>
              <a:ext cx="985409" cy="8252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p:cNvSpPr/>
            <p:nvPr/>
          </p:nvSpPr>
          <p:spPr>
            <a:xfrm rot="16200000">
              <a:off x="2811219" y="4564289"/>
              <a:ext cx="755253" cy="82523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p:cNvSpPr/>
            <p:nvPr/>
          </p:nvSpPr>
          <p:spPr>
            <a:xfrm rot="16200000">
              <a:off x="2652646" y="2407595"/>
              <a:ext cx="1072393" cy="8252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p:cNvSpPr/>
            <p:nvPr/>
          </p:nvSpPr>
          <p:spPr>
            <a:xfrm rot="16200000">
              <a:off x="2886592" y="1413629"/>
              <a:ext cx="604499" cy="8252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4852902" y="1119617"/>
            <a:ext cx="1724196" cy="369332"/>
          </a:xfrm>
          <a:prstGeom prst="rect">
            <a:avLst/>
          </a:prstGeom>
          <a:noFill/>
          <a:ln>
            <a:solidFill>
              <a:schemeClr val="tx1"/>
            </a:solidFill>
          </a:ln>
        </p:spPr>
        <p:txBody>
          <a:bodyPr wrap="square" rtlCol="0">
            <a:spAutoFit/>
          </a:bodyPr>
          <a:lstStyle/>
          <a:p>
            <a:pPr algn="ctr"/>
            <a:r>
              <a:rPr lang="en-US" dirty="0" err="1" smtClean="0"/>
              <a:t>SomeObj.class</a:t>
            </a:r>
            <a:endParaRPr lang="en-US" dirty="0"/>
          </a:p>
        </p:txBody>
      </p:sp>
    </p:spTree>
    <p:extLst>
      <p:ext uri="{BB962C8B-B14F-4D97-AF65-F5344CB8AC3E}">
        <p14:creationId xmlns:p14="http://schemas.microsoft.com/office/powerpoint/2010/main" val="18896822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ormAutofit fontScale="90000"/>
          </a:bodyPr>
          <a:lstStyle/>
          <a:p>
            <a:r>
              <a:rPr lang="en-US" dirty="0"/>
              <a:t>Framework - Client-server-</a:t>
            </a:r>
            <a:r>
              <a:rPr lang="en-US" dirty="0" err="1"/>
              <a:t>db</a:t>
            </a:r>
            <a:r>
              <a:rPr lang="en-US" dirty="0"/>
              <a:t> </a:t>
            </a:r>
            <a:r>
              <a:rPr lang="en-US" dirty="0" smtClean="0"/>
              <a:t>trade-off</a:t>
            </a:r>
            <a:endParaRPr lang="he-IL" dirty="0"/>
          </a:p>
        </p:txBody>
      </p:sp>
      <p:sp>
        <p:nvSpPr>
          <p:cNvPr id="9" name="Content Placeholder 2"/>
          <p:cNvSpPr>
            <a:spLocks noGrp="1"/>
          </p:cNvSpPr>
          <p:nvPr>
            <p:ph idx="1"/>
          </p:nvPr>
        </p:nvSpPr>
        <p:spPr>
          <a:xfrm>
            <a:off x="457200" y="1428750"/>
            <a:ext cx="8229600" cy="4876800"/>
          </a:xfrm>
        </p:spPr>
        <p:txBody>
          <a:bodyPr>
            <a:normAutofit/>
          </a:bodyPr>
          <a:lstStyle/>
          <a:p>
            <a:pPr marL="0" indent="0" algn="l" rtl="0">
              <a:buNone/>
            </a:pPr>
            <a:endParaRPr lang="en-US" sz="2400" dirty="0" smtClean="0"/>
          </a:p>
          <a:p>
            <a:pPr marL="0" indent="0" algn="l" rtl="0">
              <a:buNone/>
            </a:pPr>
            <a:endParaRPr lang="en-US" dirty="0" smtClean="0"/>
          </a:p>
          <a:p>
            <a:pPr algn="l" rtl="0"/>
            <a:endParaRPr lang="en-US" dirty="0" smtClean="0"/>
          </a:p>
          <a:p>
            <a:pPr algn="l" rtl="0"/>
            <a:endParaRPr lang="en-US" sz="2400" dirty="0"/>
          </a:p>
          <a:p>
            <a:pPr algn="l" rtl="0"/>
            <a:endParaRPr lang="en-US" dirty="0" smtClean="0"/>
          </a:p>
          <a:p>
            <a:pPr algn="l" rtl="0"/>
            <a:endParaRPr lang="en-US" sz="2400" dirty="0" smtClean="0"/>
          </a:p>
          <a:p>
            <a:pPr marL="0" indent="0" algn="l" rtl="0">
              <a:buNone/>
            </a:pPr>
            <a:endParaRPr lang="en-US" dirty="0" smtClean="0"/>
          </a:p>
          <a:p>
            <a:pPr marL="0" indent="0" algn="l" rtl="0">
              <a:buNone/>
            </a:pPr>
            <a:endParaRPr lang="en-US" dirty="0"/>
          </a:p>
          <a:p>
            <a:pPr marL="0" indent="0" algn="l" rtl="0">
              <a:buNone/>
            </a:pPr>
            <a:endParaRPr lang="he-IL" dirty="0"/>
          </a:p>
        </p:txBody>
      </p:sp>
      <p:sp>
        <p:nvSpPr>
          <p:cNvPr id="11" name="Rounded Rectangle 10"/>
          <p:cNvSpPr/>
          <p:nvPr/>
        </p:nvSpPr>
        <p:spPr>
          <a:xfrm>
            <a:off x="609600" y="5219700"/>
            <a:ext cx="2590800" cy="10668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581400" y="5219700"/>
            <a:ext cx="9144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581400" y="6019800"/>
            <a:ext cx="914400" cy="5334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105400" y="6153150"/>
            <a:ext cx="457200" cy="2667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12" idx="1"/>
          </p:cNvCxnSpPr>
          <p:nvPr/>
        </p:nvCxnSpPr>
        <p:spPr>
          <a:xfrm>
            <a:off x="3200400" y="54864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200400" y="615315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4" idx="1"/>
          </p:cNvCxnSpPr>
          <p:nvPr/>
        </p:nvCxnSpPr>
        <p:spPr>
          <a:xfrm flipV="1">
            <a:off x="4572000" y="6286500"/>
            <a:ext cx="533400"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Striped Right Arrow 19"/>
          <p:cNvSpPr/>
          <p:nvPr/>
        </p:nvSpPr>
        <p:spPr>
          <a:xfrm>
            <a:off x="6067425" y="5238750"/>
            <a:ext cx="1504950" cy="990600"/>
          </a:xfrm>
          <a:prstGeom prst="strip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2" name="Flowchart: Magnetic Disk 21"/>
          <p:cNvSpPr/>
          <p:nvPr/>
        </p:nvSpPr>
        <p:spPr>
          <a:xfrm>
            <a:off x="7924800" y="5048250"/>
            <a:ext cx="971550" cy="12382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68017" y="3695700"/>
            <a:ext cx="2175014" cy="369332"/>
          </a:xfrm>
          <a:prstGeom prst="rect">
            <a:avLst/>
          </a:prstGeom>
          <a:noFill/>
        </p:spPr>
        <p:txBody>
          <a:bodyPr wrap="square" rtlCol="0">
            <a:spAutoFit/>
          </a:bodyPr>
          <a:lstStyle/>
          <a:p>
            <a:pPr algn="l"/>
            <a:r>
              <a:rPr lang="en-US" b="1" dirty="0" smtClean="0"/>
              <a:t>Figure A</a:t>
            </a:r>
            <a:endParaRPr lang="en-US" b="1" dirty="0"/>
          </a:p>
        </p:txBody>
      </p:sp>
      <p:sp>
        <p:nvSpPr>
          <p:cNvPr id="23" name="TextBox 22"/>
          <p:cNvSpPr txBox="1"/>
          <p:nvPr/>
        </p:nvSpPr>
        <p:spPr>
          <a:xfrm>
            <a:off x="868017" y="6368534"/>
            <a:ext cx="2175014" cy="369332"/>
          </a:xfrm>
          <a:prstGeom prst="rect">
            <a:avLst/>
          </a:prstGeom>
          <a:noFill/>
        </p:spPr>
        <p:txBody>
          <a:bodyPr wrap="square" rtlCol="0">
            <a:spAutoFit/>
          </a:bodyPr>
          <a:lstStyle/>
          <a:p>
            <a:pPr algn="l"/>
            <a:r>
              <a:rPr lang="en-US" b="1" dirty="0" smtClean="0"/>
              <a:t>Figure B</a:t>
            </a:r>
            <a:endParaRPr lang="en-US" b="1" dirty="0"/>
          </a:p>
        </p:txBody>
      </p:sp>
      <p:sp>
        <p:nvSpPr>
          <p:cNvPr id="24" name="Rounded Rectangle 23"/>
          <p:cNvSpPr/>
          <p:nvPr/>
        </p:nvSpPr>
        <p:spPr>
          <a:xfrm>
            <a:off x="609600" y="2019300"/>
            <a:ext cx="2590800" cy="10668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868017" y="2286000"/>
            <a:ext cx="9144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2081614" y="2286000"/>
            <a:ext cx="914400" cy="5334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310214" y="2419350"/>
            <a:ext cx="457200" cy="2667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triped Right Arrow 27"/>
          <p:cNvSpPr/>
          <p:nvPr/>
        </p:nvSpPr>
        <p:spPr>
          <a:xfrm>
            <a:off x="3705225" y="2066925"/>
            <a:ext cx="1504950" cy="990600"/>
          </a:xfrm>
          <a:prstGeom prst="strip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9" name="Flowchart: Magnetic Disk 28"/>
          <p:cNvSpPr/>
          <p:nvPr/>
        </p:nvSpPr>
        <p:spPr>
          <a:xfrm>
            <a:off x="5562600" y="1876425"/>
            <a:ext cx="971550" cy="12382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Application</a:t>
            </a:r>
            <a:endParaRPr lang="he-IL" dirty="0"/>
          </a:p>
        </p:txBody>
      </p:sp>
      <p:pic>
        <p:nvPicPr>
          <p:cNvPr id="4" name="Picture 2" descr="C:\Users\Mike\Dropbox\1.The_WGame\3_הצגה מול פורום שופטים מצומצם\LandingPageLogo.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6000" y="1905000"/>
            <a:ext cx="4419600" cy="362067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igovorov\Desktop\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7625" y="3429000"/>
            <a:ext cx="1476375" cy="118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248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smtClean="0"/>
              <a:t>Application - Logic and Business rules</a:t>
            </a:r>
            <a:endParaRPr lang="he-IL" dirty="0"/>
          </a:p>
        </p:txBody>
      </p:sp>
      <p:sp>
        <p:nvSpPr>
          <p:cNvPr id="3" name="Content Placeholder 2"/>
          <p:cNvSpPr>
            <a:spLocks noGrp="1"/>
          </p:cNvSpPr>
          <p:nvPr>
            <p:ph idx="1"/>
          </p:nvPr>
        </p:nvSpPr>
        <p:spPr/>
        <p:txBody>
          <a:bodyPr/>
          <a:lstStyle/>
          <a:p>
            <a:pPr algn="l" rtl="0"/>
            <a:r>
              <a:rPr lang="en-US" dirty="0" smtClean="0"/>
              <a:t>All the business rules are in the Service layer</a:t>
            </a:r>
          </a:p>
          <a:p>
            <a:pPr algn="l" rtl="0"/>
            <a:endParaRPr lang="en-US" dirty="0" smtClean="0"/>
          </a:p>
          <a:p>
            <a:r>
              <a:rPr lang="en-US" dirty="0"/>
              <a:t>Each service has the relevant </a:t>
            </a:r>
            <a:r>
              <a:rPr lang="en-US" u="sng" dirty="0"/>
              <a:t>Business Rules</a:t>
            </a:r>
          </a:p>
          <a:p>
            <a:pPr marL="0" indent="0" algn="l" rtl="0">
              <a:buNone/>
            </a:pPr>
            <a:endParaRPr lang="en-US" dirty="0" smtClean="0"/>
          </a:p>
          <a:p>
            <a:r>
              <a:rPr lang="en-US" dirty="0" smtClean="0"/>
              <a:t>DOR – Delete On </a:t>
            </a:r>
            <a:r>
              <a:rPr lang="en-US" dirty="0"/>
              <a:t>R</a:t>
            </a:r>
            <a:r>
              <a:rPr lang="en-US" dirty="0" smtClean="0"/>
              <a:t>ead</a:t>
            </a:r>
            <a:endParaRPr lang="he-IL" dirty="0"/>
          </a:p>
          <a:p>
            <a:pPr algn="l" rtl="0"/>
            <a:endParaRPr lang="en-US" dirty="0" smtClean="0"/>
          </a:p>
          <a:p>
            <a:pPr algn="l" rtl="0"/>
            <a:r>
              <a:rPr lang="en-US" dirty="0" smtClean="0"/>
              <a:t>Unit tests – check this logic</a:t>
            </a:r>
          </a:p>
          <a:p>
            <a:pPr algn="l" rtl="0"/>
            <a:endParaRPr lang="en-US" dirty="0" smtClean="0"/>
          </a:p>
        </p:txBody>
      </p:sp>
      <p:pic>
        <p:nvPicPr>
          <p:cNvPr id="3074" name="Picture 2" descr="C:\Users\igovorov\Desktop\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457200"/>
            <a:ext cx="1476375" cy="118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173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 Unit Test</a:t>
            </a:r>
            <a:endParaRPr lang="he-IL" dirty="0"/>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7" y="1905000"/>
            <a:ext cx="8942577"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6702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Mission </a:t>
            </a:r>
            <a:r>
              <a:rPr lang="en-US" dirty="0" smtClean="0"/>
              <a:t>delivery logic</a:t>
            </a:r>
            <a:endParaRPr lang="he-IL"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smtClean="0"/>
              <a:t>Problem</a:t>
            </a:r>
            <a:r>
              <a:rPr lang="he-IL" dirty="0" smtClean="0"/>
              <a:t>:</a:t>
            </a:r>
            <a:endParaRPr lang="en-US" dirty="0" smtClean="0"/>
          </a:p>
          <a:p>
            <a:endParaRPr lang="he-IL" dirty="0"/>
          </a:p>
          <a:p>
            <a:pPr lvl="1"/>
            <a:r>
              <a:rPr lang="en-US" dirty="0" smtClean="0"/>
              <a:t>User wont get the same mission twice.</a:t>
            </a:r>
          </a:p>
          <a:p>
            <a:pPr lvl="1"/>
            <a:endParaRPr lang="en-US" dirty="0" smtClean="0"/>
          </a:p>
          <a:p>
            <a:pPr lvl="1"/>
            <a:r>
              <a:rPr lang="en-US" dirty="0" smtClean="0"/>
              <a:t>Friends wont get the same mission.</a:t>
            </a:r>
          </a:p>
          <a:p>
            <a:pPr lvl="1"/>
            <a:endParaRPr lang="en-US" dirty="0" smtClean="0"/>
          </a:p>
          <a:p>
            <a:pPr lvl="1"/>
            <a:r>
              <a:rPr lang="en-US" dirty="0"/>
              <a:t>Efficient content </a:t>
            </a:r>
            <a:r>
              <a:rPr lang="en-US" dirty="0" smtClean="0"/>
              <a:t>flow</a:t>
            </a:r>
            <a:endParaRPr lang="he-IL" dirty="0"/>
          </a:p>
          <a:p>
            <a:pPr marL="0" indent="0">
              <a:buNone/>
            </a:pPr>
            <a:endParaRPr lang="he-IL" dirty="0"/>
          </a:p>
        </p:txBody>
      </p:sp>
    </p:spTree>
    <p:extLst>
      <p:ext uri="{BB962C8B-B14F-4D97-AF65-F5344CB8AC3E}">
        <p14:creationId xmlns:p14="http://schemas.microsoft.com/office/powerpoint/2010/main" val="12991236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Mission </a:t>
            </a:r>
            <a:r>
              <a:rPr lang="en-US" dirty="0" smtClean="0"/>
              <a:t>delivery logic</a:t>
            </a:r>
            <a:endParaRPr lang="he-IL" dirty="0"/>
          </a:p>
        </p:txBody>
      </p:sp>
      <p:sp>
        <p:nvSpPr>
          <p:cNvPr id="3" name="Content Placeholder 2"/>
          <p:cNvSpPr>
            <a:spLocks noGrp="1"/>
          </p:cNvSpPr>
          <p:nvPr>
            <p:ph idx="1"/>
          </p:nvPr>
        </p:nvSpPr>
        <p:spPr/>
        <p:txBody>
          <a:bodyPr>
            <a:normAutofit/>
          </a:bodyPr>
          <a:lstStyle/>
          <a:p>
            <a:r>
              <a:rPr lang="en-US" dirty="0" smtClean="0"/>
              <a:t>Possible solutions</a:t>
            </a:r>
          </a:p>
          <a:p>
            <a:endParaRPr lang="he-IL" dirty="0"/>
          </a:p>
          <a:p>
            <a:pPr marL="617220" lvl="1" indent="-342900">
              <a:buAutoNum type="arabicPeriod"/>
            </a:pPr>
            <a:r>
              <a:rPr lang="en-US" dirty="0" smtClean="0"/>
              <a:t>Every mission holds the users ids that took it</a:t>
            </a:r>
          </a:p>
          <a:p>
            <a:pPr marL="617220" lvl="1" indent="-342900">
              <a:buAutoNum type="arabicPeriod"/>
            </a:pPr>
            <a:endParaRPr lang="he-IL" dirty="0"/>
          </a:p>
          <a:p>
            <a:pPr marL="617220" lvl="1" indent="-342900">
              <a:buAutoNum type="arabicPeriod"/>
            </a:pPr>
            <a:r>
              <a:rPr lang="en-US" dirty="0" smtClean="0"/>
              <a:t>Every User will hold his “next mission”</a:t>
            </a:r>
          </a:p>
          <a:p>
            <a:pPr marL="617220" lvl="1" indent="-342900">
              <a:buAutoNum type="arabicPeriod"/>
            </a:pPr>
            <a:endParaRPr lang="en-US" dirty="0" smtClean="0"/>
          </a:p>
          <a:p>
            <a:pPr marL="617220" lvl="1" indent="-342900">
              <a:buAutoNum type="arabicPeriod"/>
            </a:pPr>
            <a:r>
              <a:rPr lang="en-US" dirty="0" smtClean="0"/>
              <a:t>Graph</a:t>
            </a:r>
          </a:p>
          <a:p>
            <a:pPr marL="617220" lvl="1" indent="-342900">
              <a:buAutoNum type="arabicPeriod"/>
            </a:pPr>
            <a:endParaRPr lang="en-US" dirty="0" smtClean="0"/>
          </a:p>
          <a:p>
            <a:pPr marL="617220" lvl="1" indent="-342900">
              <a:buAutoNum type="arabicPeriod"/>
            </a:pPr>
            <a:r>
              <a:rPr lang="en-US" dirty="0" smtClean="0"/>
              <a:t>Our solution:</a:t>
            </a:r>
            <a:endParaRPr lang="he-IL" dirty="0"/>
          </a:p>
        </p:txBody>
      </p:sp>
    </p:spTree>
    <p:extLst>
      <p:ext uri="{BB962C8B-B14F-4D97-AF65-F5344CB8AC3E}">
        <p14:creationId xmlns:p14="http://schemas.microsoft.com/office/powerpoint/2010/main" val="13189011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a:t>Mission delivery </a:t>
            </a:r>
            <a:r>
              <a:rPr lang="en-US" dirty="0" smtClean="0"/>
              <a:t>logic</a:t>
            </a:r>
            <a:endParaRPr lang="he-IL" dirty="0"/>
          </a:p>
        </p:txBody>
      </p:sp>
      <p:grpSp>
        <p:nvGrpSpPr>
          <p:cNvPr id="3" name="Group 2"/>
          <p:cNvGrpSpPr/>
          <p:nvPr/>
        </p:nvGrpSpPr>
        <p:grpSpPr>
          <a:xfrm>
            <a:off x="4063500" y="3733800"/>
            <a:ext cx="4928100" cy="2920924"/>
            <a:chOff x="824442" y="2400130"/>
            <a:chExt cx="7176558" cy="3733800"/>
          </a:xfrm>
        </p:grpSpPr>
        <p:sp>
          <p:nvSpPr>
            <p:cNvPr id="4" name="Oval 3"/>
            <p:cNvSpPr/>
            <p:nvPr/>
          </p:nvSpPr>
          <p:spPr>
            <a:xfrm>
              <a:off x="2438400" y="2400130"/>
              <a:ext cx="3629722" cy="3733800"/>
            </a:xfrm>
            <a:prstGeom prst="ellipse">
              <a:avLst/>
            </a:prstGeom>
            <a:solidFill>
              <a:srgbClr val="FFFF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Oval 4"/>
            <p:cNvSpPr/>
            <p:nvPr/>
          </p:nvSpPr>
          <p:spPr>
            <a:xfrm>
              <a:off x="4572000" y="2716598"/>
              <a:ext cx="3429000" cy="2923399"/>
            </a:xfrm>
            <a:prstGeom prst="ellipse">
              <a:avLst/>
            </a:prstGeom>
            <a:solidFill>
              <a:srgbClr val="00B05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Oval 5"/>
            <p:cNvSpPr/>
            <p:nvPr/>
          </p:nvSpPr>
          <p:spPr>
            <a:xfrm>
              <a:off x="1010114" y="4186660"/>
              <a:ext cx="2438400" cy="1878980"/>
            </a:xfrm>
            <a:prstGeom prst="ellipse">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TextBox 6"/>
            <p:cNvSpPr txBox="1"/>
            <p:nvPr/>
          </p:nvSpPr>
          <p:spPr>
            <a:xfrm>
              <a:off x="5555166" y="3162130"/>
              <a:ext cx="2014654" cy="369332"/>
            </a:xfrm>
            <a:prstGeom prst="rect">
              <a:avLst/>
            </a:prstGeom>
            <a:noFill/>
          </p:spPr>
          <p:txBody>
            <a:bodyPr wrap="square" rtlCol="1">
              <a:spAutoFit/>
            </a:bodyPr>
            <a:lstStyle/>
            <a:p>
              <a:r>
                <a:rPr lang="en-US" dirty="0" smtClean="0"/>
                <a:t>Friends Missions</a:t>
              </a:r>
              <a:endParaRPr lang="he-IL" dirty="0"/>
            </a:p>
          </p:txBody>
        </p:sp>
        <p:sp>
          <p:nvSpPr>
            <p:cNvPr id="8" name="TextBox 7"/>
            <p:cNvSpPr txBox="1"/>
            <p:nvPr/>
          </p:nvSpPr>
          <p:spPr>
            <a:xfrm>
              <a:off x="824442" y="5004128"/>
              <a:ext cx="2171567" cy="472115"/>
            </a:xfrm>
            <a:prstGeom prst="rect">
              <a:avLst/>
            </a:prstGeom>
            <a:noFill/>
          </p:spPr>
          <p:txBody>
            <a:bodyPr wrap="square" rtlCol="1">
              <a:spAutoFit/>
            </a:bodyPr>
            <a:lstStyle/>
            <a:p>
              <a:r>
                <a:rPr lang="en-US" dirty="0" smtClean="0"/>
                <a:t>My missions</a:t>
              </a:r>
              <a:endParaRPr lang="he-IL" dirty="0"/>
            </a:p>
          </p:txBody>
        </p:sp>
        <p:sp>
          <p:nvSpPr>
            <p:cNvPr id="9" name="TextBox 8"/>
            <p:cNvSpPr txBox="1"/>
            <p:nvPr/>
          </p:nvSpPr>
          <p:spPr>
            <a:xfrm>
              <a:off x="2438399" y="2716597"/>
              <a:ext cx="2590800" cy="826201"/>
            </a:xfrm>
            <a:prstGeom prst="rect">
              <a:avLst/>
            </a:prstGeom>
            <a:noFill/>
          </p:spPr>
          <p:txBody>
            <a:bodyPr wrap="square" rtlCol="1">
              <a:spAutoFit/>
            </a:bodyPr>
            <a:lstStyle/>
            <a:p>
              <a:r>
                <a:rPr lang="en-US" dirty="0" smtClean="0"/>
                <a:t>All Missions Pool</a:t>
              </a:r>
              <a:endParaRPr lang="he-IL" dirty="0"/>
            </a:p>
          </p:txBody>
        </p:sp>
        <p:sp>
          <p:nvSpPr>
            <p:cNvPr id="10" name="TextBox 9"/>
            <p:cNvSpPr txBox="1"/>
            <p:nvPr/>
          </p:nvSpPr>
          <p:spPr>
            <a:xfrm>
              <a:off x="5555166" y="3870520"/>
              <a:ext cx="2209800" cy="307777"/>
            </a:xfrm>
            <a:prstGeom prst="rect">
              <a:avLst/>
            </a:prstGeom>
            <a:noFill/>
          </p:spPr>
          <p:txBody>
            <a:bodyPr wrap="square" rtlCol="1">
              <a:spAutoFit/>
            </a:bodyPr>
            <a:lstStyle/>
            <a:p>
              <a:r>
                <a:rPr lang="en-US" sz="1400" dirty="0" smtClean="0"/>
                <a:t>(each mission has a grade)</a:t>
              </a:r>
              <a:endParaRPr lang="he-IL" sz="1400" dirty="0"/>
            </a:p>
          </p:txBody>
        </p:sp>
      </p:grpSp>
      <p:sp>
        <p:nvSpPr>
          <p:cNvPr id="13" name="TextBox 12"/>
          <p:cNvSpPr txBox="1"/>
          <p:nvPr/>
        </p:nvSpPr>
        <p:spPr>
          <a:xfrm>
            <a:off x="304798" y="1524000"/>
            <a:ext cx="4191002" cy="382548"/>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14" name="TextBox 13"/>
          <p:cNvSpPr txBox="1"/>
          <p:nvPr/>
        </p:nvSpPr>
        <p:spPr>
          <a:xfrm>
            <a:off x="304800" y="1893332"/>
            <a:ext cx="4191000" cy="646331"/>
          </a:xfrm>
          <a:prstGeom prst="rect">
            <a:avLst/>
          </a:prstGeom>
          <a:solidFill>
            <a:schemeClr val="bg1"/>
          </a:solidFill>
          <a:ln>
            <a:solidFill>
              <a:schemeClr val="tx1"/>
            </a:solidFill>
          </a:ln>
        </p:spPr>
        <p:txBody>
          <a:bodyPr wrap="square" rtlCol="0">
            <a:spAutoFit/>
          </a:bodyPr>
          <a:lstStyle/>
          <a:p>
            <a:pPr algn="l"/>
            <a:r>
              <a:rPr lang="en-US" dirty="0"/>
              <a:t>_missionsCommonnessId : </a:t>
            </a:r>
            <a:r>
              <a:rPr lang="en-US" dirty="0" smtClean="0"/>
              <a:t>Long</a:t>
            </a:r>
          </a:p>
          <a:p>
            <a:pPr algn="l"/>
            <a:r>
              <a:rPr lang="en-US" dirty="0" smtClean="0"/>
              <a:t>_neverToShowAgainMissionId  : Long</a:t>
            </a:r>
          </a:p>
        </p:txBody>
      </p:sp>
      <p:sp>
        <p:nvSpPr>
          <p:cNvPr id="15" name="TextBox 14"/>
          <p:cNvSpPr txBox="1"/>
          <p:nvPr/>
        </p:nvSpPr>
        <p:spPr>
          <a:xfrm>
            <a:off x="5171796" y="1537216"/>
            <a:ext cx="3716551" cy="369332"/>
          </a:xfrm>
          <a:prstGeom prst="rect">
            <a:avLst/>
          </a:prstGeom>
          <a:noFill/>
          <a:ln>
            <a:solidFill>
              <a:schemeClr val="tx1"/>
            </a:solidFill>
          </a:ln>
        </p:spPr>
        <p:txBody>
          <a:bodyPr wrap="square" rtlCol="0">
            <a:spAutoFit/>
          </a:bodyPr>
          <a:lstStyle/>
          <a:p>
            <a:pPr algn="l"/>
            <a:r>
              <a:rPr lang="en-US" dirty="0"/>
              <a:t>MissionsCommonness</a:t>
            </a:r>
          </a:p>
        </p:txBody>
      </p:sp>
      <p:sp>
        <p:nvSpPr>
          <p:cNvPr id="16" name="TextBox 15"/>
          <p:cNvSpPr txBox="1"/>
          <p:nvPr/>
        </p:nvSpPr>
        <p:spPr>
          <a:xfrm>
            <a:off x="5171798" y="1906548"/>
            <a:ext cx="3716549" cy="646331"/>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_hash : </a:t>
            </a:r>
            <a:r>
              <a:rPr lang="en-US" dirty="0"/>
              <a:t>HashMap&lt;Long, Integer&gt;</a:t>
            </a:r>
            <a:endParaRPr lang="en-US" dirty="0" smtClean="0">
              <a:solidFill>
                <a:srgbClr val="FF0000"/>
              </a:solidFill>
            </a:endParaRPr>
          </a:p>
        </p:txBody>
      </p:sp>
      <p:sp>
        <p:nvSpPr>
          <p:cNvPr id="17" name="TextBox 16"/>
          <p:cNvSpPr txBox="1"/>
          <p:nvPr/>
        </p:nvSpPr>
        <p:spPr>
          <a:xfrm>
            <a:off x="304800" y="3612039"/>
            <a:ext cx="3716551" cy="369332"/>
          </a:xfrm>
          <a:prstGeom prst="rect">
            <a:avLst/>
          </a:prstGeom>
          <a:noFill/>
          <a:ln>
            <a:solidFill>
              <a:schemeClr val="tx1"/>
            </a:solidFill>
          </a:ln>
        </p:spPr>
        <p:txBody>
          <a:bodyPr wrap="square" rtlCol="0">
            <a:spAutoFit/>
          </a:bodyPr>
          <a:lstStyle/>
          <a:p>
            <a:pPr algn="l"/>
            <a:r>
              <a:rPr lang="en-US" dirty="0" smtClean="0"/>
              <a:t>MissionsNeverToShow</a:t>
            </a:r>
            <a:endParaRPr lang="en-US" dirty="0"/>
          </a:p>
        </p:txBody>
      </p:sp>
      <p:sp>
        <p:nvSpPr>
          <p:cNvPr id="18" name="TextBox 17"/>
          <p:cNvSpPr txBox="1"/>
          <p:nvPr/>
        </p:nvSpPr>
        <p:spPr>
          <a:xfrm>
            <a:off x="304802" y="3981371"/>
            <a:ext cx="3716549" cy="646331"/>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_hash : HashSet&lt;Long &gt;</a:t>
            </a:r>
            <a:endParaRPr lang="en-US" dirty="0" smtClean="0">
              <a:solidFill>
                <a:srgbClr val="FF0000"/>
              </a:solidFill>
            </a:endParaRPr>
          </a:p>
        </p:txBody>
      </p:sp>
      <p:cxnSp>
        <p:nvCxnSpPr>
          <p:cNvPr id="24" name="Straight Arrow Connector 23"/>
          <p:cNvCxnSpPr/>
          <p:nvPr/>
        </p:nvCxnSpPr>
        <p:spPr>
          <a:xfrm>
            <a:off x="4495800" y="2057400"/>
            <a:ext cx="67599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2"/>
          </p:cNvCxnSpPr>
          <p:nvPr/>
        </p:nvCxnSpPr>
        <p:spPr>
          <a:xfrm>
            <a:off x="2400300" y="2539663"/>
            <a:ext cx="0" cy="1072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52400" y="5401556"/>
            <a:ext cx="3716551" cy="369332"/>
          </a:xfrm>
          <a:prstGeom prst="rect">
            <a:avLst/>
          </a:prstGeom>
          <a:noFill/>
          <a:ln>
            <a:solidFill>
              <a:schemeClr val="tx1"/>
            </a:solidFill>
          </a:ln>
        </p:spPr>
        <p:txBody>
          <a:bodyPr wrap="square" rtlCol="0">
            <a:spAutoFit/>
          </a:bodyPr>
          <a:lstStyle/>
          <a:p>
            <a:pPr algn="l"/>
            <a:r>
              <a:rPr lang="en-US" dirty="0" err="1" smtClean="0"/>
              <a:t>MissionService</a:t>
            </a:r>
            <a:endParaRPr lang="en-US" dirty="0"/>
          </a:p>
        </p:txBody>
      </p:sp>
      <p:sp>
        <p:nvSpPr>
          <p:cNvPr id="20" name="TextBox 19"/>
          <p:cNvSpPr txBox="1"/>
          <p:nvPr/>
        </p:nvSpPr>
        <p:spPr>
          <a:xfrm>
            <a:off x="152402" y="5770888"/>
            <a:ext cx="3716549"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err="1" smtClean="0"/>
              <a:t>allMissions</a:t>
            </a:r>
            <a:r>
              <a:rPr lang="en-US" dirty="0" smtClean="0"/>
              <a:t>: HashSet&lt;Long &gt;</a:t>
            </a:r>
            <a:endParaRPr lang="en-US" dirty="0" smtClean="0">
              <a:solidFill>
                <a:srgbClr val="FF0000"/>
              </a:solidFill>
            </a:endParaRPr>
          </a:p>
        </p:txBody>
      </p:sp>
    </p:spTree>
    <p:extLst>
      <p:ext uri="{BB962C8B-B14F-4D97-AF65-F5344CB8AC3E}">
        <p14:creationId xmlns:p14="http://schemas.microsoft.com/office/powerpoint/2010/main" val="3890310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Project overview</a:t>
            </a:r>
            <a:endParaRPr lang="he-IL"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905000"/>
            <a:ext cx="7951304" cy="426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0758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collaboration</a:t>
            </a:r>
            <a:endParaRPr lang="he-IL" dirty="0"/>
          </a:p>
        </p:txBody>
      </p:sp>
      <p:sp>
        <p:nvSpPr>
          <p:cNvPr id="3" name="Content Placeholder 2"/>
          <p:cNvSpPr>
            <a:spLocks noGrp="1"/>
          </p:cNvSpPr>
          <p:nvPr>
            <p:ph idx="1"/>
          </p:nvPr>
        </p:nvSpPr>
        <p:spPr/>
        <p:txBody>
          <a:bodyPr/>
          <a:lstStyle/>
          <a:p>
            <a:r>
              <a:rPr lang="en-US" dirty="0" smtClean="0"/>
              <a:t>Messages engine</a:t>
            </a:r>
          </a:p>
          <a:p>
            <a:r>
              <a:rPr lang="en-US" dirty="0" smtClean="0"/>
              <a:t>Friends\self missions commenting </a:t>
            </a:r>
          </a:p>
          <a:p>
            <a:r>
              <a:rPr lang="en-US" dirty="0" smtClean="0"/>
              <a:t>Friends missions ranking</a:t>
            </a:r>
          </a:p>
          <a:p>
            <a:r>
              <a:rPr lang="en-US" dirty="0" smtClean="0"/>
              <a:t>Friends requests</a:t>
            </a:r>
          </a:p>
          <a:p>
            <a:r>
              <a:rPr lang="en-US" dirty="0" smtClean="0"/>
              <a:t>Share on your Facebook wall</a:t>
            </a:r>
            <a:endParaRPr lang="he-IL" dirty="0"/>
          </a:p>
        </p:txBody>
      </p:sp>
    </p:spTree>
    <p:extLst>
      <p:ext uri="{BB962C8B-B14F-4D97-AF65-F5344CB8AC3E}">
        <p14:creationId xmlns:p14="http://schemas.microsoft.com/office/powerpoint/2010/main" val="2013321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t>
            </a:r>
            <a:r>
              <a:rPr lang="en-US" dirty="0" smtClean="0"/>
              <a:t>- Message Logic</a:t>
            </a:r>
            <a:endParaRPr lang="he-IL" dirty="0"/>
          </a:p>
        </p:txBody>
      </p:sp>
      <p:sp>
        <p:nvSpPr>
          <p:cNvPr id="3" name="Content Placeholder 2"/>
          <p:cNvSpPr>
            <a:spLocks noGrp="1"/>
          </p:cNvSpPr>
          <p:nvPr>
            <p:ph idx="1"/>
          </p:nvPr>
        </p:nvSpPr>
        <p:spPr/>
        <p:txBody>
          <a:bodyPr/>
          <a:lstStyle/>
          <a:p>
            <a:r>
              <a:rPr lang="en-US" dirty="0" smtClean="0"/>
              <a:t>Problem:</a:t>
            </a:r>
          </a:p>
          <a:p>
            <a:pPr lvl="1"/>
            <a:r>
              <a:rPr lang="en-US" dirty="0" smtClean="0"/>
              <a:t>Efficient and reliable messaging engine</a:t>
            </a:r>
          </a:p>
          <a:p>
            <a:pPr lvl="1"/>
            <a:r>
              <a:rPr lang="en-US" dirty="0" smtClean="0"/>
              <a:t>Open to future extensions</a:t>
            </a:r>
            <a:endParaRPr lang="he-IL" dirty="0" smtClean="0"/>
          </a:p>
          <a:p>
            <a:pPr marL="0" indent="0">
              <a:buNone/>
            </a:pPr>
            <a:endParaRPr lang="he-IL" dirty="0"/>
          </a:p>
        </p:txBody>
      </p:sp>
    </p:spTree>
    <p:extLst>
      <p:ext uri="{BB962C8B-B14F-4D97-AF65-F5344CB8AC3E}">
        <p14:creationId xmlns:p14="http://schemas.microsoft.com/office/powerpoint/2010/main" val="21557080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Message </a:t>
            </a:r>
            <a:r>
              <a:rPr lang="en-US" dirty="0" smtClean="0"/>
              <a:t>Logic</a:t>
            </a:r>
            <a:endParaRPr lang="he-IL" dirty="0"/>
          </a:p>
        </p:txBody>
      </p:sp>
      <p:sp>
        <p:nvSpPr>
          <p:cNvPr id="4" name="TextBox 3"/>
          <p:cNvSpPr txBox="1"/>
          <p:nvPr/>
        </p:nvSpPr>
        <p:spPr>
          <a:xfrm>
            <a:off x="304799" y="2490074"/>
            <a:ext cx="3505201"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5" name="TextBox 4"/>
          <p:cNvSpPr txBox="1"/>
          <p:nvPr/>
        </p:nvSpPr>
        <p:spPr>
          <a:xfrm>
            <a:off x="304801" y="2859406"/>
            <a:ext cx="3505200" cy="369332"/>
          </a:xfrm>
          <a:prstGeom prst="rect">
            <a:avLst/>
          </a:prstGeom>
          <a:solidFill>
            <a:schemeClr val="bg1"/>
          </a:solidFill>
          <a:ln>
            <a:solidFill>
              <a:schemeClr val="tx1"/>
            </a:solidFill>
          </a:ln>
        </p:spPr>
        <p:txBody>
          <a:bodyPr wrap="square" rtlCol="0">
            <a:spAutoFit/>
          </a:bodyPr>
          <a:lstStyle/>
          <a:p>
            <a:pPr algn="l"/>
            <a:r>
              <a:rPr lang="en-US" dirty="0" smtClean="0"/>
              <a:t>_messagesReferenceId</a:t>
            </a:r>
            <a:r>
              <a:rPr lang="en-US" dirty="0"/>
              <a:t> </a:t>
            </a:r>
            <a:r>
              <a:rPr lang="en-US" dirty="0" smtClean="0"/>
              <a:t>: Long</a:t>
            </a:r>
            <a:endParaRPr lang="en-US" dirty="0" smtClean="0">
              <a:solidFill>
                <a:srgbClr val="FF0000"/>
              </a:solidFill>
            </a:endParaRPr>
          </a:p>
        </p:txBody>
      </p:sp>
      <p:sp>
        <p:nvSpPr>
          <p:cNvPr id="7" name="TextBox 6"/>
          <p:cNvSpPr txBox="1"/>
          <p:nvPr/>
        </p:nvSpPr>
        <p:spPr>
          <a:xfrm>
            <a:off x="4572002" y="2490074"/>
            <a:ext cx="3581400" cy="646331"/>
          </a:xfrm>
          <a:prstGeom prst="rect">
            <a:avLst/>
          </a:prstGeom>
          <a:noFill/>
          <a:ln>
            <a:solidFill>
              <a:schemeClr val="tx1"/>
            </a:solidFill>
          </a:ln>
        </p:spPr>
        <p:txBody>
          <a:bodyPr wrap="square" rtlCol="0">
            <a:spAutoFit/>
          </a:bodyPr>
          <a:lstStyle/>
          <a:p>
            <a:pPr algn="l" rtl="0"/>
            <a:r>
              <a:rPr lang="en-US" dirty="0" err="1" smtClean="0"/>
              <a:t>ChatsContainer</a:t>
            </a:r>
            <a:endParaRPr lang="en-US" dirty="0"/>
          </a:p>
          <a:p>
            <a:pPr algn="l" rtl="0"/>
            <a:endParaRPr lang="en-US" dirty="0"/>
          </a:p>
        </p:txBody>
      </p:sp>
      <p:sp>
        <p:nvSpPr>
          <p:cNvPr id="8" name="TextBox 7"/>
          <p:cNvSpPr txBox="1"/>
          <p:nvPr/>
        </p:nvSpPr>
        <p:spPr>
          <a:xfrm>
            <a:off x="4572002" y="2859406"/>
            <a:ext cx="3581400" cy="646331"/>
          </a:xfrm>
          <a:prstGeom prst="rect">
            <a:avLst/>
          </a:prstGeom>
          <a:solidFill>
            <a:schemeClr val="bg1"/>
          </a:solidFill>
          <a:ln>
            <a:solidFill>
              <a:schemeClr val="tx1"/>
            </a:solidFill>
          </a:ln>
        </p:spPr>
        <p:txBody>
          <a:bodyPr wrap="square" rtlCol="0">
            <a:spAutoFit/>
          </a:bodyPr>
          <a:lstStyle/>
          <a:p>
            <a:pPr algn="l"/>
            <a:r>
              <a:rPr lang="en-US" dirty="0" smtClean="0"/>
              <a:t>Id : Long</a:t>
            </a:r>
          </a:p>
          <a:p>
            <a:pPr algn="l"/>
            <a:r>
              <a:rPr lang="en-US" dirty="0" smtClean="0"/>
              <a:t>_table : HashMap&lt;Long, Long</a:t>
            </a:r>
            <a:r>
              <a:rPr lang="en-US" dirty="0"/>
              <a:t>&gt; </a:t>
            </a:r>
            <a:endParaRPr lang="en-US" dirty="0" smtClean="0"/>
          </a:p>
        </p:txBody>
      </p:sp>
      <p:sp>
        <p:nvSpPr>
          <p:cNvPr id="9" name="TextBox 8"/>
          <p:cNvSpPr txBox="1"/>
          <p:nvPr/>
        </p:nvSpPr>
        <p:spPr>
          <a:xfrm>
            <a:off x="5791202" y="3752671"/>
            <a:ext cx="2362200" cy="369332"/>
          </a:xfrm>
          <a:prstGeom prst="rect">
            <a:avLst/>
          </a:prstGeom>
          <a:noFill/>
          <a:ln>
            <a:solidFill>
              <a:schemeClr val="tx1"/>
            </a:solidFill>
          </a:ln>
        </p:spPr>
        <p:txBody>
          <a:bodyPr wrap="square" rtlCol="0">
            <a:spAutoFit/>
          </a:bodyPr>
          <a:lstStyle/>
          <a:p>
            <a:pPr algn="l"/>
            <a:r>
              <a:rPr lang="en-US" dirty="0" smtClean="0"/>
              <a:t>Comment</a:t>
            </a:r>
            <a:endParaRPr lang="en-US" dirty="0"/>
          </a:p>
        </p:txBody>
      </p:sp>
      <p:sp>
        <p:nvSpPr>
          <p:cNvPr id="10" name="TextBox 9"/>
          <p:cNvSpPr txBox="1"/>
          <p:nvPr/>
        </p:nvSpPr>
        <p:spPr>
          <a:xfrm>
            <a:off x="304798" y="3729335"/>
            <a:ext cx="4076704" cy="369332"/>
          </a:xfrm>
          <a:prstGeom prst="rect">
            <a:avLst/>
          </a:prstGeom>
          <a:noFill/>
          <a:ln>
            <a:solidFill>
              <a:schemeClr val="tx1"/>
            </a:solidFill>
          </a:ln>
        </p:spPr>
        <p:txBody>
          <a:bodyPr wrap="square" rtlCol="0">
            <a:spAutoFit/>
          </a:bodyPr>
          <a:lstStyle/>
          <a:p>
            <a:pPr algn="l"/>
            <a:r>
              <a:rPr lang="en-US" dirty="0" smtClean="0"/>
              <a:t>Chat</a:t>
            </a:r>
            <a:endParaRPr lang="en-US" dirty="0"/>
          </a:p>
        </p:txBody>
      </p:sp>
      <p:sp>
        <p:nvSpPr>
          <p:cNvPr id="11" name="TextBox 10"/>
          <p:cNvSpPr txBox="1"/>
          <p:nvPr/>
        </p:nvSpPr>
        <p:spPr>
          <a:xfrm>
            <a:off x="304797" y="4098667"/>
            <a:ext cx="4076705" cy="923330"/>
          </a:xfrm>
          <a:prstGeom prst="rect">
            <a:avLst/>
          </a:prstGeom>
          <a:solidFill>
            <a:schemeClr val="bg1"/>
          </a:solidFill>
          <a:ln>
            <a:solidFill>
              <a:schemeClr val="tx1"/>
            </a:solidFill>
          </a:ln>
        </p:spPr>
        <p:txBody>
          <a:bodyPr wrap="square" rtlCol="0">
            <a:spAutoFit/>
          </a:bodyPr>
          <a:lstStyle/>
          <a:p>
            <a:pPr algn="l"/>
            <a:r>
              <a:rPr lang="en-US" dirty="0" smtClean="0"/>
              <a:t>Id : Long</a:t>
            </a:r>
          </a:p>
          <a:p>
            <a:pPr algn="l"/>
            <a:r>
              <a:rPr lang="en-US" dirty="0" smtClean="0"/>
              <a:t>_messages : </a:t>
            </a:r>
            <a:r>
              <a:rPr lang="en-US" dirty="0" err="1" smtClean="0"/>
              <a:t>ArrayList</a:t>
            </a:r>
            <a:r>
              <a:rPr lang="en-US" dirty="0" smtClean="0"/>
              <a:t>&lt;</a:t>
            </a:r>
            <a:r>
              <a:rPr lang="en-US" dirty="0" err="1" smtClean="0"/>
              <a:t>MessagesId</a:t>
            </a:r>
            <a:r>
              <a:rPr lang="en-US" dirty="0" smtClean="0"/>
              <a:t>&gt;</a:t>
            </a:r>
          </a:p>
          <a:p>
            <a:pPr algn="l"/>
            <a:r>
              <a:rPr lang="en-US" dirty="0" smtClean="0"/>
              <a:t>_lastMessageOf  : Long</a:t>
            </a:r>
          </a:p>
        </p:txBody>
      </p:sp>
      <p:sp>
        <p:nvSpPr>
          <p:cNvPr id="12" name="TextBox 11"/>
          <p:cNvSpPr txBox="1"/>
          <p:nvPr/>
        </p:nvSpPr>
        <p:spPr>
          <a:xfrm>
            <a:off x="5791202" y="4122003"/>
            <a:ext cx="2362200" cy="1200329"/>
          </a:xfrm>
          <a:prstGeom prst="rect">
            <a:avLst/>
          </a:prstGeom>
          <a:noFill/>
          <a:ln>
            <a:solidFill>
              <a:schemeClr val="tx1"/>
            </a:solidFill>
          </a:ln>
        </p:spPr>
        <p:txBody>
          <a:bodyPr wrap="square" rtlCol="0">
            <a:spAutoFit/>
          </a:bodyPr>
          <a:lstStyle/>
          <a:p>
            <a:pPr algn="l"/>
            <a:r>
              <a:rPr lang="en-US" dirty="0" smtClean="0"/>
              <a:t>_id : Long</a:t>
            </a:r>
          </a:p>
          <a:p>
            <a:pPr algn="l"/>
            <a:r>
              <a:rPr lang="en-US" dirty="0" smtClean="0"/>
              <a:t>_ownerId : Long</a:t>
            </a:r>
          </a:p>
          <a:p>
            <a:pPr algn="l"/>
            <a:r>
              <a:rPr lang="en-US" dirty="0" smtClean="0"/>
              <a:t>_content : String</a:t>
            </a:r>
          </a:p>
          <a:p>
            <a:pPr algn="l"/>
            <a:r>
              <a:rPr lang="en-US" dirty="0" smtClean="0"/>
              <a:t>_date : Date</a:t>
            </a:r>
            <a:endParaRPr lang="en-US" dirty="0"/>
          </a:p>
        </p:txBody>
      </p:sp>
      <p:cxnSp>
        <p:nvCxnSpPr>
          <p:cNvPr id="14" name="Straight Arrow Connector 13"/>
          <p:cNvCxnSpPr>
            <a:stCxn id="5" idx="3"/>
          </p:cNvCxnSpPr>
          <p:nvPr/>
        </p:nvCxnSpPr>
        <p:spPr>
          <a:xfrm>
            <a:off x="3810001" y="3044072"/>
            <a:ext cx="7620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0" idx="3"/>
          </p:cNvCxnSpPr>
          <p:nvPr/>
        </p:nvCxnSpPr>
        <p:spPr>
          <a:xfrm flipH="1">
            <a:off x="4381502" y="3505737"/>
            <a:ext cx="190502" cy="408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3"/>
          </p:cNvCxnSpPr>
          <p:nvPr/>
        </p:nvCxnSpPr>
        <p:spPr>
          <a:xfrm flipV="1">
            <a:off x="4381502" y="4368464"/>
            <a:ext cx="1409700" cy="191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1" y="1651874"/>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9932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834434" cy="990600"/>
          </a:xfrm>
        </p:spPr>
        <p:txBody>
          <a:bodyPr>
            <a:normAutofit fontScale="90000"/>
          </a:bodyPr>
          <a:lstStyle/>
          <a:p>
            <a:r>
              <a:rPr lang="en-US" dirty="0"/>
              <a:t>Application - Comment </a:t>
            </a:r>
            <a:r>
              <a:rPr lang="en-US" dirty="0" smtClean="0"/>
              <a:t>on Mission and Rank</a:t>
            </a:r>
            <a:endParaRPr lang="he-IL" dirty="0"/>
          </a:p>
        </p:txBody>
      </p:sp>
      <p:sp>
        <p:nvSpPr>
          <p:cNvPr id="4" name="TextBox 3"/>
          <p:cNvSpPr txBox="1"/>
          <p:nvPr/>
        </p:nvSpPr>
        <p:spPr>
          <a:xfrm>
            <a:off x="19048" y="2261832"/>
            <a:ext cx="2667003"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5" name="TextBox 4"/>
          <p:cNvSpPr txBox="1"/>
          <p:nvPr/>
        </p:nvSpPr>
        <p:spPr>
          <a:xfrm>
            <a:off x="19050" y="2631164"/>
            <a:ext cx="2667002" cy="369332"/>
          </a:xfrm>
          <a:prstGeom prst="rect">
            <a:avLst/>
          </a:prstGeom>
          <a:solidFill>
            <a:schemeClr val="bg1"/>
          </a:solidFill>
          <a:ln>
            <a:solidFill>
              <a:schemeClr val="tx1"/>
            </a:solidFill>
          </a:ln>
        </p:spPr>
        <p:txBody>
          <a:bodyPr wrap="square" rtlCol="0">
            <a:spAutoFit/>
          </a:bodyPr>
          <a:lstStyle/>
          <a:p>
            <a:pPr algn="l"/>
            <a:r>
              <a:rPr lang="en-US" dirty="0" smtClean="0"/>
              <a:t>_activeMissionsId: Long</a:t>
            </a:r>
            <a:endParaRPr lang="en-US" dirty="0" smtClean="0">
              <a:solidFill>
                <a:srgbClr val="FF0000"/>
              </a:solidFill>
            </a:endParaRPr>
          </a:p>
        </p:txBody>
      </p:sp>
      <p:sp>
        <p:nvSpPr>
          <p:cNvPr id="7" name="TextBox 6"/>
          <p:cNvSpPr txBox="1"/>
          <p:nvPr/>
        </p:nvSpPr>
        <p:spPr>
          <a:xfrm>
            <a:off x="3505200" y="2294814"/>
            <a:ext cx="3581400" cy="646331"/>
          </a:xfrm>
          <a:prstGeom prst="rect">
            <a:avLst/>
          </a:prstGeom>
          <a:noFill/>
          <a:ln>
            <a:solidFill>
              <a:schemeClr val="tx1"/>
            </a:solidFill>
          </a:ln>
        </p:spPr>
        <p:txBody>
          <a:bodyPr wrap="square" rtlCol="0">
            <a:spAutoFit/>
          </a:bodyPr>
          <a:lstStyle/>
          <a:p>
            <a:pPr algn="l" rtl="0"/>
            <a:r>
              <a:rPr lang="en-US" dirty="0" smtClean="0"/>
              <a:t>UserMission</a:t>
            </a:r>
            <a:endParaRPr lang="en-US" dirty="0"/>
          </a:p>
          <a:p>
            <a:pPr algn="l" rtl="0"/>
            <a:endParaRPr lang="en-US" dirty="0"/>
          </a:p>
        </p:txBody>
      </p:sp>
      <p:sp>
        <p:nvSpPr>
          <p:cNvPr id="8" name="TextBox 7"/>
          <p:cNvSpPr txBox="1"/>
          <p:nvPr/>
        </p:nvSpPr>
        <p:spPr>
          <a:xfrm>
            <a:off x="3505200" y="2664146"/>
            <a:ext cx="3581400" cy="2031325"/>
          </a:xfrm>
          <a:prstGeom prst="rect">
            <a:avLst/>
          </a:prstGeom>
          <a:solidFill>
            <a:schemeClr val="bg1"/>
          </a:solidFill>
          <a:ln>
            <a:solidFill>
              <a:schemeClr val="tx1"/>
            </a:solidFill>
          </a:ln>
        </p:spPr>
        <p:txBody>
          <a:bodyPr wrap="square" rtlCol="0">
            <a:spAutoFit/>
          </a:bodyPr>
          <a:lstStyle/>
          <a:p>
            <a:pPr algn="l"/>
            <a:r>
              <a:rPr lang="en-US" b="1" dirty="0" smtClean="0"/>
              <a:t>_id : Long</a:t>
            </a:r>
          </a:p>
          <a:p>
            <a:pPr algn="l"/>
            <a:r>
              <a:rPr lang="en-US" b="1" dirty="0" smtClean="0"/>
              <a:t>_ownerId</a:t>
            </a:r>
            <a:r>
              <a:rPr lang="en-US" b="1" dirty="0"/>
              <a:t> : Long </a:t>
            </a:r>
            <a:endParaRPr lang="en-US" b="1" dirty="0" smtClean="0"/>
          </a:p>
          <a:p>
            <a:pPr algn="l"/>
            <a:r>
              <a:rPr lang="en-US" b="1" dirty="0" smtClean="0"/>
              <a:t>_status : </a:t>
            </a:r>
            <a:r>
              <a:rPr lang="en-US" b="1" dirty="0"/>
              <a:t>MissionStatus </a:t>
            </a:r>
            <a:r>
              <a:rPr lang="en-US" b="1" dirty="0" smtClean="0"/>
              <a:t>_missionId </a:t>
            </a:r>
            <a:r>
              <a:rPr lang="en-US" b="1" dirty="0"/>
              <a:t>:</a:t>
            </a:r>
            <a:r>
              <a:rPr lang="en-US" b="1" dirty="0" smtClean="0"/>
              <a:t> Long</a:t>
            </a:r>
          </a:p>
          <a:p>
            <a:pPr algn="l"/>
            <a:r>
              <a:rPr lang="en-US" b="1" dirty="0" smtClean="0"/>
              <a:t>_privateComment</a:t>
            </a:r>
            <a:r>
              <a:rPr lang="en-US" b="1" dirty="0"/>
              <a:t> </a:t>
            </a:r>
            <a:r>
              <a:rPr lang="en-US" b="1" dirty="0" smtClean="0"/>
              <a:t>: </a:t>
            </a:r>
            <a:r>
              <a:rPr lang="en-US" b="1" dirty="0"/>
              <a:t>: String </a:t>
            </a:r>
          </a:p>
          <a:p>
            <a:pPr algn="l"/>
            <a:r>
              <a:rPr lang="en-US" b="1" dirty="0" smtClean="0"/>
              <a:t>_commentsListId</a:t>
            </a:r>
            <a:r>
              <a:rPr lang="en-US" b="1" dirty="0"/>
              <a:t> </a:t>
            </a:r>
            <a:r>
              <a:rPr lang="en-US" b="1" dirty="0" smtClean="0"/>
              <a:t>: Long</a:t>
            </a:r>
          </a:p>
          <a:p>
            <a:pPr algn="l"/>
            <a:r>
              <a:rPr lang="en-US" b="1" dirty="0" smtClean="0"/>
              <a:t>_rankersListId</a:t>
            </a:r>
            <a:r>
              <a:rPr lang="en-US" b="1" dirty="0"/>
              <a:t> </a:t>
            </a:r>
            <a:r>
              <a:rPr lang="en-US" b="1" dirty="0" smtClean="0"/>
              <a:t>: Long</a:t>
            </a:r>
            <a:endParaRPr lang="en-US" b="1" dirty="0"/>
          </a:p>
        </p:txBody>
      </p: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 y="1423632"/>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19050" y="5924550"/>
            <a:ext cx="2667003"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19" name="TextBox 18"/>
          <p:cNvSpPr txBox="1"/>
          <p:nvPr/>
        </p:nvSpPr>
        <p:spPr>
          <a:xfrm>
            <a:off x="19052" y="6293882"/>
            <a:ext cx="2667002"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err="1" smtClean="0"/>
              <a:t>frindsListId</a:t>
            </a:r>
            <a:r>
              <a:rPr lang="en-US" dirty="0" smtClean="0"/>
              <a:t> : Long</a:t>
            </a:r>
            <a:endParaRPr lang="en-US" dirty="0" smtClean="0">
              <a:solidFill>
                <a:srgbClr val="FF0000"/>
              </a:solidFill>
            </a:endParaRPr>
          </a:p>
        </p:txBody>
      </p:sp>
      <p:pic>
        <p:nvPicPr>
          <p:cNvPr id="2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2" y="5086350"/>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19052" y="3828102"/>
            <a:ext cx="3167059" cy="369332"/>
          </a:xfrm>
          <a:prstGeom prst="rect">
            <a:avLst/>
          </a:prstGeom>
          <a:noFill/>
          <a:ln>
            <a:solidFill>
              <a:schemeClr val="tx1"/>
            </a:solidFill>
          </a:ln>
        </p:spPr>
        <p:txBody>
          <a:bodyPr wrap="square" rtlCol="0">
            <a:spAutoFit/>
          </a:bodyPr>
          <a:lstStyle/>
          <a:p>
            <a:pPr algn="l"/>
            <a:r>
              <a:rPr lang="en-US" dirty="0" err="1" smtClean="0"/>
              <a:t>ArrayListObject</a:t>
            </a:r>
            <a:endParaRPr lang="en-US" dirty="0"/>
          </a:p>
        </p:txBody>
      </p:sp>
      <p:sp>
        <p:nvSpPr>
          <p:cNvPr id="22" name="TextBox 21"/>
          <p:cNvSpPr txBox="1"/>
          <p:nvPr/>
        </p:nvSpPr>
        <p:spPr>
          <a:xfrm>
            <a:off x="19054" y="4197434"/>
            <a:ext cx="3167057"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a:t>_</a:t>
            </a:r>
            <a:r>
              <a:rPr lang="en-US" dirty="0" err="1"/>
              <a:t>objectIds</a:t>
            </a:r>
            <a:r>
              <a:rPr lang="en-US" dirty="0" smtClean="0"/>
              <a:t>: </a:t>
            </a:r>
            <a:r>
              <a:rPr lang="en-US" dirty="0" err="1"/>
              <a:t>ArrayList</a:t>
            </a:r>
            <a:r>
              <a:rPr lang="en-US" dirty="0"/>
              <a:t>&lt;Long&gt;</a:t>
            </a:r>
            <a:endParaRPr lang="en-US" dirty="0" smtClean="0">
              <a:solidFill>
                <a:srgbClr val="FF0000"/>
              </a:solidFill>
            </a:endParaRPr>
          </a:p>
        </p:txBody>
      </p:sp>
      <p:cxnSp>
        <p:nvCxnSpPr>
          <p:cNvPr id="6" name="Straight Arrow Connector 5"/>
          <p:cNvCxnSpPr/>
          <p:nvPr/>
        </p:nvCxnSpPr>
        <p:spPr>
          <a:xfrm flipV="1">
            <a:off x="1676402" y="4566766"/>
            <a:ext cx="1" cy="1357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528760" y="2941145"/>
            <a:ext cx="0" cy="886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3"/>
          </p:cNvCxnSpPr>
          <p:nvPr/>
        </p:nvCxnSpPr>
        <p:spPr>
          <a:xfrm>
            <a:off x="2686052" y="2815830"/>
            <a:ext cx="819148" cy="22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686170" y="4901684"/>
            <a:ext cx="2667003" cy="369332"/>
          </a:xfrm>
          <a:prstGeom prst="rect">
            <a:avLst/>
          </a:prstGeom>
          <a:noFill/>
          <a:ln>
            <a:solidFill>
              <a:schemeClr val="tx1"/>
            </a:solidFill>
          </a:ln>
        </p:spPr>
        <p:txBody>
          <a:bodyPr wrap="square" rtlCol="0">
            <a:spAutoFit/>
          </a:bodyPr>
          <a:lstStyle/>
          <a:p>
            <a:pPr algn="l"/>
            <a:r>
              <a:rPr lang="en-US" dirty="0" smtClean="0"/>
              <a:t>Mission</a:t>
            </a:r>
            <a:endParaRPr lang="en-US" dirty="0"/>
          </a:p>
        </p:txBody>
      </p:sp>
      <p:sp>
        <p:nvSpPr>
          <p:cNvPr id="30" name="TextBox 29"/>
          <p:cNvSpPr txBox="1"/>
          <p:nvPr/>
        </p:nvSpPr>
        <p:spPr>
          <a:xfrm>
            <a:off x="3686172" y="5271016"/>
            <a:ext cx="2667002" cy="1477328"/>
          </a:xfrm>
          <a:prstGeom prst="rect">
            <a:avLst/>
          </a:prstGeom>
          <a:solidFill>
            <a:schemeClr val="bg1"/>
          </a:solidFill>
          <a:ln>
            <a:solidFill>
              <a:schemeClr val="tx1"/>
            </a:solidFill>
          </a:ln>
        </p:spPr>
        <p:txBody>
          <a:bodyPr wrap="square" rtlCol="0">
            <a:spAutoFit/>
          </a:bodyPr>
          <a:lstStyle/>
          <a:p>
            <a:pPr algn="l"/>
            <a:r>
              <a:rPr lang="en-US" b="1" dirty="0"/>
              <a:t>_id : </a:t>
            </a:r>
            <a:r>
              <a:rPr lang="en-US" b="1" dirty="0" smtClean="0"/>
              <a:t>Long</a:t>
            </a:r>
          </a:p>
          <a:p>
            <a:pPr algn="l"/>
            <a:r>
              <a:rPr lang="en-US" b="1" dirty="0" smtClean="0"/>
              <a:t>_type : </a:t>
            </a:r>
            <a:r>
              <a:rPr lang="en-US" b="1" dirty="0" err="1" smtClean="0"/>
              <a:t>LifeArea</a:t>
            </a:r>
            <a:endParaRPr lang="en-US" b="1" dirty="0" smtClean="0"/>
          </a:p>
          <a:p>
            <a:pPr algn="l"/>
            <a:r>
              <a:rPr lang="en-US" b="1" dirty="0" smtClean="0"/>
              <a:t>_description : String</a:t>
            </a:r>
          </a:p>
          <a:p>
            <a:pPr algn="l"/>
            <a:r>
              <a:rPr lang="en-US" b="1" dirty="0" smtClean="0"/>
              <a:t>_tip : String</a:t>
            </a:r>
          </a:p>
          <a:p>
            <a:pPr algn="l"/>
            <a:r>
              <a:rPr lang="en-US" b="1" dirty="0" smtClean="0"/>
              <a:t>_</a:t>
            </a:r>
            <a:r>
              <a:rPr lang="en-US" b="1" dirty="0" err="1" smtClean="0"/>
              <a:t>tipPrice</a:t>
            </a:r>
            <a:r>
              <a:rPr lang="en-US" b="1" dirty="0" smtClean="0"/>
              <a:t> : </a:t>
            </a:r>
            <a:r>
              <a:rPr lang="en-US" b="1" dirty="0" err="1" smtClean="0"/>
              <a:t>int</a:t>
            </a:r>
            <a:endParaRPr lang="en-US" b="1" dirty="0"/>
          </a:p>
        </p:txBody>
      </p:sp>
      <p:cxnSp>
        <p:nvCxnSpPr>
          <p:cNvPr id="36" name="Elbow Connector 35"/>
          <p:cNvCxnSpPr/>
          <p:nvPr/>
        </p:nvCxnSpPr>
        <p:spPr>
          <a:xfrm rot="16200000" flipH="1">
            <a:off x="6182429" y="3731118"/>
            <a:ext cx="1932170" cy="12383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6353178" y="4695471"/>
            <a:ext cx="857252" cy="809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672134" y="1423632"/>
            <a:ext cx="3314700" cy="369332"/>
          </a:xfrm>
          <a:prstGeom prst="rect">
            <a:avLst/>
          </a:prstGeom>
          <a:noFill/>
          <a:ln>
            <a:solidFill>
              <a:schemeClr val="tx1"/>
            </a:solidFill>
          </a:ln>
        </p:spPr>
        <p:txBody>
          <a:bodyPr wrap="square" rtlCol="0">
            <a:spAutoFit/>
          </a:bodyPr>
          <a:lstStyle/>
          <a:p>
            <a:pPr algn="l"/>
            <a:r>
              <a:rPr lang="en-US" dirty="0" err="1" smtClean="0"/>
              <a:t>ArrayListObject</a:t>
            </a:r>
            <a:endParaRPr lang="en-US" dirty="0"/>
          </a:p>
        </p:txBody>
      </p:sp>
      <p:sp>
        <p:nvSpPr>
          <p:cNvPr id="46" name="TextBox 45"/>
          <p:cNvSpPr txBox="1"/>
          <p:nvPr/>
        </p:nvSpPr>
        <p:spPr>
          <a:xfrm>
            <a:off x="5672136" y="1792964"/>
            <a:ext cx="3314698"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a:t>_</a:t>
            </a:r>
            <a:r>
              <a:rPr lang="en-US" dirty="0" err="1"/>
              <a:t>objectIds</a:t>
            </a:r>
            <a:r>
              <a:rPr lang="en-US" dirty="0" smtClean="0"/>
              <a:t>: </a:t>
            </a:r>
            <a:r>
              <a:rPr lang="en-US" dirty="0" err="1"/>
              <a:t>ArrayList</a:t>
            </a:r>
            <a:r>
              <a:rPr lang="en-US" dirty="0"/>
              <a:t>&lt;Long&gt;</a:t>
            </a:r>
            <a:endParaRPr lang="en-US" dirty="0" smtClean="0">
              <a:solidFill>
                <a:srgbClr val="FF0000"/>
              </a:solidFill>
            </a:endParaRPr>
          </a:p>
        </p:txBody>
      </p:sp>
      <p:sp>
        <p:nvSpPr>
          <p:cNvPr id="59" name="TextBox 58"/>
          <p:cNvSpPr txBox="1"/>
          <p:nvPr/>
        </p:nvSpPr>
        <p:spPr>
          <a:xfrm>
            <a:off x="6938971" y="5271016"/>
            <a:ext cx="2205029" cy="369332"/>
          </a:xfrm>
          <a:prstGeom prst="rect">
            <a:avLst/>
          </a:prstGeom>
          <a:noFill/>
          <a:ln>
            <a:solidFill>
              <a:schemeClr val="tx1"/>
            </a:solidFill>
          </a:ln>
        </p:spPr>
        <p:txBody>
          <a:bodyPr wrap="square" rtlCol="0">
            <a:spAutoFit/>
          </a:bodyPr>
          <a:lstStyle/>
          <a:p>
            <a:pPr algn="l"/>
            <a:r>
              <a:rPr lang="en-US" dirty="0" smtClean="0"/>
              <a:t>Comment</a:t>
            </a:r>
            <a:endParaRPr lang="en-US" dirty="0"/>
          </a:p>
        </p:txBody>
      </p:sp>
      <p:sp>
        <p:nvSpPr>
          <p:cNvPr id="60" name="TextBox 59"/>
          <p:cNvSpPr txBox="1"/>
          <p:nvPr/>
        </p:nvSpPr>
        <p:spPr>
          <a:xfrm>
            <a:off x="6938973" y="5640348"/>
            <a:ext cx="2205028" cy="1200329"/>
          </a:xfrm>
          <a:prstGeom prst="rect">
            <a:avLst/>
          </a:prstGeom>
          <a:solidFill>
            <a:schemeClr val="bg1"/>
          </a:solidFill>
          <a:ln>
            <a:solidFill>
              <a:schemeClr val="tx1"/>
            </a:solidFill>
          </a:ln>
        </p:spPr>
        <p:txBody>
          <a:bodyPr wrap="square" rtlCol="0">
            <a:spAutoFit/>
          </a:bodyPr>
          <a:lstStyle/>
          <a:p>
            <a:pPr algn="l"/>
            <a:r>
              <a:rPr lang="en-US" dirty="0" smtClean="0"/>
              <a:t>_id: Long</a:t>
            </a:r>
          </a:p>
          <a:p>
            <a:pPr algn="l"/>
            <a:r>
              <a:rPr lang="en-US" dirty="0" smtClean="0"/>
              <a:t>_ownerId : Long</a:t>
            </a:r>
          </a:p>
          <a:p>
            <a:pPr algn="l"/>
            <a:r>
              <a:rPr lang="en-US" dirty="0" smtClean="0"/>
              <a:t>_comment : String</a:t>
            </a:r>
          </a:p>
          <a:p>
            <a:pPr algn="l"/>
            <a:r>
              <a:rPr lang="en-US" dirty="0" smtClean="0"/>
              <a:t>_date : Date</a:t>
            </a:r>
          </a:p>
        </p:txBody>
      </p:sp>
      <p:cxnSp>
        <p:nvCxnSpPr>
          <p:cNvPr id="63" name="Elbow Connector 62"/>
          <p:cNvCxnSpPr/>
          <p:nvPr/>
        </p:nvCxnSpPr>
        <p:spPr>
          <a:xfrm flipV="1">
            <a:off x="5019673" y="1792964"/>
            <a:ext cx="652463" cy="5018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534400" y="2261832"/>
            <a:ext cx="0" cy="3009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9024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Mike\Dropbox\1.The_WGame\3_הצגה מול פורום שופטים מצומצם\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20812"/>
            <a:ext cx="990600" cy="499329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Application - Friend </a:t>
            </a:r>
            <a:r>
              <a:rPr lang="en-US" dirty="0" smtClean="0"/>
              <a:t>request</a:t>
            </a:r>
            <a:endParaRPr lang="he-IL" dirty="0"/>
          </a:p>
        </p:txBody>
      </p:sp>
      <p:pic>
        <p:nvPicPr>
          <p:cNvPr id="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6458" y="1944174"/>
            <a:ext cx="1052984" cy="105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Straight Arrow Connector 23"/>
          <p:cNvCxnSpPr/>
          <p:nvPr/>
        </p:nvCxnSpPr>
        <p:spPr>
          <a:xfrm>
            <a:off x="1143000" y="2070974"/>
            <a:ext cx="4724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057400" y="1692059"/>
            <a:ext cx="3638550" cy="369332"/>
          </a:xfrm>
          <a:prstGeom prst="rect">
            <a:avLst/>
          </a:prstGeom>
          <a:noFill/>
        </p:spPr>
        <p:txBody>
          <a:bodyPr wrap="square" rtlCol="0">
            <a:spAutoFit/>
          </a:bodyPr>
          <a:lstStyle/>
          <a:p>
            <a:pPr algn="l"/>
            <a:r>
              <a:rPr lang="en-US" dirty="0" smtClean="0"/>
              <a:t>Async: find jon.doe@gmail.com</a:t>
            </a:r>
            <a:endParaRPr lang="en-US" dirty="0"/>
          </a:p>
        </p:txBody>
      </p:sp>
      <p:cxnSp>
        <p:nvCxnSpPr>
          <p:cNvPr id="28" name="Straight Arrow Connector 27"/>
          <p:cNvCxnSpPr/>
          <p:nvPr/>
        </p:nvCxnSpPr>
        <p:spPr>
          <a:xfrm flipH="1">
            <a:off x="1143000" y="2655332"/>
            <a:ext cx="487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057400" y="2286000"/>
            <a:ext cx="3962400" cy="369332"/>
          </a:xfrm>
          <a:prstGeom prst="rect">
            <a:avLst/>
          </a:prstGeom>
          <a:noFill/>
        </p:spPr>
        <p:txBody>
          <a:bodyPr wrap="square" rtlCol="0">
            <a:spAutoFit/>
          </a:bodyPr>
          <a:lstStyle/>
          <a:p>
            <a:r>
              <a:rPr lang="en-US" dirty="0" err="1" smtClean="0"/>
              <a:t>JaneDoeBasicInfo</a:t>
            </a:r>
            <a:r>
              <a:rPr lang="en-US" dirty="0" smtClean="0"/>
              <a:t> : </a:t>
            </a:r>
            <a:r>
              <a:rPr lang="en-US" dirty="0" err="1" smtClean="0"/>
              <a:t>UserBasicInfo</a:t>
            </a:r>
            <a:endParaRPr lang="en-US" dirty="0"/>
          </a:p>
        </p:txBody>
      </p:sp>
      <p:cxnSp>
        <p:nvCxnSpPr>
          <p:cNvPr id="31" name="Straight Arrow Connector 30"/>
          <p:cNvCxnSpPr/>
          <p:nvPr/>
        </p:nvCxnSpPr>
        <p:spPr>
          <a:xfrm>
            <a:off x="1371600" y="2895600"/>
            <a:ext cx="464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143000" y="2997158"/>
            <a:ext cx="4724399" cy="369332"/>
          </a:xfrm>
          <a:prstGeom prst="rect">
            <a:avLst/>
          </a:prstGeom>
          <a:noFill/>
        </p:spPr>
        <p:txBody>
          <a:bodyPr wrap="square" rtlCol="0">
            <a:spAutoFit/>
          </a:bodyPr>
          <a:lstStyle/>
          <a:p>
            <a:pPr algn="l"/>
            <a:r>
              <a:rPr lang="en-US" dirty="0" smtClean="0"/>
              <a:t>Send </a:t>
            </a:r>
            <a:r>
              <a:rPr lang="en-US" dirty="0" err="1" smtClean="0"/>
              <a:t>frinds</a:t>
            </a:r>
            <a:r>
              <a:rPr lang="en-US" dirty="0" smtClean="0"/>
              <a:t> request to Jane with </a:t>
            </a:r>
            <a:r>
              <a:rPr lang="en-US" dirty="0" err="1" smtClean="0"/>
              <a:t>JaneId</a:t>
            </a:r>
            <a:endParaRPr lang="en-US" dirty="0"/>
          </a:p>
        </p:txBody>
      </p:sp>
      <p:pic>
        <p:nvPicPr>
          <p:cNvPr id="3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6458" y="4890616"/>
            <a:ext cx="1052984" cy="105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7239000" y="3070146"/>
            <a:ext cx="1905000" cy="923330"/>
          </a:xfrm>
          <a:prstGeom prst="rect">
            <a:avLst/>
          </a:prstGeom>
          <a:noFill/>
        </p:spPr>
        <p:txBody>
          <a:bodyPr wrap="square" rtlCol="0">
            <a:spAutoFit/>
          </a:bodyPr>
          <a:lstStyle/>
          <a:p>
            <a:pPr algn="l"/>
            <a:r>
              <a:rPr lang="en-US" dirty="0" smtClean="0"/>
              <a:t>Put </a:t>
            </a:r>
            <a:r>
              <a:rPr lang="en-US" dirty="0" err="1" smtClean="0"/>
              <a:t>YaelId</a:t>
            </a:r>
            <a:r>
              <a:rPr lang="en-US" dirty="0" smtClean="0"/>
              <a:t> in </a:t>
            </a:r>
            <a:r>
              <a:rPr lang="en-US" dirty="0" err="1" smtClean="0"/>
              <a:t>jane’s</a:t>
            </a:r>
            <a:endParaRPr lang="en-US" dirty="0" smtClean="0"/>
          </a:p>
          <a:p>
            <a:pPr algn="l"/>
            <a:r>
              <a:rPr lang="en-US" dirty="0" smtClean="0"/>
              <a:t>_</a:t>
            </a:r>
            <a:r>
              <a:rPr lang="en-US" dirty="0" err="1" smtClean="0"/>
              <a:t>frindsRequests</a:t>
            </a:r>
            <a:r>
              <a:rPr lang="en-US" dirty="0" smtClean="0"/>
              <a:t> </a:t>
            </a:r>
            <a:endParaRPr lang="en-US" dirty="0"/>
          </a:p>
        </p:txBody>
      </p:sp>
      <p:sp>
        <p:nvSpPr>
          <p:cNvPr id="42" name="TextBox 41"/>
          <p:cNvSpPr txBox="1"/>
          <p:nvPr/>
        </p:nvSpPr>
        <p:spPr>
          <a:xfrm rot="20928896">
            <a:off x="2257425" y="3923826"/>
            <a:ext cx="1638300" cy="369332"/>
          </a:xfrm>
          <a:prstGeom prst="rect">
            <a:avLst/>
          </a:prstGeom>
          <a:noFill/>
        </p:spPr>
        <p:txBody>
          <a:bodyPr wrap="square" rtlCol="0">
            <a:spAutoFit/>
          </a:bodyPr>
          <a:lstStyle/>
          <a:p>
            <a:pPr algn="l"/>
            <a:r>
              <a:rPr lang="en-US" dirty="0" smtClean="0"/>
              <a:t>Async update</a:t>
            </a:r>
          </a:p>
        </p:txBody>
      </p:sp>
      <p:cxnSp>
        <p:nvCxnSpPr>
          <p:cNvPr id="44" name="Straight Arrow Connector 43"/>
          <p:cNvCxnSpPr/>
          <p:nvPr/>
        </p:nvCxnSpPr>
        <p:spPr>
          <a:xfrm flipV="1">
            <a:off x="1143000" y="4890616"/>
            <a:ext cx="4876800" cy="214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251059" y="4558784"/>
            <a:ext cx="2108477" cy="369332"/>
          </a:xfrm>
          <a:prstGeom prst="rect">
            <a:avLst/>
          </a:prstGeom>
          <a:noFill/>
        </p:spPr>
        <p:txBody>
          <a:bodyPr wrap="square" rtlCol="0">
            <a:spAutoFit/>
          </a:bodyPr>
          <a:lstStyle/>
          <a:p>
            <a:pPr algn="l"/>
            <a:r>
              <a:rPr lang="en-US" dirty="0" smtClean="0"/>
              <a:t>Accept</a:t>
            </a:r>
            <a:endParaRPr lang="en-US" dirty="0"/>
          </a:p>
        </p:txBody>
      </p:sp>
      <p:cxnSp>
        <p:nvCxnSpPr>
          <p:cNvPr id="47" name="Straight Arrow Connector 46"/>
          <p:cNvCxnSpPr/>
          <p:nvPr/>
        </p:nvCxnSpPr>
        <p:spPr>
          <a:xfrm flipV="1">
            <a:off x="990600" y="3393311"/>
            <a:ext cx="5029200" cy="160469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086600" y="4890616"/>
            <a:ext cx="2057400" cy="1200329"/>
          </a:xfrm>
          <a:prstGeom prst="rect">
            <a:avLst/>
          </a:prstGeom>
          <a:noFill/>
        </p:spPr>
        <p:txBody>
          <a:bodyPr wrap="square" rtlCol="0">
            <a:spAutoFit/>
          </a:bodyPr>
          <a:lstStyle/>
          <a:p>
            <a:pPr algn="l"/>
            <a:r>
              <a:rPr lang="en-US" dirty="0" smtClean="0"/>
              <a:t>Put Jane’s id in Yael’s friendsListIds</a:t>
            </a:r>
          </a:p>
          <a:p>
            <a:pPr algn="l"/>
            <a:r>
              <a:rPr lang="en-US" dirty="0" smtClean="0"/>
              <a:t>And opposite</a:t>
            </a:r>
            <a:endParaRPr lang="en-US" dirty="0"/>
          </a:p>
        </p:txBody>
      </p:sp>
      <p:sp>
        <p:nvSpPr>
          <p:cNvPr id="51" name="TextBox 50"/>
          <p:cNvSpPr txBox="1"/>
          <p:nvPr/>
        </p:nvSpPr>
        <p:spPr>
          <a:xfrm>
            <a:off x="3810000" y="6090945"/>
            <a:ext cx="2209800" cy="646331"/>
          </a:xfrm>
          <a:prstGeom prst="rect">
            <a:avLst/>
          </a:prstGeom>
          <a:noFill/>
        </p:spPr>
        <p:txBody>
          <a:bodyPr wrap="square" rtlCol="0">
            <a:spAutoFit/>
          </a:bodyPr>
          <a:lstStyle/>
          <a:p>
            <a:pPr algn="l"/>
            <a:r>
              <a:rPr lang="en-US" dirty="0" smtClean="0"/>
              <a:t>Async : Update request </a:t>
            </a:r>
            <a:endParaRPr lang="en-US" dirty="0"/>
          </a:p>
        </p:txBody>
      </p:sp>
      <p:sp>
        <p:nvSpPr>
          <p:cNvPr id="52" name="TextBox 51"/>
          <p:cNvSpPr txBox="1"/>
          <p:nvPr/>
        </p:nvSpPr>
        <p:spPr>
          <a:xfrm>
            <a:off x="216458" y="1447800"/>
            <a:ext cx="926542" cy="369332"/>
          </a:xfrm>
          <a:prstGeom prst="rect">
            <a:avLst/>
          </a:prstGeom>
          <a:noFill/>
        </p:spPr>
        <p:txBody>
          <a:bodyPr wrap="square" rtlCol="0">
            <a:spAutoFit/>
          </a:bodyPr>
          <a:lstStyle/>
          <a:p>
            <a:pPr algn="l"/>
            <a:r>
              <a:rPr lang="en-US" dirty="0" smtClean="0"/>
              <a:t>Yael</a:t>
            </a:r>
            <a:endParaRPr lang="en-US" dirty="0"/>
          </a:p>
        </p:txBody>
      </p:sp>
      <p:sp>
        <p:nvSpPr>
          <p:cNvPr id="53" name="TextBox 52"/>
          <p:cNvSpPr txBox="1"/>
          <p:nvPr/>
        </p:nvSpPr>
        <p:spPr>
          <a:xfrm>
            <a:off x="279679" y="4374118"/>
            <a:ext cx="926542" cy="369332"/>
          </a:xfrm>
          <a:prstGeom prst="rect">
            <a:avLst/>
          </a:prstGeom>
          <a:noFill/>
        </p:spPr>
        <p:txBody>
          <a:bodyPr wrap="square" rtlCol="0">
            <a:spAutoFit/>
          </a:bodyPr>
          <a:lstStyle/>
          <a:p>
            <a:pPr algn="l"/>
            <a:r>
              <a:rPr lang="en-US" dirty="0" smtClean="0"/>
              <a:t>Jane</a:t>
            </a:r>
            <a:endParaRPr lang="en-US" dirty="0"/>
          </a:p>
        </p:txBody>
      </p:sp>
    </p:spTree>
    <p:extLst>
      <p:ext uri="{BB962C8B-B14F-4D97-AF65-F5344CB8AC3E}">
        <p14:creationId xmlns:p14="http://schemas.microsoft.com/office/powerpoint/2010/main" val="9281852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Application - Facebook integration</a:t>
            </a:r>
            <a:endParaRPr lang="he-IL" dirty="0"/>
          </a:p>
        </p:txBody>
      </p:sp>
      <p:sp>
        <p:nvSpPr>
          <p:cNvPr id="3" name="Content Placeholder 2"/>
          <p:cNvSpPr>
            <a:spLocks noGrp="1"/>
          </p:cNvSpPr>
          <p:nvPr>
            <p:ph idx="1"/>
          </p:nvPr>
        </p:nvSpPr>
        <p:spPr/>
        <p:txBody>
          <a:bodyPr/>
          <a:lstStyle/>
          <a:p>
            <a:endParaRPr lang="en-US" dirty="0" smtClean="0"/>
          </a:p>
          <a:p>
            <a:r>
              <a:rPr lang="en-US" dirty="0"/>
              <a:t>Social </a:t>
            </a:r>
            <a:r>
              <a:rPr lang="en-US" dirty="0" smtClean="0"/>
              <a:t>Plugins</a:t>
            </a:r>
          </a:p>
          <a:p>
            <a:endParaRPr lang="en-US" dirty="0" smtClean="0"/>
          </a:p>
          <a:p>
            <a:r>
              <a:rPr lang="en-US" dirty="0" smtClean="0"/>
              <a:t>Facebook JDK</a:t>
            </a:r>
          </a:p>
          <a:p>
            <a:endParaRPr lang="en-US" dirty="0"/>
          </a:p>
          <a:p>
            <a:r>
              <a:rPr lang="en-US" dirty="0" smtClean="0"/>
              <a:t>Graph API</a:t>
            </a:r>
            <a:endParaRPr lang="he-IL" dirty="0"/>
          </a:p>
        </p:txBody>
      </p:sp>
      <p:pic>
        <p:nvPicPr>
          <p:cNvPr id="6146" name="Picture 2" descr="http://simplyzesty.com/wp-content/uploads/2012/05/facebook_like_button_big.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7522" y="1828801"/>
            <a:ext cx="1198928" cy="5334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www.ryanhanley.com/wp-content/uploads/2012/05/facebook-share-butt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031620">
            <a:off x="7407358" y="4435558"/>
            <a:ext cx="995363" cy="99536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www.curtissmedia.com/wp-content/uploads/2010/08/Facebook_icon-300x3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62301">
            <a:off x="1249792" y="4798115"/>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www.challengeyoursoul.com/images/facebooklogi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124091">
            <a:off x="4872649" y="3744794"/>
            <a:ext cx="828675" cy="20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5391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Application - Facebook integration</a:t>
            </a:r>
            <a:endParaRPr lang="he-IL" dirty="0"/>
          </a:p>
        </p:txBody>
      </p:sp>
      <p:sp>
        <p:nvSpPr>
          <p:cNvPr id="5" name="TextBox 4"/>
          <p:cNvSpPr txBox="1"/>
          <p:nvPr/>
        </p:nvSpPr>
        <p:spPr>
          <a:xfrm>
            <a:off x="3200400" y="1752600"/>
            <a:ext cx="2732479" cy="369332"/>
          </a:xfrm>
          <a:prstGeom prst="rect">
            <a:avLst/>
          </a:prstGeom>
          <a:noFill/>
        </p:spPr>
        <p:txBody>
          <a:bodyPr wrap="none" rtlCol="1">
            <a:spAutoFit/>
          </a:bodyPr>
          <a:lstStyle/>
          <a:p>
            <a:r>
              <a:rPr lang="en-US" dirty="0" smtClean="0"/>
              <a:t>The W-Game application</a:t>
            </a:r>
            <a:endParaRPr lang="he-IL" dirty="0"/>
          </a:p>
        </p:txBody>
      </p:sp>
      <p:sp>
        <p:nvSpPr>
          <p:cNvPr id="6" name="TextBox 5"/>
          <p:cNvSpPr txBox="1"/>
          <p:nvPr/>
        </p:nvSpPr>
        <p:spPr>
          <a:xfrm>
            <a:off x="2627643" y="2770678"/>
            <a:ext cx="3877985" cy="369332"/>
          </a:xfrm>
          <a:prstGeom prst="rect">
            <a:avLst/>
          </a:prstGeom>
          <a:noFill/>
        </p:spPr>
        <p:txBody>
          <a:bodyPr wrap="none" rtlCol="1">
            <a:spAutoFit/>
          </a:bodyPr>
          <a:lstStyle/>
          <a:p>
            <a:r>
              <a:rPr lang="en-US" dirty="0" smtClean="0"/>
              <a:t>Facebook – application confirmation</a:t>
            </a:r>
            <a:endParaRPr lang="he-IL" dirty="0"/>
          </a:p>
        </p:txBody>
      </p:sp>
      <p:sp>
        <p:nvSpPr>
          <p:cNvPr id="7" name="TextBox 6"/>
          <p:cNvSpPr txBox="1"/>
          <p:nvPr/>
        </p:nvSpPr>
        <p:spPr>
          <a:xfrm>
            <a:off x="3783892" y="3538419"/>
            <a:ext cx="1565492" cy="369332"/>
          </a:xfrm>
          <a:prstGeom prst="rect">
            <a:avLst/>
          </a:prstGeom>
          <a:noFill/>
        </p:spPr>
        <p:txBody>
          <a:bodyPr wrap="none" rtlCol="1">
            <a:spAutoFit/>
          </a:bodyPr>
          <a:lstStyle/>
          <a:p>
            <a:r>
              <a:rPr lang="en-US" dirty="0" smtClean="0"/>
              <a:t>The W-Game</a:t>
            </a:r>
            <a:endParaRPr lang="he-IL" dirty="0"/>
          </a:p>
        </p:txBody>
      </p:sp>
      <p:cxnSp>
        <p:nvCxnSpPr>
          <p:cNvPr id="9" name="Straight Arrow Connector 8"/>
          <p:cNvCxnSpPr>
            <a:stCxn id="5" idx="2"/>
            <a:endCxn id="6" idx="0"/>
          </p:cNvCxnSpPr>
          <p:nvPr/>
        </p:nvCxnSpPr>
        <p:spPr>
          <a:xfrm flipH="1">
            <a:off x="4566636" y="2121932"/>
            <a:ext cx="4" cy="6487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7" idx="0"/>
          </p:cNvCxnSpPr>
          <p:nvPr/>
        </p:nvCxnSpPr>
        <p:spPr>
          <a:xfrm>
            <a:off x="4566636" y="3140010"/>
            <a:ext cx="2" cy="3984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18758" y="2183365"/>
            <a:ext cx="1826141" cy="307777"/>
          </a:xfrm>
          <a:prstGeom prst="rect">
            <a:avLst/>
          </a:prstGeom>
          <a:noFill/>
        </p:spPr>
        <p:txBody>
          <a:bodyPr wrap="none" rtlCol="1">
            <a:spAutoFit/>
          </a:bodyPr>
          <a:lstStyle/>
          <a:p>
            <a:r>
              <a:rPr lang="en-US" sz="1400" dirty="0" smtClean="0"/>
              <a:t>Login with </a:t>
            </a:r>
            <a:r>
              <a:rPr lang="en-US" sz="1400" dirty="0"/>
              <a:t>F</a:t>
            </a:r>
            <a:r>
              <a:rPr lang="en-US" sz="1400" dirty="0" smtClean="0"/>
              <a:t>acebook</a:t>
            </a:r>
            <a:endParaRPr lang="he-IL" sz="1400" dirty="0"/>
          </a:p>
        </p:txBody>
      </p:sp>
      <p:sp>
        <p:nvSpPr>
          <p:cNvPr id="13" name="TextBox 12"/>
          <p:cNvSpPr txBox="1"/>
          <p:nvPr/>
        </p:nvSpPr>
        <p:spPr>
          <a:xfrm>
            <a:off x="4642342" y="3140010"/>
            <a:ext cx="1476687" cy="307777"/>
          </a:xfrm>
          <a:prstGeom prst="rect">
            <a:avLst/>
          </a:prstGeom>
          <a:noFill/>
        </p:spPr>
        <p:txBody>
          <a:bodyPr wrap="none" rtlCol="1">
            <a:spAutoFit/>
          </a:bodyPr>
          <a:lstStyle/>
          <a:p>
            <a:r>
              <a:rPr lang="en-US" sz="1400" dirty="0" smtClean="0"/>
              <a:t>Code parameter</a:t>
            </a:r>
            <a:endParaRPr lang="he-IL" sz="1400" dirty="0"/>
          </a:p>
        </p:txBody>
      </p:sp>
      <p:sp>
        <p:nvSpPr>
          <p:cNvPr id="14" name="TextBox 13"/>
          <p:cNvSpPr txBox="1"/>
          <p:nvPr/>
        </p:nvSpPr>
        <p:spPr>
          <a:xfrm>
            <a:off x="3390674" y="4242204"/>
            <a:ext cx="2351927" cy="369332"/>
          </a:xfrm>
          <a:prstGeom prst="rect">
            <a:avLst/>
          </a:prstGeom>
          <a:noFill/>
        </p:spPr>
        <p:txBody>
          <a:bodyPr wrap="none" rtlCol="1">
            <a:spAutoFit/>
          </a:bodyPr>
          <a:lstStyle/>
          <a:p>
            <a:r>
              <a:rPr lang="en-US" dirty="0" smtClean="0"/>
              <a:t>Facebook http server</a:t>
            </a:r>
            <a:endParaRPr lang="he-IL" dirty="0"/>
          </a:p>
        </p:txBody>
      </p:sp>
      <p:cxnSp>
        <p:nvCxnSpPr>
          <p:cNvPr id="16" name="Straight Arrow Connector 15"/>
          <p:cNvCxnSpPr>
            <a:stCxn id="7" idx="2"/>
            <a:endCxn id="14" idx="0"/>
          </p:cNvCxnSpPr>
          <p:nvPr/>
        </p:nvCxnSpPr>
        <p:spPr>
          <a:xfrm>
            <a:off x="4566638" y="3907751"/>
            <a:ext cx="0" cy="3344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658907" y="3907751"/>
            <a:ext cx="1846724" cy="307777"/>
          </a:xfrm>
          <a:prstGeom prst="rect">
            <a:avLst/>
          </a:prstGeom>
          <a:noFill/>
        </p:spPr>
        <p:txBody>
          <a:bodyPr wrap="none" rtlCol="1">
            <a:spAutoFit/>
          </a:bodyPr>
          <a:lstStyle/>
          <a:p>
            <a:r>
              <a:rPr lang="en-US" sz="1400" dirty="0" smtClean="0"/>
              <a:t>Code, App-Id, Secret</a:t>
            </a:r>
            <a:endParaRPr lang="he-IL" sz="1400" dirty="0"/>
          </a:p>
        </p:txBody>
      </p:sp>
      <p:sp>
        <p:nvSpPr>
          <p:cNvPr id="21" name="TextBox 20"/>
          <p:cNvSpPr txBox="1"/>
          <p:nvPr/>
        </p:nvSpPr>
        <p:spPr>
          <a:xfrm>
            <a:off x="3783890" y="5049359"/>
            <a:ext cx="1565493" cy="369332"/>
          </a:xfrm>
          <a:prstGeom prst="rect">
            <a:avLst/>
          </a:prstGeom>
          <a:noFill/>
        </p:spPr>
        <p:txBody>
          <a:bodyPr wrap="none" rtlCol="1">
            <a:spAutoFit/>
          </a:bodyPr>
          <a:lstStyle/>
          <a:p>
            <a:r>
              <a:rPr lang="en-US" dirty="0" smtClean="0"/>
              <a:t>The W-Game</a:t>
            </a:r>
            <a:endParaRPr lang="he-IL" dirty="0"/>
          </a:p>
        </p:txBody>
      </p:sp>
      <p:cxnSp>
        <p:nvCxnSpPr>
          <p:cNvPr id="23" name="Straight Arrow Connector 22"/>
          <p:cNvCxnSpPr>
            <a:stCxn id="14" idx="2"/>
            <a:endCxn id="21" idx="0"/>
          </p:cNvCxnSpPr>
          <p:nvPr/>
        </p:nvCxnSpPr>
        <p:spPr>
          <a:xfrm flipH="1">
            <a:off x="4566637" y="4611536"/>
            <a:ext cx="1" cy="4378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74870" y="4648550"/>
            <a:ext cx="1050289" cy="307777"/>
          </a:xfrm>
          <a:prstGeom prst="rect">
            <a:avLst/>
          </a:prstGeom>
          <a:noFill/>
        </p:spPr>
        <p:txBody>
          <a:bodyPr wrap="none" rtlCol="1">
            <a:spAutoFit/>
          </a:bodyPr>
          <a:lstStyle/>
          <a:p>
            <a:r>
              <a:rPr lang="en-US" sz="1400" dirty="0" smtClean="0"/>
              <a:t>User token</a:t>
            </a:r>
            <a:endParaRPr lang="he-IL" sz="1400"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517389"/>
            <a:ext cx="2667000" cy="1075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6142" y="2385133"/>
            <a:ext cx="2607858" cy="1509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p:cNvSpPr txBox="1"/>
          <p:nvPr/>
        </p:nvSpPr>
        <p:spPr>
          <a:xfrm>
            <a:off x="3390671" y="6039534"/>
            <a:ext cx="2351927" cy="369332"/>
          </a:xfrm>
          <a:prstGeom prst="rect">
            <a:avLst/>
          </a:prstGeom>
          <a:noFill/>
        </p:spPr>
        <p:txBody>
          <a:bodyPr wrap="none" rtlCol="1">
            <a:spAutoFit/>
          </a:bodyPr>
          <a:lstStyle/>
          <a:p>
            <a:r>
              <a:rPr lang="en-US" dirty="0" smtClean="0"/>
              <a:t>Facebook http server</a:t>
            </a:r>
            <a:endParaRPr lang="he-IL" dirty="0"/>
          </a:p>
        </p:txBody>
      </p:sp>
      <p:cxnSp>
        <p:nvCxnSpPr>
          <p:cNvPr id="45" name="Straight Arrow Connector 44"/>
          <p:cNvCxnSpPr>
            <a:stCxn id="21" idx="2"/>
            <a:endCxn id="44" idx="0"/>
          </p:cNvCxnSpPr>
          <p:nvPr/>
        </p:nvCxnSpPr>
        <p:spPr>
          <a:xfrm flipH="1">
            <a:off x="4566635" y="5418691"/>
            <a:ext cx="2" cy="620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718412" y="5575223"/>
            <a:ext cx="3379451" cy="307777"/>
          </a:xfrm>
          <a:prstGeom prst="rect">
            <a:avLst/>
          </a:prstGeom>
          <a:noFill/>
        </p:spPr>
        <p:txBody>
          <a:bodyPr wrap="none" rtlCol="1">
            <a:spAutoFit/>
          </a:bodyPr>
          <a:lstStyle/>
          <a:p>
            <a:r>
              <a:rPr lang="en-US" sz="1400" dirty="0" smtClean="0"/>
              <a:t>Email, Birthday date, pictures, friends….</a:t>
            </a:r>
            <a:endParaRPr lang="he-IL" sz="1400" dirty="0"/>
          </a:p>
        </p:txBody>
      </p:sp>
    </p:spTree>
    <p:extLst>
      <p:ext uri="{BB962C8B-B14F-4D97-AF65-F5344CB8AC3E}">
        <p14:creationId xmlns:p14="http://schemas.microsoft.com/office/powerpoint/2010/main" val="23742356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t>
            </a:r>
            <a:r>
              <a:rPr lang="en-US" dirty="0" smtClean="0"/>
              <a:t>- Questionnaire engine</a:t>
            </a:r>
            <a:endParaRPr lang="he-IL" dirty="0"/>
          </a:p>
        </p:txBody>
      </p:sp>
      <p:sp>
        <p:nvSpPr>
          <p:cNvPr id="3" name="Content Placeholder 2"/>
          <p:cNvSpPr>
            <a:spLocks noGrp="1"/>
          </p:cNvSpPr>
          <p:nvPr>
            <p:ph idx="1"/>
          </p:nvPr>
        </p:nvSpPr>
        <p:spPr/>
        <p:txBody>
          <a:bodyPr/>
          <a:lstStyle/>
          <a:p>
            <a:pPr algn="l" rtl="0"/>
            <a:endParaRPr lang="en-US" dirty="0" smtClean="0"/>
          </a:p>
          <a:p>
            <a:pPr algn="l" rtl="0"/>
            <a:endParaRPr lang="he-IL" dirty="0"/>
          </a:p>
        </p:txBody>
      </p:sp>
      <p:pic>
        <p:nvPicPr>
          <p:cNvPr id="2052" name="Picture 4" descr="C:\Users\Mike\Dropbox\1.The_WGame\3_הצגה מול פורום שופטים מצומצם\reg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73924"/>
            <a:ext cx="8261852" cy="25146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9876" y="4331265"/>
            <a:ext cx="2171700" cy="2568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33821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Questionnaire engine</a:t>
            </a:r>
            <a:endParaRPr lang="he-IL" dirty="0"/>
          </a:p>
        </p:txBody>
      </p:sp>
      <p:sp>
        <p:nvSpPr>
          <p:cNvPr id="15" name="TextBox 14"/>
          <p:cNvSpPr txBox="1"/>
          <p:nvPr/>
        </p:nvSpPr>
        <p:spPr>
          <a:xfrm>
            <a:off x="308114" y="1882132"/>
            <a:ext cx="3505201" cy="369332"/>
          </a:xfrm>
          <a:prstGeom prst="rect">
            <a:avLst/>
          </a:prstGeom>
          <a:noFill/>
          <a:ln>
            <a:solidFill>
              <a:schemeClr val="tx1"/>
            </a:solidFill>
          </a:ln>
        </p:spPr>
        <p:txBody>
          <a:bodyPr wrap="square" rtlCol="0">
            <a:spAutoFit/>
          </a:bodyPr>
          <a:lstStyle/>
          <a:p>
            <a:pPr algn="l"/>
            <a:r>
              <a:rPr lang="en-US" dirty="0" smtClean="0"/>
              <a:t>Questionnaire</a:t>
            </a:r>
            <a:endParaRPr lang="en-US" dirty="0"/>
          </a:p>
        </p:txBody>
      </p:sp>
      <p:sp>
        <p:nvSpPr>
          <p:cNvPr id="16" name="TextBox 15"/>
          <p:cNvSpPr txBox="1"/>
          <p:nvPr/>
        </p:nvSpPr>
        <p:spPr>
          <a:xfrm>
            <a:off x="308116" y="2251464"/>
            <a:ext cx="3505200" cy="646331"/>
          </a:xfrm>
          <a:prstGeom prst="rect">
            <a:avLst/>
          </a:prstGeom>
          <a:solidFill>
            <a:schemeClr val="bg1"/>
          </a:solidFill>
          <a:ln>
            <a:solidFill>
              <a:schemeClr val="tx1"/>
            </a:solidFill>
          </a:ln>
        </p:spPr>
        <p:txBody>
          <a:bodyPr wrap="square" rtlCol="0">
            <a:spAutoFit/>
          </a:bodyPr>
          <a:lstStyle/>
          <a:p>
            <a:pPr algn="l" rtl="0"/>
            <a:r>
              <a:rPr lang="en-US" dirty="0" smtClean="0"/>
              <a:t>_id : Long</a:t>
            </a:r>
          </a:p>
          <a:p>
            <a:pPr algn="l" rtl="0"/>
            <a:r>
              <a:rPr lang="en-US" dirty="0" smtClean="0"/>
              <a:t>_questions : </a:t>
            </a:r>
            <a:r>
              <a:rPr lang="en-US" dirty="0" err="1" smtClean="0"/>
              <a:t>ArrayList</a:t>
            </a:r>
            <a:r>
              <a:rPr lang="en-US" dirty="0" smtClean="0"/>
              <a:t>&lt;String&gt;</a:t>
            </a:r>
          </a:p>
        </p:txBody>
      </p:sp>
      <p:sp>
        <p:nvSpPr>
          <p:cNvPr id="17" name="TextBox 16"/>
          <p:cNvSpPr txBox="1"/>
          <p:nvPr/>
        </p:nvSpPr>
        <p:spPr>
          <a:xfrm>
            <a:off x="4953001" y="4282789"/>
            <a:ext cx="3581400" cy="646331"/>
          </a:xfrm>
          <a:prstGeom prst="rect">
            <a:avLst/>
          </a:prstGeom>
          <a:noFill/>
          <a:ln>
            <a:solidFill>
              <a:schemeClr val="tx1"/>
            </a:solidFill>
          </a:ln>
        </p:spPr>
        <p:txBody>
          <a:bodyPr wrap="square" rtlCol="0">
            <a:spAutoFit/>
          </a:bodyPr>
          <a:lstStyle/>
          <a:p>
            <a:pPr algn="l" rtl="0"/>
            <a:r>
              <a:rPr lang="en-US" dirty="0" err="1" smtClean="0"/>
              <a:t>GarlandObject</a:t>
            </a:r>
            <a:endParaRPr lang="en-US" dirty="0"/>
          </a:p>
          <a:p>
            <a:pPr algn="l" rtl="0"/>
            <a:endParaRPr lang="en-US" dirty="0"/>
          </a:p>
        </p:txBody>
      </p:sp>
      <p:sp>
        <p:nvSpPr>
          <p:cNvPr id="18" name="TextBox 17"/>
          <p:cNvSpPr txBox="1"/>
          <p:nvPr/>
        </p:nvSpPr>
        <p:spPr>
          <a:xfrm>
            <a:off x="4953001" y="4652121"/>
            <a:ext cx="3581400" cy="2031325"/>
          </a:xfrm>
          <a:prstGeom prst="rect">
            <a:avLst/>
          </a:prstGeom>
          <a:solidFill>
            <a:schemeClr val="bg1"/>
          </a:solidFill>
          <a:ln>
            <a:solidFill>
              <a:schemeClr val="tx1"/>
            </a:solidFill>
          </a:ln>
        </p:spPr>
        <p:txBody>
          <a:bodyPr wrap="square" rtlCol="0">
            <a:spAutoFit/>
          </a:bodyPr>
          <a:lstStyle/>
          <a:p>
            <a:pPr algn="l" rtl="0"/>
            <a:r>
              <a:rPr lang="en-US" dirty="0" smtClean="0"/>
              <a:t>_id : Long</a:t>
            </a:r>
          </a:p>
          <a:p>
            <a:pPr algn="l" rtl="0"/>
            <a:r>
              <a:rPr lang="en-US" dirty="0" smtClean="0"/>
              <a:t>_</a:t>
            </a:r>
            <a:r>
              <a:rPr lang="en-US" dirty="0" err="1" smtClean="0"/>
              <a:t>familyPoints</a:t>
            </a:r>
            <a:r>
              <a:rPr lang="en-US" dirty="0" smtClean="0"/>
              <a:t> : </a:t>
            </a:r>
            <a:r>
              <a:rPr lang="en-US" dirty="0" err="1" smtClean="0"/>
              <a:t>int</a:t>
            </a:r>
            <a:endParaRPr lang="en-US" dirty="0" smtClean="0"/>
          </a:p>
          <a:p>
            <a:pPr algn="l" rtl="0"/>
            <a:r>
              <a:rPr lang="en-US" dirty="0"/>
              <a:t>_</a:t>
            </a:r>
            <a:r>
              <a:rPr lang="en-US" dirty="0" err="1" smtClean="0"/>
              <a:t>selfPoints</a:t>
            </a:r>
            <a:r>
              <a:rPr lang="en-US" dirty="0" smtClean="0"/>
              <a:t> : </a:t>
            </a:r>
            <a:r>
              <a:rPr lang="en-US" dirty="0" err="1" smtClean="0"/>
              <a:t>int</a:t>
            </a:r>
            <a:endParaRPr lang="en-US" dirty="0" smtClean="0"/>
          </a:p>
          <a:p>
            <a:pPr algn="l" rtl="0"/>
            <a:r>
              <a:rPr lang="en-US" dirty="0"/>
              <a:t>_</a:t>
            </a:r>
            <a:r>
              <a:rPr lang="en-US" dirty="0" err="1" smtClean="0"/>
              <a:t>lovePoints</a:t>
            </a:r>
            <a:r>
              <a:rPr lang="en-US" dirty="0" smtClean="0"/>
              <a:t> : </a:t>
            </a:r>
            <a:r>
              <a:rPr lang="en-US" dirty="0" err="1" smtClean="0"/>
              <a:t>int</a:t>
            </a:r>
            <a:endParaRPr lang="en-US" dirty="0" smtClean="0"/>
          </a:p>
          <a:p>
            <a:pPr algn="l" rtl="0"/>
            <a:r>
              <a:rPr lang="en-US" dirty="0"/>
              <a:t>_</a:t>
            </a:r>
            <a:r>
              <a:rPr lang="en-US" dirty="0" err="1" smtClean="0"/>
              <a:t>moneyPoints</a:t>
            </a:r>
            <a:r>
              <a:rPr lang="en-US" dirty="0" smtClean="0"/>
              <a:t> : </a:t>
            </a:r>
            <a:r>
              <a:rPr lang="en-US" dirty="0" err="1" smtClean="0"/>
              <a:t>int</a:t>
            </a:r>
            <a:endParaRPr lang="en-US" dirty="0"/>
          </a:p>
          <a:p>
            <a:pPr algn="l" rtl="0"/>
            <a:r>
              <a:rPr lang="en-US" dirty="0" smtClean="0"/>
              <a:t>_</a:t>
            </a:r>
            <a:r>
              <a:rPr lang="en-US" dirty="0" err="1" smtClean="0"/>
              <a:t>numOfCrowns</a:t>
            </a:r>
            <a:r>
              <a:rPr lang="en-US" dirty="0" smtClean="0"/>
              <a:t> : </a:t>
            </a:r>
            <a:r>
              <a:rPr lang="en-US" dirty="0" err="1" smtClean="0"/>
              <a:t>int</a:t>
            </a:r>
            <a:endParaRPr lang="en-US" dirty="0" smtClean="0"/>
          </a:p>
          <a:p>
            <a:pPr algn="l" rtl="0"/>
            <a:r>
              <a:rPr lang="en-US" dirty="0" smtClean="0"/>
              <a:t> </a:t>
            </a:r>
          </a:p>
        </p:txBody>
      </p:sp>
      <p:sp>
        <p:nvSpPr>
          <p:cNvPr id="19" name="TextBox 18"/>
          <p:cNvSpPr txBox="1"/>
          <p:nvPr/>
        </p:nvSpPr>
        <p:spPr>
          <a:xfrm>
            <a:off x="308116" y="5105400"/>
            <a:ext cx="4191000" cy="369332"/>
          </a:xfrm>
          <a:prstGeom prst="rect">
            <a:avLst/>
          </a:prstGeom>
          <a:noFill/>
          <a:ln>
            <a:solidFill>
              <a:schemeClr val="tx1"/>
            </a:solidFill>
          </a:ln>
        </p:spPr>
        <p:txBody>
          <a:bodyPr wrap="square" rtlCol="0">
            <a:spAutoFit/>
          </a:bodyPr>
          <a:lstStyle/>
          <a:p>
            <a:pPr algn="l"/>
            <a:r>
              <a:rPr lang="en-US" dirty="0" err="1" smtClean="0"/>
              <a:t>QuestionnaireAnswers</a:t>
            </a:r>
            <a:endParaRPr lang="en-US" dirty="0"/>
          </a:p>
        </p:txBody>
      </p:sp>
      <p:sp>
        <p:nvSpPr>
          <p:cNvPr id="20" name="TextBox 19"/>
          <p:cNvSpPr txBox="1"/>
          <p:nvPr/>
        </p:nvSpPr>
        <p:spPr>
          <a:xfrm>
            <a:off x="4724400" y="1882132"/>
            <a:ext cx="3810001" cy="369331"/>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21" name="TextBox 20"/>
          <p:cNvSpPr txBox="1"/>
          <p:nvPr/>
        </p:nvSpPr>
        <p:spPr>
          <a:xfrm>
            <a:off x="4724400" y="2251463"/>
            <a:ext cx="3810001" cy="923330"/>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a:t>
            </a:r>
            <a:r>
              <a:rPr lang="en-US" dirty="0" err="1" smtClean="0"/>
              <a:t>garlandObjectId</a:t>
            </a:r>
            <a:r>
              <a:rPr lang="en-US" dirty="0"/>
              <a:t> </a:t>
            </a:r>
            <a:r>
              <a:rPr lang="en-US" dirty="0" smtClean="0"/>
              <a:t>: Long</a:t>
            </a:r>
          </a:p>
          <a:p>
            <a:pPr algn="l"/>
            <a:r>
              <a:rPr lang="en-US" dirty="0" smtClean="0"/>
              <a:t>_</a:t>
            </a:r>
            <a:r>
              <a:rPr lang="en-US" dirty="0" err="1" smtClean="0"/>
              <a:t>qyestionnaireAnswersId</a:t>
            </a:r>
            <a:r>
              <a:rPr lang="en-US" dirty="0" smtClean="0"/>
              <a:t>: Long</a:t>
            </a:r>
          </a:p>
        </p:txBody>
      </p:sp>
      <p:sp>
        <p:nvSpPr>
          <p:cNvPr id="22" name="TextBox 21"/>
          <p:cNvSpPr txBox="1"/>
          <p:nvPr/>
        </p:nvSpPr>
        <p:spPr>
          <a:xfrm>
            <a:off x="308116" y="5474732"/>
            <a:ext cx="4191000" cy="923330"/>
          </a:xfrm>
          <a:prstGeom prst="rect">
            <a:avLst/>
          </a:prstGeom>
          <a:noFill/>
          <a:ln>
            <a:solidFill>
              <a:schemeClr val="tx1"/>
            </a:solidFill>
          </a:ln>
        </p:spPr>
        <p:txBody>
          <a:bodyPr wrap="square" rtlCol="0">
            <a:spAutoFit/>
          </a:bodyPr>
          <a:lstStyle/>
          <a:p>
            <a:pPr algn="l"/>
            <a:r>
              <a:rPr lang="en-US" dirty="0" smtClean="0"/>
              <a:t>_id : Long</a:t>
            </a:r>
          </a:p>
          <a:p>
            <a:pPr algn="l"/>
            <a:r>
              <a:rPr lang="en-US" dirty="0" smtClean="0"/>
              <a:t>_</a:t>
            </a:r>
            <a:r>
              <a:rPr lang="en-US" dirty="0" err="1"/>
              <a:t>questionnaireId</a:t>
            </a:r>
            <a:r>
              <a:rPr lang="en-US" dirty="0" smtClean="0"/>
              <a:t>: Long</a:t>
            </a:r>
          </a:p>
          <a:p>
            <a:pPr algn="l"/>
            <a:r>
              <a:rPr lang="en-US" dirty="0" smtClean="0"/>
              <a:t>_answers: </a:t>
            </a:r>
            <a:r>
              <a:rPr lang="en-US" dirty="0" err="1"/>
              <a:t>HashMap</a:t>
            </a:r>
            <a:r>
              <a:rPr lang="en-US" dirty="0"/>
              <a:t>&lt;Integer, Integer</a:t>
            </a:r>
            <a:r>
              <a:rPr lang="en-US" dirty="0" smtClean="0"/>
              <a:t>&gt;</a:t>
            </a:r>
          </a:p>
        </p:txBody>
      </p:sp>
      <p:cxnSp>
        <p:nvCxnSpPr>
          <p:cNvPr id="28" name="Straight Arrow Connector 27"/>
          <p:cNvCxnSpPr>
            <a:stCxn id="21" idx="2"/>
            <a:endCxn id="17" idx="0"/>
          </p:cNvCxnSpPr>
          <p:nvPr/>
        </p:nvCxnSpPr>
        <p:spPr>
          <a:xfrm>
            <a:off x="6629401" y="3174793"/>
            <a:ext cx="114300" cy="11079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2"/>
            <a:endCxn id="19" idx="0"/>
          </p:cNvCxnSpPr>
          <p:nvPr/>
        </p:nvCxnSpPr>
        <p:spPr>
          <a:xfrm flipH="1">
            <a:off x="2403616" y="3174793"/>
            <a:ext cx="4225785" cy="19306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6" idx="2"/>
          </p:cNvCxnSpPr>
          <p:nvPr/>
        </p:nvCxnSpPr>
        <p:spPr>
          <a:xfrm flipV="1">
            <a:off x="990600" y="2897795"/>
            <a:ext cx="1070116" cy="22076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9023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product</a:t>
            </a:r>
            <a:endParaRPr lang="he-IL" dirty="0"/>
          </a:p>
        </p:txBody>
      </p:sp>
      <p:sp>
        <p:nvSpPr>
          <p:cNvPr id="3" name="Content Placeholder 2"/>
          <p:cNvSpPr>
            <a:spLocks noGrp="1"/>
          </p:cNvSpPr>
          <p:nvPr>
            <p:ph idx="1"/>
          </p:nvPr>
        </p:nvSpPr>
        <p:spPr/>
        <p:txBody>
          <a:bodyPr/>
          <a:lstStyle/>
          <a:p>
            <a:endParaRPr lang="en-US" dirty="0"/>
          </a:p>
          <a:p>
            <a:r>
              <a:rPr lang="en-US" dirty="0" smtClean="0"/>
              <a:t>Test group</a:t>
            </a:r>
          </a:p>
          <a:p>
            <a:pPr lvl="1"/>
            <a:r>
              <a:rPr lang="en-US" dirty="0">
                <a:hlinkClick r:id="rId2"/>
              </a:rPr>
              <a:t>http://</a:t>
            </a:r>
            <a:r>
              <a:rPr lang="en-US" dirty="0" smtClean="0">
                <a:hlinkClick r:id="rId2"/>
              </a:rPr>
              <a:t>www.youtube.com/watch?v=lg4S-M0R_I0</a:t>
            </a:r>
            <a:endParaRPr lang="en-US" dirty="0" smtClean="0"/>
          </a:p>
          <a:p>
            <a:pPr lvl="1"/>
            <a:endParaRPr lang="en-US" dirty="0" smtClean="0"/>
          </a:p>
          <a:p>
            <a:r>
              <a:rPr lang="en-US" dirty="0" smtClean="0"/>
              <a:t>The W-Game team</a:t>
            </a:r>
          </a:p>
          <a:p>
            <a:endParaRPr lang="en-US" dirty="0" smtClean="0"/>
          </a:p>
          <a:p>
            <a:r>
              <a:rPr lang="en-US" dirty="0" smtClean="0"/>
              <a:t>Friends</a:t>
            </a:r>
          </a:p>
          <a:p>
            <a:endParaRPr lang="en-US" dirty="0" smtClean="0"/>
          </a:p>
          <a:p>
            <a:r>
              <a:rPr lang="en-US" dirty="0" smtClean="0"/>
              <a:t>Unit-Tests</a:t>
            </a:r>
            <a:endParaRPr lang="he-IL" dirty="0"/>
          </a:p>
        </p:txBody>
      </p:sp>
    </p:spTree>
    <p:extLst>
      <p:ext uri="{BB962C8B-B14F-4D97-AF65-F5344CB8AC3E}">
        <p14:creationId xmlns:p14="http://schemas.microsoft.com/office/powerpoint/2010/main" val="1241194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overview - Goals</a:t>
            </a:r>
            <a:endParaRPr lang="he-IL" dirty="0"/>
          </a:p>
        </p:txBody>
      </p:sp>
      <p:sp>
        <p:nvSpPr>
          <p:cNvPr id="3" name="Content Placeholder 2"/>
          <p:cNvSpPr>
            <a:spLocks noGrp="1"/>
          </p:cNvSpPr>
          <p:nvPr>
            <p:ph idx="1"/>
          </p:nvPr>
        </p:nvSpPr>
        <p:spPr/>
        <p:txBody>
          <a:bodyPr>
            <a:normAutofit/>
          </a:bodyPr>
          <a:lstStyle/>
          <a:p>
            <a:pPr algn="l" rtl="0"/>
            <a:r>
              <a:rPr lang="en-US" dirty="0" smtClean="0"/>
              <a:t>Framework Goals</a:t>
            </a:r>
          </a:p>
          <a:p>
            <a:pPr lvl="1" algn="l" rtl="0"/>
            <a:r>
              <a:rPr lang="en-US" dirty="0" smtClean="0"/>
              <a:t>Scaling </a:t>
            </a:r>
          </a:p>
          <a:p>
            <a:pPr lvl="1" algn="l" rtl="0"/>
            <a:r>
              <a:rPr lang="en-US" dirty="0" smtClean="0"/>
              <a:t>Cross Platforms </a:t>
            </a:r>
          </a:p>
          <a:p>
            <a:pPr lvl="1" algn="l" rtl="0"/>
            <a:r>
              <a:rPr lang="en-US" dirty="0" smtClean="0"/>
              <a:t>Decoupling</a:t>
            </a:r>
          </a:p>
          <a:p>
            <a:pPr lvl="1" algn="l" rtl="0"/>
            <a:r>
              <a:rPr lang="en-US" dirty="0" smtClean="0"/>
              <a:t>DB</a:t>
            </a:r>
          </a:p>
          <a:p>
            <a:pPr lvl="1" algn="l" rtl="0"/>
            <a:endParaRPr lang="en-US" dirty="0" smtClean="0"/>
          </a:p>
          <a:p>
            <a:pPr algn="l" rtl="0"/>
            <a:r>
              <a:rPr lang="en-US" dirty="0" smtClean="0"/>
              <a:t>Application goals</a:t>
            </a:r>
          </a:p>
          <a:p>
            <a:pPr lvl="1"/>
            <a:r>
              <a:rPr lang="en-US" dirty="0" smtClean="0"/>
              <a:t>Questionnaire engine</a:t>
            </a:r>
          </a:p>
          <a:p>
            <a:pPr lvl="1"/>
            <a:r>
              <a:rPr lang="en-US" dirty="0" smtClean="0"/>
              <a:t>User Collaboration</a:t>
            </a:r>
          </a:p>
          <a:p>
            <a:pPr lvl="1"/>
            <a:r>
              <a:rPr lang="en-US" dirty="0" smtClean="0"/>
              <a:t>Mission logic</a:t>
            </a:r>
            <a:endParaRPr lang="en-US" dirty="0"/>
          </a:p>
          <a:p>
            <a:pPr lvl="1"/>
            <a:r>
              <a:rPr lang="en-US" dirty="0" smtClean="0"/>
              <a:t>Facebook integration</a:t>
            </a:r>
          </a:p>
          <a:p>
            <a:pPr lvl="1"/>
            <a:endParaRPr lang="he-IL" dirty="0" smtClean="0"/>
          </a:p>
          <a:p>
            <a:pPr lvl="1" algn="l" rtl="0"/>
            <a:endParaRPr lang="en-US" dirty="0" smtClean="0"/>
          </a:p>
        </p:txBody>
      </p:sp>
      <p:pic>
        <p:nvPicPr>
          <p:cNvPr id="1026" name="Picture 2" descr="http://coreyturner.files.wordpress.com/2012/02/goal-targ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673495"/>
            <a:ext cx="2438400" cy="210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4193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endParaRPr lang="he-IL" dirty="0"/>
          </a:p>
        </p:txBody>
      </p:sp>
      <p:sp>
        <p:nvSpPr>
          <p:cNvPr id="3" name="Content Placeholder 2"/>
          <p:cNvSpPr>
            <a:spLocks noGrp="1"/>
          </p:cNvSpPr>
          <p:nvPr>
            <p:ph idx="1"/>
          </p:nvPr>
        </p:nvSpPr>
        <p:spPr/>
        <p:txBody>
          <a:bodyPr/>
          <a:lstStyle/>
          <a:p>
            <a:r>
              <a:rPr lang="en-US" dirty="0"/>
              <a:t>Article about Design </a:t>
            </a:r>
            <a:r>
              <a:rPr lang="en-US" dirty="0" smtClean="0"/>
              <a:t>patterns</a:t>
            </a:r>
            <a:endParaRPr lang="en-US" dirty="0" smtClean="0">
              <a:hlinkClick r:id="rId3"/>
            </a:endParaRPr>
          </a:p>
          <a:p>
            <a:r>
              <a:rPr lang="en-US" dirty="0" smtClean="0">
                <a:hlinkClick r:id="rId3"/>
              </a:rPr>
              <a:t>http</a:t>
            </a:r>
            <a:r>
              <a:rPr lang="en-US" dirty="0">
                <a:hlinkClick r:id="rId3"/>
              </a:rPr>
              <a:t>://nirajrules.wordpress.com/2009/07/18/mvc-vs-mvp-vs-mvvm</a:t>
            </a:r>
            <a:r>
              <a:rPr lang="en-US" dirty="0" smtClean="0">
                <a:hlinkClick r:id="rId3"/>
              </a:rPr>
              <a:t>/</a:t>
            </a:r>
            <a:endParaRPr lang="en-US" dirty="0" smtClean="0"/>
          </a:p>
          <a:p>
            <a:endParaRPr lang="en-US" dirty="0"/>
          </a:p>
          <a:p>
            <a:r>
              <a:rPr lang="en-US" dirty="0" smtClean="0"/>
              <a:t>Big table</a:t>
            </a:r>
          </a:p>
          <a:p>
            <a:r>
              <a:rPr lang="en-US">
                <a:hlinkClick r:id="rId4"/>
              </a:rPr>
              <a:t>http://static.googleusercontent.com/external_content/untrusted_dlcp/research.google.com/en//archive/bigtable-osdi06.pdf</a:t>
            </a:r>
            <a:endParaRPr lang="en-US" dirty="0" smtClean="0"/>
          </a:p>
          <a:p>
            <a:endParaRPr lang="en-US" dirty="0"/>
          </a:p>
        </p:txBody>
      </p:sp>
    </p:spTree>
    <p:extLst>
      <p:ext uri="{BB962C8B-B14F-4D97-AF65-F5344CB8AC3E}">
        <p14:creationId xmlns:p14="http://schemas.microsoft.com/office/powerpoint/2010/main" val="11531524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DEMO</a:t>
            </a:r>
            <a:endParaRPr lang="he-IL"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User experience</a:t>
            </a:r>
          </a:p>
          <a:p>
            <a:endParaRPr lang="en-US" dirty="0"/>
          </a:p>
          <a:p>
            <a:endParaRPr lang="en-US" dirty="0" smtClean="0"/>
          </a:p>
          <a:p>
            <a:r>
              <a:rPr lang="en-US" dirty="0" smtClean="0"/>
              <a:t>Admin experience</a:t>
            </a:r>
            <a:endParaRPr lang="he-IL" dirty="0"/>
          </a:p>
        </p:txBody>
      </p:sp>
    </p:spTree>
    <p:extLst>
      <p:ext uri="{BB962C8B-B14F-4D97-AF65-F5344CB8AC3E}">
        <p14:creationId xmlns:p14="http://schemas.microsoft.com/office/powerpoint/2010/main" val="134446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Framework</a:t>
            </a:r>
            <a:endParaRPr lang="he-IL" dirty="0"/>
          </a:p>
        </p:txBody>
      </p:sp>
      <p:pic>
        <p:nvPicPr>
          <p:cNvPr id="1026" name="Picture 2" descr="http://www.proceed.org.il/Sites/prosid/content/Images/push-the-gear.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43250" y="2609850"/>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133600"/>
            <a:ext cx="172402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2419350"/>
            <a:ext cx="129540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4591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smtClean="0"/>
              <a:t>     Framework - </a:t>
            </a:r>
            <a:r>
              <a:rPr lang="en-US" dirty="0"/>
              <a:t>Design </a:t>
            </a:r>
            <a:r>
              <a:rPr lang="en-US" dirty="0" smtClean="0"/>
              <a:t>pattern</a:t>
            </a:r>
            <a:r>
              <a:rPr lang="en-US" dirty="0"/>
              <a:t/>
            </a:r>
            <a:br>
              <a:rPr lang="en-US" dirty="0"/>
            </a:br>
            <a:endParaRPr lang="he-IL" dirty="0"/>
          </a:p>
        </p:txBody>
      </p:sp>
      <p:sp>
        <p:nvSpPr>
          <p:cNvPr id="3" name="Content Placeholder 2"/>
          <p:cNvSpPr>
            <a:spLocks noGrp="1"/>
          </p:cNvSpPr>
          <p:nvPr>
            <p:ph idx="1"/>
          </p:nvPr>
        </p:nvSpPr>
        <p:spPr/>
        <p:txBody>
          <a:bodyPr>
            <a:normAutofit/>
          </a:bodyPr>
          <a:lstStyle/>
          <a:p>
            <a:pPr lvl="1"/>
            <a:r>
              <a:rPr lang="en-US" dirty="0"/>
              <a:t>Server pages (JSP, ASP, PHP)</a:t>
            </a:r>
          </a:p>
          <a:p>
            <a:pPr lvl="1" algn="l" rtl="0"/>
            <a:endParaRPr lang="en-US" dirty="0" smtClean="0"/>
          </a:p>
          <a:p>
            <a:pPr lvl="1" algn="l" rtl="0"/>
            <a:endParaRPr lang="en-US" dirty="0"/>
          </a:p>
          <a:p>
            <a:pPr lvl="1" algn="l" rtl="0"/>
            <a:endParaRPr lang="en-US" dirty="0" smtClean="0"/>
          </a:p>
          <a:p>
            <a:pPr lvl="1" algn="l" rtl="0"/>
            <a:r>
              <a:rPr lang="en-US" dirty="0" smtClean="0"/>
              <a:t>MVC</a:t>
            </a:r>
          </a:p>
          <a:p>
            <a:pPr lvl="1" algn="l" rtl="0"/>
            <a:endParaRPr lang="en-US" dirty="0"/>
          </a:p>
          <a:p>
            <a:pPr lvl="1" algn="l" rtl="0"/>
            <a:endParaRPr lang="en-US" dirty="0" smtClean="0"/>
          </a:p>
          <a:p>
            <a:pPr lvl="1" algn="l" rtl="0"/>
            <a:endParaRPr lang="en-US" dirty="0" smtClean="0"/>
          </a:p>
          <a:p>
            <a:pPr lvl="1" algn="l" rtl="0"/>
            <a:endParaRPr lang="en-US" dirty="0" smtClean="0"/>
          </a:p>
          <a:p>
            <a:pPr lvl="1" algn="l" rtl="0"/>
            <a:endParaRPr lang="en-US" dirty="0"/>
          </a:p>
          <a:p>
            <a:pPr lvl="1" algn="l" rtl="0"/>
            <a:endParaRPr lang="en-US" dirty="0" smtClean="0"/>
          </a:p>
          <a:p>
            <a:pPr lvl="1" algn="l" rtl="0"/>
            <a:r>
              <a:rPr lang="en-US" dirty="0" smtClean="0"/>
              <a:t>MVP</a:t>
            </a:r>
          </a:p>
          <a:p>
            <a:pPr algn="l" rtl="0"/>
            <a:endParaRPr lang="en-US" dirty="0" smtClean="0"/>
          </a:p>
        </p:txBody>
      </p:sp>
      <p:pic>
        <p:nvPicPr>
          <p:cNvPr id="1029" name="Picture 5" descr="C:\Users\igovorov\Downloads\fig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479138"/>
            <a:ext cx="413385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355438"/>
            <a:ext cx="3276600" cy="3275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44414"/>
            <a:ext cx="847725" cy="1034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346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Framework - Design </a:t>
            </a:r>
            <a:r>
              <a:rPr lang="en-US" dirty="0" smtClean="0"/>
              <a:t>pattern</a:t>
            </a:r>
            <a:endParaRPr lang="he-IL" dirty="0"/>
          </a:p>
        </p:txBody>
      </p:sp>
      <p:sp>
        <p:nvSpPr>
          <p:cNvPr id="3" name="Content Placeholder 2"/>
          <p:cNvSpPr>
            <a:spLocks noGrp="1"/>
          </p:cNvSpPr>
          <p:nvPr>
            <p:ph idx="1"/>
          </p:nvPr>
        </p:nvSpPr>
        <p:spPr>
          <a:xfrm>
            <a:off x="457200" y="1600200"/>
            <a:ext cx="5334000" cy="4876800"/>
          </a:xfrm>
        </p:spPr>
        <p:txBody>
          <a:bodyPr>
            <a:normAutofit/>
          </a:bodyPr>
          <a:lstStyle/>
          <a:p>
            <a:pPr algn="l" rtl="0"/>
            <a:r>
              <a:rPr lang="en-US" dirty="0" smtClean="0"/>
              <a:t>We choose the MVP design pattern. Why?</a:t>
            </a:r>
          </a:p>
          <a:p>
            <a:pPr algn="l" rtl="0"/>
            <a:endParaRPr lang="en-US" dirty="0" smtClean="0"/>
          </a:p>
          <a:p>
            <a:pPr algn="l" rtl="0"/>
            <a:r>
              <a:rPr lang="en-US" dirty="0" smtClean="0"/>
              <a:t>Advantages:</a:t>
            </a:r>
          </a:p>
          <a:p>
            <a:pPr lvl="1"/>
            <a:r>
              <a:rPr lang="en-US" dirty="0" smtClean="0"/>
              <a:t>Decupling</a:t>
            </a:r>
          </a:p>
          <a:p>
            <a:pPr lvl="1" algn="l" rtl="0"/>
            <a:r>
              <a:rPr lang="en-US" dirty="0" smtClean="0"/>
              <a:t>Cross </a:t>
            </a:r>
            <a:r>
              <a:rPr lang="en-US" dirty="0"/>
              <a:t>platform </a:t>
            </a:r>
          </a:p>
          <a:p>
            <a:pPr lvl="1" algn="l" rtl="0"/>
            <a:r>
              <a:rPr lang="en-US" dirty="0" smtClean="0"/>
              <a:t>Dynamic client</a:t>
            </a:r>
          </a:p>
          <a:p>
            <a:pPr lvl="1" algn="l" rtl="0"/>
            <a:r>
              <a:rPr lang="en-US" dirty="0" smtClean="0"/>
              <a:t>Widget wise</a:t>
            </a:r>
          </a:p>
          <a:p>
            <a:pPr algn="l" rtl="0"/>
            <a:r>
              <a:rPr lang="en-US" dirty="0" smtClean="0"/>
              <a:t>Disadvantages:</a:t>
            </a:r>
          </a:p>
          <a:p>
            <a:pPr lvl="1" algn="l" rtl="0"/>
            <a:r>
              <a:rPr lang="en-US" dirty="0" smtClean="0"/>
              <a:t>Longer development time</a:t>
            </a:r>
          </a:p>
          <a:p>
            <a:pPr lvl="1" algn="l" rtl="0"/>
            <a:r>
              <a:rPr lang="en-US" dirty="0" smtClean="0"/>
              <a:t>Less efficient</a:t>
            </a: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590800"/>
            <a:ext cx="3340327" cy="3635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8615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Framework </a:t>
            </a:r>
            <a:r>
              <a:rPr lang="en-US" dirty="0"/>
              <a:t>- </a:t>
            </a:r>
            <a:r>
              <a:rPr lang="en-US" dirty="0" smtClean="0"/>
              <a:t>Architecture </a:t>
            </a:r>
            <a:r>
              <a:rPr lang="en-US" dirty="0"/>
              <a:t/>
            </a:r>
            <a:br>
              <a:rPr lang="en-US" dirty="0"/>
            </a:br>
            <a:endParaRPr lang="he-IL" dirty="0"/>
          </a:p>
        </p:txBody>
      </p:sp>
      <p:sp>
        <p:nvSpPr>
          <p:cNvPr id="12" name="Rectangle 11"/>
          <p:cNvSpPr/>
          <p:nvPr/>
        </p:nvSpPr>
        <p:spPr>
          <a:xfrm>
            <a:off x="3601460" y="1181524"/>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sp>
        <p:nvSpPr>
          <p:cNvPr id="13" name="Rectangle 12"/>
          <p:cNvSpPr/>
          <p:nvPr/>
        </p:nvSpPr>
        <p:spPr>
          <a:xfrm>
            <a:off x="3601460" y="4430304"/>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14" name="Elbow Connector 13"/>
          <p:cNvCxnSpPr/>
          <p:nvPr/>
        </p:nvCxnSpPr>
        <p:spPr>
          <a:xfrm rot="5400000">
            <a:off x="6117532"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150800"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43360" y="3881885"/>
            <a:ext cx="2018502" cy="369332"/>
          </a:xfrm>
          <a:prstGeom prst="rect">
            <a:avLst/>
          </a:prstGeom>
          <a:solidFill>
            <a:schemeClr val="bg1"/>
          </a:solidFill>
        </p:spPr>
        <p:txBody>
          <a:bodyPr wrap="none" rtlCol="1">
            <a:spAutoFit/>
          </a:bodyPr>
          <a:lstStyle/>
          <a:p>
            <a:pPr algn="l"/>
            <a:r>
              <a:rPr lang="en-US" dirty="0" err="1" smtClean="0"/>
              <a:t>Asynchronic</a:t>
            </a:r>
            <a:r>
              <a:rPr lang="en-US" dirty="0" smtClean="0"/>
              <a:t> Calls</a:t>
            </a:r>
            <a:endParaRPr lang="he-IL" dirty="0"/>
          </a:p>
        </p:txBody>
      </p:sp>
      <p:sp>
        <p:nvSpPr>
          <p:cNvPr id="3" name="Rectangle 2"/>
          <p:cNvSpPr/>
          <p:nvPr/>
        </p:nvSpPr>
        <p:spPr>
          <a:xfrm>
            <a:off x="7391400" y="2176790"/>
            <a:ext cx="125547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Model</a:t>
            </a:r>
            <a:endParaRPr lang="en-US" sz="2800" b="1" cap="none" spc="50" dirty="0">
              <a:ln w="11430"/>
              <a:effectLst>
                <a:outerShdw blurRad="76200" dist="50800" dir="5400000" algn="tl" rotWithShape="0">
                  <a:srgbClr val="000000">
                    <a:alpha val="65000"/>
                  </a:srgbClr>
                </a:outerShdw>
              </a:effectLst>
            </a:endParaRPr>
          </a:p>
        </p:txBody>
      </p:sp>
      <p:sp>
        <p:nvSpPr>
          <p:cNvPr id="15" name="Rectangle 14"/>
          <p:cNvSpPr/>
          <p:nvPr/>
        </p:nvSpPr>
        <p:spPr>
          <a:xfrm>
            <a:off x="7508685" y="5907962"/>
            <a:ext cx="1021370"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View</a:t>
            </a:r>
            <a:endParaRPr lang="en-US" sz="2800" b="1" cap="none" spc="50" dirty="0">
              <a:ln w="11430"/>
              <a:effectLst>
                <a:outerShdw blurRad="76200" dist="50800" dir="5400000" algn="tl" rotWithShape="0">
                  <a:srgbClr val="000000">
                    <a:alpha val="65000"/>
                  </a:srgbClr>
                </a:outerShdw>
              </a:effectLst>
            </a:endParaRPr>
          </a:p>
        </p:txBody>
      </p:sp>
      <p:sp>
        <p:nvSpPr>
          <p:cNvPr id="5" name="Right Bracket 4"/>
          <p:cNvSpPr/>
          <p:nvPr/>
        </p:nvSpPr>
        <p:spPr>
          <a:xfrm>
            <a:off x="7177091" y="1524000"/>
            <a:ext cx="214309" cy="18288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Rectangle 29"/>
          <p:cNvSpPr/>
          <p:nvPr/>
        </p:nvSpPr>
        <p:spPr>
          <a:xfrm>
            <a:off x="7242517" y="4660837"/>
            <a:ext cx="190148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Presenter</a:t>
            </a:r>
            <a:endParaRPr lang="en-US" sz="2800" b="1" cap="none" spc="50" dirty="0">
              <a:ln w="11430"/>
              <a:effectLst>
                <a:outerShdw blurRad="76200" dist="50800" dir="5400000" algn="tl" rotWithShape="0">
                  <a:srgbClr val="000000">
                    <a:alpha val="65000"/>
                  </a:srgbClr>
                </a:outerShdw>
              </a:effectLst>
            </a:endParaRPr>
          </a:p>
        </p:txBody>
      </p:sp>
      <p:sp>
        <p:nvSpPr>
          <p:cNvPr id="31" name="Right Bracket 30"/>
          <p:cNvSpPr/>
          <p:nvPr/>
        </p:nvSpPr>
        <p:spPr>
          <a:xfrm>
            <a:off x="7106660" y="4624051"/>
            <a:ext cx="177585" cy="63139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ight Bracket 31"/>
          <p:cNvSpPr/>
          <p:nvPr/>
        </p:nvSpPr>
        <p:spPr>
          <a:xfrm>
            <a:off x="7106660" y="5605949"/>
            <a:ext cx="284740" cy="117564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03997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457200" y="533400"/>
            <a:ext cx="8229600" cy="9906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smtClean="0"/>
              <a:t>Framework - Architecture </a:t>
            </a:r>
            <a:br>
              <a:rPr lang="en-US" dirty="0" smtClean="0"/>
            </a:br>
            <a:endParaRPr lang="he-IL" dirty="0"/>
          </a:p>
        </p:txBody>
      </p:sp>
      <p:sp>
        <p:nvSpPr>
          <p:cNvPr id="60" name="Rectangle 59"/>
          <p:cNvSpPr/>
          <p:nvPr/>
        </p:nvSpPr>
        <p:spPr>
          <a:xfrm>
            <a:off x="3601460" y="1181524"/>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sp>
        <p:nvSpPr>
          <p:cNvPr id="61" name="Rectangle 60"/>
          <p:cNvSpPr/>
          <p:nvPr/>
        </p:nvSpPr>
        <p:spPr>
          <a:xfrm>
            <a:off x="3601460" y="4430304"/>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62" name="Elbow Connector 61"/>
          <p:cNvCxnSpPr/>
          <p:nvPr/>
        </p:nvCxnSpPr>
        <p:spPr>
          <a:xfrm rot="5400000">
            <a:off x="6117532"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4150800"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443360" y="3881885"/>
            <a:ext cx="2018502" cy="369332"/>
          </a:xfrm>
          <a:prstGeom prst="rect">
            <a:avLst/>
          </a:prstGeom>
          <a:solidFill>
            <a:schemeClr val="bg1"/>
          </a:solidFill>
        </p:spPr>
        <p:txBody>
          <a:bodyPr wrap="none" rtlCol="1">
            <a:spAutoFit/>
          </a:bodyPr>
          <a:lstStyle/>
          <a:p>
            <a:pPr algn="l"/>
            <a:r>
              <a:rPr lang="en-US" dirty="0" err="1" smtClean="0"/>
              <a:t>Asynchronic</a:t>
            </a:r>
            <a:r>
              <a:rPr lang="en-US" dirty="0" smtClean="0"/>
              <a:t> Calls</a:t>
            </a:r>
            <a:endParaRPr lang="he-IL" dirty="0"/>
          </a:p>
        </p:txBody>
      </p:sp>
      <p:sp>
        <p:nvSpPr>
          <p:cNvPr id="71" name="TextBox 70"/>
          <p:cNvSpPr txBox="1"/>
          <p:nvPr/>
        </p:nvSpPr>
        <p:spPr>
          <a:xfrm>
            <a:off x="4153427" y="5676403"/>
            <a:ext cx="2564263"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72" name="TextBox 71"/>
          <p:cNvSpPr txBox="1"/>
          <p:nvPr/>
        </p:nvSpPr>
        <p:spPr>
          <a:xfrm>
            <a:off x="4150800" y="6354035"/>
            <a:ext cx="2566890" cy="307777"/>
          </a:xfrm>
          <a:prstGeom prst="rect">
            <a:avLst/>
          </a:prstGeom>
          <a:noFill/>
          <a:ln>
            <a:solidFill>
              <a:schemeClr val="tx1"/>
            </a:solidFill>
          </a:ln>
        </p:spPr>
        <p:txBody>
          <a:bodyPr wrap="square" rtlCol="1">
            <a:spAutoFit/>
          </a:bodyPr>
          <a:lstStyle/>
          <a:p>
            <a:pPr algn="ctr"/>
            <a:r>
              <a:rPr lang="en-US" sz="1400" dirty="0" smtClean="0"/>
              <a:t>XML (UI-Binder)</a:t>
            </a:r>
          </a:p>
        </p:txBody>
      </p:sp>
      <p:sp>
        <p:nvSpPr>
          <p:cNvPr id="78" name="Rectangle 77"/>
          <p:cNvSpPr/>
          <p:nvPr/>
        </p:nvSpPr>
        <p:spPr>
          <a:xfrm>
            <a:off x="7391400" y="2176790"/>
            <a:ext cx="125547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Model</a:t>
            </a:r>
            <a:endParaRPr lang="en-US" sz="2800" b="1" cap="none" spc="50" dirty="0">
              <a:ln w="11430"/>
              <a:effectLst>
                <a:outerShdw blurRad="76200" dist="50800" dir="5400000" algn="tl" rotWithShape="0">
                  <a:srgbClr val="000000">
                    <a:alpha val="65000"/>
                  </a:srgbClr>
                </a:outerShdw>
              </a:effectLst>
            </a:endParaRPr>
          </a:p>
        </p:txBody>
      </p:sp>
      <p:sp>
        <p:nvSpPr>
          <p:cNvPr id="79" name="Rectangle 78"/>
          <p:cNvSpPr/>
          <p:nvPr/>
        </p:nvSpPr>
        <p:spPr>
          <a:xfrm>
            <a:off x="7508685" y="5907962"/>
            <a:ext cx="1021370"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solidFill>
                  <a:srgbClr val="C00000"/>
                </a:solidFill>
                <a:effectLst>
                  <a:outerShdw blurRad="76200" dist="50800" dir="5400000" algn="tl" rotWithShape="0">
                    <a:srgbClr val="000000">
                      <a:alpha val="65000"/>
                    </a:srgbClr>
                  </a:outerShdw>
                </a:effectLst>
              </a:rPr>
              <a:t>View</a:t>
            </a:r>
            <a:endParaRPr lang="en-US" sz="2800" b="1" cap="none" spc="50" dirty="0">
              <a:ln w="11430"/>
              <a:solidFill>
                <a:srgbClr val="C00000"/>
              </a:solidFill>
              <a:effectLst>
                <a:outerShdw blurRad="76200" dist="50800" dir="5400000" algn="tl" rotWithShape="0">
                  <a:srgbClr val="000000">
                    <a:alpha val="65000"/>
                  </a:srgbClr>
                </a:outerShdw>
              </a:effectLst>
            </a:endParaRPr>
          </a:p>
        </p:txBody>
      </p:sp>
      <p:sp>
        <p:nvSpPr>
          <p:cNvPr id="81" name="Right Bracket 80"/>
          <p:cNvSpPr/>
          <p:nvPr/>
        </p:nvSpPr>
        <p:spPr>
          <a:xfrm>
            <a:off x="7177091" y="1524000"/>
            <a:ext cx="214309" cy="18288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Rectangle 83"/>
          <p:cNvSpPr/>
          <p:nvPr/>
        </p:nvSpPr>
        <p:spPr>
          <a:xfrm>
            <a:off x="7242517" y="4660837"/>
            <a:ext cx="1901483"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effectLst>
                  <a:outerShdw blurRad="76200" dist="50800" dir="5400000" algn="tl" rotWithShape="0">
                    <a:srgbClr val="000000">
                      <a:alpha val="65000"/>
                    </a:srgbClr>
                  </a:outerShdw>
                </a:effectLst>
              </a:rPr>
              <a:t>Presenter</a:t>
            </a:r>
            <a:endParaRPr lang="en-US" sz="2800" b="1" cap="none" spc="50" dirty="0">
              <a:ln w="11430"/>
              <a:effectLst>
                <a:outerShdw blurRad="76200" dist="50800" dir="5400000" algn="tl" rotWithShape="0">
                  <a:srgbClr val="000000">
                    <a:alpha val="65000"/>
                  </a:srgbClr>
                </a:outerShdw>
              </a:effectLst>
            </a:endParaRPr>
          </a:p>
        </p:txBody>
      </p:sp>
      <p:sp>
        <p:nvSpPr>
          <p:cNvPr id="85" name="Right Bracket 84"/>
          <p:cNvSpPr/>
          <p:nvPr/>
        </p:nvSpPr>
        <p:spPr>
          <a:xfrm>
            <a:off x="7106660" y="4624051"/>
            <a:ext cx="177585" cy="63139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Right Bracket 85"/>
          <p:cNvSpPr/>
          <p:nvPr/>
        </p:nvSpPr>
        <p:spPr>
          <a:xfrm>
            <a:off x="7106660" y="5605949"/>
            <a:ext cx="284740" cy="117564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Rectangle 86"/>
          <p:cNvSpPr/>
          <p:nvPr/>
        </p:nvSpPr>
        <p:spPr>
          <a:xfrm>
            <a:off x="1367045" y="5781147"/>
            <a:ext cx="1209041" cy="584775"/>
          </a:xfrm>
          <a:prstGeom prst="rect">
            <a:avLst/>
          </a:prstGeom>
          <a:noFill/>
        </p:spPr>
        <p:txBody>
          <a:bodyPr wrap="square" lIns="91440" tIns="45720" rIns="91440" bIns="45720">
            <a:spAutoFit/>
          </a:bodyPr>
          <a:lstStyle/>
          <a:p>
            <a:pPr algn="ctr"/>
            <a:r>
              <a:rPr lang="en-US" sz="3200" b="1"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gwt</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8" name="Isosceles Triangle 87"/>
          <p:cNvSpPr/>
          <p:nvPr/>
        </p:nvSpPr>
        <p:spPr>
          <a:xfrm rot="16200000">
            <a:off x="2696141" y="5756488"/>
            <a:ext cx="985409" cy="8252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4578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descr="C:\Users\Mike\Dropbox\1.The_WGame\3_הצגה מול פורום שופטים מצומצם\userVie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69833"/>
            <a:ext cx="6172200" cy="33718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Mike\Dropbox\1.The_WGame\3_הצגה מול פורום שופטים מצומצם\UserXm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486150"/>
            <a:ext cx="7715251"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7978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7241</TotalTime>
  <Words>3505</Words>
  <Application>Microsoft Office PowerPoint</Application>
  <PresentationFormat>On-screen Show (4:3)</PresentationFormat>
  <Paragraphs>492</Paragraphs>
  <Slides>31</Slides>
  <Notes>28</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Clarity</vt:lpstr>
      <vt:lpstr>The W-Game הצגת הפרויקט מול פורום שופטים מצומצם </vt:lpstr>
      <vt:lpstr>Project overview</vt:lpstr>
      <vt:lpstr>Project overview - Goals</vt:lpstr>
      <vt:lpstr>Framework</vt:lpstr>
      <vt:lpstr>     Framework - Design pattern </vt:lpstr>
      <vt:lpstr>Framework - Design pattern</vt:lpstr>
      <vt:lpstr>Framework - Architecture  </vt:lpstr>
      <vt:lpstr>PowerPoint Presentation</vt:lpstr>
      <vt:lpstr>PowerPoint Presentation</vt:lpstr>
      <vt:lpstr>PowerPoint Presentation</vt:lpstr>
      <vt:lpstr>PowerPoint Presentation</vt:lpstr>
      <vt:lpstr>PowerPoint Presentation</vt:lpstr>
      <vt:lpstr>Framework - Client-server-db trade-off</vt:lpstr>
      <vt:lpstr>Application</vt:lpstr>
      <vt:lpstr>Application - Logic and Business rules</vt:lpstr>
      <vt:lpstr>Application – Unit Test</vt:lpstr>
      <vt:lpstr>Application - Mission delivery logic</vt:lpstr>
      <vt:lpstr>Application - Mission delivery logic</vt:lpstr>
      <vt:lpstr>Mission delivery logic</vt:lpstr>
      <vt:lpstr>User collaboration</vt:lpstr>
      <vt:lpstr>Application - Message Logic</vt:lpstr>
      <vt:lpstr>Application - Message Logic</vt:lpstr>
      <vt:lpstr>Application - Comment on Mission and Rank</vt:lpstr>
      <vt:lpstr>Application - Friend request</vt:lpstr>
      <vt:lpstr>Application - Facebook integration</vt:lpstr>
      <vt:lpstr>Application - Facebook integration</vt:lpstr>
      <vt:lpstr>Application - Questionnaire engine</vt:lpstr>
      <vt:lpstr>Application - Questionnaire engine</vt:lpstr>
      <vt:lpstr>Testing the product</vt:lpstr>
      <vt:lpstr>Bibliography</vt:lpstr>
      <vt:lpstr>Application DEMO</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W-Game הצגת הפרויקט מול פורום שופטים מצומצם</dc:title>
  <dc:creator>Govorov, Igor</dc:creator>
  <cp:lastModifiedBy>Mike</cp:lastModifiedBy>
  <cp:revision>321</cp:revision>
  <dcterms:created xsi:type="dcterms:W3CDTF">2012-06-04T11:38:53Z</dcterms:created>
  <dcterms:modified xsi:type="dcterms:W3CDTF">2012-06-17T18:25:30Z</dcterms:modified>
</cp:coreProperties>
</file>