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332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1" r:id="rId3"/>
    <p:sldId id="312" r:id="rId4"/>
    <p:sldId id="313" r:id="rId5"/>
    <p:sldId id="314" r:id="rId6"/>
    <p:sldId id="315" r:id="rId7"/>
    <p:sldId id="296" r:id="rId8"/>
    <p:sldId id="277" r:id="rId9"/>
    <p:sldId id="310" r:id="rId10"/>
    <p:sldId id="278" r:id="rId11"/>
    <p:sldId id="279" r:id="rId12"/>
    <p:sldId id="309" r:id="rId13"/>
    <p:sldId id="302" r:id="rId14"/>
    <p:sldId id="316" r:id="rId15"/>
    <p:sldId id="317" r:id="rId16"/>
    <p:sldId id="318" r:id="rId17"/>
    <p:sldId id="323" r:id="rId18"/>
    <p:sldId id="324" r:id="rId19"/>
    <p:sldId id="307" r:id="rId20"/>
    <p:sldId id="308" r:id="rId21"/>
    <p:sldId id="303" r:id="rId22"/>
    <p:sldId id="304" r:id="rId23"/>
    <p:sldId id="305" r:id="rId24"/>
    <p:sldId id="306" r:id="rId25"/>
    <p:sldId id="321" r:id="rId26"/>
    <p:sldId id="322" r:id="rId27"/>
    <p:sldId id="325" r:id="rId28"/>
    <p:sldId id="326" r:id="rId29"/>
    <p:sldId id="260" r:id="rId30"/>
    <p:sldId id="297" r:id="rId31"/>
    <p:sldId id="327" r:id="rId32"/>
    <p:sldId id="295" r:id="rId33"/>
  </p:sldIdLst>
  <p:sldSz cx="9144000" cy="6858000" type="screen4x3"/>
  <p:notesSz cx="6881813" cy="10002838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7741" autoAdjust="0"/>
  </p:normalViewPr>
  <p:slideViewPr>
    <p:cSldViewPr>
      <p:cViewPr varScale="1">
        <p:scale>
          <a:sx n="61" d="100"/>
          <a:sy n="61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9694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3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/>
          <a:lstStyle>
            <a:lvl1pPr algn="l">
              <a:defRPr sz="1300"/>
            </a:lvl1pPr>
          </a:lstStyle>
          <a:p>
            <a:fld id="{E91CA721-9D2E-4F5F-99E4-64A11C7BA3D1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99694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3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 anchor="b"/>
          <a:lstStyle>
            <a:lvl1pPr algn="l">
              <a:defRPr sz="1300"/>
            </a:lvl1pPr>
          </a:lstStyle>
          <a:p>
            <a:fld id="{D5720726-5E82-405C-996E-B060431899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559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9694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3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/>
          <a:lstStyle>
            <a:lvl1pPr algn="l">
              <a:defRPr sz="1300"/>
            </a:lvl1pPr>
          </a:lstStyle>
          <a:p>
            <a:fld id="{2532BE16-ECA6-4B4E-8604-2960448E393B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9694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3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 anchor="b"/>
          <a:lstStyle>
            <a:lvl1pPr algn="l">
              <a:defRPr sz="1300"/>
            </a:lvl1pPr>
          </a:lstStyle>
          <a:p>
            <a:fld id="{1321FBAB-6B27-4160-A0D0-8CDE22336B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36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130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4783"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10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576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102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243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31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318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0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9553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9075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276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089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276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196" indent="-241196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289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289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7466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20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077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1108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5005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110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5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defTabSz="964783" rtl="0">
              <a:defRPr/>
            </a:pP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defTabSz="964783" rtl="0">
              <a:defRPr/>
            </a:pP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8ADB510-5ECE-429E-9208-121B70B74BC6}" type="datetimeFigureOut">
              <a:rPr lang="he-IL" smtClean="0"/>
              <a:t>כ"ח/סיון/תשע"ב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g4S-M0R_I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irajrules.wordpress.com/2009/07/18/mvc-vs-mvp-vs-mvv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PDuhR18-EdM" TargetMode="External"/><Relationship Id="rId4" Type="http://schemas.openxmlformats.org/officeDocument/2006/relationships/hyperlink" Target="http://static.googleusercontent.com/external_content/untrusted_dlcp/research.google.com/en/archive/bigtable-osdi06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05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W-Game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הצגת הפרויקט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791200"/>
            <a:ext cx="315653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מנחה: </a:t>
            </a:r>
            <a:r>
              <a:rPr lang="he-IL" sz="2400" dirty="0" err="1" smtClean="0"/>
              <a:t>גילעד</a:t>
            </a:r>
            <a:r>
              <a:rPr lang="he-IL" sz="2400" dirty="0" smtClean="0"/>
              <a:t> נבות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350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601460" y="4430304"/>
            <a:ext cx="3505200" cy="23512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 Side</a:t>
            </a:r>
            <a:endParaRPr lang="he-IL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53427" y="4737781"/>
            <a:ext cx="2564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Presenter</a:t>
            </a:r>
            <a:endParaRPr lang="he-IL" dirty="0"/>
          </a:p>
        </p:txBody>
      </p:sp>
      <p:sp>
        <p:nvSpPr>
          <p:cNvPr id="66" name="Rectangle 65"/>
          <p:cNvSpPr/>
          <p:nvPr/>
        </p:nvSpPr>
        <p:spPr>
          <a:xfrm>
            <a:off x="3601460" y="1181524"/>
            <a:ext cx="3505200" cy="242485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Server Side</a:t>
            </a:r>
            <a:endParaRPr lang="he-IL" sz="1400" dirty="0">
              <a:ln cmpd="dbl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/>
          <p:nvPr/>
        </p:nvCxnSpPr>
        <p:spPr>
          <a:xfrm rot="5400000">
            <a:off x="6117532" y="4227200"/>
            <a:ext cx="120032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150800" y="3627040"/>
            <a:ext cx="0" cy="120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43360" y="3881885"/>
            <a:ext cx="2018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dirty="0" err="1" smtClean="0"/>
              <a:t>Asynchronic</a:t>
            </a:r>
            <a:r>
              <a:rPr lang="en-US" dirty="0" smtClean="0"/>
              <a:t> Calls</a:t>
            </a:r>
            <a:endParaRPr lang="he-IL" dirty="0"/>
          </a:p>
        </p:txBody>
      </p:sp>
      <p:sp>
        <p:nvSpPr>
          <p:cNvPr id="77" name="TextBox 76"/>
          <p:cNvSpPr txBox="1"/>
          <p:nvPr/>
        </p:nvSpPr>
        <p:spPr>
          <a:xfrm>
            <a:off x="4153427" y="5676403"/>
            <a:ext cx="2564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he-IL" dirty="0"/>
          </a:p>
        </p:txBody>
      </p:sp>
      <p:sp>
        <p:nvSpPr>
          <p:cNvPr id="78" name="TextBox 77"/>
          <p:cNvSpPr txBox="1"/>
          <p:nvPr/>
        </p:nvSpPr>
        <p:spPr>
          <a:xfrm>
            <a:off x="4153427" y="6354035"/>
            <a:ext cx="25642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XML (UI-Binder)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391400" y="2176790"/>
            <a:ext cx="1255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08685" y="5907962"/>
            <a:ext cx="10213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8" name="Right Bracket 87"/>
          <p:cNvSpPr/>
          <p:nvPr/>
        </p:nvSpPr>
        <p:spPr>
          <a:xfrm>
            <a:off x="7177091" y="1524000"/>
            <a:ext cx="214309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42517" y="4660837"/>
            <a:ext cx="1901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Presenter</a:t>
            </a:r>
            <a:endParaRPr lang="en-US" sz="28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2" name="Right Bracket 91"/>
          <p:cNvSpPr/>
          <p:nvPr/>
        </p:nvSpPr>
        <p:spPr>
          <a:xfrm>
            <a:off x="7106660" y="4624051"/>
            <a:ext cx="177585" cy="63139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Bracket 92"/>
          <p:cNvSpPr/>
          <p:nvPr/>
        </p:nvSpPr>
        <p:spPr>
          <a:xfrm>
            <a:off x="7106660" y="5605949"/>
            <a:ext cx="284740" cy="11756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67045" y="5781147"/>
            <a:ext cx="12090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gwt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71560" y="4599282"/>
            <a:ext cx="15045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gwtP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6" name="Isosceles Triangle 95"/>
          <p:cNvSpPr/>
          <p:nvPr/>
        </p:nvSpPr>
        <p:spPr>
          <a:xfrm rot="16200000">
            <a:off x="2696141" y="5756488"/>
            <a:ext cx="985409" cy="825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rot="16200000">
            <a:off x="2811219" y="4564289"/>
            <a:ext cx="755253" cy="8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Architecture </a:t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9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153428" y="1569383"/>
            <a:ext cx="2564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Data layer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153428" y="2284017"/>
            <a:ext cx="2564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Service layer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4167313" y="2987078"/>
            <a:ext cx="2564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Servlets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01460" y="4430304"/>
            <a:ext cx="3505200" cy="23512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 Side</a:t>
            </a:r>
            <a:endParaRPr lang="he-IL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53427" y="4737781"/>
            <a:ext cx="2564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Presenter</a:t>
            </a:r>
            <a:endParaRPr lang="he-IL" dirty="0"/>
          </a:p>
        </p:txBody>
      </p:sp>
      <p:sp>
        <p:nvSpPr>
          <p:cNvPr id="35" name="Rectangle 34"/>
          <p:cNvSpPr/>
          <p:nvPr/>
        </p:nvSpPr>
        <p:spPr>
          <a:xfrm>
            <a:off x="3601460" y="1181524"/>
            <a:ext cx="3505200" cy="242485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Server Side</a:t>
            </a:r>
            <a:endParaRPr lang="he-IL" sz="1400" dirty="0">
              <a:ln cmpd="dbl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/>
          <p:nvPr/>
        </p:nvCxnSpPr>
        <p:spPr>
          <a:xfrm rot="5400000">
            <a:off x="6117532" y="4227200"/>
            <a:ext cx="120032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50800" y="3627040"/>
            <a:ext cx="0" cy="120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3360" y="3881885"/>
            <a:ext cx="2018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dirty="0" err="1" smtClean="0"/>
              <a:t>Asynchronic</a:t>
            </a:r>
            <a:r>
              <a:rPr lang="en-US" dirty="0" smtClean="0"/>
              <a:t> Calls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4153427" y="5676403"/>
            <a:ext cx="2564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he-IL" dirty="0"/>
          </a:p>
        </p:txBody>
      </p:sp>
      <p:sp>
        <p:nvSpPr>
          <p:cNvPr id="67" name="TextBox 66"/>
          <p:cNvSpPr txBox="1"/>
          <p:nvPr/>
        </p:nvSpPr>
        <p:spPr>
          <a:xfrm>
            <a:off x="4153427" y="6354035"/>
            <a:ext cx="25642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XML (UI-Binder)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7045" y="5781147"/>
            <a:ext cx="12090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gwt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71560" y="4599282"/>
            <a:ext cx="15045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gwtP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67045" y="2435991"/>
            <a:ext cx="12169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GAE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17728" y="1482168"/>
            <a:ext cx="16662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DataStore</a:t>
            </a: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\Objectify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91400" y="2176790"/>
            <a:ext cx="1255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sz="28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08685" y="5907962"/>
            <a:ext cx="10213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242517" y="4660837"/>
            <a:ext cx="1901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Presenter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9" name="Right Bracket 78"/>
          <p:cNvSpPr/>
          <p:nvPr/>
        </p:nvSpPr>
        <p:spPr>
          <a:xfrm>
            <a:off x="7177091" y="1524000"/>
            <a:ext cx="214309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ket 79"/>
          <p:cNvSpPr/>
          <p:nvPr/>
        </p:nvSpPr>
        <p:spPr>
          <a:xfrm>
            <a:off x="7106660" y="4624051"/>
            <a:ext cx="177585" cy="63139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ket 80"/>
          <p:cNvSpPr/>
          <p:nvPr/>
        </p:nvSpPr>
        <p:spPr>
          <a:xfrm>
            <a:off x="7106660" y="5605949"/>
            <a:ext cx="284740" cy="11756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2696141" y="5756488"/>
            <a:ext cx="985409" cy="825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 rot="16200000">
            <a:off x="2811219" y="4564289"/>
            <a:ext cx="755253" cy="8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16200000">
            <a:off x="2652646" y="2407595"/>
            <a:ext cx="1072393" cy="825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16200000">
            <a:off x="2886592" y="1413629"/>
            <a:ext cx="604499" cy="8252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Architecture </a:t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4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937668"/>
            <a:ext cx="8229600" cy="4726438"/>
            <a:chOff x="917728" y="1181524"/>
            <a:chExt cx="8226272" cy="5600071"/>
          </a:xfrm>
        </p:grpSpPr>
        <p:sp>
          <p:nvSpPr>
            <p:cNvPr id="28" name="TextBox 27"/>
            <p:cNvSpPr txBox="1"/>
            <p:nvPr/>
          </p:nvSpPr>
          <p:spPr>
            <a:xfrm>
              <a:off x="4153428" y="1569383"/>
              <a:ext cx="2564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Data layer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53428" y="2284017"/>
              <a:ext cx="2564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Service layer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67313" y="2987078"/>
              <a:ext cx="2564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Servlets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1460" y="4430304"/>
              <a:ext cx="3505200" cy="235129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Client Side</a:t>
              </a:r>
              <a:endParaRPr lang="he-IL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53427" y="4737781"/>
              <a:ext cx="25642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Presenter</a:t>
              </a:r>
              <a:endParaRPr lang="he-IL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01460" y="1181524"/>
              <a:ext cx="3505200" cy="242485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 cmpd="dbl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Server Side</a:t>
              </a:r>
              <a:endParaRPr lang="he-IL" sz="1400" dirty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57" name="Elbow Connector 56"/>
            <p:cNvCxnSpPr/>
            <p:nvPr/>
          </p:nvCxnSpPr>
          <p:spPr>
            <a:xfrm rot="5400000">
              <a:off x="6117532" y="4227200"/>
              <a:ext cx="1200321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4150800" y="3627040"/>
              <a:ext cx="0" cy="1200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443360" y="3881885"/>
              <a:ext cx="20185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l"/>
              <a:r>
                <a:rPr lang="en-US" dirty="0" err="1" smtClean="0"/>
                <a:t>Asynchronic</a:t>
              </a:r>
              <a:r>
                <a:rPr lang="en-US" dirty="0" smtClean="0"/>
                <a:t> Calls</a:t>
              </a:r>
              <a:endParaRPr lang="he-IL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3427" y="5676403"/>
              <a:ext cx="25642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he-IL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53427" y="6354035"/>
              <a:ext cx="25642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XML (UI-Binder)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7045" y="5781147"/>
              <a:ext cx="120904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all" spc="0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gwt</a:t>
              </a:r>
              <a:endPara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71560" y="4599282"/>
              <a:ext cx="150452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all" spc="0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gwtP</a:t>
              </a:r>
              <a:endPara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67045" y="2435991"/>
              <a:ext cx="121692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GAE</a:t>
              </a:r>
              <a:endPara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17728" y="1482168"/>
              <a:ext cx="16662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all" spc="0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DataStore</a:t>
              </a:r>
              <a:r>
                <a:rPr lang="en-US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\Objectify</a:t>
              </a:r>
              <a:endParaRPr lang="en-US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91400" y="2176790"/>
              <a:ext cx="125547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Model</a:t>
              </a:r>
              <a:endParaRPr lang="en-US" sz="28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08685" y="5907962"/>
              <a:ext cx="102137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50" dirty="0" smtClean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View</a:t>
              </a:r>
              <a:endParaRPr lang="en-US" sz="2800" b="1" cap="none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242517" y="4660837"/>
              <a:ext cx="190148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50" dirty="0" smtClean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Presenter</a:t>
              </a:r>
              <a:endParaRPr lang="en-US" sz="2800" b="1" cap="none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9" name="Right Bracket 78"/>
            <p:cNvSpPr/>
            <p:nvPr/>
          </p:nvSpPr>
          <p:spPr>
            <a:xfrm>
              <a:off x="7177091" y="1524000"/>
              <a:ext cx="214309" cy="18288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Bracket 79"/>
            <p:cNvSpPr/>
            <p:nvPr/>
          </p:nvSpPr>
          <p:spPr>
            <a:xfrm>
              <a:off x="7106660" y="4624051"/>
              <a:ext cx="177585" cy="631399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Bracket 80"/>
            <p:cNvSpPr/>
            <p:nvPr/>
          </p:nvSpPr>
          <p:spPr>
            <a:xfrm>
              <a:off x="7106660" y="5605949"/>
              <a:ext cx="284740" cy="117564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6200000">
              <a:off x="2696141" y="5756488"/>
              <a:ext cx="985409" cy="8252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16200000">
              <a:off x="2811219" y="4564289"/>
              <a:ext cx="755253" cy="8252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 rot="16200000">
              <a:off x="2652646" y="2407595"/>
              <a:ext cx="1072393" cy="8252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 rot="16200000">
              <a:off x="2886592" y="1413629"/>
              <a:ext cx="604499" cy="8252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52902" y="1119617"/>
            <a:ext cx="172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SomeObj.class</a:t>
            </a:r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Architecture </a:t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6003577" y="1488949"/>
            <a:ext cx="213184" cy="42423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6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768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sz="2400" dirty="0"/>
          </a:p>
          <a:p>
            <a:pPr algn="l" rtl="0"/>
            <a:endParaRPr lang="en-US" dirty="0" smtClean="0"/>
          </a:p>
          <a:p>
            <a:pPr algn="l" rtl="0"/>
            <a:endParaRPr lang="en-US" sz="2400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609600" y="5219700"/>
            <a:ext cx="2590800" cy="1066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81400" y="5219700"/>
            <a:ext cx="9144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581400" y="6019800"/>
            <a:ext cx="914400" cy="533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105400" y="6153150"/>
            <a:ext cx="457200" cy="2667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12" idx="1"/>
          </p:cNvCxnSpPr>
          <p:nvPr/>
        </p:nvCxnSpPr>
        <p:spPr>
          <a:xfrm>
            <a:off x="32004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61531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4" idx="1"/>
          </p:cNvCxnSpPr>
          <p:nvPr/>
        </p:nvCxnSpPr>
        <p:spPr>
          <a:xfrm flipV="1">
            <a:off x="4572000" y="6286500"/>
            <a:ext cx="5334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riped Right Arrow 19"/>
          <p:cNvSpPr/>
          <p:nvPr/>
        </p:nvSpPr>
        <p:spPr>
          <a:xfrm>
            <a:off x="6067425" y="5238750"/>
            <a:ext cx="1504950" cy="9906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7924800" y="5048250"/>
            <a:ext cx="971550" cy="12382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8017" y="3695700"/>
            <a:ext cx="217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Figure 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8017" y="6368534"/>
            <a:ext cx="217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Figure B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09600" y="2019300"/>
            <a:ext cx="2590800" cy="1066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68017" y="2286000"/>
            <a:ext cx="9144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081614" y="2286000"/>
            <a:ext cx="914400" cy="533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310214" y="2419350"/>
            <a:ext cx="457200" cy="2667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>
            <a:off x="3705225" y="2066925"/>
            <a:ext cx="1504950" cy="9906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9" name="Flowchart: Magnetic Disk 28"/>
          <p:cNvSpPr/>
          <p:nvPr/>
        </p:nvSpPr>
        <p:spPr>
          <a:xfrm>
            <a:off x="5562600" y="1876425"/>
            <a:ext cx="971550" cy="12382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Client-server-</a:t>
            </a:r>
            <a:r>
              <a:rPr lang="en-US" sz="3800" b="1" cap="all" spc="0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db</a:t>
            </a:r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 trade-off</a:t>
            </a:r>
            <a:endParaRPr lang="he-IL" dirty="0"/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</a:t>
            </a:r>
            <a:endParaRPr lang="he-IL" dirty="0"/>
          </a:p>
        </p:txBody>
      </p:sp>
      <p:pic>
        <p:nvPicPr>
          <p:cNvPr id="4" name="Picture 2" descr="C:\Users\Mike\Dropbox\1.The_WGame\3_הצגה מול פורום שופטים מצומצם\LandingPageLogo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8450" y="3018631"/>
            <a:ext cx="24765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2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All the business rules are in the Service layer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Each service has the relevant </a:t>
            </a:r>
            <a:r>
              <a:rPr lang="en-US" u="sng" dirty="0"/>
              <a:t>Business Rules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DOR – Delete On </a:t>
            </a:r>
            <a:r>
              <a:rPr lang="en-US" dirty="0"/>
              <a:t>R</a:t>
            </a:r>
            <a:r>
              <a:rPr lang="en-US" dirty="0" smtClean="0"/>
              <a:t>ead</a:t>
            </a:r>
            <a:endParaRPr lang="he-IL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Unit tests – check this logic</a:t>
            </a:r>
          </a:p>
          <a:p>
            <a:pPr algn="l" rtl="0"/>
            <a:endParaRPr lang="en-US" dirty="0" smtClean="0"/>
          </a:p>
        </p:txBody>
      </p:sp>
      <p:pic>
        <p:nvPicPr>
          <p:cNvPr id="3074" name="Picture 2" descr="C:\Users\igovorov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- Logic and Business rules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01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7" y="1905000"/>
            <a:ext cx="7924803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igovorov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- Logic and Business rules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4267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Problem</a:t>
            </a:r>
            <a:r>
              <a:rPr lang="he-IL" dirty="0" smtClean="0"/>
              <a:t>:</a:t>
            </a:r>
            <a:endParaRPr lang="en-US" dirty="0" smtClean="0"/>
          </a:p>
          <a:p>
            <a:pPr algn="l" rtl="0"/>
            <a:endParaRPr lang="he-IL" dirty="0"/>
          </a:p>
          <a:p>
            <a:pPr lvl="1" algn="l" rtl="0"/>
            <a:r>
              <a:rPr lang="en-US" dirty="0" smtClean="0"/>
              <a:t>User wont get the same mission twice.</a:t>
            </a:r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Friends wont get the same mission.</a:t>
            </a:r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/>
              <a:t>Efficient content </a:t>
            </a:r>
            <a:r>
              <a:rPr lang="en-US" dirty="0" smtClean="0"/>
              <a:t>flow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5" name="Picture 2" descr="C:\Users\igovorov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7696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mission delivery logic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91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Possible solutions</a:t>
            </a:r>
          </a:p>
          <a:p>
            <a:pPr algn="l" rtl="0"/>
            <a:endParaRPr lang="he-IL" dirty="0"/>
          </a:p>
          <a:p>
            <a:pPr marL="617220" lvl="1" indent="-342900" algn="l" rtl="0">
              <a:buAutoNum type="arabicPeriod"/>
            </a:pPr>
            <a:r>
              <a:rPr lang="en-US" dirty="0" smtClean="0"/>
              <a:t>Every mission holds the users ids that took it</a:t>
            </a:r>
          </a:p>
          <a:p>
            <a:pPr marL="617220" lvl="1" indent="-342900" algn="l" rtl="0">
              <a:buAutoNum type="arabicPeriod"/>
            </a:pPr>
            <a:endParaRPr lang="he-IL" dirty="0"/>
          </a:p>
          <a:p>
            <a:pPr marL="617220" lvl="1" indent="-342900" algn="l" rtl="0">
              <a:buAutoNum type="arabicPeriod"/>
            </a:pPr>
            <a:r>
              <a:rPr lang="en-US" dirty="0" smtClean="0"/>
              <a:t>Every User will hold his “next mission”</a:t>
            </a:r>
          </a:p>
          <a:p>
            <a:pPr marL="617220" lvl="1" indent="-342900" algn="l" rtl="0">
              <a:buAutoNum type="arabicPeriod"/>
            </a:pPr>
            <a:endParaRPr lang="en-US" dirty="0" smtClean="0"/>
          </a:p>
          <a:p>
            <a:pPr marL="617220" lvl="1" indent="-342900" algn="l" rtl="0">
              <a:buAutoNum type="arabicPeriod"/>
            </a:pPr>
            <a:r>
              <a:rPr lang="en-US" dirty="0" smtClean="0"/>
              <a:t>Graph</a:t>
            </a:r>
          </a:p>
          <a:p>
            <a:pPr marL="617220" lvl="1" indent="-342900" algn="l" rtl="0">
              <a:buAutoNum type="arabicPeriod"/>
            </a:pPr>
            <a:endParaRPr lang="en-US" dirty="0" smtClean="0"/>
          </a:p>
          <a:p>
            <a:pPr marL="617220" lvl="1" indent="-342900" algn="l" rtl="0">
              <a:buAutoNum type="arabicPeriod"/>
            </a:pPr>
            <a:r>
              <a:rPr lang="en-US" dirty="0" smtClean="0"/>
              <a:t>Our solution:</a:t>
            </a:r>
            <a:endParaRPr lang="he-IL" dirty="0"/>
          </a:p>
        </p:txBody>
      </p:sp>
      <p:pic>
        <p:nvPicPr>
          <p:cNvPr id="5" name="Picture 2" descr="C:\Users\igovorov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7696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mission delivery logic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89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63500" y="3733800"/>
            <a:ext cx="4928100" cy="2920924"/>
            <a:chOff x="824442" y="2400130"/>
            <a:chExt cx="7176558" cy="3733800"/>
          </a:xfrm>
        </p:grpSpPr>
        <p:sp>
          <p:nvSpPr>
            <p:cNvPr id="4" name="Oval 3"/>
            <p:cNvSpPr/>
            <p:nvPr/>
          </p:nvSpPr>
          <p:spPr>
            <a:xfrm>
              <a:off x="2438400" y="2400130"/>
              <a:ext cx="3629722" cy="3733800"/>
            </a:xfrm>
            <a:prstGeom prst="ellipse">
              <a:avLst/>
            </a:prstGeom>
            <a:solidFill>
              <a:srgbClr val="FFFF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2716598"/>
              <a:ext cx="3429000" cy="2923399"/>
            </a:xfrm>
            <a:prstGeom prst="ellipse">
              <a:avLst/>
            </a:prstGeom>
            <a:solidFill>
              <a:srgbClr val="00B05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/>
            <p:nvPr/>
          </p:nvSpPr>
          <p:spPr>
            <a:xfrm>
              <a:off x="1010114" y="4186660"/>
              <a:ext cx="2438400" cy="1878980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5166" y="3162130"/>
              <a:ext cx="2014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Friends Missions</a:t>
              </a:r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4442" y="5004128"/>
              <a:ext cx="2171567" cy="47211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My missions</a:t>
              </a:r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399" y="2716597"/>
              <a:ext cx="2590800" cy="826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All Missions Pool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55166" y="3870520"/>
              <a:ext cx="22098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(each mission has a grade)</a:t>
              </a:r>
              <a:endParaRPr lang="he-IL" sz="1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4798" y="1524000"/>
            <a:ext cx="4191002" cy="382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1893332"/>
            <a:ext cx="4191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_missionsCommonnessId : </a:t>
            </a:r>
            <a:r>
              <a:rPr lang="en-US" dirty="0" smtClean="0"/>
              <a:t>Long</a:t>
            </a:r>
          </a:p>
          <a:p>
            <a:pPr algn="l"/>
            <a:r>
              <a:rPr lang="en-US" dirty="0" smtClean="0"/>
              <a:t>_neverToShowAgainMissionId  : Long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1796" y="1537216"/>
            <a:ext cx="3716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MissionsCommonness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71798" y="1906548"/>
            <a:ext cx="37165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_id : Long</a:t>
            </a:r>
          </a:p>
          <a:p>
            <a:pPr algn="l"/>
            <a:r>
              <a:rPr lang="en-US" dirty="0" smtClean="0"/>
              <a:t>_hash : </a:t>
            </a:r>
            <a:r>
              <a:rPr lang="en-US" dirty="0"/>
              <a:t>HashMap&lt;Long, Integer&gt;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3612039"/>
            <a:ext cx="3716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MissionsNeverToShow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2" y="3981371"/>
            <a:ext cx="37165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_id : Long</a:t>
            </a:r>
          </a:p>
          <a:p>
            <a:pPr algn="l"/>
            <a:r>
              <a:rPr lang="en-US" dirty="0" smtClean="0"/>
              <a:t>_hash : HashSet&lt;Long &gt;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95800" y="2057400"/>
            <a:ext cx="675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2400300" y="2539663"/>
            <a:ext cx="0" cy="1072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5401556"/>
            <a:ext cx="3716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MissionService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2" y="5770888"/>
            <a:ext cx="37165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</a:t>
            </a:r>
            <a:r>
              <a:rPr lang="en-US" dirty="0" err="1" smtClean="0"/>
              <a:t>allMissions</a:t>
            </a:r>
            <a:r>
              <a:rPr lang="en-US" dirty="0" smtClean="0"/>
              <a:t>: HashSet&lt;Long &gt;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2" name="Picture 2" descr="C:\Users\igovorov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457200" y="533400"/>
            <a:ext cx="7696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mission delivery logic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0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 overview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9760"/>
            <a:ext cx="7391400" cy="426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7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Messages engine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Friends\self missions commenting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Friends missions ranking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Friends requests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Share on your Facebook wall</a:t>
            </a:r>
            <a:endParaRPr lang="he-IL" dirty="0"/>
          </a:p>
        </p:txBody>
      </p:sp>
      <p:pic>
        <p:nvPicPr>
          <p:cNvPr id="5" name="Picture 2" descr="C:\Users\igovorov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user collaboration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33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Problem:</a:t>
            </a:r>
          </a:p>
          <a:p>
            <a:pPr algn="l" rtl="0"/>
            <a:endParaRPr lang="en-US" dirty="0" smtClean="0"/>
          </a:p>
          <a:p>
            <a:pPr lvl="1" algn="l" rtl="0"/>
            <a:r>
              <a:rPr lang="en-US" dirty="0" smtClean="0"/>
              <a:t>Efficient and reliable messaging engine</a:t>
            </a:r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Open to future extensions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Picture 2" descr="C:\Users\igovorov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38186" y="533400"/>
            <a:ext cx="6729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message logic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570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" y="2490074"/>
            <a:ext cx="35052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2859406"/>
            <a:ext cx="3505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_messagesReferenceId</a:t>
            </a:r>
            <a:r>
              <a:rPr lang="en-US" dirty="0"/>
              <a:t> </a:t>
            </a:r>
            <a:r>
              <a:rPr lang="en-US" dirty="0" smtClean="0"/>
              <a:t>: Long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2" y="2490074"/>
            <a:ext cx="358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 smtClean="0"/>
              <a:t>ChatsContainer</a:t>
            </a: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2" y="2859406"/>
            <a:ext cx="3581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Id : Long</a:t>
            </a:r>
          </a:p>
          <a:p>
            <a:pPr algn="l"/>
            <a:r>
              <a:rPr lang="en-US" dirty="0" smtClean="0"/>
              <a:t>_table : HashMap&lt;Long, Long</a:t>
            </a:r>
            <a:r>
              <a:rPr lang="en-US" dirty="0"/>
              <a:t>&gt; 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91202" y="3752671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798" y="3729335"/>
            <a:ext cx="4076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797" y="4098667"/>
            <a:ext cx="40767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Id : Long</a:t>
            </a:r>
          </a:p>
          <a:p>
            <a:pPr algn="l"/>
            <a:r>
              <a:rPr lang="en-US" dirty="0" smtClean="0"/>
              <a:t>_messages :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MessagesId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_lastMessageOf  : Long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2" y="4122003"/>
            <a:ext cx="2362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_id : Long</a:t>
            </a:r>
          </a:p>
          <a:p>
            <a:pPr algn="l"/>
            <a:r>
              <a:rPr lang="en-US" dirty="0" smtClean="0"/>
              <a:t>_ownerId : Long</a:t>
            </a:r>
          </a:p>
          <a:p>
            <a:pPr algn="l"/>
            <a:r>
              <a:rPr lang="en-US" dirty="0" smtClean="0"/>
              <a:t>_content : String</a:t>
            </a:r>
          </a:p>
          <a:p>
            <a:pPr algn="l"/>
            <a:r>
              <a:rPr lang="en-US" dirty="0" smtClean="0"/>
              <a:t>_date : Date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3810001" y="3044072"/>
            <a:ext cx="762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>
            <a:off x="4381502" y="3505737"/>
            <a:ext cx="190502" cy="408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</p:cNvCxnSpPr>
          <p:nvPr/>
        </p:nvCxnSpPr>
        <p:spPr>
          <a:xfrm flipV="1">
            <a:off x="4381502" y="4368464"/>
            <a:ext cx="1409700" cy="19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51874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C:\Users\igovorov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738186" y="533400"/>
            <a:ext cx="6729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message logic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9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48" y="2261832"/>
            <a:ext cx="266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" y="2631164"/>
            <a:ext cx="26670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_activeMissionsId: Long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2294814"/>
            <a:ext cx="358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UserMission</a:t>
            </a: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2664146"/>
            <a:ext cx="35814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_id : Long</a:t>
            </a:r>
          </a:p>
          <a:p>
            <a:pPr algn="l"/>
            <a:r>
              <a:rPr lang="en-US" b="1" dirty="0" smtClean="0"/>
              <a:t>_ownerId</a:t>
            </a:r>
            <a:r>
              <a:rPr lang="en-US" b="1" dirty="0"/>
              <a:t> : Long </a:t>
            </a:r>
            <a:endParaRPr lang="en-US" b="1" dirty="0" smtClean="0"/>
          </a:p>
          <a:p>
            <a:pPr algn="l"/>
            <a:r>
              <a:rPr lang="en-US" b="1" dirty="0" smtClean="0"/>
              <a:t>_status : </a:t>
            </a:r>
            <a:r>
              <a:rPr lang="en-US" b="1" dirty="0"/>
              <a:t>MissionStatus </a:t>
            </a:r>
            <a:r>
              <a:rPr lang="en-US" b="1" dirty="0" smtClean="0"/>
              <a:t>_missionId </a:t>
            </a:r>
            <a:r>
              <a:rPr lang="en-US" b="1" dirty="0"/>
              <a:t>:</a:t>
            </a:r>
            <a:r>
              <a:rPr lang="en-US" b="1" dirty="0" smtClean="0"/>
              <a:t> Long</a:t>
            </a:r>
          </a:p>
          <a:p>
            <a:pPr algn="l"/>
            <a:r>
              <a:rPr lang="en-US" b="1" dirty="0" smtClean="0"/>
              <a:t>_privateComment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r>
              <a:rPr lang="en-US" b="1" dirty="0"/>
              <a:t>: String </a:t>
            </a:r>
          </a:p>
          <a:p>
            <a:pPr algn="l"/>
            <a:r>
              <a:rPr lang="en-US" b="1" dirty="0" smtClean="0"/>
              <a:t>_commentsListId</a:t>
            </a:r>
            <a:r>
              <a:rPr lang="en-US" b="1" dirty="0"/>
              <a:t> </a:t>
            </a:r>
            <a:r>
              <a:rPr lang="en-US" b="1" dirty="0" smtClean="0"/>
              <a:t>: Long</a:t>
            </a:r>
          </a:p>
          <a:p>
            <a:pPr algn="l"/>
            <a:r>
              <a:rPr lang="en-US" b="1" dirty="0" smtClean="0"/>
              <a:t>_rankersListId</a:t>
            </a:r>
            <a:r>
              <a:rPr lang="en-US" b="1" dirty="0"/>
              <a:t> </a:t>
            </a:r>
            <a:r>
              <a:rPr lang="en-US" b="1" dirty="0" smtClean="0"/>
              <a:t>: Long</a:t>
            </a:r>
            <a:endParaRPr lang="en-US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423632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050" y="5924550"/>
            <a:ext cx="266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2" y="6293882"/>
            <a:ext cx="26670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</a:t>
            </a:r>
            <a:r>
              <a:rPr lang="en-US" dirty="0" err="1" smtClean="0"/>
              <a:t>frindsListId</a:t>
            </a:r>
            <a:r>
              <a:rPr lang="en-US" dirty="0" smtClean="0"/>
              <a:t> : Long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" y="508635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052" y="3828102"/>
            <a:ext cx="3167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ArrayListObject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54" y="4197434"/>
            <a:ext cx="31670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</a:t>
            </a:r>
            <a:r>
              <a:rPr lang="en-US" dirty="0"/>
              <a:t>_</a:t>
            </a:r>
            <a:r>
              <a:rPr lang="en-US" dirty="0" err="1"/>
              <a:t>objectIds</a:t>
            </a:r>
            <a:r>
              <a:rPr lang="en-US" dirty="0" smtClean="0"/>
              <a:t>: </a:t>
            </a:r>
            <a:r>
              <a:rPr lang="en-US" dirty="0" err="1"/>
              <a:t>ArrayList</a:t>
            </a:r>
            <a:r>
              <a:rPr lang="en-US" dirty="0"/>
              <a:t>&lt;Long&gt;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76402" y="4566766"/>
            <a:ext cx="1" cy="135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28760" y="2941145"/>
            <a:ext cx="0" cy="886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2686052" y="2815830"/>
            <a:ext cx="819148" cy="22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86170" y="4901684"/>
            <a:ext cx="266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86172" y="5271016"/>
            <a:ext cx="266700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_id : </a:t>
            </a:r>
            <a:r>
              <a:rPr lang="en-US" b="1" dirty="0" smtClean="0"/>
              <a:t>Long</a:t>
            </a:r>
          </a:p>
          <a:p>
            <a:pPr algn="l"/>
            <a:r>
              <a:rPr lang="en-US" b="1" dirty="0" smtClean="0"/>
              <a:t>_type : </a:t>
            </a:r>
            <a:r>
              <a:rPr lang="en-US" b="1" dirty="0" err="1" smtClean="0"/>
              <a:t>LifeArea</a:t>
            </a:r>
            <a:endParaRPr lang="en-US" b="1" dirty="0" smtClean="0"/>
          </a:p>
          <a:p>
            <a:pPr algn="l"/>
            <a:r>
              <a:rPr lang="en-US" b="1" dirty="0" smtClean="0"/>
              <a:t>_description : String</a:t>
            </a:r>
          </a:p>
          <a:p>
            <a:pPr algn="l"/>
            <a:r>
              <a:rPr lang="en-US" b="1" dirty="0" smtClean="0"/>
              <a:t>_tip : String</a:t>
            </a:r>
          </a:p>
          <a:p>
            <a:pPr algn="l"/>
            <a:r>
              <a:rPr lang="en-US" b="1" dirty="0" smtClean="0"/>
              <a:t>_</a:t>
            </a:r>
            <a:r>
              <a:rPr lang="en-US" b="1" dirty="0" err="1" smtClean="0"/>
              <a:t>tipPrice</a:t>
            </a:r>
            <a:r>
              <a:rPr lang="en-US" b="1" dirty="0" smtClean="0"/>
              <a:t> : </a:t>
            </a:r>
            <a:r>
              <a:rPr lang="en-US" b="1" dirty="0" err="1" smtClean="0"/>
              <a:t>int</a:t>
            </a:r>
            <a:endParaRPr lang="en-US" b="1" dirty="0"/>
          </a:p>
        </p:txBody>
      </p:sp>
      <p:cxnSp>
        <p:nvCxnSpPr>
          <p:cNvPr id="36" name="Elbow Connector 35"/>
          <p:cNvCxnSpPr/>
          <p:nvPr/>
        </p:nvCxnSpPr>
        <p:spPr>
          <a:xfrm rot="16200000" flipH="1">
            <a:off x="6182429" y="3731118"/>
            <a:ext cx="1932170" cy="1238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353178" y="4695471"/>
            <a:ext cx="857252" cy="809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72134" y="1423632"/>
            <a:ext cx="3314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ArrayListObject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72136" y="1792964"/>
            <a:ext cx="33146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</a:t>
            </a:r>
            <a:r>
              <a:rPr lang="en-US" dirty="0"/>
              <a:t>_</a:t>
            </a:r>
            <a:r>
              <a:rPr lang="en-US" dirty="0" err="1"/>
              <a:t>objectIds</a:t>
            </a:r>
            <a:r>
              <a:rPr lang="en-US" dirty="0" smtClean="0"/>
              <a:t>: </a:t>
            </a:r>
            <a:r>
              <a:rPr lang="en-US" dirty="0" err="1"/>
              <a:t>ArrayList</a:t>
            </a:r>
            <a:r>
              <a:rPr lang="en-US" dirty="0"/>
              <a:t>&lt;Long&gt;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38971" y="5271016"/>
            <a:ext cx="2205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38973" y="5640348"/>
            <a:ext cx="220502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_id: Long</a:t>
            </a:r>
          </a:p>
          <a:p>
            <a:pPr algn="l"/>
            <a:r>
              <a:rPr lang="en-US" dirty="0" smtClean="0"/>
              <a:t>_ownerId : Long</a:t>
            </a:r>
          </a:p>
          <a:p>
            <a:pPr algn="l"/>
            <a:r>
              <a:rPr lang="en-US" dirty="0" smtClean="0"/>
              <a:t>_comment : String</a:t>
            </a:r>
          </a:p>
          <a:p>
            <a:pPr algn="l"/>
            <a:r>
              <a:rPr lang="en-US" dirty="0" smtClean="0"/>
              <a:t>_date : Date</a:t>
            </a:r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5019673" y="1792964"/>
            <a:ext cx="652463" cy="501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534400" y="2261832"/>
            <a:ext cx="0" cy="300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igovorov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738186" y="533400"/>
            <a:ext cx="6729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comment and rank on friend’s mission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7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ike\Dropbox\1.The_WGame\3_הצגה מול פורום שופטים מצומצם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0812"/>
            <a:ext cx="990600" cy="499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8" y="1944174"/>
            <a:ext cx="1052984" cy="105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1143000" y="2070974"/>
            <a:ext cx="47243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7400" y="1692059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Async: find jon.doe@gmail.com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143000" y="2655332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2286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JaneDoeBasicInfo</a:t>
            </a:r>
            <a:r>
              <a:rPr lang="en-US" dirty="0" smtClean="0"/>
              <a:t> : </a:t>
            </a:r>
            <a:r>
              <a:rPr lang="en-US" dirty="0" err="1" smtClean="0"/>
              <a:t>UserBasicInfo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71600" y="28956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3000" y="2997158"/>
            <a:ext cx="47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Send </a:t>
            </a:r>
            <a:r>
              <a:rPr lang="en-US" dirty="0" err="1" smtClean="0"/>
              <a:t>frinds</a:t>
            </a:r>
            <a:r>
              <a:rPr lang="en-US" dirty="0" smtClean="0"/>
              <a:t> request to Jane with </a:t>
            </a:r>
            <a:r>
              <a:rPr lang="en-US" dirty="0" err="1" smtClean="0"/>
              <a:t>JaneId</a:t>
            </a:r>
            <a:endParaRPr lang="en-US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8" y="4890616"/>
            <a:ext cx="1052984" cy="105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39000" y="3070146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Put </a:t>
            </a:r>
            <a:r>
              <a:rPr lang="en-US" dirty="0" err="1" smtClean="0"/>
              <a:t>YaelId</a:t>
            </a:r>
            <a:r>
              <a:rPr lang="en-US" dirty="0" smtClean="0"/>
              <a:t> in </a:t>
            </a:r>
            <a:r>
              <a:rPr lang="en-US" dirty="0" err="1" smtClean="0"/>
              <a:t>jane’s</a:t>
            </a:r>
            <a:endParaRPr lang="en-US" dirty="0" smtClean="0"/>
          </a:p>
          <a:p>
            <a:pPr algn="l"/>
            <a:r>
              <a:rPr lang="en-US" dirty="0" smtClean="0"/>
              <a:t>_</a:t>
            </a:r>
            <a:r>
              <a:rPr lang="en-US" dirty="0" err="1" smtClean="0"/>
              <a:t>frindsRequests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0928896">
            <a:off x="2257425" y="3923826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Async update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143000" y="4890616"/>
            <a:ext cx="4876800" cy="214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51059" y="4558784"/>
            <a:ext cx="21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Accept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90600" y="3393311"/>
            <a:ext cx="5029200" cy="16046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86600" y="489061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Put Jane’s id in Yael’s friendsListIds</a:t>
            </a:r>
          </a:p>
          <a:p>
            <a:pPr algn="l"/>
            <a:r>
              <a:rPr lang="en-US" dirty="0" smtClean="0"/>
              <a:t>And opposite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0" y="609094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Async : Update request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6458" y="1447800"/>
            <a:ext cx="92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Yael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79679" y="4374118"/>
            <a:ext cx="92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Jane</a:t>
            </a:r>
            <a:endParaRPr lang="en-US" dirty="0"/>
          </a:p>
        </p:txBody>
      </p:sp>
      <p:pic>
        <p:nvPicPr>
          <p:cNvPr id="23" name="Picture 2" descr="C:\Users\igovorov\Desktop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738186" y="533400"/>
            <a:ext cx="6729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friend request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81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/>
              <a:t>Social </a:t>
            </a:r>
            <a:r>
              <a:rPr lang="en-US" dirty="0" smtClean="0"/>
              <a:t>Plugins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Facebook JDK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Graph API</a:t>
            </a:r>
            <a:endParaRPr lang="he-IL" dirty="0"/>
          </a:p>
        </p:txBody>
      </p:sp>
      <p:pic>
        <p:nvPicPr>
          <p:cNvPr id="6146" name="Picture 2" descr="http://simplyzesty.com/wp-content/uploads/2012/05/facebook_like_button_bi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058" y="2146071"/>
            <a:ext cx="119892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ryanhanley.com/wp-content/uploads/2012/05/facebook-share-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1620">
            <a:off x="5873710" y="4740357"/>
            <a:ext cx="995363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curtissmedia.com/wp-content/uploads/2010/08/Facebook_icon-300x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2301">
            <a:off x="2059877" y="49835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challengeyoursoul.com/images/facebooklog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4091">
            <a:off x="4872649" y="3744794"/>
            <a:ext cx="8286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igovorov\Desktop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38186" y="533400"/>
            <a:ext cx="6729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Facebook integration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75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1752600"/>
            <a:ext cx="27324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The W-Game application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627643" y="2770678"/>
            <a:ext cx="38779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Facebook – application confirmation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783892" y="3538419"/>
            <a:ext cx="15654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The W-Game</a:t>
            </a:r>
            <a:endParaRPr lang="he-IL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4566636" y="2121932"/>
            <a:ext cx="4" cy="648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566636" y="3140010"/>
            <a:ext cx="2" cy="39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8758" y="2183365"/>
            <a:ext cx="182614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Login with </a:t>
            </a:r>
            <a:r>
              <a:rPr lang="en-US" sz="1400" dirty="0"/>
              <a:t>F</a:t>
            </a:r>
            <a:r>
              <a:rPr lang="en-US" sz="1400" dirty="0" smtClean="0"/>
              <a:t>acebook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2342" y="3140010"/>
            <a:ext cx="147668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Code parameter</a:t>
            </a:r>
            <a:endParaRPr lang="he-I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90674" y="4242204"/>
            <a:ext cx="23519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Facebook http server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7" idx="2"/>
            <a:endCxn id="14" idx="0"/>
          </p:cNvCxnSpPr>
          <p:nvPr/>
        </p:nvCxnSpPr>
        <p:spPr>
          <a:xfrm>
            <a:off x="4566638" y="3907751"/>
            <a:ext cx="0" cy="334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58907" y="3907751"/>
            <a:ext cx="18467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Code, App-Id, Secret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83890" y="5049359"/>
            <a:ext cx="15654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The W-Game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14" idx="2"/>
            <a:endCxn id="21" idx="0"/>
          </p:cNvCxnSpPr>
          <p:nvPr/>
        </p:nvCxnSpPr>
        <p:spPr>
          <a:xfrm flipH="1">
            <a:off x="4566637" y="4611536"/>
            <a:ext cx="1" cy="43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4870" y="4648550"/>
            <a:ext cx="105028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User token</a:t>
            </a:r>
            <a:endParaRPr lang="he-IL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7389"/>
            <a:ext cx="2667000" cy="107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29"/>
            <a:ext cx="2607858" cy="150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390671" y="6039534"/>
            <a:ext cx="23519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Facebook http server</a:t>
            </a:r>
            <a:endParaRPr lang="he-IL" dirty="0"/>
          </a:p>
        </p:txBody>
      </p:sp>
      <p:cxnSp>
        <p:nvCxnSpPr>
          <p:cNvPr id="45" name="Straight Arrow Connector 44"/>
          <p:cNvCxnSpPr>
            <a:stCxn id="21" idx="2"/>
            <a:endCxn id="44" idx="0"/>
          </p:cNvCxnSpPr>
          <p:nvPr/>
        </p:nvCxnSpPr>
        <p:spPr>
          <a:xfrm flipH="1">
            <a:off x="4566635" y="5418691"/>
            <a:ext cx="2" cy="620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18412" y="5575223"/>
            <a:ext cx="337945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Email, Birthday date, pictures, friends….</a:t>
            </a:r>
            <a:endParaRPr lang="he-IL" sz="1400" dirty="0"/>
          </a:p>
        </p:txBody>
      </p:sp>
      <p:pic>
        <p:nvPicPr>
          <p:cNvPr id="22" name="Picture 2" descr="C:\Users\igovorov\Desktop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738186" y="533400"/>
            <a:ext cx="6729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Facebook integration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42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2052" name="Picture 4" descr="C:\Users\Mike\Dropbox\1.The_WGame\3_הצגה מול פורום שופטים מצומצם\reg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3924"/>
            <a:ext cx="826185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76" y="4331265"/>
            <a:ext cx="2171700" cy="256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igovorov\Desktop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38186" y="533400"/>
            <a:ext cx="6729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questionnaire engine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3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8114" y="1882132"/>
            <a:ext cx="35052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Questionnaire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8116" y="2251464"/>
            <a:ext cx="3505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_id : Long</a:t>
            </a:r>
          </a:p>
          <a:p>
            <a:pPr algn="l" rtl="0"/>
            <a:r>
              <a:rPr lang="en-US" dirty="0" smtClean="0"/>
              <a:t>_questions :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1" y="4282789"/>
            <a:ext cx="358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 smtClean="0"/>
              <a:t>GarlandObject</a:t>
            </a: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1" y="4652121"/>
            <a:ext cx="35814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_id : Long</a:t>
            </a:r>
          </a:p>
          <a:p>
            <a:pPr algn="l" rtl="0"/>
            <a:r>
              <a:rPr lang="en-US" dirty="0" smtClean="0"/>
              <a:t>_</a:t>
            </a:r>
            <a:r>
              <a:rPr lang="en-US" dirty="0" err="1" smtClean="0"/>
              <a:t>familyPoints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l" rtl="0"/>
            <a:r>
              <a:rPr lang="en-US" dirty="0"/>
              <a:t>_</a:t>
            </a:r>
            <a:r>
              <a:rPr lang="en-US" dirty="0" err="1" smtClean="0"/>
              <a:t>selfPoints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l" rtl="0"/>
            <a:r>
              <a:rPr lang="en-US" dirty="0"/>
              <a:t>_</a:t>
            </a:r>
            <a:r>
              <a:rPr lang="en-US" dirty="0" err="1" smtClean="0"/>
              <a:t>lovePoints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l" rtl="0"/>
            <a:r>
              <a:rPr lang="en-US" dirty="0"/>
              <a:t>_</a:t>
            </a:r>
            <a:r>
              <a:rPr lang="en-US" dirty="0" err="1" smtClean="0"/>
              <a:t>moneyPoints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/>
          </a:p>
          <a:p>
            <a:pPr algn="l" rtl="0"/>
            <a:r>
              <a:rPr lang="en-US" dirty="0" smtClean="0"/>
              <a:t>_</a:t>
            </a:r>
            <a:r>
              <a:rPr lang="en-US" dirty="0" err="1" smtClean="0"/>
              <a:t>numOfCrowns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l" rtl="0"/>
            <a:r>
              <a:rPr lang="en-US" dirty="0" smtClean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116" y="5105400"/>
            <a:ext cx="419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QuestionnaireAnswers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1882132"/>
            <a:ext cx="3810001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2251463"/>
            <a:ext cx="381000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_id : Long</a:t>
            </a:r>
          </a:p>
          <a:p>
            <a:pPr algn="l"/>
            <a:r>
              <a:rPr lang="en-US" dirty="0" smtClean="0"/>
              <a:t>_</a:t>
            </a:r>
            <a:r>
              <a:rPr lang="en-US" dirty="0" err="1" smtClean="0"/>
              <a:t>garlandObjectId</a:t>
            </a:r>
            <a:r>
              <a:rPr lang="en-US" dirty="0"/>
              <a:t> </a:t>
            </a:r>
            <a:r>
              <a:rPr lang="en-US" dirty="0" smtClean="0"/>
              <a:t>: Long</a:t>
            </a:r>
          </a:p>
          <a:p>
            <a:pPr algn="l"/>
            <a:r>
              <a:rPr lang="en-US" dirty="0" smtClean="0"/>
              <a:t>_</a:t>
            </a:r>
            <a:r>
              <a:rPr lang="en-US" dirty="0" err="1" smtClean="0"/>
              <a:t>qyestionnaireAnswersId</a:t>
            </a:r>
            <a:r>
              <a:rPr lang="en-US" dirty="0" smtClean="0"/>
              <a:t>: Long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116" y="5474732"/>
            <a:ext cx="4191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_id : Long</a:t>
            </a:r>
          </a:p>
          <a:p>
            <a:pPr algn="l"/>
            <a:r>
              <a:rPr lang="en-US" dirty="0" smtClean="0"/>
              <a:t>_</a:t>
            </a:r>
            <a:r>
              <a:rPr lang="en-US" dirty="0" err="1"/>
              <a:t>questionnaireId</a:t>
            </a:r>
            <a:r>
              <a:rPr lang="en-US" dirty="0" smtClean="0"/>
              <a:t>: Long</a:t>
            </a:r>
          </a:p>
          <a:p>
            <a:pPr algn="l"/>
            <a:r>
              <a:rPr lang="en-US" dirty="0" smtClean="0"/>
              <a:t>_answers: </a:t>
            </a:r>
            <a:r>
              <a:rPr lang="en-US" dirty="0" err="1"/>
              <a:t>HashMap</a:t>
            </a:r>
            <a:r>
              <a:rPr lang="en-US" dirty="0"/>
              <a:t>&lt;Integer, Integer</a:t>
            </a:r>
            <a:r>
              <a:rPr lang="en-US" dirty="0" smtClean="0"/>
              <a:t>&gt;</a:t>
            </a:r>
          </a:p>
        </p:txBody>
      </p:sp>
      <p:cxnSp>
        <p:nvCxnSpPr>
          <p:cNvPr id="28" name="Straight Arrow Connector 27"/>
          <p:cNvCxnSpPr>
            <a:stCxn id="21" idx="2"/>
            <a:endCxn id="17" idx="0"/>
          </p:cNvCxnSpPr>
          <p:nvPr/>
        </p:nvCxnSpPr>
        <p:spPr>
          <a:xfrm>
            <a:off x="6629401" y="3174793"/>
            <a:ext cx="114300" cy="110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  <a:endCxn id="19" idx="0"/>
          </p:cNvCxnSpPr>
          <p:nvPr/>
        </p:nvCxnSpPr>
        <p:spPr>
          <a:xfrm flipH="1">
            <a:off x="2403616" y="3174793"/>
            <a:ext cx="4225785" cy="1930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6" idx="2"/>
          </p:cNvCxnSpPr>
          <p:nvPr/>
        </p:nvCxnSpPr>
        <p:spPr>
          <a:xfrm flipV="1">
            <a:off x="990600" y="2897795"/>
            <a:ext cx="1070116" cy="2207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igovorov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738186" y="533400"/>
            <a:ext cx="6729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questionnaire engine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69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product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r>
              <a:rPr lang="en-US" dirty="0" smtClean="0"/>
              <a:t>Test group</a:t>
            </a:r>
          </a:p>
          <a:p>
            <a:pPr lvl="1" algn="l" rtl="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www.youtube.com/watch?v=lg4S-M0R_I0</a:t>
            </a:r>
            <a:endParaRPr lang="en-US" dirty="0" smtClean="0"/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The W-Game team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Friends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Unit-Tests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119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overview -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Framework Goals</a:t>
            </a:r>
          </a:p>
          <a:p>
            <a:pPr lvl="1" algn="l" rtl="0"/>
            <a:r>
              <a:rPr lang="en-US" dirty="0" smtClean="0"/>
              <a:t>Scaling </a:t>
            </a:r>
          </a:p>
          <a:p>
            <a:pPr lvl="1" algn="l" rtl="0"/>
            <a:r>
              <a:rPr lang="en-US" dirty="0" smtClean="0"/>
              <a:t>Cross Platforms </a:t>
            </a:r>
          </a:p>
          <a:p>
            <a:pPr lvl="1" algn="l" rtl="0"/>
            <a:r>
              <a:rPr lang="en-US" dirty="0" smtClean="0"/>
              <a:t>Decoupling</a:t>
            </a:r>
          </a:p>
          <a:p>
            <a:pPr lvl="1" algn="l" rtl="0"/>
            <a:r>
              <a:rPr lang="en-US" dirty="0" smtClean="0"/>
              <a:t>DB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Application goals</a:t>
            </a:r>
          </a:p>
          <a:p>
            <a:pPr lvl="1" algn="l" rtl="0"/>
            <a:r>
              <a:rPr lang="en-US" dirty="0" smtClean="0"/>
              <a:t>Questionnaire engine</a:t>
            </a:r>
          </a:p>
          <a:p>
            <a:pPr lvl="1" algn="l" rtl="0"/>
            <a:r>
              <a:rPr lang="en-US" dirty="0" smtClean="0"/>
              <a:t>User Collaboration</a:t>
            </a:r>
          </a:p>
          <a:p>
            <a:pPr lvl="1" algn="l" rtl="0"/>
            <a:r>
              <a:rPr lang="en-US" dirty="0" smtClean="0"/>
              <a:t>Mission logic</a:t>
            </a:r>
            <a:endParaRPr lang="en-US" dirty="0"/>
          </a:p>
          <a:p>
            <a:pPr lvl="1" algn="l" rtl="0"/>
            <a:r>
              <a:rPr lang="en-US" dirty="0" smtClean="0"/>
              <a:t>Facebook integration</a:t>
            </a:r>
          </a:p>
          <a:p>
            <a:pPr lvl="1" algn="l" rtl="0"/>
            <a:endParaRPr lang="he-IL" dirty="0" smtClean="0"/>
          </a:p>
          <a:p>
            <a:pPr lvl="1" algn="l" rtl="0"/>
            <a:endParaRPr lang="en-US" dirty="0" smtClean="0"/>
          </a:p>
        </p:txBody>
      </p:sp>
      <p:pic>
        <p:nvPicPr>
          <p:cNvPr id="1026" name="Picture 2" descr="http://coreyturner.files.wordpress.com/2012/02/goal-targ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73495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1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Article about Design </a:t>
            </a:r>
            <a:r>
              <a:rPr lang="en-US" dirty="0" smtClean="0"/>
              <a:t>patterns</a:t>
            </a:r>
            <a:endParaRPr lang="en-US" dirty="0" smtClean="0">
              <a:hlinkClick r:id="rId3"/>
            </a:endParaRPr>
          </a:p>
          <a:p>
            <a:pPr algn="l" rtl="0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://nirajrules.wordpress.com/2009/07/18/mvc-vs-mvp-vs-mvvm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Big table</a:t>
            </a:r>
          </a:p>
          <a:p>
            <a:pPr algn="l" rtl="0"/>
            <a:r>
              <a:rPr lang="en-US" dirty="0">
                <a:hlinkClick r:id="rId4"/>
              </a:rPr>
              <a:t>http://static.googleusercontent.com/external_content/untrusted_dlcp/research.google.com/en//archive/bigtable-osdi06.pdf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GWT (introduction by Ray Ryan 2009)</a:t>
            </a:r>
          </a:p>
          <a:p>
            <a:pPr algn="l" rtl="0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www.youtube.com/watch?v=PDuhR18-EdM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he-IL" dirty="0"/>
          </a:p>
        </p:txBody>
      </p:sp>
      <p:pic>
        <p:nvPicPr>
          <p:cNvPr id="1026" name="Picture 2" descr="http://franchisessentials.files.wordpress.com/2009/06/sales-question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609056"/>
            <a:ext cx="2857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User experience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Admin experience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4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Framework</a:t>
            </a:r>
            <a:endParaRPr lang="he-IL" dirty="0"/>
          </a:p>
        </p:txBody>
      </p:sp>
      <p:pic>
        <p:nvPicPr>
          <p:cNvPr id="1026" name="Picture 2" descr="http://www.proceed.org.il/Sites/prosid/content/Images/push-the-gea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7950" y="26042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dirty="0"/>
              <a:t>Server pages </a:t>
            </a:r>
            <a:endParaRPr lang="en-US" dirty="0" smtClean="0"/>
          </a:p>
          <a:p>
            <a:pPr marL="292608" lvl="1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/>
              <a:t>JSP, ASP, PHP)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MVC</a:t>
            </a:r>
          </a:p>
          <a:p>
            <a:pPr marL="292608" lvl="1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</p:txBody>
      </p:sp>
      <p:pic>
        <p:nvPicPr>
          <p:cNvPr id="1029" name="Picture 5" descr="C:\Users\igovorov\Downloads\fig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09043"/>
            <a:ext cx="4133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57204"/>
            <a:ext cx="3276600" cy="327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Design Pattern</a:t>
            </a:r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/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346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We choose the MVP design pattern. Why?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Advantages:</a:t>
            </a:r>
          </a:p>
          <a:p>
            <a:pPr lvl="1" algn="l" rtl="0"/>
            <a:r>
              <a:rPr lang="en-US" dirty="0" smtClean="0"/>
              <a:t>Decupling</a:t>
            </a:r>
          </a:p>
          <a:p>
            <a:pPr lvl="1" algn="l" rtl="0"/>
            <a:r>
              <a:rPr lang="en-US" dirty="0" smtClean="0"/>
              <a:t>Cross </a:t>
            </a:r>
            <a:r>
              <a:rPr lang="en-US" dirty="0"/>
              <a:t>platform </a:t>
            </a:r>
          </a:p>
          <a:p>
            <a:pPr lvl="1" algn="l" rtl="0"/>
            <a:r>
              <a:rPr lang="en-US" dirty="0" smtClean="0"/>
              <a:t>Dynamic client</a:t>
            </a:r>
          </a:p>
          <a:p>
            <a:pPr lvl="1" algn="l" rtl="0"/>
            <a:r>
              <a:rPr lang="en-US" dirty="0" smtClean="0"/>
              <a:t>Widget wise</a:t>
            </a:r>
          </a:p>
          <a:p>
            <a:pPr algn="l" rtl="0"/>
            <a:r>
              <a:rPr lang="en-US" dirty="0" smtClean="0"/>
              <a:t>Disadvantages:</a:t>
            </a:r>
          </a:p>
          <a:p>
            <a:pPr lvl="1" algn="l" rtl="0"/>
            <a:r>
              <a:rPr lang="en-US" dirty="0" smtClean="0"/>
              <a:t>Longer development time</a:t>
            </a:r>
          </a:p>
          <a:p>
            <a:pPr lvl="1" algn="l" rtl="0"/>
            <a:r>
              <a:rPr lang="en-US" dirty="0" smtClean="0"/>
              <a:t>Less efficient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3340327" cy="363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</a:t>
            </a:r>
            <a:r>
              <a:rPr lang="en-US" sz="3800" b="1" cap="all" spc="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– Design Pattern</a:t>
            </a:r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/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615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01460" y="1181524"/>
            <a:ext cx="3505200" cy="242485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Server Side</a:t>
            </a:r>
            <a:endParaRPr lang="he-IL" sz="1400" dirty="0">
              <a:ln cmpd="dbl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1460" y="4430304"/>
            <a:ext cx="3505200" cy="23512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 Side</a:t>
            </a:r>
            <a:endParaRPr lang="he-IL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6117532" y="4227200"/>
            <a:ext cx="120032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50800" y="3627040"/>
            <a:ext cx="0" cy="120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3360" y="3881885"/>
            <a:ext cx="2018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dirty="0" err="1" smtClean="0"/>
              <a:t>Asynchronic</a:t>
            </a:r>
            <a:r>
              <a:rPr lang="en-US" dirty="0" smtClean="0"/>
              <a:t> Calls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7391400" y="2176790"/>
            <a:ext cx="1255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08685" y="5907962"/>
            <a:ext cx="10213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7177091" y="1524000"/>
            <a:ext cx="214309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42517" y="4660837"/>
            <a:ext cx="1901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Presenter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Right Bracket 30"/>
          <p:cNvSpPr/>
          <p:nvPr/>
        </p:nvSpPr>
        <p:spPr>
          <a:xfrm>
            <a:off x="7106660" y="4624051"/>
            <a:ext cx="177585" cy="63139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/>
          <p:cNvSpPr/>
          <p:nvPr/>
        </p:nvSpPr>
        <p:spPr>
          <a:xfrm>
            <a:off x="7106660" y="5605949"/>
            <a:ext cx="284740" cy="11756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Architecture </a:t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9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Architecture </a:t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sp>
        <p:nvSpPr>
          <p:cNvPr id="60" name="Rectangle 59"/>
          <p:cNvSpPr/>
          <p:nvPr/>
        </p:nvSpPr>
        <p:spPr>
          <a:xfrm>
            <a:off x="3601460" y="1181524"/>
            <a:ext cx="3505200" cy="242485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Server Side</a:t>
            </a:r>
            <a:endParaRPr lang="he-IL" sz="1400" dirty="0">
              <a:ln cmpd="dbl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01460" y="4430304"/>
            <a:ext cx="3505200" cy="23512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 Side</a:t>
            </a:r>
            <a:endParaRPr lang="he-IL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6117532" y="4227200"/>
            <a:ext cx="120032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150800" y="3627040"/>
            <a:ext cx="0" cy="120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43360" y="3881885"/>
            <a:ext cx="2018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dirty="0" err="1" smtClean="0"/>
              <a:t>Asynchronic</a:t>
            </a:r>
            <a:r>
              <a:rPr lang="en-US" dirty="0" smtClean="0"/>
              <a:t> Calls</a:t>
            </a:r>
            <a:endParaRPr lang="he-IL" dirty="0"/>
          </a:p>
        </p:txBody>
      </p:sp>
      <p:sp>
        <p:nvSpPr>
          <p:cNvPr id="71" name="TextBox 70"/>
          <p:cNvSpPr txBox="1"/>
          <p:nvPr/>
        </p:nvSpPr>
        <p:spPr>
          <a:xfrm>
            <a:off x="4153427" y="5676403"/>
            <a:ext cx="2564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he-IL" dirty="0"/>
          </a:p>
        </p:txBody>
      </p:sp>
      <p:sp>
        <p:nvSpPr>
          <p:cNvPr id="72" name="TextBox 71"/>
          <p:cNvSpPr txBox="1"/>
          <p:nvPr/>
        </p:nvSpPr>
        <p:spPr>
          <a:xfrm>
            <a:off x="4150800" y="6354035"/>
            <a:ext cx="2566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XML (UI-Binder)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391400" y="2176790"/>
            <a:ext cx="1255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08685" y="5907962"/>
            <a:ext cx="10213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en-US" sz="28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1" name="Right Bracket 80"/>
          <p:cNvSpPr/>
          <p:nvPr/>
        </p:nvSpPr>
        <p:spPr>
          <a:xfrm>
            <a:off x="7177091" y="1524000"/>
            <a:ext cx="214309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242517" y="4660837"/>
            <a:ext cx="1901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Presenter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5" name="Right Bracket 84"/>
          <p:cNvSpPr/>
          <p:nvPr/>
        </p:nvSpPr>
        <p:spPr>
          <a:xfrm>
            <a:off x="7106660" y="4624051"/>
            <a:ext cx="177585" cy="63139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Bracket 85"/>
          <p:cNvSpPr/>
          <p:nvPr/>
        </p:nvSpPr>
        <p:spPr>
          <a:xfrm>
            <a:off x="7106660" y="5605949"/>
            <a:ext cx="284740" cy="11756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367045" y="5781147"/>
            <a:ext cx="12090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gwt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8" name="Isosceles Triangle 87"/>
          <p:cNvSpPr/>
          <p:nvPr/>
        </p:nvSpPr>
        <p:spPr>
          <a:xfrm rot="16200000">
            <a:off x="2696141" y="5756488"/>
            <a:ext cx="985409" cy="825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578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Mike\Dropbox\1.The_WGame\3_הצגה מול פורום שופטים מצומצם\user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664"/>
            <a:ext cx="7620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ike\Dropbox\1.The_WGame\3_הצגה מול פורום שופטים מצומצם\UserXm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2474"/>
            <a:ext cx="7620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7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2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3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7375</TotalTime>
  <Words>764</Words>
  <Application>Microsoft Office PowerPoint</Application>
  <PresentationFormat>On-screen Show (4:3)</PresentationFormat>
  <Paragraphs>327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Opulent</vt:lpstr>
      <vt:lpstr>The W-Game הצגת הפרויקט </vt:lpstr>
      <vt:lpstr>Project overview</vt:lpstr>
      <vt:lpstr>Project overview - Goals</vt:lpstr>
      <vt:lpstr>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the product</vt:lpstr>
      <vt:lpstr>Bibliography</vt:lpstr>
      <vt:lpstr>Questions</vt:lpstr>
      <vt:lpstr>Application DEMO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W-Game הצגת הפרויקט מול פורום שופטים מצומצם</dc:title>
  <dc:creator>Govorov, Igor</dc:creator>
  <cp:lastModifiedBy>Mike</cp:lastModifiedBy>
  <cp:revision>347</cp:revision>
  <cp:lastPrinted>2012-06-18T03:12:50Z</cp:lastPrinted>
  <dcterms:created xsi:type="dcterms:W3CDTF">2012-06-04T11:38:53Z</dcterms:created>
  <dcterms:modified xsi:type="dcterms:W3CDTF">2012-06-18T08:51:27Z</dcterms:modified>
</cp:coreProperties>
</file>