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33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8" r:id="rId3"/>
    <p:sldId id="329" r:id="rId4"/>
    <p:sldId id="312" r:id="rId5"/>
    <p:sldId id="313" r:id="rId6"/>
    <p:sldId id="333" r:id="rId7"/>
    <p:sldId id="334" r:id="rId8"/>
    <p:sldId id="335" r:id="rId9"/>
    <p:sldId id="309" r:id="rId10"/>
    <p:sldId id="316" r:id="rId11"/>
    <p:sldId id="332" r:id="rId12"/>
    <p:sldId id="330" r:id="rId13"/>
    <p:sldId id="297" r:id="rId14"/>
    <p:sldId id="327" r:id="rId15"/>
  </p:sldIdLst>
  <p:sldSz cx="9144000" cy="6858000" type="screen4x3"/>
  <p:notesSz cx="6881813" cy="10002838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63455" autoAdjust="0"/>
  </p:normalViewPr>
  <p:slideViewPr>
    <p:cSldViewPr>
      <p:cViewPr varScale="1">
        <p:scale>
          <a:sx n="57" d="100"/>
          <a:sy n="57" d="100"/>
        </p:scale>
        <p:origin x="-19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9694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3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/>
          <a:lstStyle>
            <a:lvl1pPr algn="l">
              <a:defRPr sz="1300"/>
            </a:lvl1pPr>
          </a:lstStyle>
          <a:p>
            <a:fld id="{E91CA721-9D2E-4F5F-99E4-64A11C7BA3D1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99694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3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 anchor="b"/>
          <a:lstStyle>
            <a:lvl1pPr algn="l">
              <a:defRPr sz="1300"/>
            </a:lvl1pPr>
          </a:lstStyle>
          <a:p>
            <a:fld id="{D5720726-5E82-405C-996E-B060431899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559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99694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3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/>
          <a:lstStyle>
            <a:lvl1pPr algn="l">
              <a:defRPr sz="1300"/>
            </a:lvl1pPr>
          </a:lstStyle>
          <a:p>
            <a:fld id="{2532BE16-ECA6-4B4E-8604-2960448E393B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99694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3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1" anchor="b"/>
          <a:lstStyle>
            <a:lvl1pPr algn="l">
              <a:defRPr sz="1300"/>
            </a:lvl1pPr>
          </a:lstStyle>
          <a:p>
            <a:fld id="{1321FBAB-6B27-4160-A0D0-8CDE22336B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36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130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כעת</a:t>
            </a:r>
            <a:r>
              <a:rPr lang="he-IL" baseline="0" dirty="0" smtClean="0"/>
              <a:t> הגענו לחלק של </a:t>
            </a:r>
            <a:r>
              <a:rPr lang="he-IL" baseline="0" dirty="0" err="1" smtClean="0"/>
              <a:t>האפלקציה</a:t>
            </a:r>
            <a:r>
              <a:rPr lang="he-IL" baseline="0" dirty="0" smtClean="0"/>
              <a:t>.</a:t>
            </a:r>
          </a:p>
          <a:p>
            <a:endParaRPr lang="he-IL" baseline="0" dirty="0" smtClean="0"/>
          </a:p>
          <a:p>
            <a:r>
              <a:rPr lang="he-IL" baseline="0" dirty="0" smtClean="0"/>
              <a:t>פה נסביר על הצד הלוגי ונפרט בקצרה על המנגנונים שיצרנו כדי להשיג את הדרישות שהצגנו בהתחלה </a:t>
            </a:r>
          </a:p>
          <a:p>
            <a:endParaRPr lang="en-US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 smtClean="0"/>
              <a:t>אני רוצה רק לציין שכל הלוגיקה של המשחק וה-</a:t>
            </a:r>
            <a:r>
              <a:rPr lang="en-US" baseline="0" dirty="0" err="1" smtClean="0"/>
              <a:t>Buesness</a:t>
            </a:r>
            <a:r>
              <a:rPr lang="en-US" baseline="0" dirty="0" smtClean="0"/>
              <a:t> Rules</a:t>
            </a:r>
            <a:r>
              <a:rPr lang="he-IL" baseline="0" dirty="0" smtClean="0"/>
              <a:t> בחרנו לשים בשכבת ה-</a:t>
            </a:r>
            <a:r>
              <a:rPr lang="en-US" baseline="0" dirty="0" smtClean="0"/>
              <a:t>SERVICES.</a:t>
            </a:r>
            <a:r>
              <a:rPr lang="he-IL" baseline="0" dirty="0" smtClean="0"/>
              <a:t> שיושבת בצד השרת בדיוק לפני שרושמים או קוראים מה</a:t>
            </a:r>
            <a:r>
              <a:rPr lang="en-US" baseline="0" dirty="0" smtClean="0"/>
              <a:t>DB </a:t>
            </a:r>
            <a:r>
              <a:rPr lang="he-IL" baseline="0" dirty="0" smtClean="0"/>
              <a:t> כדי לשמור על אמינות המידע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576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he-IL" dirty="0" smtClean="0"/>
              <a:t>יצרנו </a:t>
            </a:r>
            <a:r>
              <a:rPr lang="he-IL" baseline="0" dirty="0" smtClean="0"/>
              <a:t>מנוע שאלונים שתפקידו לחשב את שביעות הרצון של המשתמש בארבע תחומי חיים של </a:t>
            </a:r>
            <a:r>
              <a:rPr lang="he-IL" baseline="0" dirty="0" err="1" smtClean="0"/>
              <a:t>האפלקציה</a:t>
            </a:r>
            <a:r>
              <a:rPr lang="he-IL" baseline="0" dirty="0" smtClean="0"/>
              <a:t>.</a:t>
            </a:r>
          </a:p>
          <a:p>
            <a:endParaRPr lang="he-IL" dirty="0" smtClean="0"/>
          </a:p>
          <a:p>
            <a:r>
              <a:rPr lang="he-IL" dirty="0" smtClean="0"/>
              <a:t>אטרקציה בין משתמשים:</a:t>
            </a:r>
            <a:r>
              <a:rPr lang="he-IL" baseline="0" dirty="0" smtClean="0"/>
              <a:t> בו פיתחנו מנגנונים כמו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/>
              <a:t>מערכת הודאות דינמית – שהיא יוצרת מיכל הודעות רק בעת צורך (כדי לחסוך בזיכרון ולמנוע עומס)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dirty="0" smtClean="0"/>
              <a:t>בקשות</a:t>
            </a:r>
            <a:r>
              <a:rPr lang="he-IL" baseline="0" dirty="0" smtClean="0"/>
              <a:t> חברות כמו שראינו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he-IL" baseline="0" dirty="0" smtClean="0"/>
              <a:t>ותגובות ודירוג המשימות ע"י חברים </a:t>
            </a:r>
            <a:r>
              <a:rPr lang="he-IL" baseline="0" dirty="0" err="1" smtClean="0"/>
              <a:t>באפלקציה</a:t>
            </a:r>
            <a:endParaRPr lang="he-IL" dirty="0" smtClean="0"/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102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aseline="0" dirty="0" smtClean="0"/>
              <a:t>כמו כן פיתחנו לוגיקת חלוקת המשימות.</a:t>
            </a:r>
          </a:p>
          <a:p>
            <a:r>
              <a:rPr lang="he-IL" baseline="0" dirty="0" smtClean="0"/>
              <a:t>כדי להראות משימה הבא </a:t>
            </a:r>
            <a:r>
              <a:rPr lang="he-IL" baseline="0" dirty="0" err="1" smtClean="0"/>
              <a:t>ליוזר</a:t>
            </a:r>
            <a:r>
              <a:rPr lang="he-IL" baseline="0" dirty="0" smtClean="0"/>
              <a:t> אנחנו עושים חיתוך בין קבוצות – קבוצת כל המשימות במשחק (שהיא גלובלית) לבין בריכת המשימות שכבר עשיתי ובריכת המשימות של החברים שלי  - שהן קבוצות אישיות לכל משתמש.</a:t>
            </a:r>
          </a:p>
          <a:p>
            <a:r>
              <a:rPr lang="he-IL" baseline="0" dirty="0" smtClean="0"/>
              <a:t>כעת אם תוצאת החיתוך היא לא קבוצה ריקה אז מביאים משימה רנדומלית מתוצאת החיתוך.</a:t>
            </a:r>
          </a:p>
          <a:p>
            <a:r>
              <a:rPr lang="he-IL" baseline="0" dirty="0" smtClean="0"/>
              <a:t>אבל אם התוצאה כן קבוצה ריקה אז הולכים לקבוצת המשימות של החברים – שם לכל משימה יש ציון שבא למדוד את מדד ה-</a:t>
            </a:r>
            <a:r>
              <a:rPr lang="en-US" baseline="0" dirty="0" smtClean="0"/>
              <a:t>Commonness </a:t>
            </a:r>
            <a:r>
              <a:rPr lang="he-IL" baseline="0" dirty="0" smtClean="0"/>
              <a:t> וה-</a:t>
            </a:r>
            <a:r>
              <a:rPr lang="en-US" baseline="0" dirty="0" smtClean="0"/>
              <a:t>Freshness</a:t>
            </a:r>
            <a:r>
              <a:rPr lang="he-IL" baseline="0" dirty="0" smtClean="0"/>
              <a:t> וככל שהציון יותר גבוהה ככה הסיכוי שלי לקבל אותה יותר נמוך, כלומר אם יש לי 10 חברים שבדיוק עושים את המשימה אני לא רוצה לראות אותה.</a:t>
            </a:r>
          </a:p>
          <a:p>
            <a:endParaRPr lang="he-IL" baseline="0" dirty="0" smtClean="0"/>
          </a:p>
          <a:p>
            <a:r>
              <a:rPr lang="he-IL" baseline="0" dirty="0" err="1" smtClean="0"/>
              <a:t>איטגרציה</a:t>
            </a:r>
            <a:r>
              <a:rPr lang="he-IL" baseline="0" dirty="0" smtClean="0"/>
              <a:t> מול </a:t>
            </a:r>
            <a:r>
              <a:rPr lang="he-IL" baseline="0" dirty="0" err="1" smtClean="0"/>
              <a:t>פייסבוק</a:t>
            </a:r>
            <a:r>
              <a:rPr lang="he-IL" baseline="0" dirty="0" smtClean="0"/>
              <a:t> – יש כמה דרכים של התממשקות מול </a:t>
            </a:r>
            <a:r>
              <a:rPr lang="he-IL" baseline="0" dirty="0" err="1" smtClean="0"/>
              <a:t>פייסבוק</a:t>
            </a:r>
            <a:r>
              <a:rPr lang="he-IL" baseline="0" dirty="0" smtClean="0"/>
              <a:t> אנחנו בחרנו ב</a:t>
            </a:r>
            <a:r>
              <a:rPr lang="en-US" baseline="0" dirty="0" smtClean="0"/>
              <a:t>GRAPH API</a:t>
            </a:r>
            <a:r>
              <a:rPr lang="he-IL" baseline="0" dirty="0" smtClean="0"/>
              <a:t> כדי לעמוד בטרה של ה-</a:t>
            </a:r>
            <a:r>
              <a:rPr lang="en-US" baseline="0" dirty="0" smtClean="0"/>
              <a:t>SCALING</a:t>
            </a:r>
            <a:r>
              <a:rPr lang="he-IL" baseline="0" dirty="0" smtClean="0"/>
              <a:t>.</a:t>
            </a:r>
          </a:p>
          <a:p>
            <a:endParaRPr lang="he-IL" baseline="0" dirty="0" smtClean="0"/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10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110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005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המניע של הפרויקט שלנו הוא להכניס את תחום </a:t>
            </a:r>
            <a:r>
              <a:rPr lang="he-IL" dirty="0" err="1" smtClean="0"/>
              <a:t>הקואצינג</a:t>
            </a:r>
            <a:r>
              <a:rPr lang="he-IL" dirty="0" smtClean="0"/>
              <a:t> לאינטרנט.</a:t>
            </a:r>
          </a:p>
          <a:p>
            <a:endParaRPr lang="he-IL" dirty="0" smtClean="0"/>
          </a:p>
          <a:p>
            <a:r>
              <a:rPr lang="he-IL" dirty="0" smtClean="0"/>
              <a:t>אז הפרויקט</a:t>
            </a:r>
            <a:r>
              <a:rPr lang="he-IL" baseline="0" dirty="0" smtClean="0"/>
              <a:t> שלנו </a:t>
            </a:r>
            <a:r>
              <a:rPr lang="he-IL" dirty="0" smtClean="0"/>
              <a:t>זוהי אפליקציית </a:t>
            </a:r>
            <a:r>
              <a:rPr lang="en-US" dirty="0" smtClean="0"/>
              <a:t>WEB</a:t>
            </a:r>
            <a:r>
              <a:rPr lang="he-IL" dirty="0" smtClean="0"/>
              <a:t> שנועדה לתת פתרון של </a:t>
            </a:r>
            <a:r>
              <a:rPr lang="he-IL" dirty="0" err="1" smtClean="0"/>
              <a:t>קואצינג</a:t>
            </a:r>
            <a:r>
              <a:rPr lang="he-IL" dirty="0" smtClean="0"/>
              <a:t> לנשים באינטרנט עם </a:t>
            </a:r>
            <a:r>
              <a:rPr lang="he-IL" baseline="0" dirty="0" smtClean="0"/>
              <a:t>חווייתיות של רשת חברתית.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aseline="0" dirty="0" smtClean="0"/>
          </a:p>
          <a:p>
            <a:r>
              <a:rPr lang="he-IL" baseline="0" dirty="0" smtClean="0"/>
              <a:t>תחילה נציג לכם את המוצר הסופי בנקודת מבט של שני משתמשים חדשים.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עכשיו נדבר על המטרות שעמדו לנגד ענינו במימוש האפליקציה ובקצרה איך השגנו אותם:</a:t>
            </a:r>
          </a:p>
          <a:p>
            <a:endParaRPr lang="he-IL" dirty="0" smtClean="0"/>
          </a:p>
          <a:p>
            <a:r>
              <a:rPr lang="he-IL" dirty="0" smtClean="0"/>
              <a:t>אז, המטרות</a:t>
            </a:r>
            <a:r>
              <a:rPr lang="he-IL" baseline="0" dirty="0" smtClean="0"/>
              <a:t> שהצבנו לעצמנו התחלקו לשני שלבים עיקריים:</a:t>
            </a:r>
            <a:endParaRPr lang="he-IL" baseline="0" dirty="0" smtClean="0"/>
          </a:p>
          <a:p>
            <a:pPr marL="241196" indent="-241196">
              <a:buAutoNum type="arabicPeriod"/>
            </a:pPr>
            <a:r>
              <a:rPr lang="he-IL" baseline="0" dirty="0" smtClean="0"/>
              <a:t>בניית תשתית ש"תארח" את האפליקציה</a:t>
            </a:r>
          </a:p>
          <a:p>
            <a:pPr marL="241196" indent="-241196">
              <a:buAutoNum type="arabicPeriod" startAt="2"/>
            </a:pPr>
            <a:r>
              <a:rPr lang="he-IL" baseline="0" dirty="0" smtClean="0"/>
              <a:t>שכבה הלוגית– שאלו המאפיינים </a:t>
            </a:r>
            <a:r>
              <a:rPr lang="he-IL" baseline="0" dirty="0" err="1" smtClean="0"/>
              <a:t>והיחודיות</a:t>
            </a:r>
            <a:r>
              <a:rPr lang="he-IL" baseline="0" dirty="0" smtClean="0"/>
              <a:t> של </a:t>
            </a:r>
            <a:r>
              <a:rPr lang="he-IL" baseline="0" dirty="0" err="1" smtClean="0"/>
              <a:t>הפלקציה</a:t>
            </a:r>
            <a:r>
              <a:rPr lang="he-IL" baseline="0" dirty="0" smtClean="0"/>
              <a:t> זו.</a:t>
            </a:r>
          </a:p>
          <a:p>
            <a:pPr marL="241196" indent="-241196">
              <a:buAutoNum type="arabicPeriod" startAt="2"/>
            </a:pPr>
            <a:endParaRPr lang="he-IL" baseline="0" dirty="0" smtClean="0"/>
          </a:p>
          <a:p>
            <a:r>
              <a:rPr lang="he-IL" b="1" baseline="0" dirty="0" smtClean="0"/>
              <a:t>השלב הראשון: </a:t>
            </a:r>
          </a:p>
          <a:p>
            <a:r>
              <a:rPr lang="he-IL" baseline="0" dirty="0" smtClean="0"/>
              <a:t>א) מכיוון שזו רשת חברתית --- אז התשתית צריכה להכיל ולתמוך בזרימה של תוכן רב – כלומר המון משתמשים, משימות הודעות, תגובות </a:t>
            </a:r>
            <a:r>
              <a:rPr lang="he-IL" baseline="0" dirty="0" err="1" smtClean="0"/>
              <a:t>הכל</a:t>
            </a:r>
            <a:r>
              <a:rPr lang="he-IL" baseline="0" dirty="0" smtClean="0"/>
              <a:t> בגדול...</a:t>
            </a:r>
          </a:p>
          <a:p>
            <a:r>
              <a:rPr lang="he-IL" baseline="0" dirty="0" smtClean="0"/>
              <a:t>ב) בשביל החווייתיות של המשחק אנחנו צריכים שהרחבה </a:t>
            </a:r>
            <a:r>
              <a:rPr lang="he-IL" baseline="0" dirty="0" err="1" smtClean="0"/>
              <a:t>לפטפורומות</a:t>
            </a:r>
            <a:r>
              <a:rPr lang="he-IL" baseline="0" dirty="0" smtClean="0"/>
              <a:t> אחרות </a:t>
            </a:r>
            <a:r>
              <a:rPr lang="he-IL" baseline="0" dirty="0" err="1" smtClean="0"/>
              <a:t>תיהיה</a:t>
            </a:r>
            <a:r>
              <a:rPr lang="he-IL" baseline="0" dirty="0" smtClean="0"/>
              <a:t> מאד קלה</a:t>
            </a:r>
          </a:p>
          <a:p>
            <a:r>
              <a:rPr lang="he-IL" baseline="0" dirty="0" smtClean="0"/>
              <a:t>ג) </a:t>
            </a:r>
            <a:r>
              <a:rPr lang="he-IL" baseline="0" dirty="0" smtClean="0"/>
              <a:t>צריכים הפרדה למודולים עצמאים כדי שנוכל לבצע שינויים גדולים בקלות</a:t>
            </a:r>
            <a:endParaRPr lang="en-US" baseline="0" dirty="0" smtClean="0"/>
          </a:p>
          <a:p>
            <a:r>
              <a:rPr lang="he-IL" baseline="0" dirty="0" smtClean="0"/>
              <a:t>ד </a:t>
            </a:r>
            <a:r>
              <a:rPr lang="he-IL" baseline="0" dirty="0" err="1" smtClean="0"/>
              <a:t>בישיבל</a:t>
            </a:r>
            <a:r>
              <a:rPr lang="he-IL" baseline="0" dirty="0" smtClean="0"/>
              <a:t> לתמוך ב</a:t>
            </a:r>
            <a:r>
              <a:rPr lang="en-US" baseline="0" dirty="0" smtClean="0"/>
              <a:t>SCALING</a:t>
            </a:r>
            <a:r>
              <a:rPr lang="he-IL" baseline="0" dirty="0" smtClean="0"/>
              <a:t> צריכים לעבוד עם </a:t>
            </a:r>
            <a:r>
              <a:rPr lang="en-US" baseline="0" dirty="0" smtClean="0"/>
              <a:t>DB</a:t>
            </a:r>
            <a:r>
              <a:rPr lang="he-IL" baseline="0" dirty="0" smtClean="0"/>
              <a:t> מהיר ונוח.</a:t>
            </a:r>
          </a:p>
          <a:p>
            <a:endParaRPr lang="he-IL" baseline="0" dirty="0" smtClean="0"/>
          </a:p>
          <a:p>
            <a:r>
              <a:rPr lang="he-IL" b="1" baseline="0" dirty="0" smtClean="0"/>
              <a:t>השלב השני: </a:t>
            </a:r>
          </a:p>
          <a:p>
            <a:r>
              <a:rPr lang="he-IL" baseline="0" dirty="0" smtClean="0"/>
              <a:t>א) בניית מנגנון שאלונים שבו האפליקציה תכיר את המשתמש כי זו אפליקציה ל</a:t>
            </a:r>
            <a:r>
              <a:rPr lang="en-US" baseline="0" dirty="0" smtClean="0"/>
              <a:t>COATCHING</a:t>
            </a:r>
            <a:r>
              <a:rPr lang="he-IL" baseline="0" dirty="0" smtClean="0"/>
              <a:t> </a:t>
            </a:r>
          </a:p>
          <a:p>
            <a:r>
              <a:rPr lang="he-IL" baseline="0" dirty="0" smtClean="0"/>
              <a:t>ב) שיתוף פעולה ואינטראקציה בין המשתמשים –</a:t>
            </a:r>
          </a:p>
          <a:p>
            <a:r>
              <a:rPr lang="he-IL" baseline="0" dirty="0" smtClean="0"/>
              <a:t>ג) לוגיקת חלוקת המשימות – כדי להגיע לחוויית משתמש גבוהה צריכים להציג את התוכן באופן מעניין – במקרה של </a:t>
            </a:r>
            <a:r>
              <a:rPr lang="he-IL" baseline="0" dirty="0" err="1" smtClean="0"/>
              <a:t>האפלקציה</a:t>
            </a:r>
            <a:r>
              <a:rPr lang="he-IL" baseline="0" dirty="0" smtClean="0"/>
              <a:t> שלנו זה משימות</a:t>
            </a:r>
          </a:p>
          <a:p>
            <a:r>
              <a:rPr lang="he-IL" baseline="0" dirty="0" smtClean="0"/>
              <a:t>ד) התממשקות מול </a:t>
            </a:r>
            <a:r>
              <a:rPr lang="he-IL" baseline="0" dirty="0" err="1" smtClean="0"/>
              <a:t>פייסבוק</a:t>
            </a:r>
            <a:r>
              <a:rPr lang="he-IL" baseline="0" dirty="0" smtClean="0"/>
              <a:t> </a:t>
            </a:r>
          </a:p>
          <a:p>
            <a:endParaRPr lang="he-IL" baseline="0" dirty="0" smtClean="0"/>
          </a:p>
          <a:p>
            <a:endParaRPr lang="he-IL" baseline="0" dirty="0" smtClean="0"/>
          </a:p>
          <a:p>
            <a:r>
              <a:rPr lang="he-IL" baseline="0" dirty="0" smtClean="0"/>
              <a:t>מכאן המצגת תעסוק </a:t>
            </a:r>
            <a:r>
              <a:rPr lang="he-IL" baseline="0" dirty="0" err="1" smtClean="0"/>
              <a:t>באיך</a:t>
            </a:r>
            <a:r>
              <a:rPr lang="he-IL" baseline="0" dirty="0" smtClean="0"/>
              <a:t> השגנו את כל המטרות האלו.</a:t>
            </a:r>
            <a:endParaRPr lang="he-IL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 smtClean="0"/>
          </a:p>
          <a:p>
            <a:r>
              <a:rPr lang="he-IL" dirty="0" smtClean="0"/>
              <a:t>נתחיל משלב א – נסביר איך בנינו</a:t>
            </a:r>
            <a:r>
              <a:rPr lang="he-IL" baseline="0" dirty="0" smtClean="0"/>
              <a:t> את התשתית והכלים בהם השתמשנו כדי לעמוד במטרות.</a:t>
            </a:r>
          </a:p>
          <a:p>
            <a:r>
              <a:rPr lang="he-IL" baseline="0" dirty="0" smtClean="0"/>
              <a:t>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51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4783">
              <a:defRPr/>
            </a:pPr>
            <a:r>
              <a:rPr lang="he-IL" baseline="0" dirty="0" smtClean="0"/>
              <a:t>תחילה היה עלינו לבחור </a:t>
            </a:r>
            <a:r>
              <a:rPr lang="en-US" baseline="0" dirty="0" smtClean="0"/>
              <a:t>design pattern</a:t>
            </a:r>
            <a:r>
              <a:rPr lang="he-IL" baseline="0" dirty="0" smtClean="0"/>
              <a:t> עבור האפליקציה. בחרנו ב</a:t>
            </a:r>
            <a:r>
              <a:rPr lang="en-US" baseline="0" dirty="0" smtClean="0"/>
              <a:t>MVP</a:t>
            </a:r>
            <a:r>
              <a:rPr lang="he-IL" baseline="0" dirty="0" smtClean="0"/>
              <a:t> שזה חלוקה לוגית ל </a:t>
            </a:r>
            <a:r>
              <a:rPr lang="en-US" baseline="0" dirty="0" smtClean="0"/>
              <a:t>Model, view, presenter</a:t>
            </a:r>
            <a:r>
              <a:rPr lang="he-IL" baseline="0" dirty="0" smtClean="0"/>
              <a:t>,   </a:t>
            </a:r>
            <a:endParaRPr lang="he-IL" baseline="0" dirty="0" smtClean="0"/>
          </a:p>
          <a:p>
            <a:pPr marL="0" lvl="1" defTabSz="964783">
              <a:defRPr/>
            </a:pPr>
            <a:r>
              <a:rPr lang="he-IL" baseline="0" dirty="0" smtClean="0"/>
              <a:t>מכיוון שבעזרתו יתאפשרו:</a:t>
            </a:r>
          </a:p>
          <a:p>
            <a:pPr marL="241196" lvl="1" indent="-241196" defTabSz="964783">
              <a:buFontTx/>
              <a:buAutoNum type="arabicPeriod"/>
              <a:defRPr/>
            </a:pPr>
            <a:r>
              <a:rPr lang="he-IL" baseline="0" dirty="0" smtClean="0"/>
              <a:t>הפרדה לשכבות </a:t>
            </a:r>
          </a:p>
          <a:p>
            <a:pPr marL="241196" lvl="1" indent="-241196" defTabSz="964783">
              <a:buFontTx/>
              <a:buAutoNum type="arabicPeriod"/>
              <a:defRPr/>
            </a:pPr>
            <a:r>
              <a:rPr lang="he-IL" baseline="0" dirty="0" smtClean="0"/>
              <a:t>התרחבות לפלטפורמות תהיה מאד קלה.</a:t>
            </a:r>
          </a:p>
          <a:p>
            <a:pPr marL="241196" lvl="1" indent="-241196" defTabSz="964783">
              <a:buFontTx/>
              <a:buAutoNum type="arabicPeriod"/>
              <a:defRPr/>
            </a:pPr>
            <a:r>
              <a:rPr lang="en-US" baseline="0" dirty="0" smtClean="0"/>
              <a:t>client</a:t>
            </a:r>
            <a:r>
              <a:rPr lang="he-IL" baseline="0" dirty="0" smtClean="0"/>
              <a:t> דינמי.</a:t>
            </a:r>
          </a:p>
          <a:p>
            <a:pPr marL="241196" lvl="1" indent="-241196" defTabSz="964783">
              <a:buFontTx/>
              <a:buAutoNum type="arabicPeriod"/>
              <a:defRPr/>
            </a:pPr>
            <a:r>
              <a:rPr lang="he-IL" baseline="0" dirty="0" smtClean="0"/>
              <a:t>וה-</a:t>
            </a:r>
            <a:r>
              <a:rPr lang="en-US" baseline="0" dirty="0" smtClean="0"/>
              <a:t>PRESENTER</a:t>
            </a:r>
            <a:r>
              <a:rPr lang="he-IL" baseline="0" dirty="0" smtClean="0"/>
              <a:t> הוא </a:t>
            </a:r>
            <a:r>
              <a:rPr lang="en-US" baseline="0" dirty="0" smtClean="0"/>
              <a:t>Widget wise</a:t>
            </a:r>
          </a:p>
          <a:p>
            <a:pPr marL="0" lvl="1" indent="0" defTabSz="964783">
              <a:buFontTx/>
              <a:buNone/>
              <a:defRPr/>
            </a:pPr>
            <a:endParaRPr lang="he-IL" baseline="0" dirty="0" smtClean="0"/>
          </a:p>
          <a:p>
            <a:pPr algn="r" rtl="1"/>
            <a:r>
              <a:rPr lang="he-IL" baseline="0" dirty="0" smtClean="0"/>
              <a:t>פה ניתן לראות איך </a:t>
            </a:r>
            <a:r>
              <a:rPr lang="en-US" baseline="0" dirty="0" smtClean="0"/>
              <a:t>MVP</a:t>
            </a:r>
            <a:r>
              <a:rPr lang="he-IL" baseline="0" dirty="0" smtClean="0"/>
              <a:t> משתלב בארכיטקטורה שלנו.</a:t>
            </a:r>
          </a:p>
          <a:p>
            <a:pPr algn="r" rtl="1"/>
            <a:r>
              <a:rPr lang="he-IL" baseline="0" dirty="0" smtClean="0"/>
              <a:t>שכבת ה</a:t>
            </a:r>
            <a:r>
              <a:rPr lang="en-US" baseline="0" dirty="0" smtClean="0"/>
              <a:t>MODEL</a:t>
            </a:r>
            <a:r>
              <a:rPr lang="he-IL" baseline="0" dirty="0" smtClean="0"/>
              <a:t> ממומשת ב</a:t>
            </a:r>
            <a:r>
              <a:rPr lang="en-US" baseline="0" dirty="0" smtClean="0"/>
              <a:t>SERVER SIDE</a:t>
            </a:r>
            <a:endParaRPr lang="he-IL" baseline="0" dirty="0" smtClean="0"/>
          </a:p>
          <a:p>
            <a:pPr algn="r" rtl="1"/>
            <a:r>
              <a:rPr lang="he-IL" baseline="0" dirty="0" smtClean="0"/>
              <a:t>שכבות ה</a:t>
            </a:r>
            <a:r>
              <a:rPr lang="en-US" baseline="0" dirty="0" smtClean="0"/>
              <a:t>PRESENTER</a:t>
            </a:r>
            <a:r>
              <a:rPr lang="he-IL" baseline="0" dirty="0" smtClean="0"/>
              <a:t> ו-</a:t>
            </a:r>
            <a:r>
              <a:rPr lang="en-US" baseline="0" dirty="0" smtClean="0"/>
              <a:t>VIEW</a:t>
            </a:r>
            <a:r>
              <a:rPr lang="he-IL" baseline="0" dirty="0" smtClean="0"/>
              <a:t> ממומשות ב</a:t>
            </a:r>
            <a:r>
              <a:rPr lang="en-US" baseline="0" dirty="0" smtClean="0"/>
              <a:t>Client Side</a:t>
            </a:r>
            <a:r>
              <a:rPr lang="he-IL" baseline="0" dirty="0" smtClean="0"/>
              <a:t>.</a:t>
            </a:r>
          </a:p>
          <a:p>
            <a:pPr algn="r" rtl="1"/>
            <a:endParaRPr lang="he-IL" baseline="0" dirty="0" smtClean="0"/>
          </a:p>
          <a:p>
            <a:pPr algn="r" rtl="1"/>
            <a:r>
              <a:rPr lang="he-IL" baseline="0" dirty="0" smtClean="0"/>
              <a:t>נפרט בקצרה על הכלים הטכנולוגיים שבהם בחרנו להשתמש כדי להרכיב את הפאזל שלנו: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עבור מימוש צד לקוח בחרנו בכלי חדשני שנקרא</a:t>
            </a:r>
            <a:r>
              <a:rPr lang="en-US" baseline="0" dirty="0" smtClean="0"/>
              <a:t>   </a:t>
            </a:r>
            <a:r>
              <a:rPr lang="he-IL" baseline="0" dirty="0" smtClean="0"/>
              <a:t> </a:t>
            </a:r>
            <a:r>
              <a:rPr lang="en-US" baseline="0" dirty="0" smtClean="0"/>
              <a:t>GWTP</a:t>
            </a:r>
            <a:r>
              <a:rPr lang="he-IL" baseline="0" dirty="0" smtClean="0"/>
              <a:t> שהוא בעצם הרחבה של ה </a:t>
            </a:r>
            <a:r>
              <a:rPr lang="en-US" baseline="0" dirty="0" smtClean="0"/>
              <a:t>GWT</a:t>
            </a:r>
            <a:r>
              <a:rPr lang="he-IL" baseline="0" dirty="0" smtClean="0"/>
              <a:t> . </a:t>
            </a:r>
            <a:r>
              <a:rPr lang="he-IL" baseline="0" dirty="0" smtClean="0"/>
              <a:t>ה</a:t>
            </a:r>
            <a:r>
              <a:rPr lang="en-US" baseline="0" dirty="0" err="1" smtClean="0"/>
              <a:t>gwt</a:t>
            </a:r>
            <a:r>
              <a:rPr lang="en-US" baseline="0" dirty="0" smtClean="0"/>
              <a:t> </a:t>
            </a:r>
            <a:r>
              <a:rPr lang="he-IL" baseline="0" dirty="0" smtClean="0"/>
              <a:t> הוא כלי שבגדול מאפשר למתכנת לפתח את הלקוח ב</a:t>
            </a:r>
            <a:r>
              <a:rPr lang="en-US" baseline="0" dirty="0" smtClean="0"/>
              <a:t>Java</a:t>
            </a:r>
            <a:r>
              <a:rPr lang="he-IL" baseline="0" dirty="0" smtClean="0"/>
              <a:t> ובעת קומפילציה מתורגם קוד הג'אווה ל-</a:t>
            </a:r>
            <a:r>
              <a:rPr lang="en-US" baseline="0" dirty="0" err="1" smtClean="0"/>
              <a:t>javascrip</a:t>
            </a:r>
            <a:r>
              <a:rPr lang="he-IL" baseline="0" dirty="0" smtClean="0"/>
              <a:t>. </a:t>
            </a:r>
            <a:r>
              <a:rPr lang="he-IL" baseline="0" dirty="0" err="1" smtClean="0"/>
              <a:t>היותרונות</a:t>
            </a:r>
            <a:r>
              <a:rPr lang="en-US" baseline="0" dirty="0" smtClean="0"/>
              <a:t> </a:t>
            </a:r>
            <a:r>
              <a:rPr lang="he-IL" baseline="0" dirty="0" smtClean="0"/>
              <a:t> ברורים: צד לקוח וצד השרת נכתבים באותה שפה וחולקים את אותם אובייקטים. התרגום החכם לג'אווה סקריפט נתמך בכל הדפדפנים. העוצמה של ג'אווה מנוצל בכתיבת צד הלקוח מה שמאפשר סביבת </a:t>
            </a:r>
            <a:r>
              <a:rPr lang="he-IL" baseline="0" dirty="0" err="1" smtClean="0"/>
              <a:t>דיבאג</a:t>
            </a:r>
            <a:r>
              <a:rPr lang="he-IL" baseline="0" dirty="0" smtClean="0"/>
              <a:t>, קומפילציה (זיהוי שגיאות בזמן קומפילציה), עבודה עם מחלקות מורכבות אשר מוכרות גם בצד השרת וגם בצד הלקוח </a:t>
            </a:r>
          </a:p>
          <a:p>
            <a:pPr marL="0" lvl="1" algn="l" defTabSz="964783" rtl="0">
              <a:defRPr/>
            </a:pP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4783">
              <a:defRPr/>
            </a:pPr>
            <a:r>
              <a:rPr lang="he-IL" dirty="0" smtClean="0"/>
              <a:t>ה</a:t>
            </a:r>
            <a:r>
              <a:rPr lang="he-IL" baseline="0" dirty="0" smtClean="0"/>
              <a:t> </a:t>
            </a:r>
            <a:r>
              <a:rPr lang="en-US" baseline="0" dirty="0" smtClean="0"/>
              <a:t>GWTP</a:t>
            </a:r>
            <a:r>
              <a:rPr lang="he-IL" baseline="0" dirty="0" smtClean="0"/>
              <a:t> – </a:t>
            </a:r>
            <a:r>
              <a:rPr lang="he-IL" baseline="0" dirty="0" smtClean="0"/>
              <a:t>כאמור, אמון על צד </a:t>
            </a:r>
            <a:r>
              <a:rPr lang="he-IL" baseline="0" dirty="0" smtClean="0"/>
              <a:t>הלקוח, מאפשר לנו אלמנט מרכזי נוסף: ה </a:t>
            </a:r>
            <a:r>
              <a:rPr lang="en-US" baseline="0" dirty="0" smtClean="0"/>
              <a:t>Presenter</a:t>
            </a:r>
            <a:r>
              <a:rPr lang="he-IL" baseline="0" dirty="0" smtClean="0"/>
              <a:t>. שכבה לוגיות בפני עצמה המשמשת כ "מוח" של צד הלקוח שאחראית גם לתקשר עם ה</a:t>
            </a:r>
            <a:r>
              <a:rPr lang="en-US" baseline="0" dirty="0" smtClean="0"/>
              <a:t>UI</a:t>
            </a:r>
            <a:r>
              <a:rPr lang="he-IL" baseline="0" dirty="0" smtClean="0"/>
              <a:t> מצד אחד ומצד שני עם הסרבר בקריאות אסינכרוניות.</a:t>
            </a:r>
          </a:p>
          <a:p>
            <a:pPr marL="0" lvl="1" defTabSz="964783">
              <a:defRPr/>
            </a:pPr>
            <a:r>
              <a:rPr lang="he-IL" baseline="0" dirty="0" smtClean="0"/>
              <a:t>יתרון נוסף הוא המנגנון של ה </a:t>
            </a:r>
            <a:r>
              <a:rPr lang="en-US" baseline="0" dirty="0" smtClean="0"/>
              <a:t>Nested presenters</a:t>
            </a:r>
            <a:r>
              <a:rPr lang="he-IL" baseline="0" dirty="0" smtClean="0"/>
              <a:t> . </a:t>
            </a:r>
            <a:r>
              <a:rPr lang="he-IL" baseline="0" dirty="0" smtClean="0"/>
              <a:t>שזה אומר </a:t>
            </a:r>
            <a:r>
              <a:rPr lang="he-IL" baseline="0" dirty="0" err="1" smtClean="0"/>
              <a:t>שפרזנטרים</a:t>
            </a:r>
            <a:r>
              <a:rPr lang="he-IL" baseline="0" dirty="0" smtClean="0"/>
              <a:t> </a:t>
            </a:r>
            <a:r>
              <a:rPr lang="he-IL" baseline="0" dirty="0" smtClean="0"/>
              <a:t>יכולים </a:t>
            </a:r>
            <a:r>
              <a:rPr lang="he-IL" baseline="0" dirty="0" smtClean="0"/>
              <a:t>להכיל </a:t>
            </a:r>
            <a:r>
              <a:rPr lang="en-US" baseline="0" dirty="0" smtClean="0"/>
              <a:t>Presenter</a:t>
            </a:r>
            <a:r>
              <a:rPr lang="he-IL" baseline="0" smtClean="0"/>
              <a:t>-ים. </a:t>
            </a:r>
            <a:r>
              <a:rPr lang="he-IL" baseline="0" dirty="0" smtClean="0"/>
              <a:t>אותם </a:t>
            </a:r>
          </a:p>
          <a:p>
            <a:pPr marL="0" lvl="1" defTabSz="964783">
              <a:defRPr/>
            </a:pPr>
            <a:r>
              <a:rPr lang="en-US" baseline="0" dirty="0" smtClean="0"/>
              <a:t>Presenter</a:t>
            </a:r>
            <a:r>
              <a:rPr lang="he-IL" baseline="0" dirty="0" smtClean="0"/>
              <a:t>-ים מקוננים כמו גם </a:t>
            </a:r>
            <a:r>
              <a:rPr lang="en-US" baseline="0" dirty="0" smtClean="0"/>
              <a:t>Widgets</a:t>
            </a:r>
            <a:r>
              <a:rPr lang="he-IL" baseline="0" dirty="0" smtClean="0"/>
              <a:t> "רגילים" יכולים להגיב להתרחשויות שסביבם בעזרת ה </a:t>
            </a:r>
            <a:r>
              <a:rPr lang="en-US" baseline="0" dirty="0" smtClean="0"/>
              <a:t>Event bus</a:t>
            </a:r>
            <a:r>
              <a:rPr lang="he-IL" baseline="0" dirty="0" smtClean="0"/>
              <a:t> מה שיוצר אפליקציה חיה ודינאמית.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64783">
              <a:defRPr/>
            </a:pPr>
            <a:r>
              <a:rPr lang="he-IL" baseline="0" dirty="0" smtClean="0"/>
              <a:t>בצד השרת, הכלים שבחרנו הם:</a:t>
            </a:r>
          </a:p>
          <a:p>
            <a:pPr marL="0" lvl="1" defTabSz="964783">
              <a:defRPr/>
            </a:pPr>
            <a:r>
              <a:rPr lang="en-US" baseline="0" dirty="0" smtClean="0"/>
              <a:t>GAE</a:t>
            </a:r>
            <a:r>
              <a:rPr lang="he-IL" baseline="0" dirty="0" smtClean="0"/>
              <a:t> מריץ את האפליקציה בשרתים פיזיים מרובים  וכן מבצע</a:t>
            </a:r>
            <a:r>
              <a:rPr lang="en-US" dirty="0" smtClean="0"/>
              <a:t>automatic scaling </a:t>
            </a:r>
            <a:r>
              <a:rPr lang="he-IL" dirty="0" smtClean="0"/>
              <a:t>, כלומר בין היתר הוא מקצה בצורה אוטומטית משאבים ושרתים נוספים עבור אפליקציית ה</a:t>
            </a:r>
            <a:r>
              <a:rPr lang="en-US" dirty="0" smtClean="0"/>
              <a:t>web</a:t>
            </a:r>
            <a:r>
              <a:rPr lang="he-IL" dirty="0" smtClean="0"/>
              <a:t> כאשר</a:t>
            </a:r>
            <a:r>
              <a:rPr lang="he-IL" baseline="0" dirty="0" smtClean="0"/>
              <a:t> יש עלייה בביקוש (הוא עושה זאת </a:t>
            </a:r>
            <a:r>
              <a:rPr lang="en-US" baseline="0" dirty="0" smtClean="0"/>
              <a:t>per location</a:t>
            </a:r>
            <a:r>
              <a:rPr lang="he-IL" baseline="0" dirty="0" smtClean="0"/>
              <a:t>).</a:t>
            </a:r>
            <a:endParaRPr lang="en-US" baseline="0" dirty="0" smtClean="0"/>
          </a:p>
          <a:p>
            <a:pPr marL="0" lvl="1" defTabSz="964783">
              <a:defRPr/>
            </a:pPr>
            <a:r>
              <a:rPr lang="he-IL" baseline="0" dirty="0" smtClean="0"/>
              <a:t>יחד עם ה </a:t>
            </a:r>
            <a:r>
              <a:rPr lang="en-US" baseline="0" dirty="0" smtClean="0"/>
              <a:t>app engine</a:t>
            </a:r>
            <a:r>
              <a:rPr lang="he-IL" baseline="0" dirty="0" smtClean="0"/>
              <a:t> עבור ה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</a:t>
            </a:r>
            <a:r>
              <a:rPr lang="he-IL" baseline="0" dirty="0" smtClean="0"/>
              <a:t> בחרנו להשתמש </a:t>
            </a:r>
            <a:r>
              <a:rPr lang="en-US" baseline="0" dirty="0" err="1" smtClean="0"/>
              <a:t>DataStore</a:t>
            </a:r>
            <a:r>
              <a:rPr lang="he-IL" baseline="0" dirty="0" smtClean="0"/>
              <a:t> המממש </a:t>
            </a:r>
            <a:r>
              <a:rPr lang="en-US" baseline="0" dirty="0" smtClean="0"/>
              <a:t>big table</a:t>
            </a:r>
            <a:r>
              <a:rPr lang="he-IL" baseline="0" dirty="0" smtClean="0"/>
              <a:t>. ממש בכמה מילים: בשונה מרוב ה </a:t>
            </a:r>
            <a:r>
              <a:rPr lang="en-US" baseline="0" dirty="0" smtClean="0"/>
              <a:t>SQL </a:t>
            </a:r>
            <a:r>
              <a:rPr lang="en-US" baseline="0" dirty="0" err="1" smtClean="0"/>
              <a:t>dbs</a:t>
            </a:r>
            <a:r>
              <a:rPr lang="he-IL" baseline="0" dirty="0" smtClean="0"/>
              <a:t> אשר מכילים הרבה טבלאות,</a:t>
            </a:r>
          </a:p>
          <a:p>
            <a:pPr marL="0" lvl="1" defTabSz="964783">
              <a:defRPr/>
            </a:pPr>
            <a:r>
              <a:rPr lang="he-IL" baseline="0" dirty="0" smtClean="0"/>
              <a:t>ה – </a:t>
            </a:r>
            <a:r>
              <a:rPr lang="en-US" baseline="0" dirty="0" smtClean="0"/>
              <a:t>data store</a:t>
            </a:r>
            <a:r>
              <a:rPr lang="he-IL" baseline="0" dirty="0" smtClean="0"/>
              <a:t> של </a:t>
            </a:r>
            <a:r>
              <a:rPr lang="en-US" baseline="0" dirty="0" err="1" smtClean="0"/>
              <a:t>google</a:t>
            </a:r>
            <a:r>
              <a:rPr lang="he-IL" baseline="0" dirty="0" smtClean="0"/>
              <a:t> ממומש עם </a:t>
            </a:r>
            <a:r>
              <a:rPr lang="he-IL" baseline="0" dirty="0" err="1" smtClean="0"/>
              <a:t>טבלא</a:t>
            </a:r>
            <a:r>
              <a:rPr lang="he-IL" baseline="0" dirty="0" smtClean="0"/>
              <a:t> אחת גדולה. צורת המימוש עוצבה במיוחד בשביל לתמוך ב: </a:t>
            </a:r>
            <a:endParaRPr lang="en-US" baseline="0" dirty="0" smtClean="0"/>
          </a:p>
          <a:p>
            <a:pPr lvl="2"/>
            <a:r>
              <a:rPr lang="he-IL" dirty="0" smtClean="0"/>
              <a:t>נגישות רחבה,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scalability </a:t>
            </a:r>
          </a:p>
          <a:p>
            <a:pPr lvl="2"/>
            <a:r>
              <a:rPr lang="he-IL" dirty="0" smtClean="0"/>
              <a:t>ביצועים גבוהים</a:t>
            </a:r>
            <a:endParaRPr lang="en-US" dirty="0" smtClean="0"/>
          </a:p>
          <a:p>
            <a:pPr lvl="2"/>
            <a:r>
              <a:rPr lang="he-IL" dirty="0" smtClean="0"/>
              <a:t>וזמינות גבוה.</a:t>
            </a:r>
            <a:endParaRPr lang="en-US" baseline="0" dirty="0" smtClean="0"/>
          </a:p>
          <a:p>
            <a:pPr algn="r" rtl="1"/>
            <a:endParaRPr lang="he-IL" baseline="0" dirty="0" smtClean="0"/>
          </a:p>
          <a:p>
            <a:pPr marL="0" lvl="1" defTabSz="964783">
              <a:defRPr/>
            </a:pPr>
            <a:endParaRPr lang="he-IL" baseline="0" dirty="0" smtClean="0"/>
          </a:p>
          <a:p>
            <a:pPr marL="0" lvl="1" defTabSz="964783">
              <a:defRPr/>
            </a:pPr>
            <a:r>
              <a:rPr lang="he-IL" baseline="0" dirty="0" smtClean="0"/>
              <a:t>חיבור הכלים הללו יחד אפשר לנו בנוסף שמירה על צורה אחידה של המחלקות שלנו מה </a:t>
            </a:r>
            <a:r>
              <a:rPr lang="en-US" baseline="0" dirty="0" smtClean="0"/>
              <a:t>view</a:t>
            </a:r>
            <a:r>
              <a:rPr lang="he-IL" baseline="0" dirty="0" smtClean="0"/>
              <a:t> של הלקוח לאורך כל הארכיטקטורה, ועד לדחיפה ל</a:t>
            </a:r>
            <a:r>
              <a:rPr lang="en-US" baseline="0" dirty="0" smtClean="0"/>
              <a:t>database</a:t>
            </a:r>
            <a:r>
              <a:rPr lang="he-IL" baseline="0" dirty="0" smtClean="0"/>
              <a:t> עצמו.</a:t>
            </a:r>
          </a:p>
          <a:p>
            <a:pPr marL="0" lvl="1" algn="l" defTabSz="964783" rtl="0">
              <a:defRPr/>
            </a:pPr>
            <a:endParaRPr lang="en-US" dirty="0" smtClean="0"/>
          </a:p>
          <a:p>
            <a:pPr algn="l" rtl="0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FBAB-6B27-4160-A0D0-8CDE22336BE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50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8ADB510-5ECE-429E-9208-121B70B74BC6}" type="datetimeFigureOut">
              <a:rPr lang="he-IL" smtClean="0"/>
              <a:t>ד'/אב/תשע"ב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5D4D8A4-8792-4C5A-9247-84BAD08FCAD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xStyles>
    <p:titleStyle>
      <a:lvl1pPr algn="l" rtl="1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r" rtl="1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r" rtl="1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r" rtl="1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r" rtl="1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r" rtl="1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r" rtl="1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r" rtl="1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r" rtl="1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irajrules.wordpress.com/2009/07/18/mvc-vs-mvp-vs-mvv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PDuhR18-EdM" TargetMode="External"/><Relationship Id="rId4" Type="http://schemas.openxmlformats.org/officeDocument/2006/relationships/hyperlink" Target="http://static.googleusercontent.com/external_content/untrusted_dlcp/research.google.com/en/archive/bigtable-osdi06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w-game.appspo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W-Game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5829992"/>
            <a:ext cx="315653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Mentor: </a:t>
            </a:r>
            <a:r>
              <a:rPr lang="en-US" sz="2400" dirty="0" err="1" smtClean="0"/>
              <a:t>Gilad</a:t>
            </a:r>
            <a:r>
              <a:rPr lang="en-US" sz="2400" dirty="0" smtClean="0"/>
              <a:t> </a:t>
            </a:r>
            <a:r>
              <a:rPr lang="en-US" sz="2400" dirty="0" err="1" smtClean="0"/>
              <a:t>Navot</a:t>
            </a:r>
            <a:endParaRPr lang="he-IL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3810000"/>
            <a:ext cx="534473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400" b="1" dirty="0" smtClean="0"/>
              <a:t>By Igor </a:t>
            </a:r>
            <a:r>
              <a:rPr lang="en-US" sz="2400" b="1" dirty="0" err="1" smtClean="0"/>
              <a:t>Govorov</a:t>
            </a:r>
            <a:r>
              <a:rPr lang="en-US" sz="2400" b="1" dirty="0" smtClean="0"/>
              <a:t> and Michael </a:t>
            </a:r>
            <a:r>
              <a:rPr lang="en-US" sz="2400" b="1" dirty="0" err="1" smtClean="0"/>
              <a:t>Zeltser</a:t>
            </a:r>
            <a:endParaRPr lang="he-IL" sz="2400" b="1" dirty="0"/>
          </a:p>
        </p:txBody>
      </p:sp>
      <p:pic>
        <p:nvPicPr>
          <p:cNvPr id="1026" name="Picture 2" descr="C:\Users\igovorov\Dropbox\Study\1.The_WGame\4._פוסטר\Logo-Hadassa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" y="228599"/>
            <a:ext cx="2461402" cy="134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govorov\Desktop\LandingPag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" y="4572000"/>
            <a:ext cx="24765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</a:t>
            </a:r>
            <a:endParaRPr lang="he-IL" dirty="0"/>
          </a:p>
        </p:txBody>
      </p:sp>
      <p:pic>
        <p:nvPicPr>
          <p:cNvPr id="4" name="Picture 2" descr="C:\Users\Mike\Dropbox\1.The_WGame\3_הצגה מול פורום שופטים מצומצם\LandingPageLog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8450" y="3018631"/>
            <a:ext cx="24765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24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Questionnaire </a:t>
            </a:r>
            <a:r>
              <a:rPr lang="en-US" dirty="0" smtClean="0"/>
              <a:t>engine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User </a:t>
            </a:r>
            <a:r>
              <a:rPr lang="en-US" dirty="0" smtClean="0"/>
              <a:t>Collaboration</a:t>
            </a:r>
          </a:p>
          <a:p>
            <a:pPr lvl="1" algn="l" rtl="0"/>
            <a:r>
              <a:rPr lang="en-US" dirty="0" smtClean="0"/>
              <a:t>Dynamic messages system</a:t>
            </a:r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/>
              <a:t>Friends requests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Friends\self missions commenting 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Friends missions ranking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pic>
        <p:nvPicPr>
          <p:cNvPr id="3074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26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Mission delivery logic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Facebook integration</a:t>
            </a:r>
          </a:p>
        </p:txBody>
      </p:sp>
      <p:pic>
        <p:nvPicPr>
          <p:cNvPr id="3074" name="Picture 2" descr="C:\Users\igovorov\Desktop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67"/>
            <a:ext cx="147637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Application </a:t>
            </a:r>
            <a:endParaRPr lang="he-IL" dirty="0"/>
          </a:p>
        </p:txBody>
      </p:sp>
      <p:grpSp>
        <p:nvGrpSpPr>
          <p:cNvPr id="5" name="Group 4"/>
          <p:cNvGrpSpPr/>
          <p:nvPr/>
        </p:nvGrpSpPr>
        <p:grpSpPr>
          <a:xfrm>
            <a:off x="3247949" y="2254322"/>
            <a:ext cx="4182499" cy="2132545"/>
            <a:chOff x="824442" y="2400130"/>
            <a:chExt cx="7176558" cy="3733800"/>
          </a:xfrm>
        </p:grpSpPr>
        <p:sp>
          <p:nvSpPr>
            <p:cNvPr id="6" name="Oval 5"/>
            <p:cNvSpPr/>
            <p:nvPr/>
          </p:nvSpPr>
          <p:spPr>
            <a:xfrm>
              <a:off x="2438400" y="2400130"/>
              <a:ext cx="3629722" cy="3733800"/>
            </a:xfrm>
            <a:prstGeom prst="ellipse">
              <a:avLst/>
            </a:prstGeom>
            <a:solidFill>
              <a:srgbClr val="FFFF00">
                <a:alpha val="5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4572000" y="2716598"/>
              <a:ext cx="3429000" cy="2923399"/>
            </a:xfrm>
            <a:prstGeom prst="ellipse">
              <a:avLst/>
            </a:prstGeom>
            <a:solidFill>
              <a:srgbClr val="00B050">
                <a:alpha val="4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1010114" y="4186660"/>
              <a:ext cx="2438400" cy="1878980"/>
            </a:xfrm>
            <a:prstGeom prst="ellipse">
              <a:avLst/>
            </a:prstGeom>
            <a:solidFill>
              <a:schemeClr val="accent1">
                <a:alpha val="3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0067" y="3162130"/>
              <a:ext cx="2299754" cy="11316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Friends Missions</a:t>
              </a:r>
              <a:endParaRPr lang="he-IL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4442" y="4802824"/>
              <a:ext cx="2624073" cy="64665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My missions</a:t>
              </a:r>
              <a:endParaRPr lang="he-IL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2716597"/>
              <a:ext cx="3116768" cy="113163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All Missions Pool</a:t>
              </a:r>
              <a:endParaRPr lang="he-I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21025" y="4287304"/>
              <a:ext cx="2209800" cy="30777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 smtClean="0"/>
                <a:t>(each mission has a grade)</a:t>
              </a:r>
              <a:endParaRPr lang="he-I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87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Article about Design </a:t>
            </a:r>
            <a:r>
              <a:rPr lang="en-US" dirty="0" smtClean="0"/>
              <a:t>patterns</a:t>
            </a:r>
            <a:endParaRPr lang="en-US" dirty="0" smtClean="0">
              <a:hlinkClick r:id="rId3"/>
            </a:endParaRPr>
          </a:p>
          <a:p>
            <a:pPr algn="l" rtl="0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://nirajrules.wordpress.com/2009/07/18/mvc-vs-mvp-vs-mvvm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 rtl="0"/>
            <a:endParaRPr lang="en-US" dirty="0"/>
          </a:p>
          <a:p>
            <a:pPr algn="l" rtl="0"/>
            <a:r>
              <a:rPr lang="en-US" dirty="0" smtClean="0"/>
              <a:t>Big table</a:t>
            </a:r>
          </a:p>
          <a:p>
            <a:pPr algn="l" rtl="0"/>
            <a:r>
              <a:rPr lang="en-US" dirty="0">
                <a:hlinkClick r:id="rId4"/>
              </a:rPr>
              <a:t>http://static.googleusercontent.com/external_content/untrusted_dlcp/research.google.com/en//archive/bigtable-osdi06.pdf</a:t>
            </a:r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GWT (introduction by </a:t>
            </a:r>
            <a:r>
              <a:rPr lang="en-US" smtClean="0"/>
              <a:t>Ray Ryan 2009)</a:t>
            </a:r>
            <a:endParaRPr lang="en-US" dirty="0" smtClean="0"/>
          </a:p>
          <a:p>
            <a:pPr algn="l" rtl="0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www.youtube.com/watch?v=PDuhR18-EdM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he-IL" dirty="0"/>
          </a:p>
        </p:txBody>
      </p:sp>
      <p:pic>
        <p:nvPicPr>
          <p:cNvPr id="1026" name="Picture 2" descr="http://franchisessentials.files.wordpress.com/2009/06/sales-questions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609056"/>
            <a:ext cx="28575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8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Couching in the web</a:t>
            </a:r>
          </a:p>
          <a:p>
            <a:pPr lvl="1" algn="l" rtl="0"/>
            <a:endParaRPr lang="en-US" dirty="0" smtClean="0"/>
          </a:p>
          <a:p>
            <a:pPr marL="292608" lvl="1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Sub social network as a web application</a:t>
            </a:r>
          </a:p>
          <a:p>
            <a:pPr lvl="1" algn="l" rtl="0"/>
            <a:endParaRPr lang="he-IL" dirty="0" smtClean="0"/>
          </a:p>
          <a:p>
            <a:pPr lvl="1"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85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4800" dirty="0" smtClean="0">
              <a:hlinkClick r:id="rId3"/>
            </a:endParaRPr>
          </a:p>
          <a:p>
            <a:pPr marL="0" indent="0" algn="ctr" rtl="0">
              <a:buNone/>
            </a:pPr>
            <a:endParaRPr lang="en-US" sz="4800" dirty="0" smtClean="0">
              <a:hlinkClick r:id="rId3"/>
            </a:endParaRPr>
          </a:p>
          <a:p>
            <a:pPr marL="0" indent="0" algn="ctr" rtl="0">
              <a:buNone/>
            </a:pPr>
            <a:r>
              <a:rPr lang="en-US" sz="4800" dirty="0" smtClean="0">
                <a:hlinkClick r:id="rId3"/>
              </a:rPr>
              <a:t>The W-Game</a:t>
            </a:r>
            <a:endParaRPr lang="en-US" sz="4800" dirty="0"/>
          </a:p>
          <a:p>
            <a:pPr lvl="1" algn="l" rtl="0"/>
            <a:endParaRPr lang="he-IL" sz="4800" dirty="0" smtClean="0"/>
          </a:p>
          <a:p>
            <a:pPr lvl="1" algn="l" rtl="0"/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19154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 smtClean="0"/>
              <a:t>overview -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Framework Goals</a:t>
            </a:r>
          </a:p>
          <a:p>
            <a:pPr lvl="1" algn="l" rtl="0"/>
            <a:r>
              <a:rPr lang="en-US" dirty="0" smtClean="0"/>
              <a:t>Scaling </a:t>
            </a:r>
          </a:p>
          <a:p>
            <a:pPr lvl="1" algn="l" rtl="0"/>
            <a:r>
              <a:rPr lang="en-US" dirty="0" smtClean="0"/>
              <a:t>Cross Platforms </a:t>
            </a:r>
          </a:p>
          <a:p>
            <a:pPr lvl="1" algn="l" rtl="0"/>
            <a:r>
              <a:rPr lang="en-US" dirty="0" smtClean="0"/>
              <a:t>Decoupling</a:t>
            </a:r>
          </a:p>
          <a:p>
            <a:pPr lvl="1" algn="l" rtl="0"/>
            <a:r>
              <a:rPr lang="en-US" dirty="0" smtClean="0"/>
              <a:t>DB</a:t>
            </a:r>
          </a:p>
          <a:p>
            <a:pPr lvl="1" algn="l" rtl="0"/>
            <a:endParaRPr lang="en-US" dirty="0" smtClean="0"/>
          </a:p>
          <a:p>
            <a:pPr algn="l" rtl="0"/>
            <a:r>
              <a:rPr lang="en-US" dirty="0" smtClean="0"/>
              <a:t>Application goals</a:t>
            </a:r>
          </a:p>
          <a:p>
            <a:pPr lvl="1" algn="l" rtl="0"/>
            <a:r>
              <a:rPr lang="en-US" dirty="0" smtClean="0"/>
              <a:t>Questionnaire engine</a:t>
            </a:r>
          </a:p>
          <a:p>
            <a:pPr lvl="1" algn="l" rtl="0"/>
            <a:r>
              <a:rPr lang="en-US" dirty="0" smtClean="0"/>
              <a:t>User Collaboration</a:t>
            </a:r>
          </a:p>
          <a:p>
            <a:pPr lvl="1" algn="l" rtl="0"/>
            <a:r>
              <a:rPr lang="en-US" dirty="0" smtClean="0"/>
              <a:t>Mission logic</a:t>
            </a:r>
            <a:endParaRPr lang="en-US" dirty="0"/>
          </a:p>
          <a:p>
            <a:pPr lvl="1" algn="l" rtl="0"/>
            <a:r>
              <a:rPr lang="en-US" dirty="0" smtClean="0"/>
              <a:t>Facebook integration</a:t>
            </a:r>
          </a:p>
          <a:p>
            <a:pPr lvl="1" algn="l" rtl="0"/>
            <a:endParaRPr lang="he-IL" dirty="0" smtClean="0"/>
          </a:p>
          <a:p>
            <a:pPr lvl="1" algn="l" rtl="0"/>
            <a:endParaRPr lang="en-US" dirty="0" smtClean="0"/>
          </a:p>
        </p:txBody>
      </p:sp>
      <p:pic>
        <p:nvPicPr>
          <p:cNvPr id="1026" name="Picture 2" descr="http://coreyturner.files.wordpress.com/2012/02/goal-targ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73495"/>
            <a:ext cx="2438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1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Framework</a:t>
            </a:r>
            <a:endParaRPr lang="he-IL" dirty="0"/>
          </a:p>
        </p:txBody>
      </p:sp>
      <p:pic>
        <p:nvPicPr>
          <p:cNvPr id="1026" name="Picture 2" descr="http://www.proceed.org.il/Sites/prosid/content/Images/push-the-gea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7950" y="26042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01460" y="1181524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01460" y="4430304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6117532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50800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43360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3" name="Rectangle 2"/>
          <p:cNvSpPr/>
          <p:nvPr/>
        </p:nvSpPr>
        <p:spPr>
          <a:xfrm>
            <a:off x="7391400" y="2176790"/>
            <a:ext cx="1255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08685" y="5907962"/>
            <a:ext cx="1021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ight Bracket 4"/>
          <p:cNvSpPr/>
          <p:nvPr/>
        </p:nvSpPr>
        <p:spPr>
          <a:xfrm>
            <a:off x="7177091" y="1524000"/>
            <a:ext cx="214309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242517" y="4660837"/>
            <a:ext cx="1901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Presenter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1" name="Right Bracket 30"/>
          <p:cNvSpPr/>
          <p:nvPr/>
        </p:nvSpPr>
        <p:spPr>
          <a:xfrm>
            <a:off x="7106660" y="4624051"/>
            <a:ext cx="177585" cy="6313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7106660" y="5605949"/>
            <a:ext cx="284740" cy="11756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16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sp>
        <p:nvSpPr>
          <p:cNvPr id="60" name="Rectangle 59"/>
          <p:cNvSpPr/>
          <p:nvPr/>
        </p:nvSpPr>
        <p:spPr>
          <a:xfrm>
            <a:off x="3601460" y="1181524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601460" y="4430304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/>
          <p:nvPr/>
        </p:nvCxnSpPr>
        <p:spPr>
          <a:xfrm rot="5400000">
            <a:off x="6117532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150800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43360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71" name="TextBox 70"/>
          <p:cNvSpPr txBox="1"/>
          <p:nvPr/>
        </p:nvSpPr>
        <p:spPr>
          <a:xfrm>
            <a:off x="4153427" y="5676403"/>
            <a:ext cx="2564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72" name="TextBox 71"/>
          <p:cNvSpPr txBox="1"/>
          <p:nvPr/>
        </p:nvSpPr>
        <p:spPr>
          <a:xfrm>
            <a:off x="4150800" y="6354035"/>
            <a:ext cx="25668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XML (UI-Binder)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391400" y="2176790"/>
            <a:ext cx="1255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508685" y="5907962"/>
            <a:ext cx="1021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en-US" sz="28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1" name="Right Bracket 80"/>
          <p:cNvSpPr/>
          <p:nvPr/>
        </p:nvSpPr>
        <p:spPr>
          <a:xfrm>
            <a:off x="7177091" y="1524000"/>
            <a:ext cx="214309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242517" y="4660837"/>
            <a:ext cx="1901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Presenter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5" name="Right Bracket 84"/>
          <p:cNvSpPr/>
          <p:nvPr/>
        </p:nvSpPr>
        <p:spPr>
          <a:xfrm>
            <a:off x="7106660" y="4624051"/>
            <a:ext cx="177585" cy="6313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ket 85"/>
          <p:cNvSpPr/>
          <p:nvPr/>
        </p:nvSpPr>
        <p:spPr>
          <a:xfrm>
            <a:off x="7106660" y="5605949"/>
            <a:ext cx="284740" cy="11756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367045" y="5781147"/>
            <a:ext cx="12090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gwt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8" name="Isosceles Triangle 87"/>
          <p:cNvSpPr/>
          <p:nvPr/>
        </p:nvSpPr>
        <p:spPr>
          <a:xfrm rot="16200000">
            <a:off x="2696141" y="5756488"/>
            <a:ext cx="985409" cy="825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9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601460" y="4430304"/>
            <a:ext cx="3505200" cy="23512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Client Side</a:t>
            </a:r>
            <a:endParaRPr lang="he-IL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53427" y="4737781"/>
            <a:ext cx="2564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Presenter</a:t>
            </a:r>
            <a:endParaRPr lang="he-IL" dirty="0"/>
          </a:p>
        </p:txBody>
      </p:sp>
      <p:sp>
        <p:nvSpPr>
          <p:cNvPr id="66" name="Rectangle 65"/>
          <p:cNvSpPr/>
          <p:nvPr/>
        </p:nvSpPr>
        <p:spPr>
          <a:xfrm>
            <a:off x="3601460" y="1181524"/>
            <a:ext cx="3505200" cy="2424852"/>
          </a:xfrm>
          <a:prstGeom prst="rect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2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r>
              <a:rPr lang="en-US" sz="1400" dirty="0" smtClean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Server Side</a:t>
            </a:r>
            <a:endParaRPr lang="he-IL" sz="1400" dirty="0">
              <a:ln cmpd="dbl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/>
          <p:nvPr/>
        </p:nvCxnSpPr>
        <p:spPr>
          <a:xfrm rot="5400000">
            <a:off x="6117532" y="4227200"/>
            <a:ext cx="120032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150800" y="3627040"/>
            <a:ext cx="0" cy="120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43360" y="3881885"/>
            <a:ext cx="20185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pPr algn="l"/>
            <a:r>
              <a:rPr lang="en-US" dirty="0" err="1" smtClean="0"/>
              <a:t>Asynchronic</a:t>
            </a:r>
            <a:r>
              <a:rPr lang="en-US" dirty="0" smtClean="0"/>
              <a:t> Calls</a:t>
            </a:r>
            <a:endParaRPr lang="he-IL" dirty="0"/>
          </a:p>
        </p:txBody>
      </p:sp>
      <p:sp>
        <p:nvSpPr>
          <p:cNvPr id="77" name="TextBox 76"/>
          <p:cNvSpPr txBox="1"/>
          <p:nvPr/>
        </p:nvSpPr>
        <p:spPr>
          <a:xfrm>
            <a:off x="4153427" y="5676403"/>
            <a:ext cx="2564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View</a:t>
            </a:r>
            <a:endParaRPr lang="he-IL" dirty="0"/>
          </a:p>
        </p:txBody>
      </p:sp>
      <p:sp>
        <p:nvSpPr>
          <p:cNvPr id="78" name="TextBox 77"/>
          <p:cNvSpPr txBox="1"/>
          <p:nvPr/>
        </p:nvSpPr>
        <p:spPr>
          <a:xfrm>
            <a:off x="4153427" y="6354035"/>
            <a:ext cx="256426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XML (UI-Binder)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391400" y="2176790"/>
            <a:ext cx="1255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Model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508685" y="5907962"/>
            <a:ext cx="10213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View</a:t>
            </a:r>
            <a:endParaRPr lang="en-US" sz="28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8" name="Right Bracket 87"/>
          <p:cNvSpPr/>
          <p:nvPr/>
        </p:nvSpPr>
        <p:spPr>
          <a:xfrm>
            <a:off x="7177091" y="1524000"/>
            <a:ext cx="214309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42517" y="4660837"/>
            <a:ext cx="19014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Presenter</a:t>
            </a:r>
            <a:endParaRPr lang="en-US" sz="28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2" name="Right Bracket 91"/>
          <p:cNvSpPr/>
          <p:nvPr/>
        </p:nvSpPr>
        <p:spPr>
          <a:xfrm>
            <a:off x="7106660" y="4624051"/>
            <a:ext cx="177585" cy="63139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Bracket 92"/>
          <p:cNvSpPr/>
          <p:nvPr/>
        </p:nvSpPr>
        <p:spPr>
          <a:xfrm>
            <a:off x="7106660" y="5605949"/>
            <a:ext cx="284740" cy="11756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67045" y="5781147"/>
            <a:ext cx="12090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gwt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71560" y="4599282"/>
            <a:ext cx="15045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gwtP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6" name="Isosceles Triangle 95"/>
          <p:cNvSpPr/>
          <p:nvPr/>
        </p:nvSpPr>
        <p:spPr>
          <a:xfrm rot="16200000">
            <a:off x="2696141" y="5756488"/>
            <a:ext cx="985409" cy="825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 rot="16200000">
            <a:off x="2811219" y="4564289"/>
            <a:ext cx="755253" cy="8252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9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1937668"/>
            <a:ext cx="8229600" cy="4726438"/>
            <a:chOff x="917728" y="1181524"/>
            <a:chExt cx="8226272" cy="5600071"/>
          </a:xfrm>
        </p:grpSpPr>
        <p:sp>
          <p:nvSpPr>
            <p:cNvPr id="28" name="TextBox 27"/>
            <p:cNvSpPr txBox="1"/>
            <p:nvPr/>
          </p:nvSpPr>
          <p:spPr>
            <a:xfrm>
              <a:off x="4153428" y="1569383"/>
              <a:ext cx="2564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Data layer</a:t>
              </a:r>
              <a:endParaRPr lang="he-IL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53428" y="2284017"/>
              <a:ext cx="2564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Service layer</a:t>
              </a:r>
              <a:endParaRPr lang="he-IL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67313" y="2987078"/>
              <a:ext cx="2564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Servlets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01460" y="4430304"/>
              <a:ext cx="3505200" cy="2351291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Client Side</a:t>
              </a:r>
              <a:endParaRPr lang="he-IL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53427" y="4737781"/>
              <a:ext cx="25642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Presenter</a:t>
              </a:r>
              <a:endParaRPr lang="he-IL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01460" y="1181524"/>
              <a:ext cx="3505200" cy="2424852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>
              <a:solidFill>
                <a:schemeClr val="tx2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t" anchorCtr="0"/>
            <a:lstStyle/>
            <a:p>
              <a:pPr algn="ctr"/>
              <a:r>
                <a:rPr lang="en-US" sz="1400" dirty="0" smtClean="0">
                  <a:ln cmpd="dbl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Server Side</a:t>
              </a:r>
              <a:endParaRPr lang="he-IL" sz="1400" dirty="0">
                <a:ln cmpd="dbl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57" name="Elbow Connector 56"/>
            <p:cNvCxnSpPr/>
            <p:nvPr/>
          </p:nvCxnSpPr>
          <p:spPr>
            <a:xfrm rot="5400000">
              <a:off x="6117532" y="4227200"/>
              <a:ext cx="1200321" cy="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4150800" y="3627040"/>
              <a:ext cx="0" cy="1200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443360" y="3881885"/>
              <a:ext cx="20185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pPr algn="l"/>
              <a:r>
                <a:rPr lang="en-US" dirty="0" err="1" smtClean="0"/>
                <a:t>Asynchronic</a:t>
              </a:r>
              <a:r>
                <a:rPr lang="en-US" dirty="0" smtClean="0"/>
                <a:t> Calls</a:t>
              </a:r>
              <a:endParaRPr lang="he-IL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3427" y="5676403"/>
              <a:ext cx="25642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  <a:endParaRPr lang="he-IL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53427" y="6354035"/>
              <a:ext cx="256426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XML (UI-Binder)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7045" y="5781147"/>
              <a:ext cx="1209041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all" spc="0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gwt</a:t>
              </a:r>
              <a:endPara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71560" y="4599282"/>
              <a:ext cx="150452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all" spc="0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gwtP</a:t>
              </a:r>
              <a:endPara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67045" y="2435991"/>
              <a:ext cx="121692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GAE</a:t>
              </a:r>
              <a:endPara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17728" y="1482168"/>
              <a:ext cx="16662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b="1" cap="all" spc="0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DataStore</a:t>
              </a:r>
              <a:r>
                <a:rPr lang="en-US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\Objectify</a:t>
              </a:r>
              <a:endParaRPr lang="en-US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391400" y="2176790"/>
              <a:ext cx="125547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50" dirty="0" smtClean="0">
                  <a:ln w="11430"/>
                  <a:solidFill>
                    <a:srgbClr val="C0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Model</a:t>
              </a:r>
              <a:endParaRPr lang="en-US" sz="2800" b="1" cap="none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508685" y="5907962"/>
              <a:ext cx="102137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50" dirty="0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View</a:t>
              </a:r>
              <a:endParaRPr lang="en-US" sz="2800" b="1" cap="none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242517" y="4660837"/>
              <a:ext cx="190148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sz="2800" b="1" cap="none" spc="50" dirty="0" smtClean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Presenter</a:t>
              </a:r>
              <a:endParaRPr lang="en-US" sz="2800" b="1" cap="none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79" name="Right Bracket 78"/>
            <p:cNvSpPr/>
            <p:nvPr/>
          </p:nvSpPr>
          <p:spPr>
            <a:xfrm>
              <a:off x="7177091" y="1524000"/>
              <a:ext cx="214309" cy="18288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Bracket 79"/>
            <p:cNvSpPr/>
            <p:nvPr/>
          </p:nvSpPr>
          <p:spPr>
            <a:xfrm>
              <a:off x="7106660" y="4624051"/>
              <a:ext cx="177585" cy="631399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Bracket 80"/>
            <p:cNvSpPr/>
            <p:nvPr/>
          </p:nvSpPr>
          <p:spPr>
            <a:xfrm>
              <a:off x="7106660" y="5605949"/>
              <a:ext cx="284740" cy="117564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6200000">
              <a:off x="2696141" y="5756488"/>
              <a:ext cx="985409" cy="8252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 rot="16200000">
              <a:off x="2811219" y="4564289"/>
              <a:ext cx="755253" cy="82523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 rot="16200000">
              <a:off x="2652646" y="2407595"/>
              <a:ext cx="1072393" cy="8252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/>
            <p:cNvSpPr/>
            <p:nvPr/>
          </p:nvSpPr>
          <p:spPr>
            <a:xfrm rot="16200000">
              <a:off x="2886592" y="1413629"/>
              <a:ext cx="604499" cy="82523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52902" y="1119617"/>
            <a:ext cx="17241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SomeObj.class</a:t>
            </a:r>
            <a:endParaRPr lang="en-US" dirty="0"/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  <a:t>Framework - Architecture </a:t>
            </a:r>
            <a:br>
              <a:rPr lang="en-US" sz="3800" b="1" cap="all" spc="0" dirty="0">
                <a:ln w="500">
                  <a:solidFill>
                    <a:srgbClr val="B13F9A">
                      <a:shade val="20000"/>
                      <a:satMod val="120000"/>
                    </a:srgbClr>
                  </a:solidFill>
                </a:ln>
                <a:gradFill>
                  <a:gsLst>
                    <a:gs pos="0">
                      <a:srgbClr val="F9B639">
                        <a:tint val="13000"/>
                      </a:srgbClr>
                    </a:gs>
                    <a:gs pos="10000">
                      <a:srgbClr val="F9B639">
                        <a:tint val="20000"/>
                      </a:srgbClr>
                    </a:gs>
                    <a:gs pos="49000">
                      <a:srgbClr val="F9B639">
                        <a:tint val="70000"/>
                      </a:srgbClr>
                    </a:gs>
                    <a:gs pos="50000">
                      <a:srgbClr val="F9B639">
                        <a:tint val="97000"/>
                      </a:srgbClr>
                    </a:gs>
                    <a:gs pos="100000">
                      <a:srgbClr val="F9B639">
                        <a:tint val="20000"/>
                      </a:srgbClr>
                    </a:gs>
                  </a:gsLst>
                  <a:lin ang="5400000" scaled="1"/>
                </a:gradFill>
              </a:rPr>
            </a:br>
            <a:endParaRPr lang="he-IL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7725" cy="103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p-Down Arrow 2"/>
          <p:cNvSpPr/>
          <p:nvPr/>
        </p:nvSpPr>
        <p:spPr>
          <a:xfrm>
            <a:off x="6003577" y="1488949"/>
            <a:ext cx="213184" cy="42423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6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7887</TotalTime>
  <Words>1071</Words>
  <Application>Microsoft Office PowerPoint</Application>
  <PresentationFormat>On-screen Show (4:3)</PresentationFormat>
  <Paragraphs>202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The W-Game</vt:lpstr>
      <vt:lpstr>Project overview</vt:lpstr>
      <vt:lpstr>Demo</vt:lpstr>
      <vt:lpstr>Project overview - Goals</vt:lpstr>
      <vt:lpstr>Framework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  <vt:lpstr>PowerPoint Presentation</vt:lpstr>
      <vt:lpstr>Bibliography</vt:lpstr>
      <vt:lpstr>Questions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W-Game הצגת הפרויקט מול פורום שופטים מצומצם</dc:title>
  <dc:creator>Govorov, Igor</dc:creator>
  <cp:lastModifiedBy>Govorov, Igor</cp:lastModifiedBy>
  <cp:revision>385</cp:revision>
  <cp:lastPrinted>2012-06-18T03:12:50Z</cp:lastPrinted>
  <dcterms:created xsi:type="dcterms:W3CDTF">2012-06-04T11:38:53Z</dcterms:created>
  <dcterms:modified xsi:type="dcterms:W3CDTF">2012-07-23T16:34:52Z</dcterms:modified>
</cp:coreProperties>
</file>