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58" r:id="rId4"/>
    <p:sldId id="266" r:id="rId5"/>
    <p:sldId id="268" r:id="rId6"/>
    <p:sldId id="272" r:id="rId7"/>
    <p:sldId id="267" r:id="rId8"/>
    <p:sldId id="259" r:id="rId9"/>
    <p:sldId id="260" r:id="rId10"/>
    <p:sldId id="261" r:id="rId11"/>
    <p:sldId id="262" r:id="rId12"/>
    <p:sldId id="264" r:id="rId13"/>
    <p:sldId id="263" r:id="rId14"/>
    <p:sldId id="270" r:id="rId15"/>
    <p:sldId id="265" r:id="rId16"/>
    <p:sldId id="271" r:id="rId17"/>
  </p:sldIdLst>
  <p:sldSz cx="9144000" cy="6858000" type="screen4x3"/>
  <p:notesSz cx="6669088" cy="99282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31" autoAdjust="0"/>
  </p:normalViewPr>
  <p:slideViewPr>
    <p:cSldViewPr>
      <p:cViewPr>
        <p:scale>
          <a:sx n="66" d="100"/>
          <a:sy n="66" d="100"/>
        </p:scale>
        <p:origin x="-1692"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889938" cy="4964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1"/>
            <a:ext cx="2889938" cy="496410"/>
          </a:xfrm>
          <a:prstGeom prst="rect">
            <a:avLst/>
          </a:prstGeom>
        </p:spPr>
        <p:txBody>
          <a:bodyPr vert="horz" lIns="91440" tIns="45720" rIns="91440" bIns="45720" rtlCol="0"/>
          <a:lstStyle>
            <a:lvl1pPr algn="r">
              <a:defRPr sz="1200"/>
            </a:lvl1pPr>
          </a:lstStyle>
          <a:p>
            <a:fld id="{97E2DBAF-D902-42CD-B33F-BC9BFB3EADD2}" type="datetimeFigureOut">
              <a:rPr lang="en-US" smtClean="0"/>
              <a:t>11/27/2012</a:t>
            </a:fld>
            <a:endParaRPr lang="en-US"/>
          </a:p>
        </p:txBody>
      </p:sp>
      <p:sp>
        <p:nvSpPr>
          <p:cNvPr id="4" name="Footer Placeholder 3"/>
          <p:cNvSpPr>
            <a:spLocks noGrp="1"/>
          </p:cNvSpPr>
          <p:nvPr>
            <p:ph type="ftr" sz="quarter" idx="2"/>
          </p:nvPr>
        </p:nvSpPr>
        <p:spPr>
          <a:xfrm>
            <a:off x="0" y="9430094"/>
            <a:ext cx="2889938" cy="4964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4"/>
            <a:ext cx="2889938" cy="496410"/>
          </a:xfrm>
          <a:prstGeom prst="rect">
            <a:avLst/>
          </a:prstGeom>
        </p:spPr>
        <p:txBody>
          <a:bodyPr vert="horz" lIns="91440" tIns="45720" rIns="91440" bIns="45720" rtlCol="0" anchor="b"/>
          <a:lstStyle>
            <a:lvl1pPr algn="r">
              <a:defRPr sz="1200"/>
            </a:lvl1pPr>
          </a:lstStyle>
          <a:p>
            <a:fld id="{BD53FD6C-F279-4912-A18B-4995820AE449}" type="slidenum">
              <a:rPr lang="en-US" smtClean="0"/>
              <a:t>‹#›</a:t>
            </a:fld>
            <a:endParaRPr lang="en-US"/>
          </a:p>
        </p:txBody>
      </p:sp>
    </p:spTree>
    <p:extLst>
      <p:ext uri="{BB962C8B-B14F-4D97-AF65-F5344CB8AC3E}">
        <p14:creationId xmlns:p14="http://schemas.microsoft.com/office/powerpoint/2010/main" val="276741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779151" y="1"/>
            <a:ext cx="2889938" cy="49641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45" y="1"/>
            <a:ext cx="2889938" cy="496410"/>
          </a:xfrm>
          <a:prstGeom prst="rect">
            <a:avLst/>
          </a:prstGeom>
        </p:spPr>
        <p:txBody>
          <a:bodyPr vert="horz" lIns="91440" tIns="45720" rIns="91440" bIns="45720" rtlCol="1"/>
          <a:lstStyle>
            <a:lvl1pPr algn="l">
              <a:defRPr sz="1200"/>
            </a:lvl1pPr>
          </a:lstStyle>
          <a:p>
            <a:fld id="{9A78BA3A-7736-4AAE-B32E-AB7964FE7FAF}" type="datetimeFigureOut">
              <a:rPr lang="he-IL" smtClean="0"/>
              <a:t>י"ג/כסלו/תשע"ג</a:t>
            </a:fld>
            <a:endParaRPr lang="he-IL"/>
          </a:p>
        </p:txBody>
      </p:sp>
      <p:sp>
        <p:nvSpPr>
          <p:cNvPr id="4" name="Slide Image Placeholder 3"/>
          <p:cNvSpPr>
            <a:spLocks noGrp="1" noRot="1" noChangeAspect="1"/>
          </p:cNvSpPr>
          <p:nvPr>
            <p:ph type="sldImg" idx="2"/>
          </p:nvPr>
        </p:nvSpPr>
        <p:spPr>
          <a:xfrm>
            <a:off x="854075" y="744538"/>
            <a:ext cx="4960938" cy="3721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66909" y="4715908"/>
            <a:ext cx="5335270" cy="4467702"/>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779151" y="9430094"/>
            <a:ext cx="2889938" cy="49641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45" y="9430094"/>
            <a:ext cx="2889938" cy="496410"/>
          </a:xfrm>
          <a:prstGeom prst="rect">
            <a:avLst/>
          </a:prstGeom>
        </p:spPr>
        <p:txBody>
          <a:bodyPr vert="horz" lIns="91440" tIns="45720" rIns="91440" bIns="45720" rtlCol="1" anchor="b"/>
          <a:lstStyle>
            <a:lvl1pPr algn="l">
              <a:defRPr sz="1200"/>
            </a:lvl1pPr>
          </a:lstStyle>
          <a:p>
            <a:fld id="{7A6A5AAE-82E3-4B26-81AD-E86F1575EFF2}" type="slidenum">
              <a:rPr lang="he-IL" smtClean="0"/>
              <a:t>‹#›</a:t>
            </a:fld>
            <a:endParaRPr lang="he-IL"/>
          </a:p>
        </p:txBody>
      </p:sp>
    </p:spTree>
    <p:extLst>
      <p:ext uri="{BB962C8B-B14F-4D97-AF65-F5344CB8AC3E}">
        <p14:creationId xmlns:p14="http://schemas.microsoft.com/office/powerpoint/2010/main" val="236362555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a:t>
            </a:fld>
            <a:endParaRPr lang="he-IL"/>
          </a:p>
        </p:txBody>
      </p:sp>
    </p:spTree>
    <p:extLst>
      <p:ext uri="{BB962C8B-B14F-4D97-AF65-F5344CB8AC3E}">
        <p14:creationId xmlns:p14="http://schemas.microsoft.com/office/powerpoint/2010/main" val="710817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10</a:t>
            </a:fld>
            <a:endParaRPr lang="he-IL"/>
          </a:p>
        </p:txBody>
      </p:sp>
    </p:spTree>
    <p:extLst>
      <p:ext uri="{BB962C8B-B14F-4D97-AF65-F5344CB8AC3E}">
        <p14:creationId xmlns:p14="http://schemas.microsoft.com/office/powerpoint/2010/main" val="3938388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11</a:t>
            </a:fld>
            <a:endParaRPr lang="he-IL"/>
          </a:p>
        </p:txBody>
      </p:sp>
    </p:spTree>
    <p:extLst>
      <p:ext uri="{BB962C8B-B14F-4D97-AF65-F5344CB8AC3E}">
        <p14:creationId xmlns:p14="http://schemas.microsoft.com/office/powerpoint/2010/main" val="350105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12</a:t>
            </a:fld>
            <a:endParaRPr lang="he-IL"/>
          </a:p>
        </p:txBody>
      </p:sp>
    </p:spTree>
    <p:extLst>
      <p:ext uri="{BB962C8B-B14F-4D97-AF65-F5344CB8AC3E}">
        <p14:creationId xmlns:p14="http://schemas.microsoft.com/office/powerpoint/2010/main" val="2287847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itchFamily="34" charset="0"/>
              <a:buChar char="•"/>
            </a:pPr>
            <a:r>
              <a:rPr lang="he-IL" b="1" dirty="0" smtClean="0"/>
              <a:t>נבדוק שהסימולטור מציאותי </a:t>
            </a:r>
            <a:r>
              <a:rPr lang="he-IL" dirty="0" smtClean="0"/>
              <a:t>ע"י השוואת נתוני סביבה שהסימולטור מציג לבין נתוני הסביבה שמספק התקן</a:t>
            </a:r>
            <a:r>
              <a:rPr lang="en-US" dirty="0" smtClean="0"/>
              <a:t>WIFI </a:t>
            </a:r>
            <a:r>
              <a:rPr lang="he-IL" dirty="0" smtClean="0"/>
              <a:t> אמתי במצבי עבודה שונים (שליחת נתונים..), בתנאי סביבה שונים (מקרי קיצון ומקרי אמצע).</a:t>
            </a:r>
            <a:endParaRPr lang="ru-RU" dirty="0" smtClean="0"/>
          </a:p>
          <a:p>
            <a:pPr marL="171450" indent="-171450" algn="r" rtl="1">
              <a:buFont typeface="Arial" pitchFamily="34" charset="0"/>
              <a:buChar char="•"/>
            </a:pPr>
            <a:r>
              <a:rPr lang="he-IL" dirty="0" smtClean="0"/>
              <a:t>במילים אחרות נבדוק שהסימולטור שלנו מתנהג כמה התקן </a:t>
            </a:r>
            <a:r>
              <a:rPr lang="en-US" dirty="0" smtClean="0"/>
              <a:t>WIFI</a:t>
            </a:r>
            <a:r>
              <a:rPr lang="he-IL" dirty="0" smtClean="0"/>
              <a:t> אמתי ביחס לנתוני סביבה הרלוונטיים לאלגוריתמי </a:t>
            </a:r>
            <a:r>
              <a:rPr lang="en-US" dirty="0" smtClean="0"/>
              <a:t>SLS</a:t>
            </a:r>
            <a:r>
              <a:rPr lang="he-IL" dirty="0" smtClean="0"/>
              <a:t> במצבי עבודה שונים (לדוגמא: שליחת נתונים). </a:t>
            </a:r>
          </a:p>
          <a:p>
            <a:pPr marL="171450" indent="-171450" algn="r" rtl="1">
              <a:buFont typeface="Arial" pitchFamily="34" charset="0"/>
              <a:buChar char="•"/>
            </a:pPr>
            <a:endParaRPr lang="he-IL" dirty="0" smtClean="0"/>
          </a:p>
          <a:p>
            <a:pPr marL="171450" lvl="0" indent="-171450" algn="r" rtl="1">
              <a:buFont typeface="Arial" pitchFamily="34" charset="0"/>
              <a:buChar char="•"/>
            </a:pPr>
            <a:r>
              <a:rPr lang="he-IL" b="1" dirty="0" smtClean="0"/>
              <a:t>נבדוק שהאלגוריתמים נותנים יעילות מרבית </a:t>
            </a:r>
            <a:r>
              <a:rPr lang="he-IL" dirty="0" smtClean="0"/>
              <a:t>– נבחר </a:t>
            </a:r>
            <a:r>
              <a:rPr lang="en-US" dirty="0" smtClean="0"/>
              <a:t>X</a:t>
            </a:r>
            <a:r>
              <a:rPr lang="he-IL" dirty="0" smtClean="0"/>
              <a:t> מצבי סביבה שונים (מצבים קיצוניים וחשובים). נחשב תאורטית באיזה משני מודי עבודה עדיף לנו לעבוד במצבים הנ"ל ע"מ לקבל קצב העברת נתונים מרבי. נבדוק שגם האלגוריתמים שלנו מבצעים בחירה נכונה ב"מוד" עבודה במצבים הנ"ל ע"י השווה עם החישובים התאורטיים.</a:t>
            </a:r>
            <a:endParaRPr lang="ru-RU" dirty="0" smtClean="0"/>
          </a:p>
          <a:p>
            <a:pPr marL="171450" indent="-171450" algn="r" rtl="1">
              <a:buFont typeface="Arial" pitchFamily="34" charset="0"/>
              <a:buChar char="•"/>
            </a:pPr>
            <a:r>
              <a:rPr lang="he-IL" dirty="0" smtClean="0"/>
              <a:t>(</a:t>
            </a:r>
            <a:r>
              <a:rPr lang="he-IL" u="sng" dirty="0" smtClean="0"/>
              <a:t>מוד עבודה</a:t>
            </a:r>
            <a:r>
              <a:rPr lang="he-IL" dirty="0" smtClean="0"/>
              <a:t>: </a:t>
            </a:r>
            <a:r>
              <a:rPr lang="en-US" dirty="0" smtClean="0"/>
              <a:t>TDLS </a:t>
            </a:r>
            <a:r>
              <a:rPr lang="he-IL" dirty="0" smtClean="0"/>
              <a:t> והדרך הרגילה (</a:t>
            </a:r>
            <a:r>
              <a:rPr lang="en-US" dirty="0" smtClean="0"/>
              <a:t>BSS</a:t>
            </a:r>
            <a:r>
              <a:rPr lang="he-IL" dirty="0" smtClean="0"/>
              <a:t>))  </a:t>
            </a:r>
            <a:endParaRPr lang="ru-RU" dirty="0" smtClean="0"/>
          </a:p>
          <a:p>
            <a:pPr marL="171450" indent="-171450" algn="r" rtl="1">
              <a:buFont typeface="Arial" pitchFamily="34" charset="0"/>
              <a:buChar char="•"/>
            </a:pPr>
            <a:r>
              <a:rPr lang="he-IL" dirty="0" smtClean="0"/>
              <a:t>(</a:t>
            </a:r>
            <a:r>
              <a:rPr lang="he-IL" u="sng" dirty="0" smtClean="0"/>
              <a:t>מצבי סביבה</a:t>
            </a:r>
            <a:r>
              <a:rPr lang="he-IL" dirty="0" smtClean="0"/>
              <a:t>: מרחק בין תחנות, מספר תחנות בסביה, רעש בסביה – </a:t>
            </a:r>
            <a:r>
              <a:rPr lang="en-US" dirty="0" smtClean="0"/>
              <a:t>CRC</a:t>
            </a:r>
            <a:r>
              <a:rPr lang="he-IL" dirty="0" smtClean="0"/>
              <a:t>, עוצמת שידור ועוד..)</a:t>
            </a:r>
            <a:endParaRPr lang="ru-RU" dirty="0" smtClean="0"/>
          </a:p>
          <a:p>
            <a:pPr marL="171450" indent="-171450" algn="r" rtl="1">
              <a:buFont typeface="Arial" pitchFamily="34" charset="0"/>
              <a:buChar char="•"/>
            </a:pP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13</a:t>
            </a:fld>
            <a:endParaRPr lang="he-IL"/>
          </a:p>
        </p:txBody>
      </p:sp>
    </p:spTree>
    <p:extLst>
      <p:ext uri="{BB962C8B-B14F-4D97-AF65-F5344CB8AC3E}">
        <p14:creationId xmlns:p14="http://schemas.microsoft.com/office/powerpoint/2010/main" val="411862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14</a:t>
            </a:fld>
            <a:endParaRPr lang="he-IL"/>
          </a:p>
        </p:txBody>
      </p:sp>
    </p:spTree>
    <p:extLst>
      <p:ext uri="{BB962C8B-B14F-4D97-AF65-F5344CB8AC3E}">
        <p14:creationId xmlns:p14="http://schemas.microsoft.com/office/powerpoint/2010/main" val="294059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15</a:t>
            </a:fld>
            <a:endParaRPr lang="he-IL"/>
          </a:p>
        </p:txBody>
      </p:sp>
    </p:spTree>
    <p:extLst>
      <p:ext uri="{BB962C8B-B14F-4D97-AF65-F5344CB8AC3E}">
        <p14:creationId xmlns:p14="http://schemas.microsoft.com/office/powerpoint/2010/main" val="411624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16</a:t>
            </a:fld>
            <a:endParaRPr lang="he-IL"/>
          </a:p>
        </p:txBody>
      </p:sp>
    </p:spTree>
    <p:extLst>
      <p:ext uri="{BB962C8B-B14F-4D97-AF65-F5344CB8AC3E}">
        <p14:creationId xmlns:p14="http://schemas.microsoft.com/office/powerpoint/2010/main" val="1804969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2</a:t>
            </a:fld>
            <a:endParaRPr lang="he-IL"/>
          </a:p>
        </p:txBody>
      </p:sp>
    </p:spTree>
    <p:extLst>
      <p:ext uri="{BB962C8B-B14F-4D97-AF65-F5344CB8AC3E}">
        <p14:creationId xmlns:p14="http://schemas.microsoft.com/office/powerpoint/2010/main" val="344344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מאז הולדתה של תקשורת אלחוטית</a:t>
            </a:r>
            <a:r>
              <a:rPr lang="en-US" dirty="0" smtClean="0"/>
              <a:t>WIFI </a:t>
            </a:r>
            <a:r>
              <a:rPr lang="he-IL" dirty="0" smtClean="0"/>
              <a:t> ועד היום פותחו מספר רב של דרכים ופרוטוקולים להעברת מיידע באמצעות תווך </a:t>
            </a:r>
            <a:r>
              <a:rPr lang="en-US" dirty="0" smtClean="0"/>
              <a:t>WIFI</a:t>
            </a:r>
            <a:r>
              <a:rPr lang="he-IL" dirty="0" smtClean="0"/>
              <a:t>.  </a:t>
            </a:r>
          </a:p>
          <a:p>
            <a:pPr marL="171450" indent="-171450" algn="r" rtl="1">
              <a:buFont typeface="Arial" pitchFamily="34" charset="0"/>
              <a:buChar char="•"/>
            </a:pPr>
            <a:r>
              <a:rPr lang="he-IL" dirty="0" smtClean="0"/>
              <a:t>כיום מכשיר בעל התקן </a:t>
            </a:r>
            <a:r>
              <a:rPr lang="en-US" dirty="0" smtClean="0"/>
              <a:t>WIFI </a:t>
            </a:r>
            <a:r>
              <a:rPr lang="he-IL" dirty="0" smtClean="0"/>
              <a:t> תומך במספר רב של פרוטוקולים הנ"ל</a:t>
            </a:r>
            <a:endParaRPr lang="en-US" dirty="0" smtClean="0"/>
          </a:p>
          <a:p>
            <a:pPr marL="171450" indent="-171450" algn="r" rtl="1">
              <a:buFont typeface="Arial" pitchFamily="34" charset="0"/>
              <a:buChar char="•"/>
            </a:pPr>
            <a:r>
              <a:rPr lang="he-IL" dirty="0" smtClean="0"/>
              <a:t>ברוב המקרים התקשורת מתבצעת באמצעות נקודת גישה (</a:t>
            </a:r>
            <a:r>
              <a:rPr lang="en-US" dirty="0" smtClean="0"/>
              <a:t>Access Point</a:t>
            </a:r>
            <a:r>
              <a:rPr lang="he-IL" dirty="0" smtClean="0"/>
              <a:t>).</a:t>
            </a:r>
            <a:endParaRPr lang="en-US" dirty="0" smtClean="0"/>
          </a:p>
          <a:p>
            <a:pPr marL="171450" indent="-171450" algn="r" rtl="1">
              <a:buFont typeface="Arial" pitchFamily="34" charset="0"/>
              <a:buChar char="•"/>
            </a:pPr>
            <a:r>
              <a:rPr lang="he-IL" dirty="0" smtClean="0"/>
              <a:t>לכל פרוטוקול יש היתרונות וחסרונות שונים בין פרוטוקול לפרוטוקול התלויים </a:t>
            </a:r>
            <a:r>
              <a:rPr lang="he-IL" b="1" dirty="0" smtClean="0"/>
              <a:t>בתנאי סביבה, חומרת ההתקנים, וציוד קצה</a:t>
            </a:r>
            <a:r>
              <a:rPr lang="he-IL" dirty="0" smtClean="0"/>
              <a:t>. אופן עבודה עם </a:t>
            </a:r>
            <a:r>
              <a:rPr lang="en-US" dirty="0" smtClean="0"/>
              <a:t>WIFI</a:t>
            </a:r>
            <a:r>
              <a:rPr lang="he-IL" dirty="0" smtClean="0"/>
              <a:t> מתחלק לשני סוגים עיקריים: </a:t>
            </a:r>
            <a:endParaRPr lang="ru-RU" dirty="0" smtClean="0"/>
          </a:p>
          <a:p>
            <a:pPr marL="628650" lvl="1" indent="-171450" algn="r" rtl="1">
              <a:buFont typeface="Arial" pitchFamily="34" charset="0"/>
              <a:buChar char="•"/>
            </a:pPr>
            <a:r>
              <a:rPr lang="he-IL" dirty="0" smtClean="0"/>
              <a:t>תקשורת לא ישירה המשתמשת </a:t>
            </a:r>
            <a:r>
              <a:rPr lang="he-IL" b="1" dirty="0" smtClean="0"/>
              <a:t>בנקודת גישה </a:t>
            </a:r>
            <a:r>
              <a:rPr lang="he-IL" dirty="0" smtClean="0"/>
              <a:t>(</a:t>
            </a:r>
            <a:r>
              <a:rPr lang="en-US" b="1" dirty="0" smtClean="0"/>
              <a:t>Base Service Set - BSS</a:t>
            </a:r>
            <a:r>
              <a:rPr lang="he-IL" b="1" dirty="0" smtClean="0"/>
              <a:t>)</a:t>
            </a:r>
          </a:p>
          <a:p>
            <a:pPr marL="628650" marR="0" lvl="1"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תקשורת ישירה בין שני התקני </a:t>
            </a:r>
            <a:r>
              <a:rPr lang="en-US" b="0" dirty="0" smtClean="0"/>
              <a:t>WIFI</a:t>
            </a:r>
            <a:r>
              <a:rPr lang="en-US" b="1" dirty="0" smtClean="0"/>
              <a:t> </a:t>
            </a:r>
            <a:r>
              <a:rPr lang="he-IL" b="1" dirty="0" smtClean="0"/>
              <a:t>(</a:t>
            </a:r>
            <a:r>
              <a:rPr lang="en-US" b="1" dirty="0" smtClean="0"/>
              <a:t>IBSS, Tunneled Data Link Setup - TDLS , WIFI Direct</a:t>
            </a:r>
            <a:r>
              <a:rPr lang="he-IL" b="1" dirty="0" smtClean="0"/>
              <a:t>)</a:t>
            </a:r>
            <a:endParaRPr lang="ru-RU" b="1" dirty="0" smtClean="0"/>
          </a:p>
          <a:p>
            <a:pPr marL="628650" lvl="1" indent="-171450" algn="r" rtl="1">
              <a:buFont typeface="Arial" pitchFamily="34" charset="0"/>
              <a:buChar char="•"/>
            </a:pP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3</a:t>
            </a:fld>
            <a:endParaRPr lang="he-IL"/>
          </a:p>
        </p:txBody>
      </p:sp>
    </p:spTree>
    <p:extLst>
      <p:ext uri="{BB962C8B-B14F-4D97-AF65-F5344CB8AC3E}">
        <p14:creationId xmlns:p14="http://schemas.microsoft.com/office/powerpoint/2010/main" val="1845053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2000" dirty="0" smtClean="0"/>
              <a:t>אחד הפרוטוקולים החדשים שמפתחים כיום נקרא</a:t>
            </a:r>
            <a:r>
              <a:rPr lang="en-US" sz="2000" dirty="0" smtClean="0"/>
              <a:t> TDLS (802.11z) </a:t>
            </a:r>
            <a:r>
              <a:rPr lang="he-IL" sz="2000" dirty="0" smtClean="0"/>
              <a:t>שהוסף ב – 2012 כהרחבה ל</a:t>
            </a:r>
            <a:r>
              <a:rPr lang="en-US" sz="2000" dirty="0" smtClean="0"/>
              <a:t> -</a:t>
            </a:r>
            <a:r>
              <a:rPr lang="he-IL" sz="2000" dirty="0" smtClean="0"/>
              <a:t> 802.11 2007 </a:t>
            </a:r>
            <a:r>
              <a:rPr lang="en-US" sz="2000" dirty="0" smtClean="0"/>
              <a:t>specification</a:t>
            </a:r>
            <a:r>
              <a:rPr lang="he-IL" sz="2000" dirty="0" smtClean="0"/>
              <a:t>. </a:t>
            </a:r>
            <a:endParaRPr lang="en-US" sz="2000"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en-US" sz="2000"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2000" dirty="0" smtClean="0"/>
              <a:t>פרוטוקול זה מאפשר העברת מידע בצורה ישירה ומאובטחת בין שני התקני</a:t>
            </a:r>
            <a:r>
              <a:rPr lang="en-US" sz="2000" dirty="0" smtClean="0"/>
              <a:t>WIFI  </a:t>
            </a:r>
            <a:r>
              <a:rPr lang="he-IL" sz="2000" dirty="0" smtClean="0"/>
              <a:t>שעובדים באותו </a:t>
            </a:r>
            <a:r>
              <a:rPr lang="en-US" sz="2000" dirty="0" smtClean="0"/>
              <a:t>BSS </a:t>
            </a:r>
            <a:r>
              <a:rPr lang="he-IL" sz="2000" b="1" dirty="0" smtClean="0"/>
              <a:t>ללא צורך בהתנתקות </a:t>
            </a:r>
            <a:endParaRPr lang="en-US" sz="2000" b="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en-US" sz="2000" b="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2000" b="1" dirty="0" smtClean="0"/>
              <a:t>מנקודתה גישה</a:t>
            </a:r>
            <a:r>
              <a:rPr lang="he-IL" sz="2000" dirty="0" smtClean="0"/>
              <a:t>, כלומר </a:t>
            </a:r>
            <a:r>
              <a:rPr lang="he-IL" sz="2000" b="1" dirty="0" smtClean="0"/>
              <a:t>אפשר להמשיך לעבוד במקביל </a:t>
            </a:r>
            <a:r>
              <a:rPr lang="he-IL" sz="2000" dirty="0" smtClean="0"/>
              <a:t>בדרך הרגילה דרך נקודת גישה</a:t>
            </a:r>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4</a:t>
            </a:fld>
            <a:endParaRPr lang="he-IL"/>
          </a:p>
        </p:txBody>
      </p:sp>
    </p:spTree>
    <p:extLst>
      <p:ext uri="{BB962C8B-B14F-4D97-AF65-F5344CB8AC3E}">
        <p14:creationId xmlns:p14="http://schemas.microsoft.com/office/powerpoint/2010/main" val="186089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he-IL" dirty="0" smtClean="0"/>
              <a:t>עובדים</a:t>
            </a:r>
            <a:r>
              <a:rPr lang="he-IL" baseline="0" dirty="0" smtClean="0"/>
              <a:t> </a:t>
            </a:r>
            <a:r>
              <a:rPr lang="he-IL" b="1" baseline="0" dirty="0" smtClean="0"/>
              <a:t>בערוץ פרטי</a:t>
            </a:r>
            <a:r>
              <a:rPr lang="he-IL" baseline="0" dirty="0" smtClean="0"/>
              <a:t> שלנו – </a:t>
            </a:r>
            <a:r>
              <a:rPr lang="he-IL" b="1" baseline="0" dirty="0" smtClean="0"/>
              <a:t>לא מתחרים עם </a:t>
            </a:r>
            <a:r>
              <a:rPr lang="en-US" b="1" baseline="0" dirty="0" smtClean="0"/>
              <a:t>STA</a:t>
            </a:r>
            <a:r>
              <a:rPr lang="he-IL" b="1" baseline="0" dirty="0" smtClean="0"/>
              <a:t> אחרים </a:t>
            </a:r>
            <a:r>
              <a:rPr lang="he-IL" baseline="0" dirty="0" smtClean="0"/>
              <a:t>לאומת עבודה ב </a:t>
            </a:r>
            <a:r>
              <a:rPr lang="en-US" baseline="0" dirty="0" smtClean="0"/>
              <a:t>BSS</a:t>
            </a:r>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שולחים </a:t>
            </a:r>
            <a:r>
              <a:rPr lang="he-IL" b="1" baseline="0" dirty="0" err="1" smtClean="0"/>
              <a:t>פקטה</a:t>
            </a:r>
            <a:r>
              <a:rPr lang="he-IL" b="1" baseline="0" dirty="0" smtClean="0"/>
              <a:t> אחת במקום שניים</a:t>
            </a:r>
            <a:r>
              <a:rPr lang="he-IL" baseline="0" dirty="0" smtClean="0"/>
              <a:t> (</a:t>
            </a:r>
            <a:r>
              <a:rPr lang="he-IL" b="1" baseline="0" dirty="0" smtClean="0"/>
              <a:t>הפחתה בחצי משידור </a:t>
            </a:r>
            <a:r>
              <a:rPr lang="he-IL" b="1" baseline="0" dirty="0" err="1" smtClean="0"/>
              <a:t>וכליתת</a:t>
            </a:r>
            <a:r>
              <a:rPr lang="he-IL" b="1" baseline="0" dirty="0" smtClean="0"/>
              <a:t> </a:t>
            </a:r>
            <a:r>
              <a:rPr lang="he-IL" baseline="0" dirty="0" err="1" smtClean="0"/>
              <a:t>פקטות</a:t>
            </a:r>
            <a:endParaRPr lang="en-US" baseline="0" dirty="0" smtClean="0"/>
          </a:p>
          <a:p>
            <a:pPr marL="171450" indent="-171450">
              <a:buFont typeface="Arial" pitchFamily="34" charset="0"/>
              <a:buChar char="•"/>
            </a:pPr>
            <a:endParaRPr lang="en-US" baseline="0"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5</a:t>
            </a:fld>
            <a:endParaRPr lang="he-IL"/>
          </a:p>
        </p:txBody>
      </p:sp>
    </p:spTree>
    <p:extLst>
      <p:ext uri="{BB962C8B-B14F-4D97-AF65-F5344CB8AC3E}">
        <p14:creationId xmlns:p14="http://schemas.microsoft.com/office/powerpoint/2010/main" val="829733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dirty="0" smtClean="0"/>
              <a:t>למשל </a:t>
            </a:r>
            <a:r>
              <a:rPr lang="he-IL" sz="1200" i="1" dirty="0" smtClean="0"/>
              <a:t>בהעברה ישירה</a:t>
            </a:r>
            <a:r>
              <a:rPr lang="he-IL" sz="1200" dirty="0" smtClean="0"/>
              <a:t>, </a:t>
            </a:r>
            <a:r>
              <a:rPr lang="he-IL" sz="1200" b="1" dirty="0" smtClean="0"/>
              <a:t>עכב המרחק הרב בין שתי תחנות </a:t>
            </a:r>
            <a:r>
              <a:rPr lang="en-US" sz="1200" b="1" dirty="0" smtClean="0"/>
              <a:t>WIFI</a:t>
            </a:r>
            <a:r>
              <a:rPr lang="he-IL" sz="1200" b="1" dirty="0" smtClean="0"/>
              <a:t> ,מיקומן הפיזי ורעשים בסביבת העבודה</a:t>
            </a:r>
            <a:r>
              <a:rPr lang="he-IL" sz="1200" dirty="0" smtClean="0"/>
              <a:t>, </a:t>
            </a:r>
            <a:r>
              <a:rPr lang="he-IL" sz="1200" i="1" dirty="0" smtClean="0"/>
              <a:t>קצב שידור הנתונים ירד</a:t>
            </a:r>
            <a:endParaRPr lang="en-US" sz="1200" i="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en-US" sz="1200" i="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i="0" dirty="0" smtClean="0"/>
              <a:t>במצב </a:t>
            </a:r>
            <a:r>
              <a:rPr lang="he-IL" sz="1200" b="1" i="0" dirty="0" smtClean="0"/>
              <a:t>הזה יש לשקול להעביר נתונים </a:t>
            </a:r>
            <a:r>
              <a:rPr lang="he-IL" sz="1200" b="1" dirty="0" smtClean="0"/>
              <a:t>דרך נקודת גישה כדי לקבל ביצועים טובים יותר</a:t>
            </a:r>
            <a:r>
              <a:rPr lang="he-IL" sz="1200" dirty="0" smtClean="0"/>
              <a:t>, כלומר לחזור לעבוד בדרך הרגילה.</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ru-RU" sz="1200" i="1" dirty="0" smtClean="0"/>
          </a:p>
        </p:txBody>
      </p:sp>
      <p:sp>
        <p:nvSpPr>
          <p:cNvPr id="4" name="Slide Number Placeholder 3"/>
          <p:cNvSpPr>
            <a:spLocks noGrp="1"/>
          </p:cNvSpPr>
          <p:nvPr>
            <p:ph type="sldNum" sz="quarter" idx="10"/>
          </p:nvPr>
        </p:nvSpPr>
        <p:spPr/>
        <p:txBody>
          <a:bodyPr/>
          <a:lstStyle/>
          <a:p>
            <a:fld id="{7A6A5AAE-82E3-4B26-81AD-E86F1575EFF2}" type="slidenum">
              <a:rPr lang="he-IL" smtClean="0"/>
              <a:t>6</a:t>
            </a:fld>
            <a:endParaRPr lang="he-IL"/>
          </a:p>
        </p:txBody>
      </p:sp>
    </p:spTree>
    <p:extLst>
      <p:ext uri="{BB962C8B-B14F-4D97-AF65-F5344CB8AC3E}">
        <p14:creationId xmlns:p14="http://schemas.microsoft.com/office/powerpoint/2010/main" val="168082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b="1" dirty="0" smtClean="0"/>
              <a:t>כדי להגיע לביצועים האופטימאליים </a:t>
            </a:r>
            <a:r>
              <a:rPr lang="he-IL" sz="1200" dirty="0" smtClean="0"/>
              <a:t>(</a:t>
            </a:r>
            <a:r>
              <a:rPr lang="en-US" sz="1200" b="1" dirty="0" smtClean="0"/>
              <a:t>throughput</a:t>
            </a:r>
            <a:r>
              <a:rPr lang="he-IL" sz="1200" dirty="0" smtClean="0"/>
              <a:t>) </a:t>
            </a:r>
            <a:r>
              <a:rPr lang="he-IL" sz="1200" b="1" dirty="0" smtClean="0"/>
              <a:t>במהלך עבודה על תווך </a:t>
            </a:r>
            <a:r>
              <a:rPr lang="en-US" sz="1200" b="1" dirty="0" smtClean="0"/>
              <a:t>WIFI</a:t>
            </a:r>
            <a:r>
              <a:rPr lang="he-IL" sz="1200" b="1" dirty="0" smtClean="0"/>
              <a:t> </a:t>
            </a:r>
            <a:r>
              <a:rPr lang="he-IL" sz="1200" dirty="0" smtClean="0"/>
              <a:t>ישנו צורך </a:t>
            </a:r>
            <a:r>
              <a:rPr lang="he-IL" sz="1200" b="1" dirty="0" smtClean="0"/>
              <a:t>לדגום מעת לעת את תנאי הסביבה והחומרה</a:t>
            </a:r>
            <a:r>
              <a:rPr lang="he-IL" sz="1200" dirty="0" smtClean="0"/>
              <a:t> של התקן </a:t>
            </a:r>
            <a:r>
              <a:rPr lang="en-US" sz="1200" dirty="0" smtClean="0"/>
              <a:t>WIFI</a:t>
            </a:r>
            <a:r>
              <a:rPr lang="he-IL" sz="1200" dirty="0" smtClean="0"/>
              <a:t> </a:t>
            </a:r>
            <a:r>
              <a:rPr lang="he-IL" sz="1200" b="1" dirty="0" smtClean="0"/>
              <a:t>על מנת לבחור בפרוטוקול האופטימלי לתנאי הסביבה הנוכחים</a:t>
            </a:r>
            <a:r>
              <a:rPr lang="he-IL" sz="1200" dirty="0" smtClean="0"/>
              <a:t>. בחירה זו נקראת </a:t>
            </a:r>
            <a:r>
              <a:rPr lang="en-US" sz="1200" dirty="0" smtClean="0"/>
              <a:t>Smart Link Selection (SLS)</a:t>
            </a:r>
            <a:r>
              <a:rPr lang="he-IL" sz="1200" dirty="0" smtClean="0"/>
              <a:t>.</a:t>
            </a:r>
            <a:endParaRPr lang="ru-RU" sz="1200"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en-US"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7</a:t>
            </a:fld>
            <a:endParaRPr lang="he-IL"/>
          </a:p>
        </p:txBody>
      </p:sp>
    </p:spTree>
    <p:extLst>
      <p:ext uri="{BB962C8B-B14F-4D97-AF65-F5344CB8AC3E}">
        <p14:creationId xmlns:p14="http://schemas.microsoft.com/office/powerpoint/2010/main" val="252970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he-IL" b="1" dirty="0" smtClean="0"/>
              <a:t>תחילה</a:t>
            </a:r>
            <a:r>
              <a:rPr lang="en-US" b="1" baseline="0" dirty="0" smtClean="0"/>
              <a:t> </a:t>
            </a:r>
            <a:r>
              <a:rPr lang="he-IL" i="1" dirty="0" smtClean="0"/>
              <a:t>עם </a:t>
            </a:r>
            <a:r>
              <a:rPr lang="he-IL" i="1" dirty="0" err="1" smtClean="0"/>
              <a:t>יוריסטיקות</a:t>
            </a:r>
            <a:r>
              <a:rPr lang="he-IL" i="1" dirty="0" smtClean="0"/>
              <a:t> </a:t>
            </a:r>
            <a:r>
              <a:rPr lang="he-IL" b="1" dirty="0" smtClean="0"/>
              <a:t>ותוך כדי פיתוח</a:t>
            </a:r>
            <a:r>
              <a:rPr lang="he-IL" b="1" baseline="0" dirty="0" smtClean="0"/>
              <a:t> ננסה לאפיין קריטריונים ברורים לאלגוריתם</a:t>
            </a:r>
          </a:p>
          <a:p>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8</a:t>
            </a:fld>
            <a:endParaRPr lang="he-IL"/>
          </a:p>
        </p:txBody>
      </p:sp>
    </p:spTree>
    <p:extLst>
      <p:ext uri="{BB962C8B-B14F-4D97-AF65-F5344CB8AC3E}">
        <p14:creationId xmlns:p14="http://schemas.microsoft.com/office/powerpoint/2010/main" val="1962644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dirty="0" smtClean="0"/>
              <a:t>יצירת סימולטור שיהיה </a:t>
            </a:r>
            <a:r>
              <a:rPr lang="he-IL" sz="1200" b="1" dirty="0" smtClean="0"/>
              <a:t>מסוגל לדמות העברת נתונים בין שתי תחנות </a:t>
            </a:r>
            <a:r>
              <a:rPr lang="en-US" sz="1200" b="1" dirty="0" smtClean="0"/>
              <a:t>WIFI</a:t>
            </a:r>
            <a:r>
              <a:rPr lang="he-IL" sz="1200" b="1" dirty="0" smtClean="0"/>
              <a:t> בצורה ישירה או דרך נקודת גישה</a:t>
            </a:r>
            <a:r>
              <a:rPr lang="he-IL" sz="1200" dirty="0" smtClean="0"/>
              <a:t>.</a:t>
            </a:r>
          </a:p>
          <a:p>
            <a:pPr marL="171450" lvl="0" indent="-171450" algn="r" rtl="1">
              <a:buFont typeface="Arial" pitchFamily="34" charset="0"/>
              <a:buChar char="•"/>
            </a:pPr>
            <a:endParaRPr lang="he-IL" sz="1200" dirty="0" smtClean="0"/>
          </a:p>
          <a:p>
            <a:pPr marL="171450" lvl="0" indent="-171450" algn="r" rtl="1">
              <a:buFont typeface="Arial" pitchFamily="34" charset="0"/>
              <a:buChar char="•"/>
            </a:pPr>
            <a:r>
              <a:rPr lang="he-IL" sz="1200" dirty="0" smtClean="0"/>
              <a:t>הסימולטור יהיה מסוגל לעבד נתוני הסביבה של </a:t>
            </a:r>
            <a:r>
              <a:rPr lang="en-US" sz="1200" dirty="0" smtClean="0"/>
              <a:t>WIFI</a:t>
            </a:r>
            <a:r>
              <a:rPr lang="he-IL" sz="1200" b="1" dirty="0" smtClean="0"/>
              <a:t> (</a:t>
            </a:r>
            <a:r>
              <a:rPr lang="en-US" sz="1200" b="1" dirty="0" smtClean="0"/>
              <a:t>RSSI </a:t>
            </a:r>
            <a:r>
              <a:rPr lang="he-IL" sz="1200" b="1" dirty="0" smtClean="0"/>
              <a:t>,</a:t>
            </a:r>
            <a:r>
              <a:rPr lang="en-US" sz="1200" b="1" dirty="0" smtClean="0"/>
              <a:t>rate scaling</a:t>
            </a:r>
            <a:r>
              <a:rPr lang="he-IL" sz="1200" b="1" dirty="0" smtClean="0"/>
              <a:t>, </a:t>
            </a:r>
            <a:r>
              <a:rPr lang="en-US" sz="1200" b="1" dirty="0" smtClean="0"/>
              <a:t>CRC </a:t>
            </a:r>
            <a:r>
              <a:rPr lang="he-IL" sz="1200" b="1" dirty="0" smtClean="0"/>
              <a:t>,ערוצי תווך זמינים, וכו') </a:t>
            </a:r>
          </a:p>
          <a:p>
            <a:pPr lvl="0" algn="r" rtl="1"/>
            <a:endParaRPr lang="ru-RU" sz="1200" dirty="0" smtClean="0"/>
          </a:p>
          <a:p>
            <a:pPr marL="171450" lvl="0" indent="-171450" algn="r" rtl="1">
              <a:buFont typeface="Arial" pitchFamily="34" charset="0"/>
              <a:buChar char="•"/>
            </a:pPr>
            <a:r>
              <a:rPr lang="he-IL" sz="1200" dirty="0" smtClean="0"/>
              <a:t>סימולטור </a:t>
            </a:r>
            <a:r>
              <a:rPr lang="he-IL" sz="1200" b="1" dirty="0" smtClean="0"/>
              <a:t>ידמה פעולות </a:t>
            </a:r>
            <a:r>
              <a:rPr lang="en-US" sz="1200" b="1" dirty="0" smtClean="0"/>
              <a:t>WIFI</a:t>
            </a:r>
            <a:r>
              <a:rPr lang="he-IL" sz="1200" b="1" dirty="0" smtClean="0"/>
              <a:t> בשכבה הפיסית ובשכבת הקו (</a:t>
            </a:r>
            <a:r>
              <a:rPr lang="en-US" sz="1200" b="1" dirty="0" smtClean="0"/>
              <a:t>data link</a:t>
            </a:r>
            <a:r>
              <a:rPr lang="he-IL" sz="1200" b="1" dirty="0" smtClean="0"/>
              <a:t>).</a:t>
            </a:r>
            <a:endParaRPr lang="ru-RU" sz="1200" b="1" dirty="0" smtClean="0"/>
          </a:p>
          <a:p>
            <a:pPr lvl="0" algn="r" rtl="1"/>
            <a:endParaRPr lang="ru-RU" dirty="0" smtClean="0"/>
          </a:p>
          <a:p>
            <a:pPr algn="r" rtl="1"/>
            <a:endParaRPr lang="ru-RU" dirty="0" smtClean="0"/>
          </a:p>
          <a:p>
            <a:pPr lvl="0" algn="r" rtl="1"/>
            <a:endParaRPr lang="he-IL" sz="1200" dirty="0" smtClean="0"/>
          </a:p>
        </p:txBody>
      </p:sp>
      <p:sp>
        <p:nvSpPr>
          <p:cNvPr id="4" name="Номер слайда 3"/>
          <p:cNvSpPr>
            <a:spLocks noGrp="1"/>
          </p:cNvSpPr>
          <p:nvPr>
            <p:ph type="sldNum" sz="quarter" idx="10"/>
          </p:nvPr>
        </p:nvSpPr>
        <p:spPr/>
        <p:txBody>
          <a:bodyPr/>
          <a:lstStyle/>
          <a:p>
            <a:fld id="{7A6A5AAE-82E3-4B26-81AD-E86F1575EFF2}" type="slidenum">
              <a:rPr lang="he-IL" smtClean="0"/>
              <a:t>9</a:t>
            </a:fld>
            <a:endParaRPr lang="he-IL"/>
          </a:p>
        </p:txBody>
      </p:sp>
    </p:spTree>
    <p:extLst>
      <p:ext uri="{BB962C8B-B14F-4D97-AF65-F5344CB8AC3E}">
        <p14:creationId xmlns:p14="http://schemas.microsoft.com/office/powerpoint/2010/main" val="1846658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27.11.2012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27.11.2012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27.11.2012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27.11.2012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27.11.2012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27.11.2012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27.11.2012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27.11.2012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27.11.2012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27.11.2012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27.11.2012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27.11.2012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Smart Link Selection</a:t>
            </a:r>
            <a:endParaRPr lang="ru-RU" dirty="0"/>
          </a:p>
        </p:txBody>
      </p:sp>
      <p:sp>
        <p:nvSpPr>
          <p:cNvPr id="3" name="Подзаголовок 2"/>
          <p:cNvSpPr>
            <a:spLocks noGrp="1"/>
          </p:cNvSpPr>
          <p:nvPr>
            <p:ph type="subTitle" idx="1"/>
          </p:nvPr>
        </p:nvSpPr>
        <p:spPr/>
        <p:txBody>
          <a:bodyPr>
            <a:normAutofit lnSpcReduction="10000"/>
          </a:bodyPr>
          <a:lstStyle/>
          <a:p>
            <a:r>
              <a:rPr lang="en-US" dirty="0" smtClean="0"/>
              <a:t>By </a:t>
            </a:r>
          </a:p>
          <a:p>
            <a:r>
              <a:rPr lang="en-US" dirty="0" smtClean="0"/>
              <a:t>Andrey Shamis</a:t>
            </a:r>
          </a:p>
          <a:p>
            <a:r>
              <a:rPr lang="en-US" dirty="0" smtClean="0"/>
              <a:t>And </a:t>
            </a:r>
          </a:p>
          <a:p>
            <a:r>
              <a:rPr lang="en-US" dirty="0" smtClean="0"/>
              <a:t>Ilia Gaisinsky</a:t>
            </a:r>
            <a:endParaRPr lang="ru-RU" dirty="0"/>
          </a:p>
        </p:txBody>
      </p:sp>
    </p:spTree>
    <p:extLst>
      <p:ext uri="{BB962C8B-B14F-4D97-AF65-F5344CB8AC3E}">
        <p14:creationId xmlns:p14="http://schemas.microsoft.com/office/powerpoint/2010/main" val="1012046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he-IL" dirty="0"/>
              <a:t>תקשורת מחשבים</a:t>
            </a:r>
            <a:r>
              <a:rPr lang="he-IL" dirty="0" smtClean="0"/>
              <a:t>.</a:t>
            </a:r>
          </a:p>
          <a:p>
            <a:pPr lvl="0" algn="r" rtl="1"/>
            <a:endParaRPr lang="he-IL" dirty="0" smtClean="0"/>
          </a:p>
          <a:p>
            <a:pPr lvl="0" algn="r" rtl="1"/>
            <a:endParaRPr lang="he-IL" dirty="0" smtClean="0"/>
          </a:p>
          <a:p>
            <a:pPr lvl="0" algn="r" rtl="1"/>
            <a:endParaRPr lang="he-IL" dirty="0"/>
          </a:p>
          <a:p>
            <a:pPr marL="0" lvl="0" indent="0" algn="r" rtl="1">
              <a:buNone/>
            </a:pPr>
            <a:endParaRPr lang="ru-RU" dirty="0"/>
          </a:p>
          <a:p>
            <a:pPr lvl="0" algn="r" rtl="1"/>
            <a:r>
              <a:rPr lang="he-IL" dirty="0"/>
              <a:t>סימולציה של מערכות חומרה/תוכנה</a:t>
            </a:r>
            <a:r>
              <a:rPr lang="he-IL" dirty="0" smtClean="0"/>
              <a:t>.</a:t>
            </a:r>
          </a:p>
          <a:p>
            <a:pPr lvl="0" algn="r" rtl="1"/>
            <a:endParaRPr lang="ru-RU" dirty="0"/>
          </a:p>
          <a:p>
            <a:pPr marL="0" indent="0" algn="r" rtl="1">
              <a:buNone/>
            </a:pPr>
            <a:endParaRPr lang="ru-RU" dirty="0"/>
          </a:p>
        </p:txBody>
      </p:sp>
      <p:sp>
        <p:nvSpPr>
          <p:cNvPr id="3" name="Заголовок 2"/>
          <p:cNvSpPr>
            <a:spLocks noGrp="1"/>
          </p:cNvSpPr>
          <p:nvPr>
            <p:ph type="title"/>
          </p:nvPr>
        </p:nvSpPr>
        <p:spPr>
          <a:xfrm>
            <a:off x="467544" y="332656"/>
            <a:ext cx="8424936" cy="1080120"/>
          </a:xfrm>
        </p:spPr>
        <p:txBody>
          <a:bodyPr/>
          <a:lstStyle/>
          <a:p>
            <a:pPr lvl="0"/>
            <a:r>
              <a:rPr lang="he-IL" sz="3600" b="1" dirty="0"/>
              <a:t>תחומים במדעי המחשב אליהם הפרויקט </a:t>
            </a:r>
            <a:r>
              <a:rPr lang="he-IL" sz="3600" b="1" dirty="0" smtClean="0"/>
              <a:t>משתייך</a:t>
            </a:r>
            <a:endParaRPr lang="ru-RU" sz="3600"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2276872"/>
            <a:ext cx="2650604" cy="1767069"/>
          </a:xfrm>
          <a:prstGeom prst="rect">
            <a:avLst/>
          </a:prstGeom>
          <a:ln>
            <a:noFill/>
          </a:ln>
          <a:effectLst>
            <a:softEdge rad="112500"/>
          </a:effectLst>
        </p:spPr>
      </p:pic>
    </p:spTree>
    <p:extLst>
      <p:ext uri="{BB962C8B-B14F-4D97-AF65-F5344CB8AC3E}">
        <p14:creationId xmlns:p14="http://schemas.microsoft.com/office/powerpoint/2010/main" val="119774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248347"/>
            <a:ext cx="8352927" cy="3877815"/>
          </a:xfrm>
        </p:spPr>
        <p:txBody>
          <a:bodyPr/>
          <a:lstStyle/>
          <a:p>
            <a:pPr algn="r" rtl="1"/>
            <a:endParaRPr lang="he-IL" dirty="0" smtClean="0"/>
          </a:p>
          <a:p>
            <a:pPr algn="r" rtl="1"/>
            <a:r>
              <a:rPr lang="he-IL" dirty="0" smtClean="0"/>
              <a:t>יצירת הסימולטור מציאותי ככל הניתן למערכת </a:t>
            </a:r>
            <a:r>
              <a:rPr lang="en-US" dirty="0" smtClean="0"/>
              <a:t>WIFI</a:t>
            </a:r>
            <a:r>
              <a:rPr lang="he-IL" dirty="0" smtClean="0"/>
              <a:t> בהקשר ל- </a:t>
            </a:r>
            <a:r>
              <a:rPr lang="en-US" dirty="0" smtClean="0"/>
              <a:t>SLS</a:t>
            </a:r>
            <a:r>
              <a:rPr lang="he-IL" dirty="0" smtClean="0"/>
              <a:t>. </a:t>
            </a:r>
            <a:endParaRPr lang="ru-RU" dirty="0" smtClean="0"/>
          </a:p>
          <a:p>
            <a:pPr lvl="0" algn="r" rtl="1"/>
            <a:endParaRPr lang="en-US" dirty="0" smtClean="0"/>
          </a:p>
          <a:p>
            <a:pPr lvl="0" algn="r" rtl="1"/>
            <a:r>
              <a:rPr lang="he-IL" dirty="0" smtClean="0"/>
              <a:t>הערכת </a:t>
            </a:r>
            <a:r>
              <a:rPr lang="he-IL" dirty="0"/>
              <a:t>פיתוח של האלגוריתמים - ניתוח של תוצאות</a:t>
            </a:r>
            <a:r>
              <a:rPr lang="he-IL" dirty="0" smtClean="0"/>
              <a:t>.</a:t>
            </a:r>
          </a:p>
          <a:p>
            <a:pPr lvl="0" algn="r" rtl="1"/>
            <a:endParaRPr lang="ru-RU" dirty="0"/>
          </a:p>
          <a:p>
            <a:pPr algn="r" rtl="1"/>
            <a:endParaRPr lang="ru-RU" dirty="0"/>
          </a:p>
        </p:txBody>
      </p:sp>
      <p:sp>
        <p:nvSpPr>
          <p:cNvPr id="3" name="Заголовок 2"/>
          <p:cNvSpPr>
            <a:spLocks noGrp="1"/>
          </p:cNvSpPr>
          <p:nvPr>
            <p:ph type="title"/>
          </p:nvPr>
        </p:nvSpPr>
        <p:spPr/>
        <p:txBody>
          <a:bodyPr/>
          <a:lstStyle/>
          <a:p>
            <a:pPr lvl="0"/>
            <a:r>
              <a:rPr lang="he-IL" b="1" dirty="0"/>
              <a:t>המורכבות </a:t>
            </a:r>
            <a:r>
              <a:rPr lang="he-IL" b="1" dirty="0" smtClean="0"/>
              <a:t>בפרויקט</a:t>
            </a:r>
            <a:endParaRPr lang="ru-RU" dirty="0"/>
          </a:p>
        </p:txBody>
      </p:sp>
    </p:spTree>
    <p:extLst>
      <p:ext uri="{BB962C8B-B14F-4D97-AF65-F5344CB8AC3E}">
        <p14:creationId xmlns:p14="http://schemas.microsoft.com/office/powerpoint/2010/main" val="128499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lvl="0" algn="r" rtl="1"/>
            <a:r>
              <a:rPr lang="en-US" dirty="0" smtClean="0"/>
              <a:t>802.11 SPEC</a:t>
            </a:r>
            <a:endParaRPr lang="he-IL" dirty="0" smtClean="0"/>
          </a:p>
          <a:p>
            <a:pPr lvl="0" algn="r" rtl="1"/>
            <a:endParaRPr lang="he-IL" dirty="0"/>
          </a:p>
          <a:p>
            <a:pPr lvl="0" algn="r" rtl="1"/>
            <a:r>
              <a:rPr lang="en-US" dirty="0" smtClean="0"/>
              <a:t>Distributed </a:t>
            </a:r>
            <a:r>
              <a:rPr lang="en-US" dirty="0"/>
              <a:t>version control </a:t>
            </a:r>
            <a:r>
              <a:rPr lang="en-US" dirty="0" smtClean="0"/>
              <a:t>system</a:t>
            </a:r>
            <a:r>
              <a:rPr lang="he-IL" dirty="0" smtClean="0"/>
              <a:t>.</a:t>
            </a:r>
          </a:p>
          <a:p>
            <a:pPr lvl="0" algn="r" rtl="1"/>
            <a:endParaRPr lang="ru-RU" dirty="0"/>
          </a:p>
          <a:p>
            <a:pPr lvl="0" algn="r" rtl="1"/>
            <a:r>
              <a:rPr lang="he-IL" dirty="0"/>
              <a:t>תיבדק אפשרות לשימוש בסימולטורים קיימים לדימוי שכבה פיזית של תקשורת </a:t>
            </a:r>
            <a:r>
              <a:rPr lang="en-US" dirty="0"/>
              <a:t>WIFI</a:t>
            </a:r>
            <a:r>
              <a:rPr lang="he-IL" dirty="0" smtClean="0"/>
              <a:t>.</a:t>
            </a:r>
          </a:p>
          <a:p>
            <a:pPr lvl="0" algn="r" rtl="1"/>
            <a:endParaRPr lang="ru-RU" dirty="0"/>
          </a:p>
          <a:p>
            <a:pPr lvl="0" algn="r" rtl="1"/>
            <a:r>
              <a:rPr lang="he-IL" dirty="0"/>
              <a:t>תישקל אפשרות לשימוש בכלים </a:t>
            </a:r>
            <a:r>
              <a:rPr lang="he-IL" dirty="0" smtClean="0"/>
              <a:t>לעבודה</a:t>
            </a:r>
            <a:endParaRPr lang="en-US" dirty="0" smtClean="0"/>
          </a:p>
          <a:p>
            <a:pPr marL="411480" lvl="1" indent="0" algn="r" rtl="1">
              <a:buNone/>
            </a:pPr>
            <a:r>
              <a:rPr lang="he-IL" dirty="0" smtClean="0"/>
              <a:t> </a:t>
            </a:r>
            <a:r>
              <a:rPr lang="he-IL" dirty="0"/>
              <a:t>ב – </a:t>
            </a:r>
            <a:r>
              <a:rPr lang="en-US" dirty="0"/>
              <a:t>Linux Kernel</a:t>
            </a:r>
            <a:r>
              <a:rPr lang="he-IL" dirty="0" smtClean="0"/>
              <a:t>.</a:t>
            </a:r>
          </a:p>
          <a:p>
            <a:pPr lvl="0" algn="r" rtl="1"/>
            <a:endParaRPr lang="ru-RU" dirty="0"/>
          </a:p>
          <a:p>
            <a:pPr algn="r" rtl="1"/>
            <a:endParaRPr lang="ru-RU" dirty="0"/>
          </a:p>
        </p:txBody>
      </p:sp>
      <p:sp>
        <p:nvSpPr>
          <p:cNvPr id="3" name="Заголовок 2"/>
          <p:cNvSpPr>
            <a:spLocks noGrp="1"/>
          </p:cNvSpPr>
          <p:nvPr>
            <p:ph type="title"/>
          </p:nvPr>
        </p:nvSpPr>
        <p:spPr/>
        <p:txBody>
          <a:bodyPr/>
          <a:lstStyle/>
          <a:p>
            <a:pPr lvl="0"/>
            <a:r>
              <a:rPr lang="he-IL" sz="4000" b="1" dirty="0"/>
              <a:t>כלים בהם יעשה שימוש במהלך </a:t>
            </a:r>
            <a:r>
              <a:rPr lang="he-IL" sz="4000" b="1" dirty="0" smtClean="0"/>
              <a:t>הפרויקט</a:t>
            </a:r>
            <a:endParaRPr lang="ru-RU" sz="4000"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924944"/>
            <a:ext cx="2069283" cy="864096"/>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4509797"/>
            <a:ext cx="1697246" cy="1862182"/>
          </a:xfrm>
          <a:prstGeom prst="rect">
            <a:avLst/>
          </a:prstGeom>
          <a:ln>
            <a:noFill/>
          </a:ln>
          <a:effectLst>
            <a:softEdge rad="112500"/>
          </a:effectLst>
        </p:spPr>
      </p:pic>
    </p:spTree>
    <p:extLst>
      <p:ext uri="{BB962C8B-B14F-4D97-AF65-F5344CB8AC3E}">
        <p14:creationId xmlns:p14="http://schemas.microsoft.com/office/powerpoint/2010/main" val="22947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457200" indent="-457200" algn="r" rtl="1">
              <a:buFont typeface="+mj-lt"/>
              <a:buAutoNum type="arabicPeriod"/>
            </a:pPr>
            <a:endParaRPr lang="he-IL" sz="3200" dirty="0" smtClean="0"/>
          </a:p>
          <a:p>
            <a:pPr marL="457200" lvl="0" indent="-457200" algn="r" rtl="1">
              <a:buFont typeface="+mj-lt"/>
              <a:buAutoNum type="arabicPeriod"/>
            </a:pPr>
            <a:r>
              <a:rPr lang="he-IL" sz="3200" dirty="0" smtClean="0"/>
              <a:t>סימולטור תואם למציאות</a:t>
            </a:r>
          </a:p>
          <a:p>
            <a:pPr marL="457200" lvl="0" indent="-457200" algn="r" rtl="1">
              <a:buFont typeface="+mj-lt"/>
              <a:buAutoNum type="arabicPeriod"/>
            </a:pPr>
            <a:endParaRPr lang="en-US" sz="3200" dirty="0" smtClean="0"/>
          </a:p>
          <a:p>
            <a:pPr marL="457200" lvl="0" indent="-457200" algn="r" rtl="1">
              <a:buFont typeface="+mj-lt"/>
              <a:buAutoNum type="arabicPeriod"/>
            </a:pPr>
            <a:r>
              <a:rPr lang="he-IL" sz="3200" dirty="0" smtClean="0"/>
              <a:t>אלגוריתם נותן </a:t>
            </a:r>
            <a:r>
              <a:rPr lang="he-IL" sz="3200" dirty="0"/>
              <a:t>יעילות </a:t>
            </a:r>
            <a:r>
              <a:rPr lang="he-IL" sz="3200" dirty="0" smtClean="0"/>
              <a:t>מרבית </a:t>
            </a:r>
          </a:p>
          <a:p>
            <a:pPr lvl="0" algn="r" rtl="1"/>
            <a:endParaRPr lang="he-IL" dirty="0" smtClean="0"/>
          </a:p>
        </p:txBody>
      </p:sp>
      <p:sp>
        <p:nvSpPr>
          <p:cNvPr id="3" name="Заголовок 2"/>
          <p:cNvSpPr>
            <a:spLocks noGrp="1"/>
          </p:cNvSpPr>
          <p:nvPr>
            <p:ph type="title"/>
          </p:nvPr>
        </p:nvSpPr>
        <p:spPr/>
        <p:txBody>
          <a:bodyPr/>
          <a:lstStyle/>
          <a:p>
            <a:pPr lvl="0"/>
            <a:r>
              <a:rPr lang="he-IL" sz="4800" b="1" dirty="0"/>
              <a:t>כיצד תבחן הצלחה של </a:t>
            </a:r>
            <a:r>
              <a:rPr lang="he-IL" sz="4800" b="1" dirty="0" smtClean="0"/>
              <a:t>הפרויקט</a:t>
            </a:r>
            <a:endParaRPr lang="ru-RU" sz="4800" dirty="0"/>
          </a:p>
        </p:txBody>
      </p:sp>
    </p:spTree>
    <p:extLst>
      <p:ext uri="{BB962C8B-B14F-4D97-AF65-F5344CB8AC3E}">
        <p14:creationId xmlns:p14="http://schemas.microsoft.com/office/powerpoint/2010/main" val="3687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3" y="1412776"/>
            <a:ext cx="8924787" cy="5184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Заголовок 2"/>
          <p:cNvSpPr>
            <a:spLocks noGrp="1"/>
          </p:cNvSpPr>
          <p:nvPr>
            <p:ph type="title"/>
          </p:nvPr>
        </p:nvSpPr>
        <p:spPr>
          <a:xfrm>
            <a:off x="687694" y="332656"/>
            <a:ext cx="7756263" cy="1054250"/>
          </a:xfrm>
        </p:spPr>
        <p:txBody>
          <a:bodyPr/>
          <a:lstStyle/>
          <a:p>
            <a:pPr lvl="0"/>
            <a:r>
              <a:rPr lang="en-US" sz="4800" b="1" dirty="0" smtClean="0"/>
              <a:t>GANTT</a:t>
            </a:r>
            <a:endParaRPr lang="ru-RU" sz="4800" dirty="0"/>
          </a:p>
        </p:txBody>
      </p:sp>
    </p:spTree>
    <p:extLst>
      <p:ext uri="{BB962C8B-B14F-4D97-AF65-F5344CB8AC3E}">
        <p14:creationId xmlns:p14="http://schemas.microsoft.com/office/powerpoint/2010/main" val="22630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שאלות?</a:t>
            </a:r>
            <a:endParaRPr lang="ru-RU"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615" y="2492896"/>
            <a:ext cx="1895475" cy="2857500"/>
          </a:xfrm>
          <a:prstGeom prst="rect">
            <a:avLst/>
          </a:prstGeom>
        </p:spPr>
      </p:pic>
    </p:spTree>
    <p:extLst>
      <p:ext uri="{BB962C8B-B14F-4D97-AF65-F5344CB8AC3E}">
        <p14:creationId xmlns:p14="http://schemas.microsoft.com/office/powerpoint/2010/main" val="1402106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60" y="2852936"/>
            <a:ext cx="7756263" cy="1054250"/>
          </a:xfrm>
        </p:spPr>
        <p:txBody>
          <a:bodyPr/>
          <a:lstStyle/>
          <a:p>
            <a:r>
              <a:rPr lang="he-IL" dirty="0" smtClean="0"/>
              <a:t>תודה</a:t>
            </a:r>
            <a:endParaRPr lang="en-US" dirty="0"/>
          </a:p>
        </p:txBody>
      </p:sp>
    </p:spTree>
    <p:extLst>
      <p:ext uri="{BB962C8B-B14F-4D97-AF65-F5344CB8AC3E}">
        <p14:creationId xmlns:p14="http://schemas.microsoft.com/office/powerpoint/2010/main" val="1154061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פרטים</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4039680652"/>
              </p:ext>
            </p:extLst>
          </p:nvPr>
        </p:nvGraphicFramePr>
        <p:xfrm>
          <a:off x="1187624" y="2204864"/>
          <a:ext cx="6697107" cy="3743265"/>
        </p:xfrm>
        <a:graphic>
          <a:graphicData uri="http://schemas.openxmlformats.org/drawingml/2006/table">
            <a:tbl>
              <a:tblPr rtl="1">
                <a:tableStyleId>{5C22544A-7EE6-4342-B048-85BDC9FD1C3A}</a:tableStyleId>
              </a:tblPr>
              <a:tblGrid>
                <a:gridCol w="3188786"/>
                <a:gridCol w="3508321"/>
              </a:tblGrid>
              <a:tr h="2463105">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אנדריי שמיס</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Andrey Shamis</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כתובת:בר כוכבא 18/13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0545681761</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Andrey.shamis@gmail.com</a:t>
                      </a:r>
                      <a:endParaRPr lang="ru-RU" sz="1100" u="sng" dirty="0">
                        <a:effectLst/>
                        <a:latin typeface="Times New Roman"/>
                        <a:ea typeface="Times New Roman"/>
                        <a:cs typeface="David"/>
                      </a:endParaRPr>
                    </a:p>
                  </a:txBody>
                  <a:tcPr marL="68580" marR="68580" marT="0" marB="0"/>
                </a:tc>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איליה גייסינסקי</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Ilia Gaisinsky</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גולי קניה 2/4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a:t>
                      </a:r>
                      <a:r>
                        <a:rPr lang="en-US" sz="1400" dirty="0">
                          <a:effectLst/>
                        </a:rPr>
                        <a:t>0542121344</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r"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Ilia.gaisinsky@gmail.com</a:t>
                      </a:r>
                      <a:endParaRPr lang="ru-RU" sz="1100" dirty="0">
                        <a:effectLst/>
                        <a:latin typeface="Times New Roman"/>
                        <a:ea typeface="Times New Roman"/>
                        <a:cs typeface="David"/>
                      </a:endParaRPr>
                    </a:p>
                  </a:txBody>
                  <a:tcPr marL="68580" marR="68580" marT="0" marB="0"/>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שם המנחים:               </a:t>
                      </a:r>
                      <a:r>
                        <a:rPr lang="he-IL" sz="1400" dirty="0">
                          <a:effectLst/>
                        </a:rPr>
                        <a:t>מרטין </a:t>
                      </a:r>
                      <a:r>
                        <a:rPr lang="he-IL" sz="1400" dirty="0" smtClean="0">
                          <a:effectLst/>
                        </a:rPr>
                        <a:t>לנד (מכללה)</a:t>
                      </a:r>
                    </a:p>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                                    אילן פאר</a:t>
                      </a:r>
                      <a:r>
                        <a:rPr lang="en-US" sz="1400" baseline="0" dirty="0" smtClean="0">
                          <a:effectLst/>
                        </a:rPr>
                        <a:t> </a:t>
                      </a:r>
                      <a:r>
                        <a:rPr lang="he-IL" sz="1400" baseline="0" dirty="0" smtClean="0">
                          <a:effectLst/>
                        </a:rPr>
                        <a:t>(אינטל)</a:t>
                      </a:r>
                      <a:endParaRPr lang="he-IL" sz="1400" dirty="0" smtClean="0">
                        <a:effectLst/>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הפרויקט:             </a:t>
                      </a:r>
                      <a:r>
                        <a:rPr lang="en-US" sz="1400" dirty="0">
                          <a:effectLst/>
                        </a:rPr>
                        <a:t>Smart Link Selection</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מקום ביצוע הפרויקט:  </a:t>
                      </a:r>
                      <a:r>
                        <a:rPr lang="en-US" sz="1400" dirty="0">
                          <a:effectLst/>
                        </a:rPr>
                        <a:t>Intel</a:t>
                      </a:r>
                      <a:r>
                        <a:rPr lang="he-IL" sz="1400" dirty="0">
                          <a:effectLst/>
                        </a:rPr>
                        <a:t>  </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bl>
          </a:graphicData>
        </a:graphic>
      </p:graphicFrame>
    </p:spTree>
    <p:extLst>
      <p:ext uri="{BB962C8B-B14F-4D97-AF65-F5344CB8AC3E}">
        <p14:creationId xmlns:p14="http://schemas.microsoft.com/office/powerpoint/2010/main" val="219428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1916833"/>
            <a:ext cx="8712967" cy="4536504"/>
          </a:xfrm>
        </p:spPr>
        <p:txBody>
          <a:bodyPr>
            <a:normAutofit/>
          </a:bodyPr>
          <a:lstStyle/>
          <a:p>
            <a:pPr algn="r" rtl="1"/>
            <a:r>
              <a:rPr lang="he-IL" dirty="0" smtClean="0"/>
              <a:t>אופן השימוש ב - </a:t>
            </a:r>
            <a:r>
              <a:rPr lang="en-US" dirty="0" smtClean="0"/>
              <a:t>WIFI</a:t>
            </a:r>
            <a:r>
              <a:rPr lang="he-IL" dirty="0" smtClean="0"/>
              <a:t> היום</a:t>
            </a:r>
          </a:p>
          <a:p>
            <a:pPr marL="0" indent="0" algn="r" rtl="1">
              <a:buNone/>
            </a:pPr>
            <a:r>
              <a:rPr lang="he-IL" dirty="0" smtClean="0"/>
              <a:t>עבודה </a:t>
            </a:r>
            <a:r>
              <a:rPr lang="he-IL" dirty="0"/>
              <a:t>עם </a:t>
            </a:r>
            <a:r>
              <a:rPr lang="en-US" dirty="0"/>
              <a:t>WIFI</a:t>
            </a:r>
            <a:r>
              <a:rPr lang="he-IL" dirty="0"/>
              <a:t> </a:t>
            </a:r>
            <a:r>
              <a:rPr lang="he-IL" dirty="0" smtClean="0"/>
              <a:t>מתחלק</a:t>
            </a:r>
            <a:r>
              <a:rPr lang="he-IL" dirty="0"/>
              <a:t>ת</a:t>
            </a:r>
            <a:r>
              <a:rPr lang="he-IL" dirty="0" smtClean="0"/>
              <a:t> </a:t>
            </a:r>
            <a:r>
              <a:rPr lang="he-IL" dirty="0"/>
              <a:t>לשני סוגים עיקריים</a:t>
            </a:r>
            <a:r>
              <a:rPr lang="he-IL" dirty="0" smtClean="0"/>
              <a:t>:</a:t>
            </a:r>
            <a:endParaRPr lang="en-US" sz="1200" dirty="0" smtClean="0"/>
          </a:p>
          <a:p>
            <a:pPr lvl="1" algn="r" rtl="1">
              <a:buFont typeface="Wingdings" pitchFamily="2" charset="2"/>
              <a:buChar char="v"/>
            </a:pPr>
            <a:r>
              <a:rPr lang="he-IL" sz="2000" dirty="0" smtClean="0"/>
              <a:t>עבודה בין משתמשים באמצעות </a:t>
            </a:r>
            <a:r>
              <a:rPr lang="en-US" sz="2000" dirty="0" smtClean="0"/>
              <a:t>AP </a:t>
            </a:r>
          </a:p>
          <a:p>
            <a:pPr lvl="1" algn="r" rtl="1">
              <a:buFont typeface="Wingdings" pitchFamily="2" charset="2"/>
              <a:buChar char="v"/>
            </a:pPr>
            <a:r>
              <a:rPr lang="he-IL" sz="2000" dirty="0"/>
              <a:t>תקשורת ישירה בין שני </a:t>
            </a:r>
            <a:r>
              <a:rPr lang="he-IL" sz="2000" dirty="0" smtClean="0"/>
              <a:t>משתמשים</a:t>
            </a:r>
            <a:endParaRPr lang="en-US" sz="1600" dirty="0"/>
          </a:p>
          <a:p>
            <a:pPr lvl="1" algn="r" rtl="1"/>
            <a:endParaRPr lang="he-IL" sz="1200" dirty="0" smtClean="0"/>
          </a:p>
          <a:p>
            <a:pPr algn="r" rtl="1"/>
            <a:endParaRPr lang="ru-RU" dirty="0"/>
          </a:p>
        </p:txBody>
      </p:sp>
      <p:sp>
        <p:nvSpPr>
          <p:cNvPr id="3" name="Заголовок 2"/>
          <p:cNvSpPr>
            <a:spLocks noGrp="1"/>
          </p:cNvSpPr>
          <p:nvPr>
            <p:ph type="title"/>
          </p:nvPr>
        </p:nvSpPr>
        <p:spPr/>
        <p:txBody>
          <a:bodyPr/>
          <a:lstStyle/>
          <a:p>
            <a:r>
              <a:rPr lang="he-IL" dirty="0" smtClean="0"/>
              <a:t>מבוא</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793500"/>
            <a:ext cx="3912728" cy="2609440"/>
          </a:xfrm>
          <a:prstGeom prst="rect">
            <a:avLst/>
          </a:prstGeom>
          <a:ln>
            <a:noFill/>
          </a:ln>
          <a:effectLst>
            <a:softEdge rad="112500"/>
          </a:effec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3803661"/>
            <a:ext cx="3897893" cy="2599546"/>
          </a:xfrm>
          <a:prstGeom prst="rect">
            <a:avLst/>
          </a:prstGeom>
          <a:ln>
            <a:noFill/>
          </a:ln>
          <a:effectLst>
            <a:softEdge rad="112500"/>
          </a:effectLst>
        </p:spPr>
      </p:pic>
    </p:spTree>
    <p:extLst>
      <p:ext uri="{BB962C8B-B14F-4D97-AF65-F5344CB8AC3E}">
        <p14:creationId xmlns:p14="http://schemas.microsoft.com/office/powerpoint/2010/main" val="72219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43" y="2060848"/>
            <a:ext cx="7745505" cy="3877815"/>
          </a:xfrm>
        </p:spPr>
        <p:txBody>
          <a:bodyPr>
            <a:normAutofit/>
          </a:bodyPr>
          <a:lstStyle/>
          <a:p>
            <a:pPr algn="r" rtl="1"/>
            <a:r>
              <a:rPr lang="he-IL" dirty="0" smtClean="0"/>
              <a:t>מהו פרוטוקול </a:t>
            </a:r>
            <a:r>
              <a:rPr lang="he-IL" dirty="0"/>
              <a:t> </a:t>
            </a:r>
            <a:r>
              <a:rPr lang="en-US" dirty="0" smtClean="0"/>
              <a:t>TDLS</a:t>
            </a:r>
            <a:r>
              <a:rPr lang="he-IL" dirty="0" smtClean="0"/>
              <a:t> ?</a:t>
            </a:r>
          </a:p>
          <a:p>
            <a:pPr algn="r" rtl="1"/>
            <a:endParaRPr lang="he-IL" dirty="0" smtClean="0"/>
          </a:p>
          <a:p>
            <a:pPr algn="r" rtl="1"/>
            <a:endParaRPr lang="ru-RU" dirty="0"/>
          </a:p>
          <a:p>
            <a:pPr algn="r" rtl="1"/>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7"/>
            <a:ext cx="5976664" cy="4320481"/>
          </a:xfrm>
          <a:prstGeom prst="rect">
            <a:avLst/>
          </a:prstGeom>
          <a:ln>
            <a:noFill/>
          </a:ln>
          <a:effectLst>
            <a:softEdge rad="112500"/>
          </a:effectLst>
        </p:spPr>
      </p:pic>
    </p:spTree>
    <p:extLst>
      <p:ext uri="{BB962C8B-B14F-4D97-AF65-F5344CB8AC3E}">
        <p14:creationId xmlns:p14="http://schemas.microsoft.com/office/powerpoint/2010/main" val="21036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sz="3200" b="1" dirty="0" smtClean="0"/>
              <a:t>יתרונות </a:t>
            </a:r>
            <a:r>
              <a:rPr lang="he-IL" sz="3200" b="1" dirty="0"/>
              <a:t>השימוש </a:t>
            </a:r>
            <a:r>
              <a:rPr lang="he-IL" sz="3200" b="1" dirty="0" smtClean="0"/>
              <a:t>בפרוטוקול </a:t>
            </a:r>
            <a:r>
              <a:rPr lang="en-US" sz="3200" b="1" dirty="0" smtClean="0"/>
              <a:t>TDLS</a:t>
            </a:r>
            <a:r>
              <a:rPr lang="he-IL" sz="3200" b="1" dirty="0" smtClean="0"/>
              <a:t>:</a:t>
            </a:r>
          </a:p>
          <a:p>
            <a:pPr algn="r" rtl="1"/>
            <a:endParaRPr lang="he-IL" dirty="0"/>
          </a:p>
          <a:p>
            <a:pPr lvl="1" algn="r" rtl="1">
              <a:buFont typeface="Wingdings" pitchFamily="2" charset="2"/>
              <a:buChar char="v"/>
            </a:pPr>
            <a:r>
              <a:rPr lang="he-IL" sz="2400" dirty="0" smtClean="0"/>
              <a:t>שיפור בקצב </a:t>
            </a:r>
            <a:r>
              <a:rPr lang="he-IL" sz="2400" dirty="0"/>
              <a:t>העברת </a:t>
            </a:r>
            <a:r>
              <a:rPr lang="he-IL" sz="2400" dirty="0" smtClean="0"/>
              <a:t>נתונים </a:t>
            </a:r>
          </a:p>
          <a:p>
            <a:pPr lvl="1" algn="r" rtl="1">
              <a:buFont typeface="Wingdings" pitchFamily="2" charset="2"/>
              <a:buChar char="v"/>
            </a:pPr>
            <a:endParaRPr lang="he-IL" sz="2400" dirty="0"/>
          </a:p>
          <a:p>
            <a:pPr lvl="1" algn="r" rtl="1">
              <a:buFont typeface="Wingdings" pitchFamily="2" charset="2"/>
              <a:buChar char="v"/>
            </a:pPr>
            <a:r>
              <a:rPr lang="he-IL" sz="2400" dirty="0"/>
              <a:t>תקשורת </a:t>
            </a:r>
            <a:r>
              <a:rPr lang="he-IL" sz="2400" dirty="0" smtClean="0"/>
              <a:t>מאובטחת</a:t>
            </a:r>
          </a:p>
          <a:p>
            <a:pPr lvl="1" algn="r" rtl="1">
              <a:buFont typeface="Wingdings" pitchFamily="2" charset="2"/>
              <a:buChar char="v"/>
            </a:pPr>
            <a:endParaRPr lang="he-IL" sz="2400" dirty="0"/>
          </a:p>
          <a:p>
            <a:pPr lvl="1" algn="r" rtl="1">
              <a:buFont typeface="Wingdings" pitchFamily="2" charset="2"/>
              <a:buChar char="v"/>
            </a:pPr>
            <a:r>
              <a:rPr lang="he-IL" sz="2400" dirty="0" smtClean="0"/>
              <a:t>שימוש </a:t>
            </a:r>
            <a:r>
              <a:rPr lang="he-IL" sz="2400" dirty="0"/>
              <a:t>בפרוטוקולים אשר לא בהכרח נתמכים ב- </a:t>
            </a:r>
            <a:r>
              <a:rPr lang="en-US" sz="2800" dirty="0"/>
              <a:t>AP</a:t>
            </a:r>
            <a:endParaRPr lang="he-IL" sz="2800" dirty="0"/>
          </a:p>
          <a:p>
            <a:pPr algn="r" rtl="1"/>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178159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r" rtl="1">
              <a:buNone/>
            </a:pPr>
            <a:r>
              <a:rPr lang="he-IL" sz="2800" dirty="0" smtClean="0"/>
              <a:t>אם </a:t>
            </a:r>
            <a:r>
              <a:rPr lang="he-IL" sz="2800" dirty="0" err="1" smtClean="0"/>
              <a:t>הכל</a:t>
            </a:r>
            <a:r>
              <a:rPr lang="he-IL" sz="2800" dirty="0" smtClean="0"/>
              <a:t> </a:t>
            </a:r>
            <a:r>
              <a:rPr lang="he-IL" sz="2800" dirty="0" smtClean="0"/>
              <a:t>כל כך טוב, אז מה </a:t>
            </a:r>
            <a:r>
              <a:rPr lang="he-IL" sz="2800" dirty="0" smtClean="0"/>
              <a:t>רע?</a:t>
            </a:r>
            <a:endParaRPr lang="he-IL" sz="2800" dirty="0" smtClean="0"/>
          </a:p>
          <a:p>
            <a:pPr marL="0" indent="0" algn="r" rtl="1">
              <a:buNone/>
            </a:pPr>
            <a:endParaRPr lang="he-IL" sz="2800" dirty="0" smtClean="0"/>
          </a:p>
          <a:p>
            <a:pPr marL="0" indent="0" algn="r" rtl="1">
              <a:buNone/>
            </a:pPr>
            <a:r>
              <a:rPr lang="he-IL" sz="3200" b="1" dirty="0"/>
              <a:t>מגבלות הפרוטוקול</a:t>
            </a:r>
            <a:r>
              <a:rPr lang="he-IL" sz="3200" b="1" dirty="0" smtClean="0"/>
              <a:t>:</a:t>
            </a:r>
            <a:endParaRPr lang="he-IL" sz="3200" dirty="0" smtClean="0"/>
          </a:p>
          <a:p>
            <a:pPr algn="r" rtl="1"/>
            <a:r>
              <a:rPr lang="he-IL" dirty="0" smtClean="0"/>
              <a:t>ישנם מקרים שבהם עדיף לעבוד עם </a:t>
            </a:r>
            <a:r>
              <a:rPr lang="en-US" dirty="0" smtClean="0"/>
              <a:t>AP</a:t>
            </a:r>
            <a:endParaRPr lang="he-IL" dirty="0" smtClean="0"/>
          </a:p>
          <a:p>
            <a:pPr algn="r" rtl="1"/>
            <a:endParaRPr lang="he-IL" dirty="0" smtClean="0"/>
          </a:p>
          <a:p>
            <a:pPr marL="0" indent="0" algn="ctr" rtl="1">
              <a:buNone/>
            </a:pPr>
            <a:r>
              <a:rPr lang="he-IL" dirty="0" smtClean="0"/>
              <a:t>למשל כאשר המרחק בין שני המשתמשים גדול מדי,</a:t>
            </a:r>
          </a:p>
          <a:p>
            <a:pPr marL="0" indent="0" algn="ctr" rtl="1">
              <a:buNone/>
            </a:pPr>
            <a:r>
              <a:rPr lang="he-IL" dirty="0" smtClean="0"/>
              <a:t>קצב שליחת הנתונים ירד ונקבל ביצועים פחות טובים</a:t>
            </a:r>
          </a:p>
        </p:txBody>
      </p:sp>
      <p:sp>
        <p:nvSpPr>
          <p:cNvPr id="3" name="Title 2"/>
          <p:cNvSpPr>
            <a:spLocks noGrp="1"/>
          </p:cNvSpPr>
          <p:nvPr>
            <p:ph type="title"/>
          </p:nvPr>
        </p:nvSpPr>
        <p:spPr/>
        <p:txBody>
          <a:bodyPr/>
          <a:lstStyle/>
          <a:p>
            <a:r>
              <a:rPr lang="he-IL" dirty="0"/>
              <a:t>מבוא</a:t>
            </a:r>
            <a:endParaRPr lang="en-US" dirty="0"/>
          </a:p>
        </p:txBody>
      </p:sp>
    </p:spTree>
    <p:extLst>
      <p:ext uri="{BB962C8B-B14F-4D97-AF65-F5344CB8AC3E}">
        <p14:creationId xmlns:p14="http://schemas.microsoft.com/office/powerpoint/2010/main" val="364773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060848"/>
            <a:ext cx="7745505" cy="4797151"/>
          </a:xfrm>
        </p:spPr>
        <p:txBody>
          <a:bodyPr>
            <a:normAutofit/>
          </a:bodyPr>
          <a:lstStyle/>
          <a:p>
            <a:pPr marL="411480" lvl="1" indent="0" algn="r" rtl="1">
              <a:buNone/>
            </a:pPr>
            <a:r>
              <a:rPr lang="he-IL" sz="2800" dirty="0" smtClean="0"/>
              <a:t>אז איך נדע מתי להשתמש בפרוטוקול  </a:t>
            </a:r>
            <a:r>
              <a:rPr lang="en-US" sz="2400" dirty="0" smtClean="0"/>
              <a:t>TDLS</a:t>
            </a:r>
            <a:r>
              <a:rPr lang="he-IL" sz="2800" dirty="0" smtClean="0"/>
              <a:t>?</a:t>
            </a:r>
          </a:p>
          <a:p>
            <a:pPr marL="411480" lvl="1" indent="0" algn="r" rtl="1">
              <a:buNone/>
            </a:pPr>
            <a:endParaRPr lang="en-US" dirty="0" smtClean="0"/>
          </a:p>
          <a:p>
            <a:pPr marL="411480" lvl="1" indent="0" algn="r" rtl="1">
              <a:buNone/>
            </a:pPr>
            <a:endParaRPr lang="he-IL" dirty="0"/>
          </a:p>
          <a:p>
            <a:pPr marL="0" indent="0" algn="r" rtl="1">
              <a:buNone/>
            </a:pPr>
            <a:endParaRPr lang="he-IL" dirty="0" smtClean="0"/>
          </a:p>
          <a:p>
            <a:pPr marL="0" indent="0" algn="r" rtl="1">
              <a:buNone/>
            </a:pPr>
            <a:endParaRPr lang="he-IL" dirty="0"/>
          </a:p>
          <a:p>
            <a:pPr marL="0" indent="0" algn="r" rtl="1">
              <a:buNone/>
            </a:pPr>
            <a:endParaRPr lang="en-US" dirty="0" smtClean="0"/>
          </a:p>
          <a:p>
            <a:pPr marL="0" indent="0" algn="r" rtl="1">
              <a:buNone/>
            </a:pPr>
            <a:endParaRPr lang="he-IL" dirty="0" smtClean="0"/>
          </a:p>
          <a:p>
            <a:pPr marL="0" indent="0" algn="ctr" rtl="1">
              <a:buNone/>
            </a:pPr>
            <a:r>
              <a:rPr lang="he-IL" sz="3200" dirty="0" smtClean="0"/>
              <a:t>פתרון: </a:t>
            </a:r>
            <a:r>
              <a:rPr lang="en-US" sz="3200" dirty="0" smtClean="0"/>
              <a:t>Smart Link Selection</a:t>
            </a:r>
            <a:endParaRPr lang="he-IL" sz="3200"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3938" y="2852936"/>
            <a:ext cx="2952328" cy="1922798"/>
          </a:xfrm>
          <a:prstGeom prst="rect">
            <a:avLst/>
          </a:prstGeom>
          <a:ln>
            <a:noFill/>
          </a:ln>
          <a:effectLst>
            <a:softEdge rad="112500"/>
          </a:effectLst>
        </p:spPr>
      </p:pic>
    </p:spTree>
    <p:extLst>
      <p:ext uri="{BB962C8B-B14F-4D97-AF65-F5344CB8AC3E}">
        <p14:creationId xmlns:p14="http://schemas.microsoft.com/office/powerpoint/2010/main" val="307788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1" y="2248347"/>
            <a:ext cx="8640960" cy="4421013"/>
          </a:xfrm>
        </p:spPr>
        <p:txBody>
          <a:bodyPr/>
          <a:lstStyle/>
          <a:p>
            <a:pPr lvl="1" algn="r" rtl="1"/>
            <a:r>
              <a:rPr lang="he-IL" sz="2400" dirty="0" smtClean="0"/>
              <a:t>בניית </a:t>
            </a:r>
            <a:r>
              <a:rPr lang="he-IL" sz="2400" dirty="0"/>
              <a:t>סימולטור לצורך פיתוח ובדיקת האלגוריתמים</a:t>
            </a:r>
            <a:r>
              <a:rPr lang="he-IL" sz="2400" dirty="0" smtClean="0"/>
              <a:t>.</a:t>
            </a:r>
          </a:p>
          <a:p>
            <a:pPr lvl="1" algn="r" rtl="1"/>
            <a:endParaRPr lang="he-IL" sz="2400" dirty="0"/>
          </a:p>
          <a:p>
            <a:pPr lvl="1" algn="r" rtl="1"/>
            <a:endParaRPr lang="he-IL" sz="2000" dirty="0" smtClean="0"/>
          </a:p>
          <a:p>
            <a:pPr lvl="1" algn="r" rtl="1"/>
            <a:endParaRPr lang="ru-RU" sz="2000" dirty="0"/>
          </a:p>
          <a:p>
            <a:pPr marL="411480" lvl="1" indent="0" algn="r" rtl="1">
              <a:buNone/>
            </a:pPr>
            <a:endParaRPr lang="he-IL" sz="2400" dirty="0" smtClean="0"/>
          </a:p>
          <a:p>
            <a:pPr marL="411480" lvl="1" indent="0" algn="r" rtl="1">
              <a:buNone/>
            </a:pPr>
            <a:endParaRPr lang="he-IL" sz="2400" dirty="0"/>
          </a:p>
          <a:p>
            <a:pPr lvl="1" algn="r" rtl="1"/>
            <a:r>
              <a:rPr lang="he-IL" sz="2400" dirty="0" smtClean="0"/>
              <a:t>פיתוח </a:t>
            </a:r>
            <a:r>
              <a:rPr lang="he-IL" sz="2400" dirty="0"/>
              <a:t>מספר אלגוריתמים </a:t>
            </a:r>
            <a:r>
              <a:rPr lang="he-IL" sz="2400" dirty="0" smtClean="0"/>
              <a:t>לביצוע </a:t>
            </a:r>
            <a:r>
              <a:rPr lang="en-US" sz="2400" dirty="0" smtClean="0"/>
              <a:t>SLS</a:t>
            </a:r>
            <a:r>
              <a:rPr lang="he-IL" sz="2400" dirty="0" smtClean="0"/>
              <a:t> ואפיון התנהגותם בתנאי סביבה שונים.</a:t>
            </a:r>
          </a:p>
          <a:p>
            <a:pPr marL="411480" lvl="1" indent="0" algn="r" rtl="1">
              <a:buNone/>
            </a:pPr>
            <a:endParaRPr lang="ru-RU" sz="2000" dirty="0"/>
          </a:p>
          <a:p>
            <a:pPr algn="r" rtl="1"/>
            <a:endParaRPr lang="ru-RU" dirty="0"/>
          </a:p>
        </p:txBody>
      </p:sp>
      <p:sp>
        <p:nvSpPr>
          <p:cNvPr id="3" name="Заголовок 2"/>
          <p:cNvSpPr>
            <a:spLocks noGrp="1"/>
          </p:cNvSpPr>
          <p:nvPr>
            <p:ph type="title"/>
          </p:nvPr>
        </p:nvSpPr>
        <p:spPr/>
        <p:txBody>
          <a:bodyPr/>
          <a:lstStyle/>
          <a:p>
            <a:r>
              <a:rPr lang="he-IL" dirty="0" smtClean="0"/>
              <a:t>מטרת הפרויקט</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1620" y="2564904"/>
            <a:ext cx="2187898" cy="1962974"/>
          </a:xfrm>
          <a:prstGeom prst="rect">
            <a:avLst/>
          </a:prstGeom>
          <a:ln>
            <a:noFill/>
          </a:ln>
          <a:effectLst>
            <a:softEdge rad="112500"/>
          </a:effectLst>
        </p:spPr>
      </p:pic>
    </p:spTree>
    <p:extLst>
      <p:ext uri="{BB962C8B-B14F-4D97-AF65-F5344CB8AC3E}">
        <p14:creationId xmlns:p14="http://schemas.microsoft.com/office/powerpoint/2010/main" val="12277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8520" y="2248347"/>
            <a:ext cx="9252520" cy="4276997"/>
          </a:xfrm>
        </p:spPr>
        <p:txBody>
          <a:bodyPr>
            <a:normAutofit/>
          </a:bodyPr>
          <a:lstStyle/>
          <a:p>
            <a:pPr lvl="0" algn="r" rtl="1"/>
            <a:r>
              <a:rPr lang="he-IL" sz="2000" dirty="0"/>
              <a:t>יצירת </a:t>
            </a:r>
            <a:r>
              <a:rPr lang="he-IL" sz="2000" dirty="0" smtClean="0"/>
              <a:t>סימולטור</a:t>
            </a:r>
          </a:p>
          <a:p>
            <a:pPr marL="0" lvl="0" indent="0" algn="r" rtl="1">
              <a:buNone/>
            </a:pPr>
            <a:endParaRPr lang="ru-RU" sz="2000" dirty="0"/>
          </a:p>
          <a:p>
            <a:pPr lvl="0" algn="r" rtl="1"/>
            <a:r>
              <a:rPr lang="he-IL" sz="2000" dirty="0"/>
              <a:t>הסימולטור יהיה מסוגל לעבד נתוני הסביבה </a:t>
            </a:r>
            <a:r>
              <a:rPr lang="he-IL" sz="2000" dirty="0" smtClean="0"/>
              <a:t>של  </a:t>
            </a:r>
            <a:r>
              <a:rPr lang="en-US" sz="2000" dirty="0" smtClean="0"/>
              <a:t>WIFI</a:t>
            </a:r>
            <a:endParaRPr lang="he-IL" sz="2000" dirty="0" smtClean="0"/>
          </a:p>
          <a:p>
            <a:pPr lvl="0" algn="r" rtl="1"/>
            <a:endParaRPr lang="he-IL" sz="2000" dirty="0" smtClean="0"/>
          </a:p>
          <a:p>
            <a:pPr algn="r" rtl="1"/>
            <a:r>
              <a:rPr lang="he-IL" sz="2000" dirty="0"/>
              <a:t>פיתוח אלגוריתם יעיל לביצוע </a:t>
            </a:r>
            <a:r>
              <a:rPr lang="en-US" sz="2000" dirty="0" smtClean="0"/>
              <a:t>SLS</a:t>
            </a:r>
            <a:endParaRPr lang="he-IL" sz="2000" dirty="0" smtClean="0"/>
          </a:p>
          <a:p>
            <a:pPr algn="r" rtl="1"/>
            <a:endParaRPr lang="he-IL" sz="2000" dirty="0" smtClean="0"/>
          </a:p>
          <a:p>
            <a:pPr algn="r" rtl="1"/>
            <a:r>
              <a:rPr lang="he-IL" sz="2000" dirty="0" smtClean="0"/>
              <a:t>אימות </a:t>
            </a:r>
            <a:r>
              <a:rPr lang="he-IL" sz="2000" dirty="0"/>
              <a:t>האלגוריתם באמצעות הסימולטור</a:t>
            </a:r>
            <a:r>
              <a:rPr lang="he-IL" sz="2000" dirty="0" smtClean="0"/>
              <a:t>.</a:t>
            </a:r>
          </a:p>
          <a:p>
            <a:pPr algn="r" rtl="1"/>
            <a:endParaRPr lang="en-US" sz="2000" dirty="0"/>
          </a:p>
          <a:p>
            <a:pPr lvl="0" algn="r" rtl="1"/>
            <a:r>
              <a:rPr lang="he-IL" sz="2000" dirty="0"/>
              <a:t>תישקל אפשרות להשמת האלגוריתם על התקני </a:t>
            </a:r>
            <a:r>
              <a:rPr lang="en-US" sz="1800" dirty="0"/>
              <a:t>WIFI </a:t>
            </a:r>
            <a:r>
              <a:rPr lang="he-IL" sz="1800" dirty="0" smtClean="0"/>
              <a:t> </a:t>
            </a:r>
            <a:r>
              <a:rPr lang="he-IL" sz="2000" dirty="0" err="1" smtClean="0"/>
              <a:t>אמיתיים</a:t>
            </a:r>
            <a:r>
              <a:rPr lang="he-IL" sz="2000" dirty="0" smtClean="0"/>
              <a:t> </a:t>
            </a:r>
            <a:r>
              <a:rPr lang="he-IL" sz="2000" dirty="0"/>
              <a:t>אשר תומכים בפרוטוקול </a:t>
            </a:r>
            <a:r>
              <a:rPr lang="en-US" sz="1600" dirty="0" smtClean="0"/>
              <a:t>TDLS</a:t>
            </a:r>
            <a:endParaRPr lang="he-IL" sz="2000" dirty="0"/>
          </a:p>
          <a:p>
            <a:pPr lvl="0" algn="r" rtl="1"/>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מפרט דרישות</a:t>
            </a:r>
            <a:endParaRPr lang="ru-RU" dirty="0"/>
          </a:p>
        </p:txBody>
      </p:sp>
    </p:spTree>
    <p:extLst>
      <p:ext uri="{BB962C8B-B14F-4D97-AF65-F5344CB8AC3E}">
        <p14:creationId xmlns:p14="http://schemas.microsoft.com/office/powerpoint/2010/main" val="266585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1425</TotalTime>
  <Words>813</Words>
  <Application>Microsoft Office PowerPoint</Application>
  <PresentationFormat>On-screen Show (4:3)</PresentationFormat>
  <Paragraphs>155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Твердый переплет</vt:lpstr>
      <vt:lpstr>Smart Link Selection</vt:lpstr>
      <vt:lpstr>פרטים</vt:lpstr>
      <vt:lpstr>מבוא</vt:lpstr>
      <vt:lpstr>מבוא</vt:lpstr>
      <vt:lpstr>מבוא</vt:lpstr>
      <vt:lpstr>מבוא</vt:lpstr>
      <vt:lpstr>מבוא</vt:lpstr>
      <vt:lpstr>מטרת הפרויקט</vt:lpstr>
      <vt:lpstr>מפרט דרישות</vt:lpstr>
      <vt:lpstr>תחומים במדעי המחשב אליהם הפרויקט משתייך</vt:lpstr>
      <vt:lpstr>המורכבות בפרויקט</vt:lpstr>
      <vt:lpstr>כלים בהם יעשה שימוש במהלך הפרויקט</vt:lpstr>
      <vt:lpstr>כיצד תבחן הצלחה של הפרויקט</vt:lpstr>
      <vt:lpstr>GANTT</vt:lpstr>
      <vt:lpstr>שאלות?</vt:lpstr>
      <vt:lpstr>תודה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Link Selection</dc:title>
  <dc:creator>Andrey Shamis</dc:creator>
  <cp:lastModifiedBy>Shamis, Andrey</cp:lastModifiedBy>
  <cp:revision>98</cp:revision>
  <cp:lastPrinted>2012-11-21T18:57:24Z</cp:lastPrinted>
  <dcterms:created xsi:type="dcterms:W3CDTF">2012-11-17T11:26:12Z</dcterms:created>
  <dcterms:modified xsi:type="dcterms:W3CDTF">2012-11-27T09:34:46Z</dcterms:modified>
</cp:coreProperties>
</file>