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C268"/>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0"/>
    <p:restoredTop sz="94698"/>
  </p:normalViewPr>
  <p:slideViewPr>
    <p:cSldViewPr snapToGrid="0">
      <p:cViewPr>
        <p:scale>
          <a:sx n="98" d="100"/>
          <a:sy n="98" d="100"/>
        </p:scale>
        <p:origin x="44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BBF35-ABF6-3A5E-CEFB-E878E8D7A790}"/>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A47AD574-C6AB-603F-2BE7-E3D16C9AE0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48555317-F2BD-6DD1-F155-AD52DE1DFCE9}"/>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FFB751DE-5600-0702-8D5A-48C4F0DBB34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06EB9A2-04B7-6B48-B4AD-A9A84C00B1E6}"/>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317056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A9584-07D6-AAC2-051B-FEB7F3D2E6E0}"/>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D8AB328C-8D62-9C47-8770-A4C0E95AA35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66BDDCB-E6BB-E88B-91A6-974EC35E2DD5}"/>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0327255C-8427-C6D2-2794-F8668A9A99D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6858238-B4DC-B1ED-75C2-0D91501ED57F}"/>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369735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0F60EE5-0FD2-8FE5-068A-8485BDE885C2}"/>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D096A22C-F063-B4BA-896C-C14D34E68F9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2567B9A7-19EE-4399-1850-E0C3A7417DF8}"/>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943C4A6C-5122-9D44-5F01-EFFDC9792A8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FE75827-AE78-BE26-6A65-AEC260F27FB6}"/>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142235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85F22-25CA-2BEB-B037-BC6584A10ACE}"/>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72C3F918-C13A-201C-B3C1-FB00BAA1E11A}"/>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18AC8116-672C-E20D-8B40-649984ED3D9F}"/>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6305BD9E-D95B-CD07-E926-F48540168D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C7FBA32-8C68-A73E-86F3-F421CD7E2B8E}"/>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39760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74ACB-BE3A-F611-7DBF-E522D7D83A0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0788582B-9531-7002-421F-D3BAD1D0E9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861B1CB-18CF-7044-F612-C12F6EE2806D}"/>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12B60451-EF9A-A6F2-DBD8-1F70FE900D9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195CD3C-9235-3FE5-BA36-D3AD04234B5C}"/>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64207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58DD7-DFCD-5908-FFA9-881FF35B7EC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D9F0CF2C-0EAF-F189-5BD8-07D4277D496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8015E9B3-BB23-890D-C68E-5FF824501616}"/>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7BBE4267-880E-09C6-98AD-8E883F61CBF5}"/>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6" name="Marcador de pie de página 5">
            <a:extLst>
              <a:ext uri="{FF2B5EF4-FFF2-40B4-BE49-F238E27FC236}">
                <a16:creationId xmlns:a16="http://schemas.microsoft.com/office/drawing/2014/main" id="{C05A0344-AEDC-D87E-A6D0-505D354A0B1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E2387E9-9BC9-0368-03DF-7C254EC95F8A}"/>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253067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8BE37-5A75-09A9-B806-812480FB951C}"/>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F426FD10-E265-D04D-20BF-841168051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5A239971-9F03-C296-E316-7D5C83DDE18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2D50DF27-DD96-100A-81CD-75A7D8C2B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02770F1-3B00-CD45-1A80-F64E720D94B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E5C042D7-60F4-1007-851D-7F4812712EAC}"/>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8" name="Marcador de pie de página 7">
            <a:extLst>
              <a:ext uri="{FF2B5EF4-FFF2-40B4-BE49-F238E27FC236}">
                <a16:creationId xmlns:a16="http://schemas.microsoft.com/office/drawing/2014/main" id="{7EEA868F-8B2E-ECA0-81ED-31A68FD58B0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7F8C538-B0EB-A946-3275-5A5B5FBF7A01}"/>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176102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BBB3F-BBB0-6F67-3C37-2968443A4D8A}"/>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F0E31281-18E8-E985-78C7-DBB719F0EAF2}"/>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4" name="Marcador de pie de página 3">
            <a:extLst>
              <a:ext uri="{FF2B5EF4-FFF2-40B4-BE49-F238E27FC236}">
                <a16:creationId xmlns:a16="http://schemas.microsoft.com/office/drawing/2014/main" id="{4980D0D3-9CFB-AAC9-B0D8-D35792C830B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FE3A427-5322-EF2F-3D05-C6CDF93DEA90}"/>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1818352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AAE2E55-905C-27B4-82CA-2C04633CB8A5}"/>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3" name="Marcador de pie de página 2">
            <a:extLst>
              <a:ext uri="{FF2B5EF4-FFF2-40B4-BE49-F238E27FC236}">
                <a16:creationId xmlns:a16="http://schemas.microsoft.com/office/drawing/2014/main" id="{C4D8C16A-B1E1-BF6F-DA15-ABDCA19ED16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B9AF897-CB41-B2D6-9489-E8209D4C3CB2}"/>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128171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DE3C6-B62F-C213-053D-1D160320FC7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FA143FF-EEDD-8CBE-245D-1B842B169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9A7F0EAD-B9F6-D7E7-24A8-8F264849B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8C872CF-1DD8-ECCD-7444-966D38562BDD}"/>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6" name="Marcador de pie de página 5">
            <a:extLst>
              <a:ext uri="{FF2B5EF4-FFF2-40B4-BE49-F238E27FC236}">
                <a16:creationId xmlns:a16="http://schemas.microsoft.com/office/drawing/2014/main" id="{65CC97C6-E76A-DA96-AB27-88E37DDCF4D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4F1DBE9-F2BE-4C09-1F13-927BD0E235A7}"/>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317302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8EAC5-F3D6-7375-958F-88C4C0194C9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991D0CE0-16EB-1B4D-9162-8AC1A87ED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CA3949B-3603-8A75-2C1A-E563F6035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5252181-045D-96B9-29FE-BC545BEA4454}"/>
              </a:ext>
            </a:extLst>
          </p:cNvPr>
          <p:cNvSpPr>
            <a:spLocks noGrp="1"/>
          </p:cNvSpPr>
          <p:nvPr>
            <p:ph type="dt" sz="half" idx="10"/>
          </p:nvPr>
        </p:nvSpPr>
        <p:spPr/>
        <p:txBody>
          <a:bodyPr/>
          <a:lstStyle/>
          <a:p>
            <a:fld id="{DCB988F2-050C-E54D-9617-4BD49DCD9B2F}" type="datetimeFigureOut">
              <a:rPr lang="es-MX" smtClean="0"/>
              <a:t>27/05/25</a:t>
            </a:fld>
            <a:endParaRPr lang="es-MX"/>
          </a:p>
        </p:txBody>
      </p:sp>
      <p:sp>
        <p:nvSpPr>
          <p:cNvPr id="6" name="Marcador de pie de página 5">
            <a:extLst>
              <a:ext uri="{FF2B5EF4-FFF2-40B4-BE49-F238E27FC236}">
                <a16:creationId xmlns:a16="http://schemas.microsoft.com/office/drawing/2014/main" id="{54EC6B66-86EA-D1FA-74E8-CCA69D808A9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DBEC062-FED9-2EC3-A836-F6C827B22AAE}"/>
              </a:ext>
            </a:extLst>
          </p:cNvPr>
          <p:cNvSpPr>
            <a:spLocks noGrp="1"/>
          </p:cNvSpPr>
          <p:nvPr>
            <p:ph type="sldNum" sz="quarter" idx="12"/>
          </p:nvPr>
        </p:nvSpPr>
        <p:spPr/>
        <p:txBody>
          <a:bodyPr/>
          <a:lstStyle/>
          <a:p>
            <a:fld id="{A5C42032-3AEF-764C-8588-CCDE26D3660A}" type="slidenum">
              <a:rPr lang="es-MX" smtClean="0"/>
              <a:t>‹Nº›</a:t>
            </a:fld>
            <a:endParaRPr lang="es-MX"/>
          </a:p>
        </p:txBody>
      </p:sp>
    </p:spTree>
    <p:extLst>
      <p:ext uri="{BB962C8B-B14F-4D97-AF65-F5344CB8AC3E}">
        <p14:creationId xmlns:p14="http://schemas.microsoft.com/office/powerpoint/2010/main" val="149051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CA20FD6-ED37-B0EB-AF7D-E2DE0B71E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60C174DC-635E-375C-0891-E8BEB3E0B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B0F562F-EFB2-2DB7-4947-0126164E9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B988F2-050C-E54D-9617-4BD49DCD9B2F}" type="datetimeFigureOut">
              <a:rPr lang="es-MX" smtClean="0"/>
              <a:t>27/05/25</a:t>
            </a:fld>
            <a:endParaRPr lang="es-MX"/>
          </a:p>
        </p:txBody>
      </p:sp>
      <p:sp>
        <p:nvSpPr>
          <p:cNvPr id="5" name="Marcador de pie de página 4">
            <a:extLst>
              <a:ext uri="{FF2B5EF4-FFF2-40B4-BE49-F238E27FC236}">
                <a16:creationId xmlns:a16="http://schemas.microsoft.com/office/drawing/2014/main" id="{C1DBF9EF-EA28-9BB7-75E9-A33F0F79B2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91AE0A8B-11B5-817E-6018-76A8C7D7D6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C42032-3AEF-764C-8588-CCDE26D3660A}" type="slidenum">
              <a:rPr lang="es-MX" smtClean="0"/>
              <a:t>‹Nº›</a:t>
            </a:fld>
            <a:endParaRPr lang="es-MX"/>
          </a:p>
        </p:txBody>
      </p:sp>
    </p:spTree>
    <p:extLst>
      <p:ext uri="{BB962C8B-B14F-4D97-AF65-F5344CB8AC3E}">
        <p14:creationId xmlns:p14="http://schemas.microsoft.com/office/powerpoint/2010/main" val="55903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4D5CFF0-7B1D-8353-642B-5F34EAA54A81}"/>
              </a:ext>
            </a:extLst>
          </p:cNvPr>
          <p:cNvSpPr>
            <a:spLocks noGrp="1"/>
          </p:cNvSpPr>
          <p:nvPr>
            <p:ph type="ctrTitle"/>
          </p:nvPr>
        </p:nvSpPr>
        <p:spPr>
          <a:xfrm>
            <a:off x="6086453" y="1414172"/>
            <a:ext cx="5334930" cy="3004145"/>
          </a:xfrm>
        </p:spPr>
        <p:txBody>
          <a:bodyPr>
            <a:normAutofit fontScale="90000"/>
          </a:bodyPr>
          <a:lstStyle/>
          <a:p>
            <a:r>
              <a:rPr lang="es-MX" sz="5300" dirty="0">
                <a:effectLst/>
                <a:latin typeface="ArialMT"/>
              </a:rPr>
              <a:t>Business Case: Predictive Analytics &amp; Dashboarding for ATD Optimization </a:t>
            </a:r>
            <a:endParaRPr lang="es-MX" dirty="0"/>
          </a:p>
        </p:txBody>
      </p:sp>
      <p:sp>
        <p:nvSpPr>
          <p:cNvPr id="3" name="Subtítulo 2">
            <a:extLst>
              <a:ext uri="{FF2B5EF4-FFF2-40B4-BE49-F238E27FC236}">
                <a16:creationId xmlns:a16="http://schemas.microsoft.com/office/drawing/2014/main" id="{CCDD5BD5-2BC5-90BF-6DDE-E81329315EE7}"/>
              </a:ext>
            </a:extLst>
          </p:cNvPr>
          <p:cNvSpPr>
            <a:spLocks noGrp="1"/>
          </p:cNvSpPr>
          <p:nvPr>
            <p:ph type="subTitle" idx="1"/>
          </p:nvPr>
        </p:nvSpPr>
        <p:spPr>
          <a:xfrm>
            <a:off x="6163219" y="4604838"/>
            <a:ext cx="5334931" cy="2189214"/>
          </a:xfrm>
        </p:spPr>
        <p:txBody>
          <a:bodyPr>
            <a:normAutofit/>
          </a:bodyPr>
          <a:lstStyle/>
          <a:p>
            <a:endParaRPr lang="es-MX" dirty="0"/>
          </a:p>
          <a:p>
            <a:r>
              <a:rPr lang="es-MX" dirty="0"/>
              <a:t>Sergio Xavier Chávez Villa</a:t>
            </a:r>
          </a:p>
        </p:txBody>
      </p:sp>
      <p:sp>
        <p:nvSpPr>
          <p:cNvPr id="12" name="Freeform: Shape 1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Imagen 4">
            <a:extLst>
              <a:ext uri="{FF2B5EF4-FFF2-40B4-BE49-F238E27FC236}">
                <a16:creationId xmlns:a16="http://schemas.microsoft.com/office/drawing/2014/main" id="{D1A9E70E-F9A1-D9F3-E475-196E9E48FBC8}"/>
              </a:ext>
            </a:extLst>
          </p:cNvPr>
          <p:cNvPicPr>
            <a:picLocks noChangeAspect="1"/>
          </p:cNvPicPr>
          <p:nvPr/>
        </p:nvPicPr>
        <p:blipFill>
          <a:blip r:embed="rId2"/>
          <a:srcRect r="-2" b="-2"/>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2478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DCB9B867-2B2E-FD89-1DD6-0E09907EFE37}"/>
              </a:ext>
            </a:extLst>
          </p:cNvPr>
          <p:cNvSpPr>
            <a:spLocks noGrp="1"/>
          </p:cNvSpPr>
          <p:nvPr>
            <p:ph type="title"/>
          </p:nvPr>
        </p:nvSpPr>
        <p:spPr>
          <a:xfrm>
            <a:off x="735703" y="507238"/>
            <a:ext cx="3555916" cy="3845891"/>
          </a:xfrm>
        </p:spPr>
        <p:txBody>
          <a:bodyPr vert="horz" lIns="91440" tIns="45720" rIns="91440" bIns="45720" rtlCol="0" anchor="b">
            <a:normAutofit/>
          </a:bodyPr>
          <a:lstStyle/>
          <a:p>
            <a:r>
              <a:rPr lang="en-US" sz="3400">
                <a:solidFill>
                  <a:schemeClr val="bg1"/>
                </a:solidFill>
              </a:rPr>
              <a:t>Strategic implications and recommendations</a:t>
            </a:r>
          </a:p>
        </p:txBody>
      </p:sp>
      <p:pic>
        <p:nvPicPr>
          <p:cNvPr id="4" name="Marcador de contenido 3">
            <a:extLst>
              <a:ext uri="{FF2B5EF4-FFF2-40B4-BE49-F238E27FC236}">
                <a16:creationId xmlns:a16="http://schemas.microsoft.com/office/drawing/2014/main" id="{B552F259-C4FD-785B-8436-D048DD9CAB74}"/>
              </a:ext>
            </a:extLst>
          </p:cNvPr>
          <p:cNvPicPr>
            <a:picLocks noGrp="1" noChangeAspect="1"/>
          </p:cNvPicPr>
          <p:nvPr>
            <p:ph idx="1"/>
          </p:nvPr>
        </p:nvPicPr>
        <p:blipFill>
          <a:blip r:embed="rId2"/>
          <a:srcRect r="2" b="2"/>
          <a:stretch>
            <a:fillRect/>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1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16" name="Freeform: Shape 1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9"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20" name="Freeform: Shape 19">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1976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8A3E51-2ACE-57AF-CA07-BE1DAFA8CCF6}"/>
              </a:ext>
            </a:extLst>
          </p:cNvPr>
          <p:cNvSpPr>
            <a:spLocks noGrp="1"/>
          </p:cNvSpPr>
          <p:nvPr>
            <p:ph type="title"/>
          </p:nvPr>
        </p:nvSpPr>
        <p:spPr>
          <a:xfrm>
            <a:off x="871442" y="685800"/>
            <a:ext cx="4353116" cy="1474666"/>
          </a:xfrm>
        </p:spPr>
        <p:txBody>
          <a:bodyPr anchor="b">
            <a:normAutofit/>
          </a:bodyPr>
          <a:lstStyle/>
          <a:p>
            <a:pPr algn="ctr"/>
            <a:r>
              <a:rPr lang="es-MX" sz="3200" dirty="0">
                <a:solidFill>
                  <a:srgbClr val="595959"/>
                </a:solidFill>
              </a:rPr>
              <a:t>Objective: Better Understanding of deliverys</a:t>
            </a:r>
          </a:p>
        </p:txBody>
      </p:sp>
      <p:sp>
        <p:nvSpPr>
          <p:cNvPr id="3" name="Marcador de contenido 2">
            <a:extLst>
              <a:ext uri="{FF2B5EF4-FFF2-40B4-BE49-F238E27FC236}">
                <a16:creationId xmlns:a16="http://schemas.microsoft.com/office/drawing/2014/main" id="{3DD40257-566F-44B6-9244-7A442A390845}"/>
              </a:ext>
            </a:extLst>
          </p:cNvPr>
          <p:cNvSpPr>
            <a:spLocks noGrp="1"/>
          </p:cNvSpPr>
          <p:nvPr>
            <p:ph idx="1"/>
          </p:nvPr>
        </p:nvSpPr>
        <p:spPr>
          <a:xfrm>
            <a:off x="871442" y="2447337"/>
            <a:ext cx="4353116" cy="3770434"/>
          </a:xfrm>
        </p:spPr>
        <p:txBody>
          <a:bodyPr anchor="t">
            <a:normAutofit fontScale="85000" lnSpcReduction="20000"/>
          </a:bodyPr>
          <a:lstStyle/>
          <a:p>
            <a:r>
              <a:rPr lang="es-MX" sz="2000" dirty="0">
                <a:solidFill>
                  <a:srgbClr val="595959"/>
                </a:solidFill>
                <a:effectLst/>
                <a:latin typeface="ArialMT"/>
              </a:rPr>
              <a:t>At Uber Eats, delivering food at the right time isn’t just about logistics — it’s about trust. </a:t>
            </a:r>
            <a:endParaRPr lang="es-MX" sz="2000" dirty="0">
              <a:solidFill>
                <a:srgbClr val="595959"/>
              </a:solidFill>
              <a:effectLst/>
            </a:endParaRPr>
          </a:p>
          <a:p>
            <a:endParaRPr lang="es-MX" sz="2000" dirty="0">
              <a:solidFill>
                <a:srgbClr val="595959"/>
              </a:solidFill>
              <a:effectLst/>
              <a:latin typeface="ArialMT"/>
            </a:endParaRPr>
          </a:p>
          <a:p>
            <a:r>
              <a:rPr lang="es-MX" sz="2000" dirty="0">
                <a:solidFill>
                  <a:srgbClr val="595959"/>
                </a:solidFill>
                <a:effectLst/>
                <a:latin typeface="ArialMT"/>
              </a:rPr>
              <a:t>ATD (Actual Time of Delivery) = The total time, in minutes, it takes from when the order is rest offered until it is delivered to the final destination</a:t>
            </a:r>
          </a:p>
          <a:p>
            <a:endParaRPr lang="es-MX" sz="2000" dirty="0">
              <a:solidFill>
                <a:srgbClr val="595959"/>
              </a:solidFill>
            </a:endParaRPr>
          </a:p>
          <a:p>
            <a:r>
              <a:rPr lang="es-MX" sz="2000" dirty="0">
                <a:solidFill>
                  <a:srgbClr val="595959"/>
                </a:solidFill>
              </a:rPr>
              <a:t>Strong relationship between delivery time and customer satisfaction level</a:t>
            </a:r>
          </a:p>
          <a:p>
            <a:endParaRPr lang="es-MX" sz="2000" dirty="0">
              <a:solidFill>
                <a:srgbClr val="595959"/>
              </a:solidFill>
            </a:endParaRPr>
          </a:p>
          <a:p>
            <a:r>
              <a:rPr lang="es-MX" sz="2000" dirty="0">
                <a:solidFill>
                  <a:srgbClr val="595959"/>
                </a:solidFill>
              </a:rPr>
              <a:t>Understanding and improving delivery accuracy is a constant challenge and a major opportunity.</a:t>
            </a:r>
          </a:p>
          <a:p>
            <a:endParaRPr lang="es-MX" sz="2000" dirty="0">
              <a:solidFill>
                <a:srgbClr val="595959"/>
              </a:solidFill>
            </a:endParaRPr>
          </a:p>
        </p:txBody>
      </p:sp>
      <p:pic>
        <p:nvPicPr>
          <p:cNvPr id="5" name="Imagen 4">
            <a:extLst>
              <a:ext uri="{FF2B5EF4-FFF2-40B4-BE49-F238E27FC236}">
                <a16:creationId xmlns:a16="http://schemas.microsoft.com/office/drawing/2014/main" id="{028E82F9-FD8E-F853-8271-6C7A66C54053}"/>
              </a:ext>
            </a:extLst>
          </p:cNvPr>
          <p:cNvPicPr>
            <a:picLocks noChangeAspect="1"/>
          </p:cNvPicPr>
          <p:nvPr/>
        </p:nvPicPr>
        <p:blipFill>
          <a:blip r:embed="rId2"/>
          <a:stretch>
            <a:fillRect/>
          </a:stretch>
        </p:blipFill>
        <p:spPr>
          <a:xfrm>
            <a:off x="6781801" y="726185"/>
            <a:ext cx="4797056" cy="5451199"/>
          </a:xfrm>
          <a:prstGeom prst="rect">
            <a:avLst/>
          </a:prstGeom>
        </p:spPr>
      </p:pic>
    </p:spTree>
    <p:extLst>
      <p:ext uri="{BB962C8B-B14F-4D97-AF65-F5344CB8AC3E}">
        <p14:creationId xmlns:p14="http://schemas.microsoft.com/office/powerpoint/2010/main" val="123612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AFC6B0-09D4-7207-FBAD-D65FEE7005A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EB038F-71B1-7C93-DF52-9EB2B86F6773}"/>
              </a:ext>
            </a:extLst>
          </p:cNvPr>
          <p:cNvSpPr>
            <a:spLocks noGrp="1"/>
          </p:cNvSpPr>
          <p:nvPr>
            <p:ph type="title"/>
          </p:nvPr>
        </p:nvSpPr>
        <p:spPr>
          <a:xfrm>
            <a:off x="572493" y="238539"/>
            <a:ext cx="11018520" cy="1434415"/>
          </a:xfrm>
        </p:spPr>
        <p:txBody>
          <a:bodyPr anchor="b">
            <a:normAutofit/>
          </a:bodyPr>
          <a:lstStyle/>
          <a:p>
            <a:r>
              <a:rPr lang="es-MX" sz="4600" dirty="0"/>
              <a:t>Objective: WorkFlow</a:t>
            </a:r>
            <a:br>
              <a:rPr lang="es-MX" sz="4600" dirty="0"/>
            </a:br>
            <a:r>
              <a:rPr lang="es-MX" sz="2000" b="0" i="0" dirty="0">
                <a:solidFill>
                  <a:srgbClr val="222222"/>
                </a:solidFill>
                <a:effectLst/>
                <a:latin typeface="Arial" panose="020B0604020202020204" pitchFamily="34" charset="0"/>
              </a:rPr>
              <a:t>The objective is to automate the extraction of dispatch metrics data from the last week for Mexico and store it in a table within the AA_tables schema, updating it every week.</a:t>
            </a:r>
            <a:endParaRPr lang="es-MX" sz="4600" dirty="0"/>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8867BA6-0B74-4EEC-129D-35DFB1694A78}"/>
              </a:ext>
            </a:extLst>
          </p:cNvPr>
          <p:cNvSpPr>
            <a:spLocks noGrp="1"/>
          </p:cNvSpPr>
          <p:nvPr>
            <p:ph idx="1"/>
          </p:nvPr>
        </p:nvSpPr>
        <p:spPr>
          <a:xfrm>
            <a:off x="572493" y="2071316"/>
            <a:ext cx="6713552" cy="4119172"/>
          </a:xfrm>
        </p:spPr>
        <p:txBody>
          <a:bodyPr anchor="t">
            <a:normAutofit/>
          </a:bodyPr>
          <a:lstStyle/>
          <a:p>
            <a:pPr marL="514350" indent="-514350">
              <a:buFont typeface="+mj-lt"/>
              <a:buAutoNum type="romanUcPeriod"/>
            </a:pPr>
            <a:r>
              <a:rPr lang="es-MX" sz="1900" dirty="0">
                <a:latin typeface="ArialMT"/>
              </a:rPr>
              <a:t>Weekly information: With the Scheduler we can set this process to run every certain time. </a:t>
            </a:r>
          </a:p>
          <a:p>
            <a:pPr marL="514350" indent="-514350">
              <a:buFont typeface="+mj-lt"/>
              <a:buAutoNum type="romanUcPeriod"/>
            </a:pPr>
            <a:endParaRPr lang="es-MX" sz="1900" dirty="0">
              <a:latin typeface="ArialMT"/>
            </a:endParaRPr>
          </a:p>
          <a:p>
            <a:pPr marL="514350" indent="-514350">
              <a:buFont typeface="+mj-lt"/>
              <a:buAutoNum type="romanUcPeriod"/>
            </a:pPr>
            <a:r>
              <a:rPr lang="es-MX" sz="1900" dirty="0">
                <a:effectLst/>
                <a:latin typeface="ArialMT"/>
              </a:rPr>
              <a:t>Execute SQL Query: The tables that generate this query are metrics for delivery trips anf information about cities in Latin America. </a:t>
            </a:r>
            <a:endParaRPr lang="es-MX" sz="1900" dirty="0">
              <a:effectLst/>
            </a:endParaRPr>
          </a:p>
          <a:p>
            <a:pPr marL="514350" indent="-514350">
              <a:buFont typeface="+mj-lt"/>
              <a:buAutoNum type="romanUcPeriod"/>
            </a:pPr>
            <a:endParaRPr lang="es-MX" sz="1900" dirty="0">
              <a:effectLst/>
              <a:latin typeface="ArialMT"/>
            </a:endParaRPr>
          </a:p>
          <a:p>
            <a:pPr marL="514350" indent="-514350">
              <a:buFont typeface="+mj-lt"/>
              <a:buAutoNum type="romanUcPeriod"/>
            </a:pPr>
            <a:r>
              <a:rPr lang="es-MX" sz="1900" dirty="0">
                <a:effectLst/>
                <a:latin typeface="ArialMT"/>
              </a:rPr>
              <a:t>Process data and load to AA_tables</a:t>
            </a:r>
          </a:p>
          <a:p>
            <a:pPr marL="514350" indent="-514350">
              <a:buFont typeface="+mj-lt"/>
              <a:buAutoNum type="romanUcPeriod"/>
            </a:pPr>
            <a:endParaRPr lang="es-MX" sz="1900" dirty="0"/>
          </a:p>
          <a:p>
            <a:pPr marL="514350" indent="-514350">
              <a:buFont typeface="+mj-lt"/>
              <a:buAutoNum type="romanUcPeriod"/>
            </a:pPr>
            <a:r>
              <a:rPr lang="es-MX" sz="1900" dirty="0"/>
              <a:t>Create notifications to let Uber Eats colleagues know that the dashboard contains new, relevant and easily digestible information.</a:t>
            </a:r>
          </a:p>
        </p:txBody>
      </p:sp>
      <p:pic>
        <p:nvPicPr>
          <p:cNvPr id="6" name="Imagen 5">
            <a:extLst>
              <a:ext uri="{FF2B5EF4-FFF2-40B4-BE49-F238E27FC236}">
                <a16:creationId xmlns:a16="http://schemas.microsoft.com/office/drawing/2014/main" id="{25470ABD-4184-77F7-0B5A-B999655F4B03}"/>
              </a:ext>
            </a:extLst>
          </p:cNvPr>
          <p:cNvPicPr>
            <a:picLocks noChangeAspect="1"/>
          </p:cNvPicPr>
          <p:nvPr/>
        </p:nvPicPr>
        <p:blipFill>
          <a:blip r:embed="rId2"/>
          <a:srcRect l="25926" r="22848" b="1"/>
          <a:stretch>
            <a:fillRect/>
          </a:stretch>
        </p:blipFill>
        <p:spPr>
          <a:xfrm>
            <a:off x="7675658" y="2093976"/>
            <a:ext cx="3941064" cy="4096512"/>
          </a:xfrm>
          <a:prstGeom prst="rect">
            <a:avLst/>
          </a:prstGeom>
        </p:spPr>
      </p:pic>
      <p:cxnSp>
        <p:nvCxnSpPr>
          <p:cNvPr id="16" name="Conector recto de flecha 15">
            <a:extLst>
              <a:ext uri="{FF2B5EF4-FFF2-40B4-BE49-F238E27FC236}">
                <a16:creationId xmlns:a16="http://schemas.microsoft.com/office/drawing/2014/main" id="{226E7304-906D-C056-7699-070B082D54A5}"/>
              </a:ext>
            </a:extLst>
          </p:cNvPr>
          <p:cNvCxnSpPr/>
          <p:nvPr/>
        </p:nvCxnSpPr>
        <p:spPr>
          <a:xfrm>
            <a:off x="88286" y="2210765"/>
            <a:ext cx="4220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20">
            <a:extLst>
              <a:ext uri="{FF2B5EF4-FFF2-40B4-BE49-F238E27FC236}">
                <a16:creationId xmlns:a16="http://schemas.microsoft.com/office/drawing/2014/main" id="{BD336B7D-1E77-5B6F-D384-E3FDC7F9A00E}"/>
              </a:ext>
            </a:extLst>
          </p:cNvPr>
          <p:cNvCxnSpPr>
            <a:cxnSpLocks/>
          </p:cNvCxnSpPr>
          <p:nvPr/>
        </p:nvCxnSpPr>
        <p:spPr>
          <a:xfrm>
            <a:off x="88286" y="2199190"/>
            <a:ext cx="0" cy="3159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ector recto 21">
            <a:extLst>
              <a:ext uri="{FF2B5EF4-FFF2-40B4-BE49-F238E27FC236}">
                <a16:creationId xmlns:a16="http://schemas.microsoft.com/office/drawing/2014/main" id="{3239EAA9-BCEB-4F30-0B95-CF853329A023}"/>
              </a:ext>
            </a:extLst>
          </p:cNvPr>
          <p:cNvCxnSpPr>
            <a:cxnSpLocks/>
          </p:cNvCxnSpPr>
          <p:nvPr/>
        </p:nvCxnSpPr>
        <p:spPr>
          <a:xfrm flipH="1">
            <a:off x="88286" y="5359078"/>
            <a:ext cx="484207"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3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2CB58-6CBC-AEE0-8BE0-8F927E1FB2B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112B275-1A23-94E2-D059-B26B043A0DEE}"/>
              </a:ext>
            </a:extLst>
          </p:cNvPr>
          <p:cNvSpPr>
            <a:spLocks noGrp="1"/>
          </p:cNvSpPr>
          <p:nvPr>
            <p:ph type="title"/>
          </p:nvPr>
        </p:nvSpPr>
        <p:spPr>
          <a:xfrm>
            <a:off x="330389" y="228396"/>
            <a:ext cx="11018520" cy="816427"/>
          </a:xfrm>
        </p:spPr>
        <p:txBody>
          <a:bodyPr anchor="b">
            <a:normAutofit/>
          </a:bodyPr>
          <a:lstStyle/>
          <a:p>
            <a:r>
              <a:rPr lang="es-MX" sz="4600" dirty="0"/>
              <a:t>Objective: Data Preparation </a:t>
            </a:r>
          </a:p>
        </p:txBody>
      </p:sp>
      <p:graphicFrame>
        <p:nvGraphicFramePr>
          <p:cNvPr id="4" name="Tabla 3">
            <a:extLst>
              <a:ext uri="{FF2B5EF4-FFF2-40B4-BE49-F238E27FC236}">
                <a16:creationId xmlns:a16="http://schemas.microsoft.com/office/drawing/2014/main" id="{CAECA456-9EDA-2494-69FE-8E949F278791}"/>
              </a:ext>
            </a:extLst>
          </p:cNvPr>
          <p:cNvGraphicFramePr>
            <a:graphicFrameLocks noGrp="1"/>
          </p:cNvGraphicFramePr>
          <p:nvPr>
            <p:extLst>
              <p:ext uri="{D42A27DB-BD31-4B8C-83A1-F6EECF244321}">
                <p14:modId xmlns:p14="http://schemas.microsoft.com/office/powerpoint/2010/main" val="4266493759"/>
              </p:ext>
            </p:extLst>
          </p:nvPr>
        </p:nvGraphicFramePr>
        <p:xfrm>
          <a:off x="330389" y="1044824"/>
          <a:ext cx="7135281" cy="2809769"/>
        </p:xfrm>
        <a:graphic>
          <a:graphicData uri="http://schemas.openxmlformats.org/drawingml/2006/table">
            <a:tbl>
              <a:tblPr firstRow="1" bandRow="1">
                <a:tableStyleId>{F5AB1C69-6EDB-4FF4-983F-18BD219EF322}</a:tableStyleId>
              </a:tblPr>
              <a:tblGrid>
                <a:gridCol w="4069033">
                  <a:extLst>
                    <a:ext uri="{9D8B030D-6E8A-4147-A177-3AD203B41FA5}">
                      <a16:colId xmlns:a16="http://schemas.microsoft.com/office/drawing/2014/main" val="3719492376"/>
                    </a:ext>
                  </a:extLst>
                </a:gridCol>
                <a:gridCol w="3066248">
                  <a:extLst>
                    <a:ext uri="{9D8B030D-6E8A-4147-A177-3AD203B41FA5}">
                      <a16:colId xmlns:a16="http://schemas.microsoft.com/office/drawing/2014/main" val="2657583226"/>
                    </a:ext>
                  </a:extLst>
                </a:gridCol>
              </a:tblGrid>
              <a:tr h="256226">
                <a:tc>
                  <a:txBody>
                    <a:bodyPr/>
                    <a:lstStyle/>
                    <a:p>
                      <a:r>
                        <a:rPr lang="es-MX" sz="1200" dirty="0"/>
                        <a:t>Table</a:t>
                      </a:r>
                    </a:p>
                  </a:txBody>
                  <a:tcPr/>
                </a:tc>
                <a:tc>
                  <a:txBody>
                    <a:bodyPr/>
                    <a:lstStyle/>
                    <a:p>
                      <a:r>
                        <a:rPr lang="es-MX" sz="1200" dirty="0"/>
                        <a:t>Description</a:t>
                      </a:r>
                    </a:p>
                  </a:txBody>
                  <a:tcPr/>
                </a:tc>
                <a:extLst>
                  <a:ext uri="{0D108BD9-81ED-4DB2-BD59-A6C34878D82A}">
                    <a16:rowId xmlns:a16="http://schemas.microsoft.com/office/drawing/2014/main" val="409479620"/>
                  </a:ext>
                </a:extLst>
              </a:tr>
              <a:tr h="442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dk1"/>
                          </a:solidFill>
                          <a:effectLst/>
                        </a:rPr>
                        <a:t>dwh.dim_city</a:t>
                      </a:r>
                      <a:endParaRPr lang="es-MX"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a:solidFill>
                            <a:schemeClr val="dk1"/>
                          </a:solidFill>
                          <a:effectLst/>
                        </a:rPr>
                        <a:t>Information about cities in Latin America</a:t>
                      </a:r>
                      <a:endParaRPr lang="es-MX" sz="1200" dirty="0"/>
                    </a:p>
                  </a:txBody>
                  <a:tcPr/>
                </a:tc>
                <a:extLst>
                  <a:ext uri="{0D108BD9-81ED-4DB2-BD59-A6C34878D82A}">
                    <a16:rowId xmlns:a16="http://schemas.microsoft.com/office/drawing/2014/main" val="3629421655"/>
                  </a:ext>
                </a:extLst>
              </a:tr>
              <a:tr h="8213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dk1"/>
                          </a:solidFill>
                          <a:effectLst/>
                        </a:rPr>
                        <a:t>kirby_external_data.cities_strategy_region</a:t>
                      </a:r>
                      <a:endParaRPr lang="es-MX" sz="1200" dirty="0">
                        <a:effectLst/>
                      </a:endParaRPr>
                    </a:p>
                  </a:txBody>
                  <a:tcPr/>
                </a:tc>
                <a:tc>
                  <a:txBody>
                    <a:bodyPr/>
                    <a:lstStyle/>
                    <a:p>
                      <a:r>
                        <a:rPr lang="es-MX" sz="1200" kern="1200" dirty="0">
                          <a:solidFill>
                            <a:schemeClr val="dk1"/>
                          </a:solidFill>
                          <a:effectLst/>
                        </a:rPr>
                        <a:t>Information about cities, specifically about the regions and </a:t>
                      </a:r>
                      <a:endParaRPr lang="es-MX" sz="1200" dirty="0">
                        <a:effectLst/>
                      </a:endParaRPr>
                    </a:p>
                    <a:p>
                      <a:r>
                        <a:rPr lang="es-MX" sz="1200" kern="1200" dirty="0">
                          <a:solidFill>
                            <a:schemeClr val="dk1"/>
                          </a:solidFill>
                          <a:effectLst/>
                        </a:rPr>
                        <a:t>territories within each country. </a:t>
                      </a:r>
                      <a:endParaRPr lang="es-MX" sz="1200" dirty="0">
                        <a:effectLst/>
                      </a:endParaRPr>
                    </a:p>
                  </a:txBody>
                  <a:tcPr/>
                </a:tc>
                <a:extLst>
                  <a:ext uri="{0D108BD9-81ED-4DB2-BD59-A6C34878D82A}">
                    <a16:rowId xmlns:a16="http://schemas.microsoft.com/office/drawing/2014/main" val="825210894"/>
                  </a:ext>
                </a:extLst>
              </a:tr>
              <a:tr h="17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dk1"/>
                          </a:solidFill>
                          <a:effectLst/>
                        </a:rPr>
                        <a:t>delivery_matching.eats_dispatch_metrics_job_message </a:t>
                      </a:r>
                      <a:endParaRPr lang="es-MX"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a:solidFill>
                            <a:schemeClr val="dk1"/>
                          </a:solidFill>
                          <a:effectLst/>
                        </a:rPr>
                        <a:t>Mfor delivery trips, including distances and order information. </a:t>
                      </a:r>
                      <a:endParaRPr lang="es-MX" sz="1200" dirty="0">
                        <a:effectLst/>
                      </a:endParaRPr>
                    </a:p>
                    <a:p>
                      <a:endParaRPr lang="es-MX" sz="1200" dirty="0"/>
                    </a:p>
                  </a:txBody>
                  <a:tcPr/>
                </a:tc>
                <a:extLst>
                  <a:ext uri="{0D108BD9-81ED-4DB2-BD59-A6C34878D82A}">
                    <a16:rowId xmlns:a16="http://schemas.microsoft.com/office/drawing/2014/main" val="4179173951"/>
                  </a:ext>
                </a:extLst>
              </a:tr>
              <a:tr h="631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b="1" kern="1200" dirty="0">
                          <a:solidFill>
                            <a:schemeClr val="dk1"/>
                          </a:solidFill>
                          <a:effectLst/>
                        </a:rPr>
                        <a:t>tmp.lea_trips_scope_atd_consolidation_v2 </a:t>
                      </a:r>
                      <a:endParaRPr lang="es-MX" sz="12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kern="1200" dirty="0">
                          <a:solidFill>
                            <a:schemeClr val="dk1"/>
                          </a:solidFill>
                          <a:effectLst/>
                        </a:rPr>
                        <a:t>Information about delivery trips and drivers. </a:t>
                      </a:r>
                      <a:endParaRPr lang="es-MX" sz="1200" dirty="0">
                        <a:effectLst/>
                      </a:endParaRPr>
                    </a:p>
                  </a:txBody>
                  <a:tcPr/>
                </a:tc>
                <a:extLst>
                  <a:ext uri="{0D108BD9-81ED-4DB2-BD59-A6C34878D82A}">
                    <a16:rowId xmlns:a16="http://schemas.microsoft.com/office/drawing/2014/main" val="1638201798"/>
                  </a:ext>
                </a:extLst>
              </a:tr>
            </a:tbl>
          </a:graphicData>
        </a:graphic>
      </p:graphicFrame>
      <p:sp>
        <p:nvSpPr>
          <p:cNvPr id="8" name="Cerrar llave 7">
            <a:extLst>
              <a:ext uri="{FF2B5EF4-FFF2-40B4-BE49-F238E27FC236}">
                <a16:creationId xmlns:a16="http://schemas.microsoft.com/office/drawing/2014/main" id="{6700BE38-F822-F03B-D9BA-F12CC646C6B1}"/>
              </a:ext>
            </a:extLst>
          </p:cNvPr>
          <p:cNvSpPr/>
          <p:nvPr/>
        </p:nvSpPr>
        <p:spPr>
          <a:xfrm>
            <a:off x="7465670" y="864973"/>
            <a:ext cx="361143" cy="5931242"/>
          </a:xfrm>
          <a:prstGeom prst="rightBrace">
            <a:avLst/>
          </a:prstGeom>
          <a:ln>
            <a:solidFill>
              <a:srgbClr val="59C2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9" name="CuadroTexto 8">
            <a:extLst>
              <a:ext uri="{FF2B5EF4-FFF2-40B4-BE49-F238E27FC236}">
                <a16:creationId xmlns:a16="http://schemas.microsoft.com/office/drawing/2014/main" id="{CC76AAD3-48B3-8254-A638-B91B5460B9C2}"/>
              </a:ext>
            </a:extLst>
          </p:cNvPr>
          <p:cNvSpPr txBox="1"/>
          <p:nvPr/>
        </p:nvSpPr>
        <p:spPr>
          <a:xfrm>
            <a:off x="7974956" y="87896"/>
            <a:ext cx="4027990" cy="6463308"/>
          </a:xfrm>
          <a:prstGeom prst="rect">
            <a:avLst/>
          </a:prstGeom>
          <a:noFill/>
          <a:ln w="28575">
            <a:solidFill>
              <a:srgbClr val="59C268"/>
            </a:solidFill>
          </a:ln>
        </p:spPr>
        <p:txBody>
          <a:bodyPr wrap="square" rtlCol="0">
            <a:spAutoFit/>
          </a:bodyPr>
          <a:lstStyle/>
          <a:p>
            <a:r>
              <a:rPr lang="es-MX" sz="1100" dirty="0">
                <a:solidFill>
                  <a:srgbClr val="333542"/>
                </a:solidFill>
                <a:effectLst/>
                <a:latin typeface="ProximaNova"/>
              </a:rPr>
              <a:t> 	</a:t>
            </a:r>
            <a:r>
              <a:rPr lang="es-MX" dirty="0">
                <a:solidFill>
                  <a:srgbClr val="333542"/>
                </a:solidFill>
                <a:latin typeface="ArialMT"/>
              </a:rPr>
              <a:t>D</a:t>
            </a:r>
            <a:r>
              <a:rPr lang="es-MX" sz="1800" dirty="0">
                <a:effectLst/>
                <a:latin typeface="ArialMT"/>
              </a:rPr>
              <a:t>ata Final Structure</a:t>
            </a:r>
            <a:endParaRPr lang="es-MX" sz="1100" dirty="0">
              <a:solidFill>
                <a:srgbClr val="333542"/>
              </a:solidFill>
              <a:effectLst/>
              <a:latin typeface="ProximaNova"/>
            </a:endParaRPr>
          </a:p>
          <a:p>
            <a:pPr marL="0" marR="0">
              <a:spcBef>
                <a:spcPts val="0"/>
              </a:spcBef>
              <a:spcAft>
                <a:spcPts val="0"/>
              </a:spcAft>
            </a:pPr>
            <a:r>
              <a:rPr lang="es-MX" sz="1100" dirty="0">
                <a:solidFill>
                  <a:srgbClr val="59C268"/>
                </a:solidFill>
                <a:effectLst/>
                <a:latin typeface="Calibri" panose="020F0502020204030204" pitchFamily="34" charset="0"/>
              </a:rPr>
              <a:t>territory:</a:t>
            </a:r>
            <a:r>
              <a:rPr lang="es-MX" sz="1100" dirty="0">
                <a:effectLst/>
                <a:latin typeface="Calibri" panose="020F0502020204030204" pitchFamily="34" charset="0"/>
              </a:rPr>
              <a:t> A subdivision within a region that denotes a more specific zone, such as a territorial division or operational area. </a:t>
            </a:r>
          </a:p>
          <a:p>
            <a:pPr marL="0" marR="0">
              <a:spcBef>
                <a:spcPts val="0"/>
              </a:spcBef>
              <a:spcAft>
                <a:spcPts val="0"/>
              </a:spcAft>
            </a:pPr>
            <a:r>
              <a:rPr lang="es-MX" sz="1100" dirty="0">
                <a:solidFill>
                  <a:srgbClr val="59C268"/>
                </a:solidFill>
                <a:effectLst/>
                <a:latin typeface="Calibri" panose="020F0502020204030204" pitchFamily="34" charset="0"/>
              </a:rPr>
              <a:t>country_name: </a:t>
            </a:r>
            <a:r>
              <a:rPr lang="es-MX" sz="1100" dirty="0">
                <a:effectLst/>
                <a:latin typeface="Calibri" panose="020F0502020204030204" pitchFamily="34" charset="0"/>
              </a:rPr>
              <a:t>The name of the country where the delivery or service is being performed, represented by its common name </a:t>
            </a:r>
          </a:p>
          <a:p>
            <a:pPr marL="0" marR="0">
              <a:spcBef>
                <a:spcPts val="0"/>
              </a:spcBef>
              <a:spcAft>
                <a:spcPts val="0"/>
              </a:spcAft>
            </a:pPr>
            <a:r>
              <a:rPr lang="es-MX" sz="1100" dirty="0">
                <a:solidFill>
                  <a:srgbClr val="59C268"/>
                </a:solidFill>
                <a:effectLst/>
                <a:latin typeface="Calibri" panose="020F0502020204030204" pitchFamily="34" charset="0"/>
              </a:rPr>
              <a:t>workflow_uuid:</a:t>
            </a:r>
            <a:r>
              <a:rPr lang="es-MX" sz="1100" dirty="0">
                <a:effectLst/>
                <a:latin typeface="Calibri" panose="020F0502020204030204" pitchFamily="34" charset="0"/>
              </a:rPr>
              <a:t> A unique global identifier (UUID) assigned to a specific workflow, used to track an order or process within the system. </a:t>
            </a:r>
          </a:p>
          <a:p>
            <a:pPr marL="0" marR="0">
              <a:spcBef>
                <a:spcPts val="0"/>
              </a:spcBef>
              <a:spcAft>
                <a:spcPts val="0"/>
              </a:spcAft>
            </a:pPr>
            <a:r>
              <a:rPr lang="es-MX" sz="1100" dirty="0">
                <a:solidFill>
                  <a:srgbClr val="59C268"/>
                </a:solidFill>
                <a:effectLst/>
                <a:latin typeface="Calibri" panose="020F0502020204030204" pitchFamily="34" charset="0"/>
              </a:rPr>
              <a:t>driver_uuid: </a:t>
            </a:r>
            <a:r>
              <a:rPr lang="es-MX" sz="1100" dirty="0">
                <a:effectLst/>
                <a:latin typeface="Calibri" panose="020F0502020204030204" pitchFamily="34" charset="0"/>
              </a:rPr>
              <a:t>A unique global identifier (UUID) assigned to the driver or courier responsible for completing the delivery or task related to the workflow. </a:t>
            </a:r>
          </a:p>
          <a:p>
            <a:pPr marL="0" marR="0">
              <a:spcBef>
                <a:spcPts val="0"/>
              </a:spcBef>
              <a:spcAft>
                <a:spcPts val="0"/>
              </a:spcAft>
            </a:pPr>
            <a:r>
              <a:rPr lang="es-MX" sz="1100" dirty="0">
                <a:solidFill>
                  <a:srgbClr val="59C268"/>
                </a:solidFill>
                <a:effectLst/>
                <a:latin typeface="Calibri" panose="020F0502020204030204" pitchFamily="34" charset="0"/>
              </a:rPr>
              <a:t>delivery_trip_uuid: </a:t>
            </a:r>
            <a:r>
              <a:rPr lang="es-MX" sz="1100" dirty="0">
                <a:effectLst/>
                <a:latin typeface="Calibri" panose="020F0502020204030204" pitchFamily="34" charset="0"/>
              </a:rPr>
              <a:t>A unique global identifier (UUID) associated with a specific delivery trip within a workflow. </a:t>
            </a:r>
          </a:p>
          <a:p>
            <a:pPr marL="0" marR="0">
              <a:spcBef>
                <a:spcPts val="0"/>
              </a:spcBef>
              <a:spcAft>
                <a:spcPts val="0"/>
              </a:spcAft>
            </a:pPr>
            <a:r>
              <a:rPr lang="es-MX" sz="1100" dirty="0">
                <a:solidFill>
                  <a:srgbClr val="59C268"/>
                </a:solidFill>
                <a:effectLst/>
                <a:latin typeface="Calibri" panose="020F0502020204030204" pitchFamily="34" charset="0"/>
              </a:rPr>
              <a:t>courier_flow</a:t>
            </a:r>
            <a:r>
              <a:rPr lang="es-MX" sz="1100" dirty="0">
                <a:solidFill>
                  <a:srgbClr val="ED7D31"/>
                </a:solidFill>
                <a:effectLst/>
                <a:latin typeface="Calibri" panose="020F0502020204030204" pitchFamily="34" charset="0"/>
              </a:rPr>
              <a:t>:</a:t>
            </a:r>
            <a:r>
              <a:rPr lang="es-MX" sz="1100" dirty="0">
                <a:effectLst/>
                <a:latin typeface="Calibri" panose="020F0502020204030204" pitchFamily="34" charset="0"/>
              </a:rPr>
              <a:t>The type of transport used by the courier to complete the delivery, such as "Motorbike", "Car", etc. </a:t>
            </a:r>
          </a:p>
          <a:p>
            <a:pPr marL="0" marR="0">
              <a:spcBef>
                <a:spcPts val="0"/>
              </a:spcBef>
              <a:spcAft>
                <a:spcPts val="0"/>
              </a:spcAft>
            </a:pPr>
            <a:r>
              <a:rPr lang="es-MX" sz="1100" dirty="0">
                <a:solidFill>
                  <a:srgbClr val="59C268"/>
                </a:solidFill>
                <a:effectLst/>
                <a:latin typeface="Calibri" panose="020F0502020204030204" pitchFamily="34" charset="0"/>
              </a:rPr>
              <a:t>restaurant_offered_timestamp_utc:</a:t>
            </a:r>
            <a:r>
              <a:rPr lang="es-MX" sz="1100" dirty="0">
                <a:effectLst/>
                <a:latin typeface="Calibri" panose="020F0502020204030204" pitchFamily="34" charset="0"/>
              </a:rPr>
              <a:t> The date and time in UTC when the restaurant received the order and began processing it. </a:t>
            </a:r>
          </a:p>
          <a:p>
            <a:pPr marL="0" marR="0">
              <a:spcBef>
                <a:spcPts val="0"/>
              </a:spcBef>
              <a:spcAft>
                <a:spcPts val="0"/>
              </a:spcAft>
            </a:pPr>
            <a:r>
              <a:rPr lang="es-MX" sz="1100" dirty="0">
                <a:solidFill>
                  <a:srgbClr val="59C268"/>
                </a:solidFill>
                <a:effectLst/>
                <a:latin typeface="Calibri" panose="020F0502020204030204" pitchFamily="34" charset="0"/>
              </a:rPr>
              <a:t>order_final_state_timestamp_local: </a:t>
            </a:r>
            <a:r>
              <a:rPr lang="es-MX" sz="1100" dirty="0">
                <a:effectLst/>
                <a:latin typeface="Calibri" panose="020F0502020204030204" pitchFamily="34" charset="0"/>
              </a:rPr>
              <a:t>The local date and time when the order reached its final state, for example, when the delivery was completed or the order reached its final status. </a:t>
            </a:r>
            <a:r>
              <a:rPr lang="es-MX" sz="1100" dirty="0">
                <a:solidFill>
                  <a:srgbClr val="59C268"/>
                </a:solidFill>
                <a:effectLst/>
                <a:latin typeface="Calibri" panose="020F0502020204030204" pitchFamily="34" charset="0"/>
              </a:rPr>
              <a:t>eater_request_timestamp_local:</a:t>
            </a:r>
            <a:r>
              <a:rPr lang="es-MX" sz="1100" dirty="0">
                <a:effectLst/>
                <a:latin typeface="Calibri" panose="020F0502020204030204" pitchFamily="34" charset="0"/>
              </a:rPr>
              <a:t> The local date and time when the customer made the delivery request, i.e., when the order was created. </a:t>
            </a:r>
          </a:p>
          <a:p>
            <a:pPr marL="0" marR="0">
              <a:spcBef>
                <a:spcPts val="0"/>
              </a:spcBef>
              <a:spcAft>
                <a:spcPts val="0"/>
              </a:spcAft>
            </a:pPr>
            <a:r>
              <a:rPr lang="es-MX" sz="1100" dirty="0">
                <a:solidFill>
                  <a:srgbClr val="59C268"/>
                </a:solidFill>
                <a:effectLst/>
                <a:latin typeface="Calibri" panose="020F0502020204030204" pitchFamily="34" charset="0"/>
              </a:rPr>
              <a:t>geo_archetype: </a:t>
            </a:r>
            <a:r>
              <a:rPr lang="es-MX" sz="1100" dirty="0">
                <a:effectLst/>
                <a:latin typeface="Calibri" panose="020F0502020204030204" pitchFamily="34" charset="0"/>
              </a:rPr>
              <a:t>The type of geolocation associated with the order, defined as a strategic region for marketing efforts. </a:t>
            </a:r>
          </a:p>
          <a:p>
            <a:pPr marL="0" marR="0">
              <a:spcBef>
                <a:spcPts val="0"/>
              </a:spcBef>
              <a:spcAft>
                <a:spcPts val="0"/>
              </a:spcAft>
            </a:pPr>
            <a:r>
              <a:rPr lang="es-MX" sz="1100" dirty="0">
                <a:solidFill>
                  <a:srgbClr val="59C268"/>
                </a:solidFill>
                <a:effectLst/>
                <a:latin typeface="Calibri" panose="020F0502020204030204" pitchFamily="34" charset="0"/>
              </a:rPr>
              <a:t>merchant_surface:</a:t>
            </a:r>
            <a:r>
              <a:rPr lang="es-MX" sz="1100" dirty="0">
                <a:effectLst/>
                <a:latin typeface="Calibri" panose="020F0502020204030204" pitchFamily="34" charset="0"/>
              </a:rPr>
              <a:t> The type of device or interface used by the merchant (restaurant) to interact with the system, such as "Tablet", "Phone", etc. </a:t>
            </a:r>
          </a:p>
          <a:p>
            <a:pPr marL="0" marR="0">
              <a:spcBef>
                <a:spcPts val="0"/>
              </a:spcBef>
              <a:spcAft>
                <a:spcPts val="0"/>
              </a:spcAft>
            </a:pPr>
            <a:r>
              <a:rPr lang="es-MX" sz="1100" dirty="0">
                <a:solidFill>
                  <a:srgbClr val="59C268"/>
                </a:solidFill>
                <a:effectLst/>
                <a:latin typeface="Calibri" panose="020F0502020204030204" pitchFamily="34" charset="0"/>
              </a:rPr>
              <a:t>pickup_distance:</a:t>
            </a:r>
            <a:r>
              <a:rPr lang="es-MX" sz="1100" dirty="0">
                <a:effectLst/>
                <a:latin typeface="Calibri" panose="020F0502020204030204" pitchFamily="34" charset="0"/>
              </a:rPr>
              <a:t> The distance in kilometers from the restaurant to the pickup point of the order. </a:t>
            </a:r>
          </a:p>
          <a:p>
            <a:pPr marL="0" marR="0">
              <a:spcBef>
                <a:spcPts val="0"/>
              </a:spcBef>
              <a:spcAft>
                <a:spcPts val="0"/>
              </a:spcAft>
            </a:pPr>
            <a:r>
              <a:rPr lang="es-MX" sz="1100" dirty="0">
                <a:solidFill>
                  <a:srgbClr val="59C268"/>
                </a:solidFill>
                <a:effectLst/>
                <a:latin typeface="Calibri" panose="020F0502020204030204" pitchFamily="34" charset="0"/>
              </a:rPr>
              <a:t>dropoff_distance: </a:t>
            </a:r>
            <a:r>
              <a:rPr lang="es-MX" sz="1100" dirty="0">
                <a:effectLst/>
                <a:latin typeface="Calibri" panose="020F0502020204030204" pitchFamily="34" charset="0"/>
              </a:rPr>
              <a:t>The distance in kilometers from the pickup point to the final delivery destination, such as the customer's address. </a:t>
            </a:r>
          </a:p>
          <a:p>
            <a:pPr marL="0" marR="0">
              <a:spcBef>
                <a:spcPts val="0"/>
              </a:spcBef>
              <a:spcAft>
                <a:spcPts val="0"/>
              </a:spcAft>
            </a:pPr>
            <a:r>
              <a:rPr lang="es-MX" sz="1100" dirty="0">
                <a:solidFill>
                  <a:srgbClr val="59C268"/>
                </a:solidFill>
                <a:effectLst/>
                <a:latin typeface="Calibri" panose="020F0502020204030204" pitchFamily="34" charset="0"/>
              </a:rPr>
              <a:t>ATD (Actual Time of Delivery): </a:t>
            </a:r>
            <a:r>
              <a:rPr lang="es-MX" sz="1100" dirty="0">
                <a:effectLst/>
                <a:latin typeface="Calibri" panose="020F0502020204030204" pitchFamily="34" charset="0"/>
              </a:rPr>
              <a:t>The total time, in minutes, it takes from when the order is rest offered (restaurant_offered_timestamp_utc)until it is delivered to the final destination (order_final_state_timestamp). This is a measure of the total delivery time, including both preparation and transit time. </a:t>
            </a:r>
            <a:endParaRPr lang="es-MX" sz="1400" dirty="0"/>
          </a:p>
        </p:txBody>
      </p:sp>
      <p:pic>
        <p:nvPicPr>
          <p:cNvPr id="13" name="Imagen 12">
            <a:extLst>
              <a:ext uri="{FF2B5EF4-FFF2-40B4-BE49-F238E27FC236}">
                <a16:creationId xmlns:a16="http://schemas.microsoft.com/office/drawing/2014/main" id="{D59FABBE-45D3-7C69-0574-7869595E0F76}"/>
              </a:ext>
            </a:extLst>
          </p:cNvPr>
          <p:cNvPicPr>
            <a:picLocks noChangeAspect="1"/>
          </p:cNvPicPr>
          <p:nvPr/>
        </p:nvPicPr>
        <p:blipFill>
          <a:blip r:embed="rId2"/>
          <a:stretch>
            <a:fillRect/>
          </a:stretch>
        </p:blipFill>
        <p:spPr>
          <a:xfrm>
            <a:off x="453816" y="3930212"/>
            <a:ext cx="6863711" cy="2866003"/>
          </a:xfrm>
          <a:prstGeom prst="rect">
            <a:avLst/>
          </a:prstGeom>
        </p:spPr>
      </p:pic>
    </p:spTree>
    <p:extLst>
      <p:ext uri="{BB962C8B-B14F-4D97-AF65-F5344CB8AC3E}">
        <p14:creationId xmlns:p14="http://schemas.microsoft.com/office/powerpoint/2010/main" val="205785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71FA5-CCE2-14C2-A7C2-B60206FA8F7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35DB34-663A-3F48-568A-8CA0CFE350C4}"/>
              </a:ext>
            </a:extLst>
          </p:cNvPr>
          <p:cNvSpPr>
            <a:spLocks noGrp="1"/>
          </p:cNvSpPr>
          <p:nvPr>
            <p:ph type="title"/>
          </p:nvPr>
        </p:nvSpPr>
        <p:spPr>
          <a:xfrm>
            <a:off x="0" y="17033"/>
            <a:ext cx="11018520" cy="816427"/>
          </a:xfrm>
        </p:spPr>
        <p:txBody>
          <a:bodyPr anchor="b">
            <a:normAutofit/>
          </a:bodyPr>
          <a:lstStyle/>
          <a:p>
            <a:r>
              <a:rPr lang="es-MX" sz="4600" dirty="0"/>
              <a:t>Objective: Data Preparation </a:t>
            </a:r>
          </a:p>
        </p:txBody>
      </p:sp>
      <p:pic>
        <p:nvPicPr>
          <p:cNvPr id="5" name="Gráfico 4" descr="Filter con relleno sólido">
            <a:extLst>
              <a:ext uri="{FF2B5EF4-FFF2-40B4-BE49-F238E27FC236}">
                <a16:creationId xmlns:a16="http://schemas.microsoft.com/office/drawing/2014/main" id="{55590EED-B8E7-8941-27E5-1E275D6C61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88501" y="5221668"/>
            <a:ext cx="914400" cy="914400"/>
          </a:xfrm>
          <a:prstGeom prst="rect">
            <a:avLst/>
          </a:prstGeom>
        </p:spPr>
      </p:pic>
      <p:pic>
        <p:nvPicPr>
          <p:cNvPr id="12" name="Gráfico 11" descr="Daily calendar contorno">
            <a:extLst>
              <a:ext uri="{FF2B5EF4-FFF2-40B4-BE49-F238E27FC236}">
                <a16:creationId xmlns:a16="http://schemas.microsoft.com/office/drawing/2014/main" id="{78A6E67B-E384-B63B-DAA1-94861F143C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13739" y="1468983"/>
            <a:ext cx="3378261" cy="3378261"/>
          </a:xfrm>
          <a:prstGeom prst="rect">
            <a:avLst/>
          </a:prstGeom>
        </p:spPr>
      </p:pic>
      <p:pic>
        <p:nvPicPr>
          <p:cNvPr id="13" name="Gráfico 12" descr="Daily calendar contorno">
            <a:extLst>
              <a:ext uri="{FF2B5EF4-FFF2-40B4-BE49-F238E27FC236}">
                <a16:creationId xmlns:a16="http://schemas.microsoft.com/office/drawing/2014/main" id="{22960DDB-420A-F7DE-149E-7E66E95457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5545" y="1179130"/>
            <a:ext cx="4499738" cy="4499738"/>
          </a:xfrm>
          <a:prstGeom prst="rect">
            <a:avLst/>
          </a:prstGeom>
        </p:spPr>
      </p:pic>
      <p:sp>
        <p:nvSpPr>
          <p:cNvPr id="14" name="Título 1">
            <a:extLst>
              <a:ext uri="{FF2B5EF4-FFF2-40B4-BE49-F238E27FC236}">
                <a16:creationId xmlns:a16="http://schemas.microsoft.com/office/drawing/2014/main" id="{21F09751-8E37-F059-21E6-F8D736237173}"/>
              </a:ext>
            </a:extLst>
          </p:cNvPr>
          <p:cNvSpPr txBox="1">
            <a:spLocks/>
          </p:cNvSpPr>
          <p:nvPr/>
        </p:nvSpPr>
        <p:spPr>
          <a:xfrm>
            <a:off x="160625" y="5118130"/>
            <a:ext cx="3646299" cy="81642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600" dirty="0"/>
              <a:t>Aprox: </a:t>
            </a:r>
          </a:p>
          <a:p>
            <a:pPr algn="ctr"/>
            <a:r>
              <a:rPr lang="es-MX" sz="4600" dirty="0"/>
              <a:t>1,000,000 per week</a:t>
            </a:r>
          </a:p>
        </p:txBody>
      </p:sp>
      <p:sp>
        <p:nvSpPr>
          <p:cNvPr id="15" name="Título 1">
            <a:extLst>
              <a:ext uri="{FF2B5EF4-FFF2-40B4-BE49-F238E27FC236}">
                <a16:creationId xmlns:a16="http://schemas.microsoft.com/office/drawing/2014/main" id="{5AC01218-869B-453A-176A-425B815CF82A}"/>
              </a:ext>
            </a:extLst>
          </p:cNvPr>
          <p:cNvSpPr txBox="1">
            <a:spLocks/>
          </p:cNvSpPr>
          <p:nvPr/>
        </p:nvSpPr>
        <p:spPr>
          <a:xfrm>
            <a:off x="8545701" y="4761168"/>
            <a:ext cx="3646299" cy="816427"/>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600" dirty="0"/>
              <a:t>Aprox: </a:t>
            </a:r>
          </a:p>
          <a:p>
            <a:pPr algn="ctr"/>
            <a:r>
              <a:rPr lang="es-MX" sz="4600" dirty="0"/>
              <a:t>800,000 per week</a:t>
            </a:r>
          </a:p>
        </p:txBody>
      </p:sp>
      <p:sp>
        <p:nvSpPr>
          <p:cNvPr id="16" name="CuadroTexto 15">
            <a:extLst>
              <a:ext uri="{FF2B5EF4-FFF2-40B4-BE49-F238E27FC236}">
                <a16:creationId xmlns:a16="http://schemas.microsoft.com/office/drawing/2014/main" id="{7A7DAB01-4103-8F01-B2A0-F259BEAC28DB}"/>
              </a:ext>
            </a:extLst>
          </p:cNvPr>
          <p:cNvSpPr txBox="1"/>
          <p:nvPr/>
        </p:nvSpPr>
        <p:spPr>
          <a:xfrm>
            <a:off x="4010174" y="1179130"/>
            <a:ext cx="4669546" cy="4339650"/>
          </a:xfrm>
          <a:prstGeom prst="rect">
            <a:avLst/>
          </a:prstGeom>
          <a:noFill/>
          <a:ln w="28575">
            <a:solidFill>
              <a:srgbClr val="59C268"/>
            </a:solidFill>
          </a:ln>
        </p:spPr>
        <p:txBody>
          <a:bodyPr wrap="square" rtlCol="0">
            <a:spAutoFit/>
          </a:bodyPr>
          <a:lstStyle/>
          <a:p>
            <a:pPr algn="l" rtl="0"/>
            <a:r>
              <a:rPr lang="es-MX" sz="1100" dirty="0">
                <a:solidFill>
                  <a:srgbClr val="59C268"/>
                </a:solidFill>
                <a:effectLst/>
                <a:latin typeface="ProximaNova"/>
              </a:rPr>
              <a:t> </a:t>
            </a:r>
            <a:r>
              <a:rPr lang="es-MX" sz="1200" b="0" i="0" dirty="0">
                <a:solidFill>
                  <a:srgbClr val="59C268"/>
                </a:solidFill>
                <a:effectLst/>
                <a:latin typeface="Arial" panose="020B0604020202020204" pitchFamily="34" charset="0"/>
              </a:rPr>
              <a:t>territory : </a:t>
            </a:r>
            <a:r>
              <a:rPr lang="es-MX" sz="1200" b="0" i="0" dirty="0">
                <a:solidFill>
                  <a:srgbClr val="222222"/>
                </a:solidFill>
                <a:effectLst/>
                <a:latin typeface="Arial" panose="020B0604020202020204" pitchFamily="34" charset="0"/>
              </a:rPr>
              <a:t>Correction, replace ‘Long Tail - Region’ for ‘Long Tail’.</a:t>
            </a:r>
          </a:p>
          <a:p>
            <a:pPr algn="l" rtl="0"/>
            <a:r>
              <a:rPr lang="es-MX" sz="1200" b="0" i="0" dirty="0">
                <a:solidFill>
                  <a:srgbClr val="59C268"/>
                </a:solidFill>
                <a:effectLst/>
                <a:latin typeface="Arial" panose="020B0604020202020204" pitchFamily="34" charset="0"/>
              </a:rPr>
              <a:t>driver_uuid : </a:t>
            </a:r>
            <a:r>
              <a:rPr lang="es-MX" sz="1200" b="0" i="0" dirty="0">
                <a:solidFill>
                  <a:srgbClr val="222222"/>
                </a:solidFill>
                <a:effectLst/>
                <a:latin typeface="Arial" panose="020B0604020202020204" pitchFamily="34" charset="0"/>
              </a:rPr>
              <a:t>1.26% missing values, rename missing values as “Unknown”.</a:t>
            </a:r>
          </a:p>
          <a:p>
            <a:pPr algn="l" rtl="0"/>
            <a:r>
              <a:rPr lang="es-MX" sz="1200" b="0" i="0" dirty="0">
                <a:solidFill>
                  <a:srgbClr val="59C268"/>
                </a:solidFill>
                <a:effectLst/>
                <a:latin typeface="Arial" panose="020B0604020202020204" pitchFamily="34" charset="0"/>
              </a:rPr>
              <a:t>courier_flow: </a:t>
            </a:r>
            <a:r>
              <a:rPr lang="es-MX" sz="1200" b="0" i="0" dirty="0">
                <a:solidFill>
                  <a:srgbClr val="222222"/>
                </a:solidFill>
                <a:effectLst/>
                <a:latin typeface="Arial" panose="020B0604020202020204" pitchFamily="34" charset="0"/>
              </a:rPr>
              <a:t>rename missing values as “Unknown”. Notice that “Motorbike”, “UberEats”, ‘Unknown’ and “Logistics” accumulate 98.6 %. The rest are dropped, their names do not sound like uber eats and their % is low.</a:t>
            </a:r>
          </a:p>
          <a:p>
            <a:pPr algn="l" rtl="0"/>
            <a:r>
              <a:rPr lang="es-MX" sz="1200" b="0" i="0" dirty="0">
                <a:solidFill>
                  <a:srgbClr val="59C268"/>
                </a:solidFill>
                <a:effectLst/>
                <a:latin typeface="Arial" panose="020B0604020202020204" pitchFamily="34" charset="0"/>
              </a:rPr>
              <a:t>geo_archetype: </a:t>
            </a:r>
            <a:r>
              <a:rPr lang="es-MX" sz="1200" b="0" i="0" dirty="0">
                <a:solidFill>
                  <a:srgbClr val="222222"/>
                </a:solidFill>
                <a:effectLst/>
                <a:latin typeface="Arial" panose="020B0604020202020204" pitchFamily="34" charset="0"/>
              </a:rPr>
              <a:t>Notice that Drive momentum, Defend CP, Play offense accumulate 93.8 %, I can categorize the rest as others.</a:t>
            </a:r>
          </a:p>
          <a:p>
            <a:pPr algn="l" rtl="0"/>
            <a:r>
              <a:rPr lang="es-MX" sz="1200" b="0" i="0" dirty="0">
                <a:solidFill>
                  <a:srgbClr val="59C268"/>
                </a:solidFill>
                <a:effectLst/>
                <a:latin typeface="Arial" panose="020B0604020202020204" pitchFamily="34" charset="0"/>
              </a:rPr>
              <a:t>dropoff_distance &amp; dropoff_distance </a:t>
            </a:r>
            <a:r>
              <a:rPr lang="es-MX" sz="1200" b="0" i="0" dirty="0">
                <a:solidFill>
                  <a:srgbClr val="222222"/>
                </a:solidFill>
                <a:effectLst/>
                <a:latin typeface="Arial" panose="020B0604020202020204" pitchFamily="34" charset="0"/>
              </a:rPr>
              <a:t>= 1.28% missing values, the missing info in pickup_distance corresponds to the same rows as dropoff_distance, dropoff_distance,dropear since they only represent 1.28% are eliminated.</a:t>
            </a:r>
          </a:p>
          <a:p>
            <a:pPr algn="l"/>
            <a:r>
              <a:rPr lang="es-MX" sz="1200" b="0" i="0" dirty="0">
                <a:solidFill>
                  <a:srgbClr val="222222"/>
                </a:solidFill>
                <a:effectLst/>
                <a:latin typeface="Arial" panose="020B0604020202020204" pitchFamily="34" charset="0"/>
              </a:rPr>
              <a:t>- </a:t>
            </a:r>
            <a:r>
              <a:rPr lang="es-MX" sz="1200" b="0" i="0" dirty="0">
                <a:solidFill>
                  <a:srgbClr val="59C268"/>
                </a:solidFill>
                <a:effectLst/>
                <a:latin typeface="Arial" panose="020B0604020202020204" pitchFamily="34" charset="0"/>
              </a:rPr>
              <a:t>geo_archetype: </a:t>
            </a:r>
            <a:r>
              <a:rPr lang="es-MX" sz="1200" b="0" i="0" dirty="0">
                <a:solidFill>
                  <a:srgbClr val="222222"/>
                </a:solidFill>
                <a:effectLst/>
                <a:latin typeface="Arial" panose="020B0604020202020204" pitchFamily="34" charset="0"/>
              </a:rPr>
              <a:t>Between Drive momentum, Defend CP and Play offense accumulate 93%.</a:t>
            </a:r>
            <a:br>
              <a:rPr lang="es-MX" sz="1200" dirty="0"/>
            </a:br>
            <a:r>
              <a:rPr lang="es-MX" sz="1200" b="0" i="0" dirty="0">
                <a:solidFill>
                  <a:srgbClr val="59C268"/>
                </a:solidFill>
                <a:effectLst/>
                <a:latin typeface="Arial" panose="020B0604020202020204" pitchFamily="34" charset="0"/>
              </a:rPr>
              <a:t>- commercial_surface:</a:t>
            </a:r>
            <a:r>
              <a:rPr lang="es-MX" sz="1200" b="0" i="0" dirty="0">
                <a:solidFill>
                  <a:srgbClr val="222222"/>
                </a:solidFill>
                <a:effectLst/>
                <a:latin typeface="Arial" panose="020B0604020202020204" pitchFamily="34" charset="0"/>
              </a:rPr>
              <a:t> Between POS, Tablet, Other accumulate 87.1%.</a:t>
            </a:r>
            <a:br>
              <a:rPr lang="es-MX" sz="1200" b="0" i="0" dirty="0">
                <a:solidFill>
                  <a:srgbClr val="222222"/>
                </a:solidFill>
                <a:effectLst/>
                <a:latin typeface="Arial" panose="020B0604020202020204" pitchFamily="34" charset="0"/>
              </a:rPr>
            </a:br>
            <a:r>
              <a:rPr lang="es-MX" sz="1200" b="0" i="0" dirty="0">
                <a:solidFill>
                  <a:srgbClr val="59C268"/>
                </a:solidFill>
                <a:effectLst/>
                <a:latin typeface="Arial" panose="020B0604020202020204" pitchFamily="34" charset="0"/>
              </a:rPr>
              <a:t>- delivery_trip_uuid y workflow_uuid: </a:t>
            </a:r>
            <a:r>
              <a:rPr lang="es-MX" sz="1200" b="0" i="0" dirty="0">
                <a:solidFill>
                  <a:srgbClr val="222222"/>
                </a:solidFill>
                <a:effectLst/>
                <a:latin typeface="Arial" panose="020B0604020202020204" pitchFamily="34" charset="0"/>
              </a:rPr>
              <a:t>It ensures that workflow_uuid and delivery_trip_uuid identifiers are unique by adding a sequential number in case of repetitions. This allows for accurate unique counts and avoids conflicts due to duplicate identifiers.</a:t>
            </a:r>
            <a:br>
              <a:rPr lang="es-MX" sz="1200" b="0" i="0" dirty="0">
                <a:solidFill>
                  <a:srgbClr val="222222"/>
                </a:solidFill>
                <a:effectLst/>
                <a:latin typeface="Arial" panose="020B0604020202020204" pitchFamily="34" charset="0"/>
              </a:rPr>
            </a:br>
            <a:r>
              <a:rPr lang="es-MX" sz="1200" b="0" i="0" dirty="0">
                <a:solidFill>
                  <a:srgbClr val="222222"/>
                </a:solidFill>
                <a:effectLst/>
                <a:latin typeface="Arial" panose="020B0604020202020204" pitchFamily="34" charset="0"/>
              </a:rPr>
              <a:t>After </a:t>
            </a:r>
            <a:r>
              <a:rPr lang="es-MX" sz="1200" b="0" i="0" dirty="0">
                <a:solidFill>
                  <a:srgbClr val="59C268"/>
                </a:solidFill>
                <a:effectLst/>
                <a:latin typeface="Arial" panose="020B0604020202020204" pitchFamily="34" charset="0"/>
              </a:rPr>
              <a:t>feature engineering</a:t>
            </a:r>
            <a:r>
              <a:rPr lang="es-MX" sz="1200" b="0" i="0" dirty="0">
                <a:solidFill>
                  <a:srgbClr val="222222"/>
                </a:solidFill>
                <a:effectLst/>
                <a:latin typeface="Arial" panose="020B0604020202020204" pitchFamily="34" charset="0"/>
              </a:rPr>
              <a:t>, </a:t>
            </a:r>
            <a:r>
              <a:rPr lang="es-MX" sz="1200" b="0" i="0" dirty="0">
                <a:solidFill>
                  <a:srgbClr val="59C268"/>
                </a:solidFill>
                <a:effectLst/>
                <a:latin typeface="Arial" panose="020B0604020202020204" pitchFamily="34" charset="0"/>
              </a:rPr>
              <a:t>outliers were removed </a:t>
            </a:r>
            <a:r>
              <a:rPr lang="es-MX" sz="1200" b="0" i="0" dirty="0">
                <a:solidFill>
                  <a:srgbClr val="222222"/>
                </a:solidFill>
                <a:effectLst/>
                <a:latin typeface="Arial" panose="020B0604020202020204" pitchFamily="34" charset="0"/>
              </a:rPr>
              <a:t>by interquartile range method.</a:t>
            </a:r>
          </a:p>
        </p:txBody>
      </p:sp>
      <p:sp>
        <p:nvSpPr>
          <p:cNvPr id="18" name="Rectángulo 17">
            <a:extLst>
              <a:ext uri="{FF2B5EF4-FFF2-40B4-BE49-F238E27FC236}">
                <a16:creationId xmlns:a16="http://schemas.microsoft.com/office/drawing/2014/main" id="{BCC81119-729E-5530-AA29-AF43BEAE2134}"/>
              </a:ext>
            </a:extLst>
          </p:cNvPr>
          <p:cNvSpPr/>
          <p:nvPr/>
        </p:nvSpPr>
        <p:spPr>
          <a:xfrm>
            <a:off x="3708306" y="3140819"/>
            <a:ext cx="301868" cy="559644"/>
          </a:xfrm>
          <a:prstGeom prst="rect">
            <a:avLst/>
          </a:prstGeom>
          <a:solidFill>
            <a:srgbClr val="59C268"/>
          </a:solidFill>
          <a:ln>
            <a:solidFill>
              <a:srgbClr val="59C2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Flecha derecha 18">
            <a:extLst>
              <a:ext uri="{FF2B5EF4-FFF2-40B4-BE49-F238E27FC236}">
                <a16:creationId xmlns:a16="http://schemas.microsoft.com/office/drawing/2014/main" id="{728FB046-1684-BC6F-8D59-9889690C99E1}"/>
              </a:ext>
            </a:extLst>
          </p:cNvPr>
          <p:cNvSpPr/>
          <p:nvPr/>
        </p:nvSpPr>
        <p:spPr>
          <a:xfrm>
            <a:off x="8679720" y="2829430"/>
            <a:ext cx="492855" cy="1314450"/>
          </a:xfrm>
          <a:prstGeom prst="rightArrow">
            <a:avLst/>
          </a:prstGeom>
          <a:solidFill>
            <a:srgbClr val="59C268"/>
          </a:solidFill>
          <a:ln>
            <a:solidFill>
              <a:srgbClr val="59C26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2455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5AA13C-C871-ABF7-4B13-1319AF4E146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12486A-03D1-6ED0-A2F4-19052C268DEA}"/>
              </a:ext>
            </a:extLst>
          </p:cNvPr>
          <p:cNvSpPr>
            <a:spLocks noGrp="1"/>
          </p:cNvSpPr>
          <p:nvPr>
            <p:ph type="title"/>
          </p:nvPr>
        </p:nvSpPr>
        <p:spPr>
          <a:xfrm>
            <a:off x="567656" y="489521"/>
            <a:ext cx="6268770" cy="1536192"/>
          </a:xfrm>
        </p:spPr>
        <p:txBody>
          <a:bodyPr anchor="b">
            <a:normAutofit/>
          </a:bodyPr>
          <a:lstStyle/>
          <a:p>
            <a:r>
              <a:rPr lang="es-MX" dirty="0"/>
              <a:t>Intuitive, functional dashboard</a:t>
            </a:r>
          </a:p>
        </p:txBody>
      </p:sp>
      <p:sp>
        <p:nvSpPr>
          <p:cNvPr id="13"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81420C4B-10FA-44E9-850F-066C8E33D695}"/>
              </a:ext>
            </a:extLst>
          </p:cNvPr>
          <p:cNvSpPr>
            <a:spLocks noGrp="1"/>
          </p:cNvSpPr>
          <p:nvPr>
            <p:ph idx="1"/>
          </p:nvPr>
        </p:nvSpPr>
        <p:spPr>
          <a:xfrm>
            <a:off x="615458" y="3355848"/>
            <a:ext cx="6268770" cy="2825496"/>
          </a:xfrm>
        </p:spPr>
        <p:txBody>
          <a:bodyPr>
            <a:normAutofit/>
          </a:bodyPr>
          <a:lstStyle/>
          <a:p>
            <a:pPr>
              <a:buFont typeface="Arial" panose="020B0604020202020204" pitchFamily="34" charset="0"/>
              <a:buChar char="•"/>
            </a:pPr>
            <a:r>
              <a:rPr lang="es-MX" sz="2400" dirty="0">
                <a:effectLst/>
                <a:latin typeface="ArialMT"/>
              </a:rPr>
              <a:t>Streamlit dashboard that showcases data analysis from the data received. </a:t>
            </a:r>
          </a:p>
          <a:p>
            <a:pPr>
              <a:buFont typeface="Arial" panose="020B0604020202020204" pitchFamily="34" charset="0"/>
              <a:buChar char="•"/>
            </a:pPr>
            <a:r>
              <a:rPr lang="es-MX" sz="2400" dirty="0">
                <a:latin typeface="ArialMT"/>
              </a:rPr>
              <a:t>Github repository with easy instructions for easy reproduction</a:t>
            </a:r>
          </a:p>
          <a:p>
            <a:pPr>
              <a:buFont typeface="Arial" panose="020B0604020202020204" pitchFamily="34" charset="0"/>
              <a:buChar char="•"/>
            </a:pPr>
            <a:r>
              <a:rPr lang="es-MX" sz="2400" dirty="0">
                <a:latin typeface="ArialMT"/>
              </a:rPr>
              <a:t>Territory filter available</a:t>
            </a:r>
          </a:p>
          <a:p>
            <a:pPr>
              <a:buFont typeface="Arial" panose="020B0604020202020204" pitchFamily="34" charset="0"/>
              <a:buChar char="•"/>
            </a:pPr>
            <a:r>
              <a:rPr lang="es-MX" sz="2400" dirty="0">
                <a:effectLst/>
                <a:latin typeface="ArialMT"/>
              </a:rPr>
              <a:t>Different intuitive </a:t>
            </a:r>
            <a:r>
              <a:rPr lang="es-MX" sz="2400" dirty="0">
                <a:latin typeface="ArialMT"/>
              </a:rPr>
              <a:t>vizualizations </a:t>
            </a:r>
            <a:endParaRPr lang="es-MX" sz="1800" dirty="0">
              <a:effectLst/>
              <a:latin typeface="ArialMT"/>
            </a:endParaRPr>
          </a:p>
        </p:txBody>
      </p:sp>
      <p:pic>
        <p:nvPicPr>
          <p:cNvPr id="6" name="Imagen 5">
            <a:extLst>
              <a:ext uri="{FF2B5EF4-FFF2-40B4-BE49-F238E27FC236}">
                <a16:creationId xmlns:a16="http://schemas.microsoft.com/office/drawing/2014/main" id="{A01388B7-46C3-8E2C-E7A4-C192AA808FEF}"/>
              </a:ext>
            </a:extLst>
          </p:cNvPr>
          <p:cNvPicPr>
            <a:picLocks noChangeAspect="1"/>
          </p:cNvPicPr>
          <p:nvPr/>
        </p:nvPicPr>
        <p:blipFill>
          <a:blip r:embed="rId2"/>
          <a:srcRect b="355"/>
          <a:stretch>
            <a:fillRect/>
          </a:stretch>
        </p:blipFill>
        <p:spPr>
          <a:xfrm>
            <a:off x="7058025" y="-31719"/>
            <a:ext cx="5183585" cy="6921437"/>
          </a:xfrm>
          <a:prstGeom prst="rect">
            <a:avLst/>
          </a:prstGeom>
        </p:spPr>
      </p:pic>
    </p:spTree>
    <p:extLst>
      <p:ext uri="{BB962C8B-B14F-4D97-AF65-F5344CB8AC3E}">
        <p14:creationId xmlns:p14="http://schemas.microsoft.com/office/powerpoint/2010/main" val="20139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6BA22B-55BC-4F53-A1A0-1F8DD510C0F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C2FF39-F0FC-6B44-1964-79BC2ED96241}"/>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Insights</a:t>
            </a:r>
            <a:br>
              <a:rPr lang="en-US" sz="5200" kern="1200">
                <a:solidFill>
                  <a:schemeClr val="tx1"/>
                </a:solidFill>
                <a:latin typeface="+mj-lt"/>
                <a:ea typeface="+mj-ea"/>
                <a:cs typeface="+mj-cs"/>
              </a:rPr>
            </a:br>
            <a:endParaRPr lang="en-US" sz="5200" kern="1200">
              <a:solidFill>
                <a:schemeClr val="tx1"/>
              </a:solidFill>
              <a:latin typeface="+mj-lt"/>
              <a:ea typeface="+mj-ea"/>
              <a:cs typeface="+mj-cs"/>
            </a:endParaRPr>
          </a:p>
        </p:txBody>
      </p:sp>
      <p:pic>
        <p:nvPicPr>
          <p:cNvPr id="17" name="Imagen 16">
            <a:extLst>
              <a:ext uri="{FF2B5EF4-FFF2-40B4-BE49-F238E27FC236}">
                <a16:creationId xmlns:a16="http://schemas.microsoft.com/office/drawing/2014/main" id="{FEA523EE-F8C4-E3C7-8981-03F4386BAD14}"/>
              </a:ext>
            </a:extLst>
          </p:cNvPr>
          <p:cNvPicPr>
            <a:picLocks noChangeAspect="1"/>
          </p:cNvPicPr>
          <p:nvPr/>
        </p:nvPicPr>
        <p:blipFill>
          <a:blip r:embed="rId2"/>
          <a:stretch>
            <a:fillRect/>
          </a:stretch>
        </p:blipFill>
        <p:spPr>
          <a:xfrm>
            <a:off x="94085" y="1414465"/>
            <a:ext cx="5328025" cy="4382302"/>
          </a:xfrm>
          <a:prstGeom prst="rect">
            <a:avLst/>
          </a:prstGeom>
        </p:spPr>
      </p:pic>
      <p:pic>
        <p:nvPicPr>
          <p:cNvPr id="20" name="Imagen 19">
            <a:extLst>
              <a:ext uri="{FF2B5EF4-FFF2-40B4-BE49-F238E27FC236}">
                <a16:creationId xmlns:a16="http://schemas.microsoft.com/office/drawing/2014/main" id="{C50E2DAC-BBEB-FEE6-EC89-6B84B697D54B}"/>
              </a:ext>
            </a:extLst>
          </p:cNvPr>
          <p:cNvPicPr>
            <a:picLocks noChangeAspect="1"/>
          </p:cNvPicPr>
          <p:nvPr/>
        </p:nvPicPr>
        <p:blipFill>
          <a:blip r:embed="rId3"/>
          <a:stretch>
            <a:fillRect/>
          </a:stretch>
        </p:blipFill>
        <p:spPr>
          <a:xfrm>
            <a:off x="5516196" y="1414465"/>
            <a:ext cx="6484584" cy="4360882"/>
          </a:xfrm>
          <a:prstGeom prst="rect">
            <a:avLst/>
          </a:prstGeom>
        </p:spPr>
      </p:pic>
      <p:sp>
        <p:nvSpPr>
          <p:cNvPr id="22" name="CuadroTexto 21">
            <a:extLst>
              <a:ext uri="{FF2B5EF4-FFF2-40B4-BE49-F238E27FC236}">
                <a16:creationId xmlns:a16="http://schemas.microsoft.com/office/drawing/2014/main" id="{40C6143E-7B24-72F7-B349-1C519670120B}"/>
              </a:ext>
            </a:extLst>
          </p:cNvPr>
          <p:cNvSpPr txBox="1"/>
          <p:nvPr/>
        </p:nvSpPr>
        <p:spPr>
          <a:xfrm>
            <a:off x="5949778" y="2698020"/>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Mon</a:t>
            </a:r>
          </a:p>
        </p:txBody>
      </p:sp>
      <p:sp>
        <p:nvSpPr>
          <p:cNvPr id="24" name="CuadroTexto 23">
            <a:extLst>
              <a:ext uri="{FF2B5EF4-FFF2-40B4-BE49-F238E27FC236}">
                <a16:creationId xmlns:a16="http://schemas.microsoft.com/office/drawing/2014/main" id="{0BC9AB10-3E97-5B8B-2997-335063B4F1A4}"/>
              </a:ext>
            </a:extLst>
          </p:cNvPr>
          <p:cNvSpPr txBox="1"/>
          <p:nvPr/>
        </p:nvSpPr>
        <p:spPr>
          <a:xfrm>
            <a:off x="5855692" y="2999000"/>
            <a:ext cx="718636"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Tue</a:t>
            </a:r>
          </a:p>
        </p:txBody>
      </p:sp>
      <p:sp>
        <p:nvSpPr>
          <p:cNvPr id="26" name="CuadroTexto 25">
            <a:extLst>
              <a:ext uri="{FF2B5EF4-FFF2-40B4-BE49-F238E27FC236}">
                <a16:creationId xmlns:a16="http://schemas.microsoft.com/office/drawing/2014/main" id="{FD1F3EB6-130B-69DD-59CC-C9DE5932CE49}"/>
              </a:ext>
            </a:extLst>
          </p:cNvPr>
          <p:cNvSpPr txBox="1"/>
          <p:nvPr/>
        </p:nvSpPr>
        <p:spPr>
          <a:xfrm>
            <a:off x="5949778" y="3339010"/>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Wed</a:t>
            </a:r>
          </a:p>
        </p:txBody>
      </p:sp>
      <p:sp>
        <p:nvSpPr>
          <p:cNvPr id="27" name="CuadroTexto 26">
            <a:extLst>
              <a:ext uri="{FF2B5EF4-FFF2-40B4-BE49-F238E27FC236}">
                <a16:creationId xmlns:a16="http://schemas.microsoft.com/office/drawing/2014/main" id="{6203FF2A-C458-27FE-F992-2D32C49F2EDF}"/>
              </a:ext>
            </a:extLst>
          </p:cNvPr>
          <p:cNvSpPr txBox="1"/>
          <p:nvPr/>
        </p:nvSpPr>
        <p:spPr>
          <a:xfrm>
            <a:off x="5949778" y="3651792"/>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Thurs</a:t>
            </a:r>
          </a:p>
        </p:txBody>
      </p:sp>
      <p:sp>
        <p:nvSpPr>
          <p:cNvPr id="28" name="CuadroTexto 27">
            <a:extLst>
              <a:ext uri="{FF2B5EF4-FFF2-40B4-BE49-F238E27FC236}">
                <a16:creationId xmlns:a16="http://schemas.microsoft.com/office/drawing/2014/main" id="{C14B6CE4-071E-7B0E-46EC-75DBE4740C38}"/>
              </a:ext>
            </a:extLst>
          </p:cNvPr>
          <p:cNvSpPr txBox="1"/>
          <p:nvPr/>
        </p:nvSpPr>
        <p:spPr>
          <a:xfrm>
            <a:off x="5949778" y="3960299"/>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Fri</a:t>
            </a:r>
          </a:p>
        </p:txBody>
      </p:sp>
      <p:sp>
        <p:nvSpPr>
          <p:cNvPr id="29" name="CuadroTexto 28">
            <a:extLst>
              <a:ext uri="{FF2B5EF4-FFF2-40B4-BE49-F238E27FC236}">
                <a16:creationId xmlns:a16="http://schemas.microsoft.com/office/drawing/2014/main" id="{A659A6FC-FA08-3784-F9F1-9E2120112E9F}"/>
              </a:ext>
            </a:extLst>
          </p:cNvPr>
          <p:cNvSpPr txBox="1"/>
          <p:nvPr/>
        </p:nvSpPr>
        <p:spPr>
          <a:xfrm>
            <a:off x="5975788" y="4308374"/>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Sat</a:t>
            </a:r>
          </a:p>
        </p:txBody>
      </p:sp>
      <p:sp>
        <p:nvSpPr>
          <p:cNvPr id="31" name="CuadroTexto 30">
            <a:extLst>
              <a:ext uri="{FF2B5EF4-FFF2-40B4-BE49-F238E27FC236}">
                <a16:creationId xmlns:a16="http://schemas.microsoft.com/office/drawing/2014/main" id="{2B5B549A-EFCC-F1B8-F38B-141779ABAEE6}"/>
              </a:ext>
            </a:extLst>
          </p:cNvPr>
          <p:cNvSpPr txBox="1"/>
          <p:nvPr/>
        </p:nvSpPr>
        <p:spPr>
          <a:xfrm>
            <a:off x="5975788" y="4652115"/>
            <a:ext cx="624550" cy="300980"/>
          </a:xfrm>
          <a:prstGeom prst="rect">
            <a:avLst/>
          </a:prstGeom>
          <a:solidFill>
            <a:schemeClr val="tx1"/>
          </a:solidFill>
        </p:spPr>
        <p:txBody>
          <a:bodyPr wrap="square" rtlCol="0">
            <a:spAutoFit/>
          </a:bodyPr>
          <a:lstStyle/>
          <a:p>
            <a:pPr>
              <a:lnSpc>
                <a:spcPct val="150000"/>
              </a:lnSpc>
            </a:pPr>
            <a:r>
              <a:rPr lang="es-MX" sz="1000" dirty="0">
                <a:solidFill>
                  <a:schemeClr val="bg1"/>
                </a:solidFill>
              </a:rPr>
              <a:t>Sun</a:t>
            </a:r>
          </a:p>
        </p:txBody>
      </p:sp>
    </p:spTree>
    <p:extLst>
      <p:ext uri="{BB962C8B-B14F-4D97-AF65-F5344CB8AC3E}">
        <p14:creationId xmlns:p14="http://schemas.microsoft.com/office/powerpoint/2010/main" val="211820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FC1F4-94CF-23C6-BD99-961B057348F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5A4D52-BB70-D06A-C3D1-AB34FF2599B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Insights</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Imagen 3">
            <a:extLst>
              <a:ext uri="{FF2B5EF4-FFF2-40B4-BE49-F238E27FC236}">
                <a16:creationId xmlns:a16="http://schemas.microsoft.com/office/drawing/2014/main" id="{FAB8FB13-8215-69EB-06CD-BE83E6D82FE4}"/>
              </a:ext>
            </a:extLst>
          </p:cNvPr>
          <p:cNvPicPr>
            <a:picLocks noChangeAspect="1"/>
          </p:cNvPicPr>
          <p:nvPr/>
        </p:nvPicPr>
        <p:blipFill>
          <a:blip r:embed="rId2"/>
          <a:stretch>
            <a:fillRect/>
          </a:stretch>
        </p:blipFill>
        <p:spPr>
          <a:xfrm>
            <a:off x="4864608" y="914357"/>
            <a:ext cx="6846363" cy="4878032"/>
          </a:xfrm>
          <a:prstGeom prst="rect">
            <a:avLst/>
          </a:prstGeom>
        </p:spPr>
      </p:pic>
    </p:spTree>
    <p:extLst>
      <p:ext uri="{BB962C8B-B14F-4D97-AF65-F5344CB8AC3E}">
        <p14:creationId xmlns:p14="http://schemas.microsoft.com/office/powerpoint/2010/main" val="383362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B97A1-16B8-7823-5A19-11DD1CFB156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C85423D-43A1-25E2-ED6E-5337067C5F89}"/>
              </a:ext>
            </a:extLst>
          </p:cNvPr>
          <p:cNvSpPr>
            <a:spLocks noGrp="1"/>
          </p:cNvSpPr>
          <p:nvPr>
            <p:ph type="title"/>
          </p:nvPr>
        </p:nvSpPr>
        <p:spPr>
          <a:xfrm>
            <a:off x="293336" y="-568571"/>
            <a:ext cx="6268770" cy="1536192"/>
          </a:xfrm>
        </p:spPr>
        <p:txBody>
          <a:bodyPr anchor="b">
            <a:normAutofit/>
          </a:bodyPr>
          <a:lstStyle/>
          <a:p>
            <a:r>
              <a:rPr lang="es-MX" dirty="0"/>
              <a:t>Prediction Models</a:t>
            </a:r>
          </a:p>
        </p:txBody>
      </p:sp>
      <p:graphicFrame>
        <p:nvGraphicFramePr>
          <p:cNvPr id="11" name="Marcador de contenido 10">
            <a:extLst>
              <a:ext uri="{FF2B5EF4-FFF2-40B4-BE49-F238E27FC236}">
                <a16:creationId xmlns:a16="http://schemas.microsoft.com/office/drawing/2014/main" id="{E6031549-EC4B-AF65-B43D-2ABF6026C12B}"/>
              </a:ext>
            </a:extLst>
          </p:cNvPr>
          <p:cNvGraphicFramePr>
            <a:graphicFrameLocks noGrp="1"/>
          </p:cNvGraphicFramePr>
          <p:nvPr>
            <p:ph idx="1"/>
            <p:extLst>
              <p:ext uri="{D42A27DB-BD31-4B8C-83A1-F6EECF244321}">
                <p14:modId xmlns:p14="http://schemas.microsoft.com/office/powerpoint/2010/main" val="3599375801"/>
              </p:ext>
            </p:extLst>
          </p:nvPr>
        </p:nvGraphicFramePr>
        <p:xfrm>
          <a:off x="437028" y="967621"/>
          <a:ext cx="7531315" cy="5034280"/>
        </p:xfrm>
        <a:graphic>
          <a:graphicData uri="http://schemas.openxmlformats.org/drawingml/2006/table">
            <a:tbl>
              <a:tblPr firstRow="1" bandRow="1">
                <a:tableStyleId>{21E4AEA4-8DFA-4A89-87EB-49C32662AFE0}</a:tableStyleId>
              </a:tblPr>
              <a:tblGrid>
                <a:gridCol w="2397613">
                  <a:extLst>
                    <a:ext uri="{9D8B030D-6E8A-4147-A177-3AD203B41FA5}">
                      <a16:colId xmlns:a16="http://schemas.microsoft.com/office/drawing/2014/main" val="3017536798"/>
                    </a:ext>
                  </a:extLst>
                </a:gridCol>
                <a:gridCol w="2860187">
                  <a:extLst>
                    <a:ext uri="{9D8B030D-6E8A-4147-A177-3AD203B41FA5}">
                      <a16:colId xmlns:a16="http://schemas.microsoft.com/office/drawing/2014/main" val="462037730"/>
                    </a:ext>
                  </a:extLst>
                </a:gridCol>
                <a:gridCol w="1489744">
                  <a:extLst>
                    <a:ext uri="{9D8B030D-6E8A-4147-A177-3AD203B41FA5}">
                      <a16:colId xmlns:a16="http://schemas.microsoft.com/office/drawing/2014/main" val="662801856"/>
                    </a:ext>
                  </a:extLst>
                </a:gridCol>
                <a:gridCol w="783771">
                  <a:extLst>
                    <a:ext uri="{9D8B030D-6E8A-4147-A177-3AD203B41FA5}">
                      <a16:colId xmlns:a16="http://schemas.microsoft.com/office/drawing/2014/main" val="673420815"/>
                    </a:ext>
                  </a:extLst>
                </a:gridCol>
              </a:tblGrid>
              <a:tr h="370840">
                <a:tc>
                  <a:txBody>
                    <a:bodyPr/>
                    <a:lstStyle/>
                    <a:p>
                      <a:r>
                        <a:rPr lang="es-MX" dirty="0"/>
                        <a:t>Modelo</a:t>
                      </a:r>
                    </a:p>
                  </a:txBody>
                  <a:tcPr/>
                </a:tc>
                <a:tc>
                  <a:txBody>
                    <a:bodyPr/>
                    <a:lstStyle/>
                    <a:p>
                      <a:r>
                        <a:rPr lang="es-MX" dirty="0"/>
                        <a:t>Description</a:t>
                      </a:r>
                    </a:p>
                  </a:txBody>
                  <a:tcPr anchor="ctr"/>
                </a:tc>
                <a:tc>
                  <a:txBody>
                    <a:bodyPr/>
                    <a:lstStyle/>
                    <a:p>
                      <a:r>
                        <a:rPr lang="es-MX" dirty="0"/>
                        <a:t>R² Ajustado</a:t>
                      </a:r>
                    </a:p>
                  </a:txBody>
                  <a:tcPr/>
                </a:tc>
                <a:tc>
                  <a:txBody>
                    <a:bodyPr/>
                    <a:lstStyle/>
                    <a:p>
                      <a:r>
                        <a:rPr lang="es-MX" dirty="0"/>
                        <a:t>MSE</a:t>
                      </a:r>
                    </a:p>
                  </a:txBody>
                  <a:tcPr/>
                </a:tc>
                <a:extLst>
                  <a:ext uri="{0D108BD9-81ED-4DB2-BD59-A6C34878D82A}">
                    <a16:rowId xmlns:a16="http://schemas.microsoft.com/office/drawing/2014/main" val="2032991768"/>
                  </a:ext>
                </a:extLst>
              </a:tr>
              <a:tr h="370840">
                <a:tc>
                  <a:txBody>
                    <a:bodyPr/>
                    <a:lstStyle/>
                    <a:p>
                      <a:pPr algn="ctr"/>
                      <a:r>
                        <a:rPr lang="es-MX" dirty="0"/>
                        <a:t>MRL (Lasso Regularization)</a:t>
                      </a:r>
                    </a:p>
                  </a:txBody>
                  <a:tcPr/>
                </a:tc>
                <a:tc>
                  <a:txBody>
                    <a:bodyPr/>
                    <a:lstStyle/>
                    <a:p>
                      <a:pPr algn="ctr"/>
                      <a:r>
                        <a:rPr lang="es-MX" dirty="0"/>
                        <a:t>Estimate a continuous variable trying to make the model as simple as possible, eliminating less important variables.</a:t>
                      </a:r>
                    </a:p>
                  </a:txBody>
                  <a:tcPr/>
                </a:tc>
                <a:tc>
                  <a:txBody>
                    <a:bodyPr/>
                    <a:lstStyle/>
                    <a:p>
                      <a:pPr algn="ctr"/>
                      <a:r>
                        <a:rPr lang="es-MX" dirty="0"/>
                        <a:t>0.157</a:t>
                      </a:r>
                    </a:p>
                  </a:txBody>
                  <a:tcPr anchor="ctr"/>
                </a:tc>
                <a:tc>
                  <a:txBody>
                    <a:bodyPr/>
                    <a:lstStyle/>
                    <a:p>
                      <a:pPr algn="ctr"/>
                      <a:r>
                        <a:rPr lang="es-MX" dirty="0"/>
                        <a:t>161.5</a:t>
                      </a:r>
                    </a:p>
                  </a:txBody>
                  <a:tcPr anchor="ctr"/>
                </a:tc>
                <a:extLst>
                  <a:ext uri="{0D108BD9-81ED-4DB2-BD59-A6C34878D82A}">
                    <a16:rowId xmlns:a16="http://schemas.microsoft.com/office/drawing/2014/main" val="4154912212"/>
                  </a:ext>
                </a:extLst>
              </a:tr>
              <a:tr h="370840">
                <a:tc>
                  <a:txBody>
                    <a:bodyPr/>
                    <a:lstStyle/>
                    <a:p>
                      <a:pPr algn="ctr"/>
                      <a:r>
                        <a:rPr lang="es-MX" dirty="0"/>
                        <a:t>Random Forest</a:t>
                      </a:r>
                    </a:p>
                  </a:txBody>
                  <a:tcPr anchor="ctr"/>
                </a:tc>
                <a:tc>
                  <a:txBody>
                    <a:bodyPr/>
                    <a:lstStyle/>
                    <a:p>
                      <a:pPr algn="ctr"/>
                      <a:r>
                        <a:rPr lang="es-MX" dirty="0"/>
                        <a:t>Create many decision trees and average their results to avoid errors due to extreme or unstable decisions.</a:t>
                      </a:r>
                    </a:p>
                  </a:txBody>
                  <a:tcPr/>
                </a:tc>
                <a:tc>
                  <a:txBody>
                    <a:bodyPr/>
                    <a:lstStyle/>
                    <a:p>
                      <a:pPr algn="ctr"/>
                      <a:r>
                        <a:rPr lang="es-MX" dirty="0"/>
                        <a:t>0.241</a:t>
                      </a:r>
                    </a:p>
                  </a:txBody>
                  <a:tcPr/>
                </a:tc>
                <a:tc>
                  <a:txBody>
                    <a:bodyPr/>
                    <a:lstStyle/>
                    <a:p>
                      <a:r>
                        <a:rPr lang="es-MX" dirty="0"/>
                        <a:t>145.4</a:t>
                      </a:r>
                    </a:p>
                  </a:txBody>
                  <a:tcPr/>
                </a:tc>
                <a:extLst>
                  <a:ext uri="{0D108BD9-81ED-4DB2-BD59-A6C34878D82A}">
                    <a16:rowId xmlns:a16="http://schemas.microsoft.com/office/drawing/2014/main" val="1308622841"/>
                  </a:ext>
                </a:extLst>
              </a:tr>
              <a:tr h="370840">
                <a:tc>
                  <a:txBody>
                    <a:bodyPr/>
                    <a:lstStyle/>
                    <a:p>
                      <a:pPr algn="ctr"/>
                      <a:r>
                        <a:rPr lang="es-MX" dirty="0"/>
                        <a:t>HistGradientBoosting</a:t>
                      </a:r>
                    </a:p>
                    <a:p>
                      <a:pPr algn="ctr"/>
                      <a:r>
                        <a:rPr lang="es-MX" dirty="0"/>
                        <a:t>Regressor</a:t>
                      </a:r>
                    </a:p>
                  </a:txBody>
                  <a:tcPr anchor="ctr"/>
                </a:tc>
                <a:tc>
                  <a:txBody>
                    <a:bodyPr/>
                    <a:lstStyle/>
                    <a:p>
                      <a:pPr algn="ctr"/>
                      <a:r>
                        <a:rPr lang="es-MX" dirty="0"/>
                        <a:t>It combines several small models (called trees) trained sequentially to improve the predictions bit by bit, using histograms to accelerate.</a:t>
                      </a:r>
                    </a:p>
                  </a:txBody>
                  <a:tcPr/>
                </a:tc>
                <a:tc>
                  <a:txBody>
                    <a:bodyPr/>
                    <a:lstStyle/>
                    <a:p>
                      <a:r>
                        <a:rPr lang="es-MX" dirty="0"/>
                        <a:t>         0.259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141.8</a:t>
                      </a:r>
                    </a:p>
                    <a:p>
                      <a:endParaRPr lang="es-MX" dirty="0"/>
                    </a:p>
                  </a:txBody>
                  <a:tcPr/>
                </a:tc>
                <a:extLst>
                  <a:ext uri="{0D108BD9-81ED-4DB2-BD59-A6C34878D82A}">
                    <a16:rowId xmlns:a16="http://schemas.microsoft.com/office/drawing/2014/main" val="2121528386"/>
                  </a:ext>
                </a:extLst>
              </a:tr>
            </a:tbl>
          </a:graphicData>
        </a:graphic>
      </p:graphicFrame>
      <p:sp>
        <p:nvSpPr>
          <p:cNvPr id="12" name="CuadroTexto 11">
            <a:extLst>
              <a:ext uri="{FF2B5EF4-FFF2-40B4-BE49-F238E27FC236}">
                <a16:creationId xmlns:a16="http://schemas.microsoft.com/office/drawing/2014/main" id="{D0469D21-EE41-BAB2-0BAF-80D803EA9A54}"/>
              </a:ext>
            </a:extLst>
          </p:cNvPr>
          <p:cNvSpPr txBox="1"/>
          <p:nvPr/>
        </p:nvSpPr>
        <p:spPr>
          <a:xfrm>
            <a:off x="8112035" y="1182231"/>
            <a:ext cx="3786629" cy="4493538"/>
          </a:xfrm>
          <a:prstGeom prst="rect">
            <a:avLst/>
          </a:prstGeom>
          <a:noFill/>
          <a:ln w="28575">
            <a:solidFill>
              <a:srgbClr val="59C268"/>
            </a:solidFill>
          </a:ln>
        </p:spPr>
        <p:txBody>
          <a:bodyPr wrap="square" rtlCol="0">
            <a:spAutoFit/>
          </a:bodyPr>
          <a:lstStyle/>
          <a:p>
            <a:br>
              <a:rPr lang="es-MX" sz="1100" dirty="0"/>
            </a:br>
            <a:endParaRPr lang="es-MX" sz="1100" dirty="0"/>
          </a:p>
          <a:p>
            <a:r>
              <a:rPr lang="es-MX" sz="1100" dirty="0"/>
              <a:t>Prior to training the Multiple Linear Regression model with Lasso regularization, the numerical variables were standardized using StandardScaler, taking them to mean 0 and standard deviation 1. The categorical variables were coded with One-Hot Encoding, omitting the first category to avoid multicollinearity. This transformation was only applied for this model; for the rest of the models (Random Forest, HistGradientBoosting, etc.), the variables were kept in their original scale.</a:t>
            </a:r>
          </a:p>
          <a:p>
            <a:br>
              <a:rPr lang="es-MX" sz="1100" dirty="0"/>
            </a:br>
            <a:endParaRPr lang="es-MX" sz="1100" dirty="0"/>
          </a:p>
          <a:p>
            <a:r>
              <a:rPr lang="es-MX" sz="1100" dirty="0"/>
              <a:t>To prevent data leakage, a division was made respecting the temporal order of the observations: 80% of the oldest data was used for training and the most recent 20% for testing, ensuring that the model did not access future information when trained.</a:t>
            </a:r>
          </a:p>
          <a:p>
            <a:br>
              <a:rPr lang="es-MX" sz="1100" dirty="0"/>
            </a:br>
            <a:endParaRPr lang="es-MX" sz="1100" dirty="0"/>
          </a:p>
          <a:p>
            <a:r>
              <a:rPr lang="es-MX" sz="1100" dirty="0"/>
              <a:t>The results obtained show limited performances (low R² and high errors), suggesting that there could be additional variables or interactions that better explain the variability of the target variable (ATD). It is recommended to continue exploring new variables and business characteristics that could provide greater predictive value.</a:t>
            </a:r>
          </a:p>
        </p:txBody>
      </p:sp>
    </p:spTree>
    <p:extLst>
      <p:ext uri="{BB962C8B-B14F-4D97-AF65-F5344CB8AC3E}">
        <p14:creationId xmlns:p14="http://schemas.microsoft.com/office/powerpoint/2010/main" val="604991549"/>
      </p:ext>
    </p:extLst>
  </p:cSld>
  <p:clrMapOvr>
    <a:masterClrMapping/>
  </p:clrMapOvr>
</p:sld>
</file>

<file path=ppt/theme/theme1.xml><?xml version="1.0" encoding="utf-8"?>
<a:theme xmlns:a="http://schemas.openxmlformats.org/drawingml/2006/main" name="Tema de Office">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1273</Words>
  <Application>Microsoft Macintosh PowerPoint</Application>
  <PresentationFormat>Panorámica</PresentationFormat>
  <Paragraphs>95</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Aptos</vt:lpstr>
      <vt:lpstr>Aptos Display</vt:lpstr>
      <vt:lpstr>Arial</vt:lpstr>
      <vt:lpstr>ArialMT</vt:lpstr>
      <vt:lpstr>Calibri</vt:lpstr>
      <vt:lpstr>ProximaNova</vt:lpstr>
      <vt:lpstr>Tema de Office</vt:lpstr>
      <vt:lpstr>Business Case: Predictive Analytics &amp; Dashboarding for ATD Optimization </vt:lpstr>
      <vt:lpstr>Objective: Better Understanding of deliverys</vt:lpstr>
      <vt:lpstr>Objective: WorkFlow The objective is to automate the extraction of dispatch metrics data from the last week for Mexico and store it in a table within the AA_tables schema, updating it every week.</vt:lpstr>
      <vt:lpstr>Objective: Data Preparation </vt:lpstr>
      <vt:lpstr>Objective: Data Preparation </vt:lpstr>
      <vt:lpstr>Intuitive, functional dashboard</vt:lpstr>
      <vt:lpstr>Insights </vt:lpstr>
      <vt:lpstr>Insights </vt:lpstr>
      <vt:lpstr>Prediction Models</vt:lpstr>
      <vt:lpstr>Strategic implications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XAVIER CHAVEZ VILLA</dc:creator>
  <cp:lastModifiedBy>SERGIO XAVIER CHAVEZ VILLA</cp:lastModifiedBy>
  <cp:revision>3</cp:revision>
  <dcterms:created xsi:type="dcterms:W3CDTF">2025-05-28T04:21:46Z</dcterms:created>
  <dcterms:modified xsi:type="dcterms:W3CDTF">2025-05-28T10:25:43Z</dcterms:modified>
</cp:coreProperties>
</file>