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GB"/>
              <a:t>Isolated - Doesn’t interfere with other projects, so you don’t have unnecessary headaches caused by their odd configuration</a:t>
            </a:r>
          </a:p>
          <a:p>
            <a:pPr rtl="0">
              <a:spcBef>
                <a:spcPts val="0"/>
              </a:spcBef>
              <a:buNone/>
            </a:pPr>
            <a:r>
              <a:rPr lang="en-GB"/>
              <a:t>Repeatable - If you trash the VM, it can be reset easily. If you need to move machines or bring another person onboard, the VM will be the same</a:t>
            </a:r>
          </a:p>
          <a:p>
            <a:pPr rtl="0">
              <a:spcBef>
                <a:spcPts val="0"/>
              </a:spcBef>
              <a:buNone/>
            </a:pPr>
            <a:r>
              <a:rPr lang="en-GB"/>
              <a:t>Fast - As it’s all automated, from typing “vagrant up” to having a full functioning dev environment can be a couple of minutes</a:t>
            </a:r>
          </a:p>
          <a:p>
            <a:pPr>
              <a:spcBef>
                <a:spcPts val="0"/>
              </a:spcBef>
              <a:buNone/>
            </a:pPr>
            <a:r>
              <a:rPr lang="en-GB"/>
              <a:t>Mirror - Whatever you run on deployed environments, you can run in your dev environment. If you’ve got nginx, you can have that on your dev box. Less switching out configs on deploy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GB"/>
              <a:t>Resource heavy - You’re spinning up a whole operating system for each environment so just the base OS can consume a good chunk of memory. The good news is that VMs can be spun down with “vagrant halt” to free all the resources up, and the next time you run “vagrant up”, they’ll be right where you left off</a:t>
            </a:r>
          </a:p>
          <a:p>
            <a:pPr rtl="0">
              <a:spcBef>
                <a:spcPts val="0"/>
              </a:spcBef>
              <a:buNone/>
            </a:pPr>
            <a:r>
              <a:rPr lang="en-GB"/>
              <a:t>Initial setup - There’s a lot of tools to learn, and the provisioning steps can take quite a while (i.e. if you’re using apt-get to install lots of packages) so debugging them can take a long time</a:t>
            </a:r>
          </a:p>
          <a:p>
            <a:pPr rtl="0">
              <a:spcBef>
                <a:spcPts val="0"/>
              </a:spcBef>
              <a:buNone/>
            </a:pPr>
            <a:r>
              <a:rPr lang="en-GB"/>
              <a:t>Windows support - Vagrant works best when run without a GUI. Windows doesn’t really have a great SSH equivalent out of the box (this will probably change when Windows Core comes out that has a version of Powershell for remote connections). Your bog standard Windows dev tools (i.e. IIS, SQL Server) cannot be run outside of Windows, but this is set to change with ASP.Net VNext which is being officially supported on Linux and OSX with Mono</a:t>
            </a:r>
          </a:p>
          <a:p>
            <a:pPr>
              <a:spcBef>
                <a:spcPts val="0"/>
              </a:spcBef>
              <a:buNone/>
            </a:pPr>
            <a:r>
              <a:rPr lang="en-GB"/>
              <a:t>Extra layer - Not only do you have Vagrant, you have the provisioning tool and the VM provider, compared to just running the software outside of the VM, which can introduce its own odd interactions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GB"/>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GB"/>
              <a:t>Vagrant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What is Vagrant?</a:t>
            </a:r>
          </a:p>
        </p:txBody>
      </p:sp>
      <p:sp>
        <p:nvSpPr>
          <p:cNvPr id="36" name="Shape 3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GB"/>
              <a:t>A tool for building development environments inside of Virtual Machines</a:t>
            </a:r>
          </a:p>
          <a:p>
            <a:pPr indent="-419100" lvl="0" marL="457200" rtl="0">
              <a:spcBef>
                <a:spcPts val="0"/>
              </a:spcBef>
              <a:buClr>
                <a:schemeClr val="lt1"/>
              </a:buClr>
              <a:buSzPct val="100000"/>
              <a:buFont typeface="Arial"/>
              <a:buChar char="●"/>
            </a:pPr>
            <a:r>
              <a:rPr lang="en-GB"/>
              <a:t>A wrapper over VM Providers (i.e. Virtualbox, VMWare Fusion, Docker)</a:t>
            </a:r>
          </a:p>
          <a:p>
            <a:pPr indent="-419100" lvl="0" marL="457200">
              <a:spcBef>
                <a:spcPts val="0"/>
              </a:spcBef>
              <a:buClr>
                <a:schemeClr val="lt1"/>
              </a:buClr>
              <a:buSzPct val="100000"/>
              <a:buFont typeface="Arial"/>
              <a:buChar char="●"/>
            </a:pPr>
            <a:r>
              <a:rPr lang="en-GB"/>
              <a:t>A bridge between the VM and provisioning tools (i.e. Chef, Puppet, Ansible, Bash scripts)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0" st="0"/>
                                            </p:txEl>
                                          </p:spTgt>
                                        </p:tgtEl>
                                        <p:attrNameLst>
                                          <p:attrName>style.visibility</p:attrName>
                                        </p:attrNameLst>
                                      </p:cBhvr>
                                      <p:to>
                                        <p:strVal val="visible"/>
                                      </p:to>
                                    </p:set>
                                    <p:animEffect filter="fade" transition="in">
                                      <p:cBhvr>
                                        <p:cTn dur="1000"/>
                                        <p:tgtEl>
                                          <p:spTgt spid="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1" st="1"/>
                                            </p:txEl>
                                          </p:spTgt>
                                        </p:tgtEl>
                                        <p:attrNameLst>
                                          <p:attrName>style.visibility</p:attrName>
                                        </p:attrNameLst>
                                      </p:cBhvr>
                                      <p:to>
                                        <p:strVal val="visible"/>
                                      </p:to>
                                    </p:set>
                                    <p:animEffect filter="fade" transition="in">
                                      <p:cBhvr>
                                        <p:cTn dur="1000"/>
                                        <p:tgtEl>
                                          <p:spTgt spid="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2" st="2"/>
                                            </p:txEl>
                                          </p:spTgt>
                                        </p:tgtEl>
                                        <p:attrNameLst>
                                          <p:attrName>style.visibility</p:attrName>
                                        </p:attrNameLst>
                                      </p:cBhvr>
                                      <p:to>
                                        <p:strVal val="visible"/>
                                      </p:to>
                                    </p:set>
                                    <p:animEffect filter="fade" transition="in">
                                      <p:cBhvr>
                                        <p:cTn dur="1000"/>
                                        <p:tgtEl>
                                          <p:spTgt spid="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Why use Vagrant?</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GB"/>
              <a:t>Isolated</a:t>
            </a:r>
          </a:p>
          <a:p>
            <a:pPr indent="-419100" lvl="0" marL="457200" rtl="0">
              <a:spcBef>
                <a:spcPts val="0"/>
              </a:spcBef>
              <a:buClr>
                <a:schemeClr val="lt1"/>
              </a:buClr>
              <a:buSzPct val="100000"/>
              <a:buFont typeface="Arial"/>
              <a:buChar char="●"/>
            </a:pPr>
            <a:r>
              <a:rPr lang="en-GB"/>
              <a:t>Repeatable</a:t>
            </a:r>
          </a:p>
          <a:p>
            <a:pPr indent="-419100" lvl="0" marL="457200" rtl="0">
              <a:spcBef>
                <a:spcPts val="0"/>
              </a:spcBef>
              <a:buClr>
                <a:schemeClr val="lt1"/>
              </a:buClr>
              <a:buSzPct val="100000"/>
              <a:buFont typeface="Arial"/>
              <a:buChar char="●"/>
            </a:pPr>
            <a:r>
              <a:rPr lang="en-GB"/>
              <a:t>Fast</a:t>
            </a:r>
          </a:p>
          <a:p>
            <a:pPr indent="-419100" lvl="0" marL="457200">
              <a:spcBef>
                <a:spcPts val="0"/>
              </a:spcBef>
              <a:buClr>
                <a:schemeClr val="lt1"/>
              </a:buClr>
              <a:buSzPct val="100000"/>
              <a:buFont typeface="Arial"/>
              <a:buChar char="●"/>
            </a:pPr>
            <a:r>
              <a:rPr lang="en-GB"/>
              <a:t>Mirrors deployed environments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0" st="0"/>
                                            </p:txEl>
                                          </p:spTgt>
                                        </p:tgtEl>
                                        <p:attrNameLst>
                                          <p:attrName>style.visibility</p:attrName>
                                        </p:attrNameLst>
                                      </p:cBhvr>
                                      <p:to>
                                        <p:strVal val="visible"/>
                                      </p:to>
                                    </p:set>
                                    <p:animEffect filter="fade" transition="in">
                                      <p:cBhvr>
                                        <p:cTn dur="1000"/>
                                        <p:tgtEl>
                                          <p:spTgt spid="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1" st="1"/>
                                            </p:txEl>
                                          </p:spTgt>
                                        </p:tgtEl>
                                        <p:attrNameLst>
                                          <p:attrName>style.visibility</p:attrName>
                                        </p:attrNameLst>
                                      </p:cBhvr>
                                      <p:to>
                                        <p:strVal val="visible"/>
                                      </p:to>
                                    </p:set>
                                    <p:animEffect filter="fade" transition="in">
                                      <p:cBhvr>
                                        <p:cTn dur="1000"/>
                                        <p:tgtEl>
                                          <p:spTgt spid="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2" st="2"/>
                                            </p:txEl>
                                          </p:spTgt>
                                        </p:tgtEl>
                                        <p:attrNameLst>
                                          <p:attrName>style.visibility</p:attrName>
                                        </p:attrNameLst>
                                      </p:cBhvr>
                                      <p:to>
                                        <p:strVal val="visible"/>
                                      </p:to>
                                    </p:set>
                                    <p:animEffect filter="fade" transition="in">
                                      <p:cBhvr>
                                        <p:cTn dur="1000"/>
                                        <p:tgtEl>
                                          <p:spTgt spid="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xEl>
                                              <p:pRg end="3" st="3"/>
                                            </p:txEl>
                                          </p:spTgt>
                                        </p:tgtEl>
                                        <p:attrNameLst>
                                          <p:attrName>style.visibility</p:attrName>
                                        </p:attrNameLst>
                                      </p:cBhvr>
                                      <p:to>
                                        <p:strVal val="visible"/>
                                      </p:to>
                                    </p:set>
                                    <p:animEffect filter="fade" transition="in">
                                      <p:cBhvr>
                                        <p:cTn dur="1000"/>
                                        <p:tgtEl>
                                          <p:spTgt spid="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Downsides?</a:t>
            </a:r>
          </a:p>
        </p:txBody>
      </p:sp>
      <p:sp>
        <p:nvSpPr>
          <p:cNvPr id="48" name="Shape 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lt1"/>
              </a:buClr>
              <a:buSzPct val="100000"/>
              <a:buFont typeface="Arial"/>
              <a:buChar char="●"/>
            </a:pPr>
            <a:r>
              <a:rPr lang="en-GB"/>
              <a:t>Can be resource heavy</a:t>
            </a:r>
          </a:p>
          <a:p>
            <a:pPr indent="-419100" lvl="0" marL="457200" rtl="0">
              <a:spcBef>
                <a:spcPts val="0"/>
              </a:spcBef>
              <a:buClr>
                <a:schemeClr val="lt1"/>
              </a:buClr>
              <a:buSzPct val="100000"/>
              <a:buFont typeface="Arial"/>
              <a:buChar char="●"/>
            </a:pPr>
            <a:r>
              <a:rPr lang="en-GB"/>
              <a:t>Initial setup can be time-consuming</a:t>
            </a:r>
          </a:p>
          <a:p>
            <a:pPr indent="-419100" lvl="0" marL="457200" rtl="0">
              <a:spcBef>
                <a:spcPts val="0"/>
              </a:spcBef>
              <a:buClr>
                <a:schemeClr val="lt1"/>
              </a:buClr>
              <a:buSzPct val="100000"/>
              <a:buFont typeface="Arial"/>
              <a:buChar char="●"/>
            </a:pPr>
            <a:r>
              <a:rPr lang="en-GB"/>
              <a:t>Windows support isn’t great</a:t>
            </a:r>
          </a:p>
          <a:p>
            <a:pPr indent="-419100" lvl="0" marL="457200" rtl="0">
              <a:spcBef>
                <a:spcPts val="0"/>
              </a:spcBef>
              <a:buClr>
                <a:schemeClr val="lt1"/>
              </a:buClr>
              <a:buSzPct val="100000"/>
              <a:buFont typeface="Arial"/>
              <a:buChar char="●"/>
            </a:pPr>
            <a:r>
              <a:rPr lang="en-GB"/>
              <a:t>Extra layer can add its own problems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Effect filter="fade" transition="in">
                                      <p:cBhvr>
                                        <p:cTn dur="1000"/>
                                        <p:tgtEl>
                                          <p:spTgt spid="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Effect filter="fade" transition="in">
                                      <p:cBhvr>
                                        <p:cTn dur="1000"/>
                                        <p:tgtEl>
                                          <p:spTgt spid="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Effect filter="fade" transition="in">
                                      <p:cBhvr>
                                        <p:cTn dur="1000"/>
                                        <p:tgtEl>
                                          <p:spTgt spid="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Effect filter="fade" transition="in">
                                      <p:cBhvr>
                                        <p:cTn dur="1000"/>
                                        <p:tgtEl>
                                          <p:spTgt spid="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GB"/>
              <a:t>Demo</a:t>
            </a:r>
          </a:p>
        </p:txBody>
      </p:sp>
      <p:sp>
        <p:nvSpPr>
          <p:cNvPr id="54" name="Shape 54"/>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