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5"/>
  </p:notesMasterIdLst>
  <p:sldIdLst>
    <p:sldId id="256" r:id="rId4"/>
    <p:sldId id="261" r:id="rId5"/>
    <p:sldId id="310" r:id="rId6"/>
    <p:sldId id="301" r:id="rId7"/>
    <p:sldId id="302" r:id="rId8"/>
    <p:sldId id="305" r:id="rId9"/>
    <p:sldId id="306" r:id="rId10"/>
    <p:sldId id="303" r:id="rId11"/>
    <p:sldId id="311" r:id="rId12"/>
    <p:sldId id="304" r:id="rId13"/>
    <p:sldId id="308" r:id="rId14"/>
    <p:sldId id="312" r:id="rId15"/>
    <p:sldId id="316" r:id="rId16"/>
    <p:sldId id="318" r:id="rId17"/>
    <p:sldId id="319" r:id="rId18"/>
    <p:sldId id="320" r:id="rId19"/>
    <p:sldId id="321" r:id="rId20"/>
    <p:sldId id="323" r:id="rId21"/>
    <p:sldId id="322" r:id="rId22"/>
    <p:sldId id="307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09" r:id="rId33"/>
    <p:sldId id="334" r:id="rId34"/>
    <p:sldId id="335" r:id="rId35"/>
    <p:sldId id="314" r:id="rId36"/>
    <p:sldId id="336" r:id="rId37"/>
    <p:sldId id="338" r:id="rId38"/>
    <p:sldId id="337" r:id="rId39"/>
    <p:sldId id="317" r:id="rId40"/>
    <p:sldId id="324" r:id="rId41"/>
    <p:sldId id="339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0" r:id="rId50"/>
    <p:sldId id="341" r:id="rId51"/>
    <p:sldId id="262" r:id="rId52"/>
    <p:sldId id="257" r:id="rId53"/>
    <p:sldId id="258" r:id="rId5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107" d="100"/>
          <a:sy n="107" d="100"/>
        </p:scale>
        <p:origin x="715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9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7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2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8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53" y="3525583"/>
            <a:ext cx="660064" cy="66006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075137-C751-4AD4-8AE8-F100FC157E60}"/>
              </a:ext>
            </a:extLst>
          </p:cNvPr>
          <p:cNvGrpSpPr/>
          <p:nvPr/>
        </p:nvGrpSpPr>
        <p:grpSpPr>
          <a:xfrm>
            <a:off x="3982671" y="2638204"/>
            <a:ext cx="1139263" cy="1669186"/>
            <a:chOff x="2662522" y="1671591"/>
            <a:chExt cx="762161" cy="1116677"/>
          </a:xfrm>
        </p:grpSpPr>
        <p:pic>
          <p:nvPicPr>
            <p:cNvPr id="37" name="그림 36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E589803A-1B91-44F7-840C-7921578A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6A2B06-2CF6-4193-BDFF-CA61D8CA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C2C8C0-0E86-4E32-A3DE-D910EFA0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63C2F17-C4C8-405E-8E32-36C8B2ED12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06" y="1438076"/>
            <a:ext cx="1509623" cy="15096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1294C1-15F9-4993-984D-CF6829281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16" y="3653944"/>
            <a:ext cx="999105" cy="999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2286E5-A82C-4E24-9F8E-FC344AF50EB6}"/>
              </a:ext>
            </a:extLst>
          </p:cNvPr>
          <p:cNvSpPr txBox="1"/>
          <p:nvPr/>
        </p:nvSpPr>
        <p:spPr>
          <a:xfrm>
            <a:off x="1974094" y="304787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53B60-1200-400D-9894-9E6FCA51F8A4}"/>
              </a:ext>
            </a:extLst>
          </p:cNvPr>
          <p:cNvSpPr txBox="1"/>
          <p:nvPr/>
        </p:nvSpPr>
        <p:spPr>
          <a:xfrm>
            <a:off x="3824966" y="432411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and Kernel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DF3F35-70F9-4AE8-A21E-C3CC9B618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6" y="1447173"/>
            <a:ext cx="999104" cy="9991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7F1AF-7047-43F2-8BAC-45E26CCE0F45}"/>
              </a:ext>
            </a:extLst>
          </p:cNvPr>
          <p:cNvSpPr txBox="1"/>
          <p:nvPr/>
        </p:nvSpPr>
        <p:spPr>
          <a:xfrm>
            <a:off x="6155469" y="239268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Scheduling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DA5704-2C44-4321-8483-FCBE9792D774}"/>
              </a:ext>
            </a:extLst>
          </p:cNvPr>
          <p:cNvGrpSpPr/>
          <p:nvPr/>
        </p:nvGrpSpPr>
        <p:grpSpPr>
          <a:xfrm>
            <a:off x="1574014" y="1419629"/>
            <a:ext cx="1800200" cy="2637555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7E76F8D0-A0B5-4330-AC08-8F1A523DA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3C773C6-0F04-44A1-9449-6AAACB3A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50E3827-75F5-4578-AF4B-C0B966FC2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A5817-B4E1-499F-A04F-8B440627C4FD}"/>
              </a:ext>
            </a:extLst>
          </p:cNvPr>
          <p:cNvSpPr txBox="1"/>
          <p:nvPr/>
        </p:nvSpPr>
        <p:spPr>
          <a:xfrm>
            <a:off x="3801725" y="2355211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Linux and Kernels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B9E0D64-4C88-41EC-B592-7E34D7BE7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931790"/>
            <a:ext cx="999105" cy="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5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Kernel preemption models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550453" y="2362665"/>
            <a:ext cx="4423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Fully Preemptible Kernel (Real time)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966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3674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BD4333-05E3-43D3-8659-5C40A08BE8A3}"/>
              </a:ext>
            </a:extLst>
          </p:cNvPr>
          <p:cNvGrpSpPr/>
          <p:nvPr/>
        </p:nvGrpSpPr>
        <p:grpSpPr>
          <a:xfrm>
            <a:off x="1648348" y="1672729"/>
            <a:ext cx="5079677" cy="4649818"/>
            <a:chOff x="1648348" y="1672729"/>
            <a:chExt cx="5079677" cy="464981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9A0D176-39FD-405C-8351-AC3BEB68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348" y="1672729"/>
              <a:ext cx="4649818" cy="4649818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7" name="그림 26" descr="개체이(가) 표시된 사진&#10;&#10;자동 생성된 설명">
              <a:extLst>
                <a:ext uri="{FF2B5EF4-FFF2-40B4-BE49-F238E27FC236}">
                  <a16:creationId xmlns:a16="http://schemas.microsoft.com/office/drawing/2014/main" id="{A183682D-EB66-4F67-8BF2-D04E38272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9">
              <a:off x="2021377" y="2084666"/>
              <a:ext cx="1235511" cy="123551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84016FE-76FB-49C9-ADFB-D3AE76C5E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37193">
              <a:off x="4940978" y="3439656"/>
              <a:ext cx="1787047" cy="100074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3624399" y="1936953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choice of preemption model is a balance </a:t>
            </a:r>
          </a:p>
          <a:p>
            <a:r>
              <a:rPr lang="en-US" altLang="ko-KR" dirty="0"/>
              <a:t>between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responsiveness (latency) and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scheduler overhead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7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3674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C666E5F-C4BB-47C9-8E4E-A2849E2CE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48" y="1672729"/>
            <a:ext cx="4649818" cy="464981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3602759" y="1859801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Lower latency</a:t>
            </a:r>
            <a:r>
              <a:rPr lang="en-US" altLang="ko-KR" b="1" dirty="0"/>
              <a:t> </a:t>
            </a:r>
            <a:r>
              <a:rPr lang="en-US" altLang="ko-KR" dirty="0"/>
              <a:t>requires more frequent </a:t>
            </a:r>
          </a:p>
          <a:p>
            <a:r>
              <a:rPr lang="en-US" altLang="ko-KR" dirty="0"/>
              <a:t>opportunities for task switches which results </a:t>
            </a:r>
          </a:p>
          <a:p>
            <a:r>
              <a:rPr lang="en-US" altLang="ko-KR" dirty="0"/>
              <a:t>in higher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overhead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7" name="그림 36" descr="개체이(가) 표시된 사진&#10;&#10;자동 생성된 설명">
            <a:extLst>
              <a:ext uri="{FF2B5EF4-FFF2-40B4-BE49-F238E27FC236}">
                <a16:creationId xmlns:a16="http://schemas.microsoft.com/office/drawing/2014/main" id="{E7BF3760-3FE1-4C8F-AB93-61E6ED0F9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6519">
            <a:off x="2021377" y="2084666"/>
            <a:ext cx="1235511" cy="12355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35C3358-CB95-48B8-8EE4-3D34E3388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193">
            <a:off x="4940978" y="3439656"/>
            <a:ext cx="1787047" cy="1000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067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E704976-1EA0-4DE7-A2D6-9AF0D8B4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37" y="1707654"/>
            <a:ext cx="4649818" cy="46498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4368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Fully Preemptible Kernel (Real time)</a:t>
            </a:r>
            <a:endParaRPr lang="ko-KR" altLang="en-US" sz="2000" b="1" dirty="0"/>
          </a:p>
          <a:p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1475846" y="1940288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Real-time model is not only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additional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preemption models </a:t>
            </a:r>
            <a:r>
              <a:rPr lang="en-US" altLang="ko-KR" dirty="0"/>
              <a:t>as they also add a number of </a:t>
            </a:r>
          </a:p>
          <a:p>
            <a:r>
              <a:rPr lang="en-US" altLang="ko-KR" dirty="0"/>
              <a:t>modifications that further improve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the worst-case latency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" name="그림 28" descr="개체이(가) 표시된 사진&#10;&#10;자동 생성된 설명">
            <a:extLst>
              <a:ext uri="{FF2B5EF4-FFF2-40B4-BE49-F238E27FC236}">
                <a16:creationId xmlns:a16="http://schemas.microsoft.com/office/drawing/2014/main" id="{1DF50DE2-7564-4C45-AD43-763BC100D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2521">
            <a:off x="3719581" y="3163011"/>
            <a:ext cx="1235511" cy="12355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02C6DE1-4EB8-48CE-9404-8A4676C8F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5">
            <a:off x="6556772" y="2378778"/>
            <a:ext cx="1787047" cy="1000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6816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617438" y="1966758"/>
            <a:ext cx="4402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Focusing on..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1. SCHED_FIFO</a:t>
            </a:r>
          </a:p>
          <a:p>
            <a:endParaRPr lang="en-US" altLang="ko-KR" sz="2000" dirty="0"/>
          </a:p>
          <a:p>
            <a:r>
              <a:rPr lang="en-US" altLang="ko-KR" sz="2000" dirty="0"/>
              <a:t> 2. SCHED_RR</a:t>
            </a:r>
          </a:p>
          <a:p>
            <a:endParaRPr lang="en-US" altLang="ko-KR" sz="2000" dirty="0"/>
          </a:p>
          <a:p>
            <a:r>
              <a:rPr lang="en-US" altLang="ko-KR" sz="2000" dirty="0"/>
              <a:t> 3. SCHED_OTHER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825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51FB-5FD2-4AAD-A60C-E9974C9B7AD8}"/>
              </a:ext>
            </a:extLst>
          </p:cNvPr>
          <p:cNvSpPr txBox="1"/>
          <p:nvPr/>
        </p:nvSpPr>
        <p:spPr>
          <a:xfrm>
            <a:off x="1475656" y="1947832"/>
            <a:ext cx="7205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SCHED_FIFO: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Static priority &gt; 0 </a:t>
            </a:r>
            <a:r>
              <a:rPr lang="en-US" altLang="ko-KR" dirty="0"/>
              <a:t>: it when SCHED_FIFO threads becomes runnable, </a:t>
            </a:r>
          </a:p>
          <a:p>
            <a:r>
              <a:rPr lang="en-US" altLang="ko-KR" dirty="0"/>
              <a:t>it will always immediately preempt any currently running other threads </a:t>
            </a:r>
          </a:p>
          <a:p>
            <a:r>
              <a:rPr lang="en-US" altLang="ko-KR" dirty="0"/>
              <a:t>by being run through other policies.</a:t>
            </a:r>
          </a:p>
          <a:p>
            <a:r>
              <a:rPr lang="en-US" altLang="ko-KR" dirty="0"/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No time slicing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078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51FB-5FD2-4AAD-A60C-E9974C9B7AD8}"/>
              </a:ext>
            </a:extLst>
          </p:cNvPr>
          <p:cNvSpPr txBox="1"/>
          <p:nvPr/>
        </p:nvSpPr>
        <p:spPr>
          <a:xfrm>
            <a:off x="1475656" y="1947832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SCHED_RR: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A simple adaptation of </a:t>
            </a:r>
            <a:r>
              <a:rPr lang="en-US" altLang="ko-KR" b="1" u="sng" dirty="0">
                <a:solidFill>
                  <a:schemeClr val="accent2">
                    <a:lumMod val="50000"/>
                  </a:schemeClr>
                </a:solidFill>
              </a:rPr>
              <a:t>SCHED_FIFO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for lower priority activities.</a:t>
            </a:r>
          </a:p>
          <a:p>
            <a:r>
              <a:rPr lang="en-US" altLang="ko-KR" dirty="0"/>
              <a:t> Each thread is allowed to run only for </a:t>
            </a:r>
            <a:r>
              <a:rPr lang="en-US" altLang="ko-KR" b="1" u="sng" dirty="0">
                <a:solidFill>
                  <a:schemeClr val="accent2">
                    <a:lumMod val="50000"/>
                  </a:schemeClr>
                </a:solidFill>
              </a:rPr>
              <a:t>a maximum time quantum.</a:t>
            </a:r>
          </a:p>
        </p:txBody>
      </p:sp>
    </p:spTree>
    <p:extLst>
      <p:ext uri="{BB962C8B-B14F-4D97-AF65-F5344CB8AC3E}">
        <p14:creationId xmlns:p14="http://schemas.microsoft.com/office/powerpoint/2010/main" val="99771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18A49-7D9F-4FD0-A79D-942AE02EE6F9}"/>
              </a:ext>
            </a:extLst>
          </p:cNvPr>
          <p:cNvSpPr txBox="1"/>
          <p:nvPr/>
        </p:nvSpPr>
        <p:spPr>
          <a:xfrm>
            <a:off x="1612453" y="2250539"/>
            <a:ext cx="6279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a real-time Linux, </a:t>
            </a: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the SCHED_FIFO and SCHED_RR </a:t>
            </a:r>
            <a:r>
              <a:rPr lang="en-US" altLang="ko-KR" dirty="0"/>
              <a:t>behaviors are more efficient </a:t>
            </a:r>
          </a:p>
          <a:p>
            <a:r>
              <a:rPr lang="en-US" altLang="ko-KR" dirty="0"/>
              <a:t>because of the use of a fully preemptible kernel.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3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rd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Designing how to evaluate and analyze performances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97" y="2669017"/>
            <a:ext cx="558493" cy="558493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42" y="1584570"/>
            <a:ext cx="502458" cy="502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E3E343-E329-41D5-BC98-5BB9C2F337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00" y="2197764"/>
            <a:ext cx="2289036" cy="2289036"/>
          </a:xfrm>
          <a:prstGeom prst="rect">
            <a:avLst/>
          </a:prstGeom>
        </p:spPr>
      </p:pic>
      <p:pic>
        <p:nvPicPr>
          <p:cNvPr id="24" name="그림 23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298FF153-3051-47E9-9847-1B7C593C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80" y="2111194"/>
            <a:ext cx="502458" cy="502458"/>
          </a:xfrm>
          <a:prstGeom prst="rect">
            <a:avLst/>
          </a:prstGeom>
        </p:spPr>
      </p:pic>
      <p:pic>
        <p:nvPicPr>
          <p:cNvPr id="25" name="그림 24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6C471291-6514-4935-ACF4-74B5FC9F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80" y="3378441"/>
            <a:ext cx="502458" cy="502458"/>
          </a:xfrm>
          <a:prstGeom prst="rect">
            <a:avLst/>
          </a:prstGeom>
        </p:spPr>
      </p:pic>
      <p:pic>
        <p:nvPicPr>
          <p:cNvPr id="26" name="그림 25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467E8DA9-7153-4EBA-A8C3-10D26D976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29670"/>
            <a:ext cx="502458" cy="502458"/>
          </a:xfrm>
          <a:prstGeom prst="rect">
            <a:avLst/>
          </a:prstGeom>
        </p:spPr>
      </p:pic>
      <p:pic>
        <p:nvPicPr>
          <p:cNvPr id="27" name="그림 2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86CACF6E-5FE1-4849-8B4D-63E5D6C66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57" y="4438214"/>
            <a:ext cx="502458" cy="502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8C2F60-48EE-452B-8E81-102F4FEAF0C5}"/>
              </a:ext>
            </a:extLst>
          </p:cNvPr>
          <p:cNvSpPr txBox="1"/>
          <p:nvPr/>
        </p:nvSpPr>
        <p:spPr>
          <a:xfrm>
            <a:off x="3498502" y="1420597"/>
            <a:ext cx="22479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Network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89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4101DD-156C-4CD1-89E3-6E6552158ACB}"/>
              </a:ext>
            </a:extLst>
          </p:cNvPr>
          <p:cNvGrpSpPr/>
          <p:nvPr/>
        </p:nvGrpSpPr>
        <p:grpSpPr>
          <a:xfrm>
            <a:off x="1043608" y="1200274"/>
            <a:ext cx="7271878" cy="3893001"/>
            <a:chOff x="997941" y="1222281"/>
            <a:chExt cx="7271878" cy="389300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C9B5AF6-F527-400B-AAF0-917AB4AD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691" y="2571750"/>
              <a:ext cx="609524" cy="6095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21ED21-CCCD-4EE7-BD15-2AB46AD10CE8}"/>
                </a:ext>
              </a:extLst>
            </p:cNvPr>
            <p:cNvSpPr txBox="1"/>
            <p:nvPr/>
          </p:nvSpPr>
          <p:spPr>
            <a:xfrm>
              <a:off x="2701987" y="3192312"/>
              <a:ext cx="366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WLAN : Wireless local area network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F900110-2D04-41D0-841A-86933BA5C4E3}"/>
                </a:ext>
              </a:extLst>
            </p:cNvPr>
            <p:cNvSpPr/>
            <p:nvPr/>
          </p:nvSpPr>
          <p:spPr>
            <a:xfrm>
              <a:off x="4934431" y="1222281"/>
              <a:ext cx="1602197" cy="160219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Virtual interface and monitor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2E229B1-CF62-4367-8259-6E149A40C4F6}"/>
                </a:ext>
              </a:extLst>
            </p:cNvPr>
            <p:cNvSpPr/>
            <p:nvPr/>
          </p:nvSpPr>
          <p:spPr>
            <a:xfrm>
              <a:off x="6664795" y="1952017"/>
              <a:ext cx="1605024" cy="1605024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Virtual access point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84E6FE-81F4-4F23-A113-35CE9922F6D4}"/>
                </a:ext>
              </a:extLst>
            </p:cNvPr>
            <p:cNvSpPr/>
            <p:nvPr/>
          </p:nvSpPr>
          <p:spPr>
            <a:xfrm>
              <a:off x="5745556" y="3510258"/>
              <a:ext cx="1605024" cy="1605024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Wireless distribution system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7F1784-2930-4405-A60D-CE13EA1F5B18}"/>
                </a:ext>
              </a:extLst>
            </p:cNvPr>
            <p:cNvSpPr/>
            <p:nvPr/>
          </p:nvSpPr>
          <p:spPr>
            <a:xfrm>
              <a:off x="2891112" y="1314713"/>
              <a:ext cx="1303363" cy="1303363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Ad-hoc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7B54327-D14C-4D0E-B23A-AF570FDA2CAF}"/>
                </a:ext>
              </a:extLst>
            </p:cNvPr>
            <p:cNvSpPr/>
            <p:nvPr/>
          </p:nvSpPr>
          <p:spPr>
            <a:xfrm>
              <a:off x="1135286" y="1584298"/>
              <a:ext cx="1501427" cy="150142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Infra</a:t>
              </a:r>
            </a:p>
            <a:p>
              <a:pPr algn="ctr"/>
              <a:r>
                <a:rPr lang="en-US" altLang="ko-KR" dirty="0"/>
                <a:t>structure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5838F07-11DB-4CD7-8467-7FEF35390651}"/>
                </a:ext>
              </a:extLst>
            </p:cNvPr>
            <p:cNvSpPr/>
            <p:nvPr/>
          </p:nvSpPr>
          <p:spPr>
            <a:xfrm>
              <a:off x="3193092" y="3911228"/>
              <a:ext cx="1080120" cy="1080120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Mesh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945493-33C1-43CA-B842-15CC95699125}"/>
                </a:ext>
              </a:extLst>
            </p:cNvPr>
            <p:cNvSpPr/>
            <p:nvPr/>
          </p:nvSpPr>
          <p:spPr>
            <a:xfrm>
              <a:off x="997941" y="3289103"/>
              <a:ext cx="1802927" cy="180292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OCB :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Outside context of a BSS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62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149D87-4B61-4C48-A45F-EEFC185E431F}"/>
              </a:ext>
            </a:extLst>
          </p:cNvPr>
          <p:cNvGrpSpPr/>
          <p:nvPr/>
        </p:nvGrpSpPr>
        <p:grpSpPr>
          <a:xfrm>
            <a:off x="1187624" y="1373317"/>
            <a:ext cx="4707028" cy="3513873"/>
            <a:chOff x="3196301" y="1444421"/>
            <a:chExt cx="4707028" cy="3513873"/>
          </a:xfrm>
        </p:grpSpPr>
        <p:pic>
          <p:nvPicPr>
            <p:cNvPr id="37" name="그림 36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E589803A-1B91-44F7-840C-7921578A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713" y="2427734"/>
              <a:ext cx="720574" cy="72057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42692-57C3-4494-9AD7-D94FE68A4CC7}"/>
                </a:ext>
              </a:extLst>
            </p:cNvPr>
            <p:cNvSpPr txBox="1"/>
            <p:nvPr/>
          </p:nvSpPr>
          <p:spPr>
            <a:xfrm>
              <a:off x="3873732" y="3168871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31BE1C-9BEA-4540-BECB-0429A00664D8}"/>
                </a:ext>
              </a:extLst>
            </p:cNvPr>
            <p:cNvSpPr/>
            <p:nvPr/>
          </p:nvSpPr>
          <p:spPr>
            <a:xfrm>
              <a:off x="3196301" y="1780156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738AF8E-C9E4-4662-ABD4-45A43E328A79}"/>
                </a:ext>
              </a:extLst>
            </p:cNvPr>
            <p:cNvSpPr/>
            <p:nvPr/>
          </p:nvSpPr>
          <p:spPr>
            <a:xfrm>
              <a:off x="5640982" y="1444421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D6D75-DE56-4970-BCE4-EC6CA3A421B2}"/>
                </a:ext>
              </a:extLst>
            </p:cNvPr>
            <p:cNvSpPr txBox="1"/>
            <p:nvPr/>
          </p:nvSpPr>
          <p:spPr>
            <a:xfrm>
              <a:off x="3491880" y="4588962"/>
              <a:ext cx="225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Moduler</a:t>
              </a:r>
              <a:r>
                <a:rPr lang="en-US" altLang="ko-KR" dirty="0"/>
                <a:t> Architecture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8DFC72D-B2C8-48A0-8D07-F2CA23D4B3FD}"/>
                </a:ext>
              </a:extLst>
            </p:cNvPr>
            <p:cNvSpPr/>
            <p:nvPr/>
          </p:nvSpPr>
          <p:spPr>
            <a:xfrm>
              <a:off x="6607184" y="3178815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F76F7E18-9E6C-489B-8A35-CB98CDDE7878}"/>
                </a:ext>
              </a:extLst>
            </p:cNvPr>
            <p:cNvSpPr/>
            <p:nvPr/>
          </p:nvSpPr>
          <p:spPr>
            <a:xfrm rot="19841442">
              <a:off x="5272741" y="1704835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6DF91E-1353-41C6-81C0-EBF5B890B5D9}"/>
              </a:ext>
            </a:extLst>
          </p:cNvPr>
          <p:cNvSpPr txBox="1"/>
          <p:nvPr/>
        </p:nvSpPr>
        <p:spPr>
          <a:xfrm>
            <a:off x="5076056" y="1629465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</a:t>
            </a:r>
            <a:r>
              <a:rPr lang="en-US" altLang="ko-KR" dirty="0" err="1"/>
              <a:t>Moduler</a:t>
            </a:r>
            <a:r>
              <a:rPr lang="en-US" altLang="ko-KR" dirty="0"/>
              <a:t> Architecture,</a:t>
            </a:r>
          </a:p>
          <a:p>
            <a:endParaRPr lang="en-US" altLang="ko-KR" dirty="0"/>
          </a:p>
          <a:p>
            <a:r>
              <a:rPr lang="en-US" altLang="ko-KR" dirty="0"/>
              <a:t>We can plug and unplug the modules</a:t>
            </a:r>
          </a:p>
          <a:p>
            <a:r>
              <a:rPr lang="en-US" altLang="ko-KR" dirty="0"/>
              <a:t>That we want to use or not to use</a:t>
            </a:r>
          </a:p>
        </p:txBody>
      </p:sp>
    </p:spTree>
    <p:extLst>
      <p:ext uri="{BB962C8B-B14F-4D97-AF65-F5344CB8AC3E}">
        <p14:creationId xmlns:p14="http://schemas.microsoft.com/office/powerpoint/2010/main" val="145080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EB29-3D10-4C53-884F-A53C73D00EF1}"/>
              </a:ext>
            </a:extLst>
          </p:cNvPr>
          <p:cNvGrpSpPr/>
          <p:nvPr/>
        </p:nvGrpSpPr>
        <p:grpSpPr>
          <a:xfrm>
            <a:off x="1187624" y="1373317"/>
            <a:ext cx="3740826" cy="3072039"/>
            <a:chOff x="1187624" y="1373317"/>
            <a:chExt cx="3740826" cy="3072039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9F3DFB6A-FEF0-4684-B1B0-42C5B29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036" y="2356630"/>
              <a:ext cx="720574" cy="7205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7ADAD6-9144-4EF1-9CD3-D61638D7CD7A}"/>
                </a:ext>
              </a:extLst>
            </p:cNvPr>
            <p:cNvSpPr txBox="1"/>
            <p:nvPr/>
          </p:nvSpPr>
          <p:spPr>
            <a:xfrm>
              <a:off x="1865055" y="309776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8934A29-DEB7-42F4-9158-43885CB5C125}"/>
                </a:ext>
              </a:extLst>
            </p:cNvPr>
            <p:cNvSpPr/>
            <p:nvPr/>
          </p:nvSpPr>
          <p:spPr>
            <a:xfrm>
              <a:off x="1187624" y="1709052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0FDBB8-77E6-4780-8FE4-6DEF8E628DE0}"/>
                </a:ext>
              </a:extLst>
            </p:cNvPr>
            <p:cNvSpPr/>
            <p:nvPr/>
          </p:nvSpPr>
          <p:spPr>
            <a:xfrm>
              <a:off x="3632305" y="1373317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29" name="화살표: 왼쪽/오른쪽 28">
              <a:extLst>
                <a:ext uri="{FF2B5EF4-FFF2-40B4-BE49-F238E27FC236}">
                  <a16:creationId xmlns:a16="http://schemas.microsoft.com/office/drawing/2014/main" id="{3E43943E-13A8-490D-9C95-5D3F3CE6736C}"/>
                </a:ext>
              </a:extLst>
            </p:cNvPr>
            <p:cNvSpPr/>
            <p:nvPr/>
          </p:nvSpPr>
          <p:spPr>
            <a:xfrm rot="19841442">
              <a:off x="3264064" y="1633731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198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modules in Linux,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345308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4D6820-3618-4E1B-B5D0-C0DD9A53BD4B}"/>
              </a:ext>
            </a:extLst>
          </p:cNvPr>
          <p:cNvGrpSpPr/>
          <p:nvPr/>
        </p:nvGrpSpPr>
        <p:grpSpPr>
          <a:xfrm>
            <a:off x="1043608" y="1270549"/>
            <a:ext cx="5081889" cy="3656013"/>
            <a:chOff x="0" y="1284856"/>
            <a:chExt cx="5081889" cy="365601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C4049C-3831-41B6-8028-411310B2FC08}"/>
                </a:ext>
              </a:extLst>
            </p:cNvPr>
            <p:cNvGrpSpPr/>
            <p:nvPr/>
          </p:nvGrpSpPr>
          <p:grpSpPr>
            <a:xfrm>
              <a:off x="251520" y="1284856"/>
              <a:ext cx="4830369" cy="3656013"/>
              <a:chOff x="251520" y="1284856"/>
              <a:chExt cx="4830369" cy="365601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CBB78C0-A875-4C30-AF79-748AA72D8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20" y="1284856"/>
                <a:ext cx="4830369" cy="3656013"/>
              </a:xfrm>
              <a:prstGeom prst="rect">
                <a:avLst/>
              </a:prstGeom>
            </p:spPr>
          </p:pic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48010947-8631-4384-9B05-08C7F17E5C76}"/>
                  </a:ext>
                </a:extLst>
              </p:cNvPr>
              <p:cNvSpPr/>
              <p:nvPr/>
            </p:nvSpPr>
            <p:spPr>
              <a:xfrm>
                <a:off x="395536" y="1642715"/>
                <a:ext cx="720080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38CF638-AC7F-4EA0-9146-BB9C67717C6C}"/>
                  </a:ext>
                </a:extLst>
              </p:cNvPr>
              <p:cNvSpPr/>
              <p:nvPr/>
            </p:nvSpPr>
            <p:spPr>
              <a:xfrm>
                <a:off x="1216409" y="1648101"/>
                <a:ext cx="1051336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B1E17FD-3FA8-4F53-91FF-B937C2DE9657}"/>
                  </a:ext>
                </a:extLst>
              </p:cNvPr>
              <p:cNvSpPr/>
              <p:nvPr/>
            </p:nvSpPr>
            <p:spPr>
              <a:xfrm>
                <a:off x="2346831" y="1642715"/>
                <a:ext cx="1865129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ADCD381-38F7-4A9C-AF43-85E5209EAF65}"/>
                </a:ext>
              </a:extLst>
            </p:cNvPr>
            <p:cNvSpPr/>
            <p:nvPr/>
          </p:nvSpPr>
          <p:spPr>
            <a:xfrm>
              <a:off x="0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73D7E81-06C9-4B3E-BEDF-06E95F312943}"/>
                </a:ext>
              </a:extLst>
            </p:cNvPr>
            <p:cNvSpPr/>
            <p:nvPr/>
          </p:nvSpPr>
          <p:spPr>
            <a:xfrm>
              <a:off x="1010807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421801B-6A9D-45D4-AF71-BBD664B9C23B}"/>
                </a:ext>
              </a:extLst>
            </p:cNvPr>
            <p:cNvSpPr/>
            <p:nvPr/>
          </p:nvSpPr>
          <p:spPr>
            <a:xfrm>
              <a:off x="2208162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B3DCEF-CBE3-436F-A2F8-468335A46BAC}"/>
              </a:ext>
            </a:extLst>
          </p:cNvPr>
          <p:cNvSpPr txBox="1"/>
          <p:nvPr/>
        </p:nvSpPr>
        <p:spPr>
          <a:xfrm>
            <a:off x="5580112" y="2499742"/>
            <a:ext cx="3198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modules in Linux,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66293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2180961" y="2571750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&lt;the WLAN environment&gt;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884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EB29-3D10-4C53-884F-A53C73D00EF1}"/>
              </a:ext>
            </a:extLst>
          </p:cNvPr>
          <p:cNvGrpSpPr/>
          <p:nvPr/>
        </p:nvGrpSpPr>
        <p:grpSpPr>
          <a:xfrm>
            <a:off x="1187624" y="1373317"/>
            <a:ext cx="3740826" cy="3072039"/>
            <a:chOff x="1187624" y="1373317"/>
            <a:chExt cx="3740826" cy="3072039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9F3DFB6A-FEF0-4684-B1B0-42C5B29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036" y="2356630"/>
              <a:ext cx="720574" cy="7205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7ADAD6-9144-4EF1-9CD3-D61638D7CD7A}"/>
                </a:ext>
              </a:extLst>
            </p:cNvPr>
            <p:cNvSpPr txBox="1"/>
            <p:nvPr/>
          </p:nvSpPr>
          <p:spPr>
            <a:xfrm>
              <a:off x="1865055" y="309776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8934A29-DEB7-42F4-9158-43885CB5C125}"/>
                </a:ext>
              </a:extLst>
            </p:cNvPr>
            <p:cNvSpPr/>
            <p:nvPr/>
          </p:nvSpPr>
          <p:spPr>
            <a:xfrm>
              <a:off x="1187624" y="1709052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0FDBB8-77E6-4780-8FE4-6DEF8E628DE0}"/>
                </a:ext>
              </a:extLst>
            </p:cNvPr>
            <p:cNvSpPr/>
            <p:nvPr/>
          </p:nvSpPr>
          <p:spPr>
            <a:xfrm>
              <a:off x="3632305" y="1373317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WLAN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(ath9k)</a:t>
              </a:r>
            </a:p>
          </p:txBody>
        </p:sp>
        <p:sp>
          <p:nvSpPr>
            <p:cNvPr id="29" name="화살표: 왼쪽/오른쪽 28">
              <a:extLst>
                <a:ext uri="{FF2B5EF4-FFF2-40B4-BE49-F238E27FC236}">
                  <a16:creationId xmlns:a16="http://schemas.microsoft.com/office/drawing/2014/main" id="{3E43943E-13A8-490D-9C95-5D3F3CE6736C}"/>
                </a:ext>
              </a:extLst>
            </p:cNvPr>
            <p:cNvSpPr/>
            <p:nvPr/>
          </p:nvSpPr>
          <p:spPr>
            <a:xfrm rot="19841442">
              <a:off x="3264064" y="1633731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198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WLAN(ath9k) in </a:t>
            </a:r>
            <a:r>
              <a:rPr lang="en-US" altLang="ko-KR" dirty="0" err="1"/>
              <a:t>linux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strike="sngStrike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- built-in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409326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WLAN(ath9k) in </a:t>
            </a:r>
            <a:r>
              <a:rPr lang="en-US" altLang="ko-KR" dirty="0" err="1"/>
              <a:t>linux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strike="sngStrike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- built-in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719C3-654D-4264-A0FD-627458B78673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644643F-EF80-44D4-804F-74FFB3E05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DA3F8A9-9C6A-4F33-8DF6-A5C35FA4B772}"/>
                </a:ext>
              </a:extLst>
            </p:cNvPr>
            <p:cNvGrpSpPr/>
            <p:nvPr/>
          </p:nvGrpSpPr>
          <p:grpSpPr>
            <a:xfrm>
              <a:off x="1875020" y="1491630"/>
              <a:ext cx="1616860" cy="2957714"/>
              <a:chOff x="1010807" y="1419622"/>
              <a:chExt cx="1616860" cy="2957714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2A886404-AFF0-4EC9-B0E1-AB36DFD3603E}"/>
                  </a:ext>
                </a:extLst>
              </p:cNvPr>
              <p:cNvSpPr/>
              <p:nvPr/>
            </p:nvSpPr>
            <p:spPr>
              <a:xfrm>
                <a:off x="1216409" y="1648101"/>
                <a:ext cx="1411258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0240B7B-47C1-4300-BC10-F40AC5315842}"/>
                  </a:ext>
                </a:extLst>
              </p:cNvPr>
              <p:cNvSpPr/>
              <p:nvPr/>
            </p:nvSpPr>
            <p:spPr>
              <a:xfrm>
                <a:off x="1010807" y="1419622"/>
                <a:ext cx="395536" cy="3955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E70A0AA-4EB4-452D-89C8-3F73246803A4}"/>
                </a:ext>
              </a:extLst>
            </p:cNvPr>
            <p:cNvGrpSpPr/>
            <p:nvPr/>
          </p:nvGrpSpPr>
          <p:grpSpPr>
            <a:xfrm>
              <a:off x="3436688" y="1489036"/>
              <a:ext cx="1639604" cy="2957714"/>
              <a:chOff x="1010807" y="1419622"/>
              <a:chExt cx="1616860" cy="2957714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29C87D3-15FF-4A42-BC20-C9C6CC250F95}"/>
                  </a:ext>
                </a:extLst>
              </p:cNvPr>
              <p:cNvSpPr/>
              <p:nvPr/>
            </p:nvSpPr>
            <p:spPr>
              <a:xfrm>
                <a:off x="1207021" y="1648101"/>
                <a:ext cx="1420646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A85DD1-62C4-449D-933A-D00AB1AB00CF}"/>
                  </a:ext>
                </a:extLst>
              </p:cNvPr>
              <p:cNvSpPr/>
              <p:nvPr/>
            </p:nvSpPr>
            <p:spPr>
              <a:xfrm>
                <a:off x="1010807" y="1419622"/>
                <a:ext cx="395536" cy="3955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46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2585719" y="2571750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&lt;Configure module&gt;</a:t>
            </a:r>
          </a:p>
        </p:txBody>
      </p:sp>
    </p:spTree>
    <p:extLst>
      <p:ext uri="{BB962C8B-B14F-4D97-AF65-F5344CB8AC3E}">
        <p14:creationId xmlns:p14="http://schemas.microsoft.com/office/powerpoint/2010/main" val="349905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8B6DE-34AB-486B-945E-C305F8AC4AF5}"/>
              </a:ext>
            </a:extLst>
          </p:cNvPr>
          <p:cNvSpPr txBox="1"/>
          <p:nvPr/>
        </p:nvSpPr>
        <p:spPr>
          <a:xfrm>
            <a:off x="5220074" y="1642715"/>
            <a:ext cx="2698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Configure module part,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Nl80211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Cfg80211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Mac80211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Ath9k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4D783F-C999-47ED-8B7F-EDE7482E4749}"/>
              </a:ext>
            </a:extLst>
          </p:cNvPr>
          <p:cNvGrpSpPr/>
          <p:nvPr/>
        </p:nvGrpSpPr>
        <p:grpSpPr>
          <a:xfrm>
            <a:off x="467544" y="1259430"/>
            <a:ext cx="4608512" cy="3580318"/>
            <a:chOff x="467544" y="1259430"/>
            <a:chExt cx="4608512" cy="358031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A2816A5-89D8-4450-8022-FB6FD23A0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1259430"/>
              <a:ext cx="4608512" cy="3580318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BD08FF6-668B-4490-AEFB-D02AD7FFBA51}"/>
                </a:ext>
              </a:extLst>
            </p:cNvPr>
            <p:cNvSpPr/>
            <p:nvPr/>
          </p:nvSpPr>
          <p:spPr>
            <a:xfrm>
              <a:off x="467544" y="2017752"/>
              <a:ext cx="2239086" cy="11575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1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73F3B2-3AF5-42E4-8D9D-2B72FBD57FF7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F89252-76FF-40E5-A644-749864178FB5}"/>
                </a:ext>
              </a:extLst>
            </p:cNvPr>
            <p:cNvSpPr/>
            <p:nvPr/>
          </p:nvSpPr>
          <p:spPr>
            <a:xfrm>
              <a:off x="2417012" y="1538406"/>
              <a:ext cx="5710336" cy="42106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Device registration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6C84D12-FAE1-4979-BBE1-1162E6EA1D26}"/>
                </a:ext>
              </a:extLst>
            </p:cNvPr>
            <p:cNvSpPr/>
            <p:nvPr/>
          </p:nvSpPr>
          <p:spPr>
            <a:xfrm>
              <a:off x="2417012" y="2001730"/>
              <a:ext cx="5710336" cy="42106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Regularity enforcement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53AD73-D563-4784-B1D5-33ED4E011C5B}"/>
                </a:ext>
              </a:extLst>
            </p:cNvPr>
            <p:cNvSpPr/>
            <p:nvPr/>
          </p:nvSpPr>
          <p:spPr>
            <a:xfrm>
              <a:off x="2415922" y="2465054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Station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F3485F3-196E-4533-BC2A-26088207B585}"/>
                </a:ext>
              </a:extLst>
            </p:cNvPr>
            <p:cNvSpPr/>
            <p:nvPr/>
          </p:nvSpPr>
          <p:spPr>
            <a:xfrm>
              <a:off x="2415922" y="2928378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Key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C0DB22B-C055-4741-AFAB-43B6BCA2DCF6}"/>
                </a:ext>
              </a:extLst>
            </p:cNvPr>
            <p:cNvSpPr/>
            <p:nvPr/>
          </p:nvSpPr>
          <p:spPr>
            <a:xfrm>
              <a:off x="2415922" y="3391702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Mesh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3B38D7A-CC43-42BE-B96B-239606735470}"/>
                </a:ext>
              </a:extLst>
            </p:cNvPr>
            <p:cNvSpPr/>
            <p:nvPr/>
          </p:nvSpPr>
          <p:spPr>
            <a:xfrm>
              <a:off x="2414832" y="3855026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Virtual interface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A33243A-644B-4995-BAA2-42B0DEBE4BAD}"/>
                </a:ext>
              </a:extLst>
            </p:cNvPr>
            <p:cNvSpPr/>
            <p:nvPr/>
          </p:nvSpPr>
          <p:spPr>
            <a:xfrm>
              <a:off x="2414832" y="4318350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Scanning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84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7C5C1C-449F-4C07-A8F1-4F3F76000A4D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F89252-76FF-40E5-A644-749864178FB5}"/>
                </a:ext>
              </a:extLst>
            </p:cNvPr>
            <p:cNvSpPr/>
            <p:nvPr/>
          </p:nvSpPr>
          <p:spPr>
            <a:xfrm>
              <a:off x="2417012" y="1538406"/>
              <a:ext cx="5710336" cy="42106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Device registration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B8E349D-DDE5-4DD7-B2B3-06C9F68E917E}"/>
                </a:ext>
              </a:extLst>
            </p:cNvPr>
            <p:cNvSpPr/>
            <p:nvPr/>
          </p:nvSpPr>
          <p:spPr>
            <a:xfrm>
              <a:off x="2417012" y="2067694"/>
              <a:ext cx="5710336" cy="28194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Registration the device 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saving the environment variables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(Band, Channel, Bit rate, High throughput capabilities, Supported interface modes …)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751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73F3B2-3AF5-42E4-8D9D-2B72FBD57FF7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6C84D12-FAE1-4979-BBE1-1162E6EA1D26}"/>
                </a:ext>
              </a:extLst>
            </p:cNvPr>
            <p:cNvSpPr/>
            <p:nvPr/>
          </p:nvSpPr>
          <p:spPr>
            <a:xfrm>
              <a:off x="2417012" y="2001730"/>
              <a:ext cx="5710336" cy="42106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Regularity enforcement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78D355-0774-41C2-8A67-A51B524F32BF}"/>
              </a:ext>
            </a:extLst>
          </p:cNvPr>
          <p:cNvSpPr/>
          <p:nvPr/>
        </p:nvSpPr>
        <p:spPr>
          <a:xfrm>
            <a:off x="2417012" y="2571750"/>
            <a:ext cx="5710336" cy="2315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Ensure during the registration of cfg80211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That only the specified frequency channels permitted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For that given country will be enabled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48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037C5C-34B4-4572-89D6-E0ABB603B6F2}"/>
              </a:ext>
            </a:extLst>
          </p:cNvPr>
          <p:cNvGrpSpPr/>
          <p:nvPr/>
        </p:nvGrpSpPr>
        <p:grpSpPr>
          <a:xfrm>
            <a:off x="1384225" y="1491630"/>
            <a:ext cx="3359413" cy="3224624"/>
            <a:chOff x="996563" y="1779662"/>
            <a:chExt cx="2850681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89999D-835B-441C-AD6B-CC5A37C82923}"/>
                </a:ext>
              </a:extLst>
            </p:cNvPr>
            <p:cNvGrpSpPr/>
            <p:nvPr/>
          </p:nvGrpSpPr>
          <p:grpSpPr>
            <a:xfrm>
              <a:off x="996563" y="1779662"/>
              <a:ext cx="2495317" cy="2736304"/>
              <a:chOff x="661863" y="2540413"/>
              <a:chExt cx="5710336" cy="1347777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3B38D7A-CC43-42BE-B96B-239606735470}"/>
                  </a:ext>
                </a:extLst>
              </p:cNvPr>
              <p:cNvSpPr/>
              <p:nvPr/>
            </p:nvSpPr>
            <p:spPr>
              <a:xfrm>
                <a:off x="661863" y="3003798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nl80211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A33243A-644B-4995-BAA2-42B0DEBE4BAD}"/>
                  </a:ext>
                </a:extLst>
              </p:cNvPr>
              <p:cNvSpPr/>
              <p:nvPr/>
            </p:nvSpPr>
            <p:spPr>
              <a:xfrm>
                <a:off x="661863" y="3467122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cfg80211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D97BB841-3FA7-4CCC-B289-50E3F4CFAA4E}"/>
                  </a:ext>
                </a:extLst>
              </p:cNvPr>
              <p:cNvSpPr/>
              <p:nvPr/>
            </p:nvSpPr>
            <p:spPr>
              <a:xfrm>
                <a:off x="661863" y="2540413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화살표: 왼쪽/오른쪽 5">
              <a:extLst>
                <a:ext uri="{FF2B5EF4-FFF2-40B4-BE49-F238E27FC236}">
                  <a16:creationId xmlns:a16="http://schemas.microsoft.com/office/drawing/2014/main" id="{FDE0068B-B72C-43A4-9CC2-34E14C96ABCB}"/>
                </a:ext>
              </a:extLst>
            </p:cNvPr>
            <p:cNvSpPr/>
            <p:nvPr/>
          </p:nvSpPr>
          <p:spPr>
            <a:xfrm rot="5400000">
              <a:off x="3525546" y="2528855"/>
              <a:ext cx="432048" cy="21134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64C27743-FCC6-4FF5-86BC-D16B1C3489AE}"/>
                </a:ext>
              </a:extLst>
            </p:cNvPr>
            <p:cNvSpPr/>
            <p:nvPr/>
          </p:nvSpPr>
          <p:spPr>
            <a:xfrm rot="5400000">
              <a:off x="3525546" y="3555425"/>
              <a:ext cx="432048" cy="21134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0882E6-A0AF-4D63-A2EC-5A08629E78D1}"/>
              </a:ext>
            </a:extLst>
          </p:cNvPr>
          <p:cNvSpPr txBox="1"/>
          <p:nvPr/>
        </p:nvSpPr>
        <p:spPr>
          <a:xfrm>
            <a:off x="5220074" y="1642715"/>
            <a:ext cx="367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Nl80211 have roles</a:t>
            </a:r>
          </a:p>
          <a:p>
            <a:endParaRPr lang="en-US" altLang="ko-KR" dirty="0"/>
          </a:p>
          <a:p>
            <a:r>
              <a:rPr lang="en-US" altLang="ko-KR" dirty="0"/>
              <a:t>to help user and cfg80211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050604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3169680" y="2279362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&lt;Use module&gt;</a:t>
            </a:r>
          </a:p>
        </p:txBody>
      </p:sp>
    </p:spTree>
    <p:extLst>
      <p:ext uri="{BB962C8B-B14F-4D97-AF65-F5344CB8AC3E}">
        <p14:creationId xmlns:p14="http://schemas.microsoft.com/office/powerpoint/2010/main" val="390776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094" y="2204080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2204080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2430636"/>
            <a:ext cx="283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Protocol module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developer can access </a:t>
            </a:r>
          </a:p>
          <a:p>
            <a:r>
              <a:rPr lang="en-US" altLang="ko-KR" sz="1600" dirty="0"/>
              <a:t>to modify the code in the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2430636"/>
            <a:ext cx="283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Hardware </a:t>
            </a:r>
            <a:r>
              <a:rPr lang="en-US" altLang="ko-KR" sz="1600" dirty="0" err="1"/>
              <a:t>Dependant</a:t>
            </a:r>
            <a:r>
              <a:rPr lang="en-US" altLang="ko-KR" sz="1600" dirty="0"/>
              <a:t> module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access is </a:t>
            </a:r>
            <a:r>
              <a:rPr lang="en-US" altLang="ko-KR" sz="1600" dirty="0">
                <a:solidFill>
                  <a:srgbClr val="FF0000"/>
                </a:solidFill>
              </a:rPr>
              <a:t>not</a:t>
            </a:r>
            <a:r>
              <a:rPr lang="en-US" altLang="ko-KR" sz="1600" dirty="0"/>
              <a:t> easy </a:t>
            </a:r>
          </a:p>
          <a:p>
            <a:r>
              <a:rPr lang="en-US" altLang="ko-KR" sz="1600" dirty="0"/>
              <a:t>to modify the code in the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7AAA9-9DCB-451F-9D23-270F1365A637}"/>
              </a:ext>
            </a:extLst>
          </p:cNvPr>
          <p:cNvSpPr txBox="1"/>
          <p:nvPr/>
        </p:nvSpPr>
        <p:spPr>
          <a:xfrm>
            <a:off x="1504748" y="1532823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SoftMAC</a:t>
            </a:r>
            <a:endParaRPr lang="en-US" altLang="ko-KR" dirty="0"/>
          </a:p>
          <a:p>
            <a:r>
              <a:rPr lang="en-US" altLang="ko-KR" dirty="0"/>
              <a:t>(mac80211)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1711-79FC-410D-AD6A-8944976AAD34}"/>
              </a:ext>
            </a:extLst>
          </p:cNvPr>
          <p:cNvSpPr txBox="1"/>
          <p:nvPr/>
        </p:nvSpPr>
        <p:spPr>
          <a:xfrm>
            <a:off x="4925068" y="1507306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Hardware </a:t>
            </a:r>
            <a:r>
              <a:rPr lang="en-US" altLang="ko-KR" dirty="0" err="1"/>
              <a:t>Dependant</a:t>
            </a:r>
            <a:endParaRPr lang="en-US" altLang="ko-KR" dirty="0"/>
          </a:p>
          <a:p>
            <a:r>
              <a:rPr lang="en-US" altLang="ko-KR" dirty="0"/>
              <a:t>(ath9k)</a:t>
            </a:r>
          </a:p>
          <a:p>
            <a:endParaRPr lang="ko-KR" alt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99E5B1D-D0EF-4C93-9CCD-77ED85EDF73F}"/>
              </a:ext>
            </a:extLst>
          </p:cNvPr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3468E6-AE67-4A6B-99B9-23278727CAD0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3AEB5EA8-C156-483B-8813-9B3D0B3F8BA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34" name="Pentagon 12">
                <a:extLst>
                  <a:ext uri="{FF2B5EF4-FFF2-40B4-BE49-F238E27FC236}">
                    <a16:creationId xmlns:a16="http://schemas.microsoft.com/office/drawing/2014/main" id="{FDD4F2C0-1E0F-43C5-A68B-F71998B1A372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Pentagon 13">
                <a:extLst>
                  <a:ext uri="{FF2B5EF4-FFF2-40B4-BE49-F238E27FC236}">
                    <a16:creationId xmlns:a16="http://schemas.microsoft.com/office/drawing/2014/main" id="{E24AE607-7554-4FBD-BCD1-CCBFA80FCDB0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Diamond 14">
                <a:extLst>
                  <a:ext uri="{FF2B5EF4-FFF2-40B4-BE49-F238E27FC236}">
                    <a16:creationId xmlns:a16="http://schemas.microsoft.com/office/drawing/2014/main" id="{731FF2B5-E1FE-4262-AF84-0B2F288F62AC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39">
              <a:extLst>
                <a:ext uri="{FF2B5EF4-FFF2-40B4-BE49-F238E27FC236}">
                  <a16:creationId xmlns:a16="http://schemas.microsoft.com/office/drawing/2014/main" id="{B1A37E17-AF95-4744-803F-E6AC4FBA113E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24">
              <a:extLst>
                <a:ext uri="{FF2B5EF4-FFF2-40B4-BE49-F238E27FC236}">
                  <a16:creationId xmlns:a16="http://schemas.microsoft.com/office/drawing/2014/main" id="{0D297BB4-4527-4CE6-B840-603E3F8AE1D2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32" name="TextBox 10">
                <a:extLst>
                  <a:ext uri="{FF2B5EF4-FFF2-40B4-BE49-F238E27FC236}">
                    <a16:creationId xmlns:a16="http://schemas.microsoft.com/office/drawing/2014/main" id="{923AF3FC-A5E7-4DC4-8B7A-25E322A3EC9A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3" name="TextBox 12">
                <a:extLst>
                  <a:ext uri="{FF2B5EF4-FFF2-40B4-BE49-F238E27FC236}">
                    <a16:creationId xmlns:a16="http://schemas.microsoft.com/office/drawing/2014/main" id="{7D6A2943-6320-4106-99B8-06273737DD4C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7" name="Rectangle 7">
            <a:extLst>
              <a:ext uri="{FF2B5EF4-FFF2-40B4-BE49-F238E27FC236}">
                <a16:creationId xmlns:a16="http://schemas.microsoft.com/office/drawing/2014/main" id="{9485EB8C-B83B-4ABB-9FA4-476541770574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3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9B93E4-7700-48BC-B7CB-1F7122C7F115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555B00-12A2-46C0-A8CB-748B558F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919D9CA-B134-460D-81FD-9C32A1F6EFB9}"/>
                </a:ext>
              </a:extLst>
            </p:cNvPr>
            <p:cNvSpPr/>
            <p:nvPr/>
          </p:nvSpPr>
          <p:spPr>
            <a:xfrm>
              <a:off x="2051532" y="2725627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D6B9DE-122B-47D8-AE6C-352B1E2FF9B6}"/>
                </a:ext>
              </a:extLst>
            </p:cNvPr>
            <p:cNvSpPr/>
            <p:nvPr/>
          </p:nvSpPr>
          <p:spPr>
            <a:xfrm>
              <a:off x="2051532" y="3304249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BAC5BD83-FD52-44D5-93A5-4CA71DB73F68}"/>
              </a:ext>
            </a:extLst>
          </p:cNvPr>
          <p:cNvSpPr/>
          <p:nvPr/>
        </p:nvSpPr>
        <p:spPr>
          <a:xfrm rot="5599074">
            <a:off x="4817890" y="2864462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화살표: 원형 34">
            <a:extLst>
              <a:ext uri="{FF2B5EF4-FFF2-40B4-BE49-F238E27FC236}">
                <a16:creationId xmlns:a16="http://schemas.microsoft.com/office/drawing/2014/main" id="{AAA328A5-33E9-4994-B10B-76CEFDFECF57}"/>
              </a:ext>
            </a:extLst>
          </p:cNvPr>
          <p:cNvSpPr/>
          <p:nvPr/>
        </p:nvSpPr>
        <p:spPr>
          <a:xfrm rot="5629018">
            <a:off x="4819565" y="3524953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5D0AB-7C3A-42CC-9921-297D4FE26C7F}"/>
              </a:ext>
            </a:extLst>
          </p:cNvPr>
          <p:cNvSpPr txBox="1"/>
          <p:nvPr/>
        </p:nvSpPr>
        <p:spPr>
          <a:xfrm>
            <a:off x="5680250" y="1673210"/>
            <a:ext cx="3672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80211’s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Change the format to 802.11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the buffer and header according to the Protocol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lower layer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0E519-2FA7-4362-8989-F8E8D18710BC}"/>
              </a:ext>
            </a:extLst>
          </p:cNvPr>
          <p:cNvSpPr txBox="1"/>
          <p:nvPr/>
        </p:nvSpPr>
        <p:spPr>
          <a:xfrm>
            <a:off x="5680250" y="3455173"/>
            <a:ext cx="367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Ath9k’s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the buffer and header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hardware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 interrupt</a:t>
            </a:r>
          </a:p>
        </p:txBody>
      </p:sp>
    </p:spTree>
    <p:extLst>
      <p:ext uri="{BB962C8B-B14F-4D97-AF65-F5344CB8AC3E}">
        <p14:creationId xmlns:p14="http://schemas.microsoft.com/office/powerpoint/2010/main" val="12594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9B93E4-7700-48BC-B7CB-1F7122C7F115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555B00-12A2-46C0-A8CB-748B558F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919D9CA-B134-460D-81FD-9C32A1F6EFB9}"/>
                </a:ext>
              </a:extLst>
            </p:cNvPr>
            <p:cNvSpPr/>
            <p:nvPr/>
          </p:nvSpPr>
          <p:spPr>
            <a:xfrm>
              <a:off x="2051532" y="2725627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D6B9DE-122B-47D8-AE6C-352B1E2FF9B6}"/>
                </a:ext>
              </a:extLst>
            </p:cNvPr>
            <p:cNvSpPr/>
            <p:nvPr/>
          </p:nvSpPr>
          <p:spPr>
            <a:xfrm>
              <a:off x="2051532" y="3304249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원형 34">
            <a:extLst>
              <a:ext uri="{FF2B5EF4-FFF2-40B4-BE49-F238E27FC236}">
                <a16:creationId xmlns:a16="http://schemas.microsoft.com/office/drawing/2014/main" id="{AAA328A5-33E9-4994-B10B-76CEFDFECF57}"/>
              </a:ext>
            </a:extLst>
          </p:cNvPr>
          <p:cNvSpPr/>
          <p:nvPr/>
        </p:nvSpPr>
        <p:spPr>
          <a:xfrm rot="15970982" flipV="1">
            <a:off x="4825890" y="2974003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5D0AB-7C3A-42CC-9921-297D4FE26C7F}"/>
              </a:ext>
            </a:extLst>
          </p:cNvPr>
          <p:cNvSpPr txBox="1"/>
          <p:nvPr/>
        </p:nvSpPr>
        <p:spPr>
          <a:xfrm>
            <a:off x="5680250" y="1110882"/>
            <a:ext cx="3672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80211’s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Change the format                 to 802.3 + LLC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Using the Protocol header,       do Decryption and Defragmentation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upper layer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0E519-2FA7-4362-8989-F8E8D18710BC}"/>
              </a:ext>
            </a:extLst>
          </p:cNvPr>
          <p:cNvSpPr txBox="1"/>
          <p:nvPr/>
        </p:nvSpPr>
        <p:spPr>
          <a:xfrm>
            <a:off x="5680250" y="3455173"/>
            <a:ext cx="367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Ath9k’s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Take the message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 interrupt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and status information to upper layer</a:t>
            </a:r>
          </a:p>
        </p:txBody>
      </p:sp>
      <p:sp>
        <p:nvSpPr>
          <p:cNvPr id="22" name="화살표: 원형 21">
            <a:extLst>
              <a:ext uri="{FF2B5EF4-FFF2-40B4-BE49-F238E27FC236}">
                <a16:creationId xmlns:a16="http://schemas.microsoft.com/office/drawing/2014/main" id="{1FDDD66E-2FA1-4F01-8FEF-D0F48D24D8AC}"/>
              </a:ext>
            </a:extLst>
          </p:cNvPr>
          <p:cNvSpPr/>
          <p:nvPr/>
        </p:nvSpPr>
        <p:spPr>
          <a:xfrm rot="15970982" flipV="1">
            <a:off x="4820185" y="2318700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하늘이(가) 표시된 사진&#10;&#10;자동 생성된 설명">
            <a:extLst>
              <a:ext uri="{FF2B5EF4-FFF2-40B4-BE49-F238E27FC236}">
                <a16:creationId xmlns:a16="http://schemas.microsoft.com/office/drawing/2014/main" id="{4595C1A4-0288-406D-9716-7939AAFF4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6804"/>
            <a:ext cx="6993454" cy="133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EEBDD-84BD-4B9B-B247-59C7521EB355}"/>
              </a:ext>
            </a:extLst>
          </p:cNvPr>
          <p:cNvCxnSpPr>
            <a:cxnSpLocks/>
          </p:cNvCxnSpPr>
          <p:nvPr/>
        </p:nvCxnSpPr>
        <p:spPr>
          <a:xfrm>
            <a:off x="1584844" y="3522698"/>
            <a:ext cx="3383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B0C88B-3CC0-4262-96C4-5633FC435FA7}"/>
              </a:ext>
            </a:extLst>
          </p:cNvPr>
          <p:cNvCxnSpPr>
            <a:cxnSpLocks/>
          </p:cNvCxnSpPr>
          <p:nvPr/>
        </p:nvCxnSpPr>
        <p:spPr>
          <a:xfrm>
            <a:off x="4249140" y="3522698"/>
            <a:ext cx="20741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C1B19F-F251-429A-B026-2066717CEB58}"/>
              </a:ext>
            </a:extLst>
          </p:cNvPr>
          <p:cNvSpPr txBox="1"/>
          <p:nvPr/>
        </p:nvSpPr>
        <p:spPr>
          <a:xfrm>
            <a:off x="5195314" y="3807281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 : worst case execution time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D : relative deadline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 : period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8" y="3445405"/>
            <a:ext cx="609524" cy="609524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63638"/>
            <a:ext cx="720574" cy="7205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D239AF-7C36-4DD3-961F-E02BD8EBD309}"/>
              </a:ext>
            </a:extLst>
          </p:cNvPr>
          <p:cNvSpPr txBox="1"/>
          <p:nvPr/>
        </p:nvSpPr>
        <p:spPr>
          <a:xfrm>
            <a:off x="2094055" y="2376580"/>
            <a:ext cx="110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Host machine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9755-A759-44C2-8202-7B4BB24D00DD}"/>
              </a:ext>
            </a:extLst>
          </p:cNvPr>
          <p:cNvSpPr txBox="1"/>
          <p:nvPr/>
        </p:nvSpPr>
        <p:spPr>
          <a:xfrm>
            <a:off x="2323268" y="4162184"/>
            <a:ext cx="57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Board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F5796-35F8-4618-8E5D-896EDB7EB8E6}"/>
              </a:ext>
            </a:extLst>
          </p:cNvPr>
          <p:cNvSpPr txBox="1"/>
          <p:nvPr/>
        </p:nvSpPr>
        <p:spPr>
          <a:xfrm>
            <a:off x="3200229" y="1419622"/>
            <a:ext cx="477566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CPU Model name: </a:t>
            </a:r>
          </a:p>
          <a:p>
            <a:r>
              <a:rPr lang="en-US" altLang="ko-KR" sz="1100" dirty="0"/>
              <a:t>	Intel(R) Core(TM) i5-2400 CPU @ 3.10GHz</a:t>
            </a:r>
          </a:p>
          <a:p>
            <a:r>
              <a:rPr lang="en-US" altLang="ko-KR" sz="1100" dirty="0"/>
              <a:t>	CPU(s) : 4</a:t>
            </a:r>
          </a:p>
          <a:p>
            <a:r>
              <a:rPr lang="en-US" altLang="ko-KR" sz="1100" dirty="0"/>
              <a:t>	Architecture : x86_64</a:t>
            </a:r>
          </a:p>
          <a:p>
            <a:r>
              <a:rPr lang="en-US" altLang="ko-KR" sz="1100" dirty="0"/>
              <a:t>	RAM : 8GiB System Memory</a:t>
            </a:r>
          </a:p>
          <a:p>
            <a:r>
              <a:rPr lang="en-US" altLang="ko-KR" sz="1100" dirty="0"/>
              <a:t>		4GiB DIMM DDR3 Synchronous 1333 MHz</a:t>
            </a:r>
          </a:p>
          <a:p>
            <a:r>
              <a:rPr lang="en-US" altLang="ko-KR" sz="1100" dirty="0"/>
              <a:t>		4GiB DIMM DDR3 Synchronous 1333 MHz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HardDisk</a:t>
            </a:r>
            <a:r>
              <a:rPr lang="en-US" altLang="ko-KR" sz="1100" dirty="0"/>
              <a:t> : 500GB ST500DM002-1BD14</a:t>
            </a:r>
          </a:p>
          <a:p>
            <a:r>
              <a:rPr lang="en-US" altLang="ko-KR" sz="1100" dirty="0"/>
              <a:t>	OS : Linux </a:t>
            </a:r>
            <a:r>
              <a:rPr lang="en-US" altLang="ko-KR" sz="1100" dirty="0" err="1"/>
              <a:t>msdebian</a:t>
            </a:r>
            <a:r>
              <a:rPr lang="en-US" altLang="ko-KR" sz="1100" dirty="0"/>
              <a:t>-pc 4.9.0-8-amd64 </a:t>
            </a:r>
          </a:p>
          <a:p>
            <a:r>
              <a:rPr lang="en-US" altLang="ko-KR" sz="1100" dirty="0"/>
              <a:t>	#1 SMP Debian 4.9.130-2(2018-10-27) x86_64 GNU/Linux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DB5465-5011-422A-8E22-427D01662FD9}"/>
              </a:ext>
            </a:extLst>
          </p:cNvPr>
          <p:cNvSpPr txBox="1"/>
          <p:nvPr/>
        </p:nvSpPr>
        <p:spPr>
          <a:xfrm>
            <a:off x="3200229" y="3326852"/>
            <a:ext cx="36776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Network card info :</a:t>
            </a:r>
          </a:p>
          <a:p>
            <a:r>
              <a:rPr lang="en-US" altLang="ko-KR" sz="1100" dirty="0"/>
              <a:t>	description: Ethernet interface</a:t>
            </a:r>
            <a:br>
              <a:rPr lang="en-US" altLang="ko-KR" sz="1100" dirty="0"/>
            </a:br>
            <a:r>
              <a:rPr lang="en-US" altLang="ko-KR" sz="1100" dirty="0"/>
              <a:t>	</a:t>
            </a:r>
            <a:r>
              <a:rPr lang="en-US" altLang="ko-KR" sz="1100" b="1" dirty="0"/>
              <a:t>product: I211 Gigabit Network Connection</a:t>
            </a:r>
            <a:br>
              <a:rPr lang="en-US" altLang="ko-KR" sz="1100" dirty="0"/>
            </a:br>
            <a:r>
              <a:rPr lang="en-US" altLang="ko-KR" sz="1100" dirty="0"/>
              <a:t>	vendor: Intel Corporation</a:t>
            </a:r>
            <a:br>
              <a:rPr lang="en-US" altLang="ko-KR" sz="1100" dirty="0"/>
            </a:br>
            <a:r>
              <a:rPr lang="en-US" altLang="ko-KR" sz="1100" dirty="0"/>
              <a:t>	serial: 00:0d:b9:4c:c1:5c</a:t>
            </a:r>
            <a:br>
              <a:rPr lang="en-US" altLang="ko-KR" sz="1100" dirty="0"/>
            </a:br>
            <a:r>
              <a:rPr lang="en-US" altLang="ko-KR" sz="1100" dirty="0"/>
              <a:t>	size: 1Gbit/s</a:t>
            </a:r>
            <a:br>
              <a:rPr lang="en-US" altLang="ko-KR" sz="1100" dirty="0"/>
            </a:br>
            <a:r>
              <a:rPr lang="en-US" altLang="ko-KR" sz="1100" dirty="0"/>
              <a:t>	capacity: 1Gbit/s</a:t>
            </a:r>
            <a:br>
              <a:rPr lang="en-US" altLang="ko-KR" sz="1100" dirty="0"/>
            </a:br>
            <a:r>
              <a:rPr lang="en-US" altLang="ko-KR" sz="1100" dirty="0"/>
              <a:t>	width: 32 bits</a:t>
            </a:r>
            <a:br>
              <a:rPr lang="en-US" altLang="ko-KR" sz="1100" dirty="0"/>
            </a:br>
            <a:r>
              <a:rPr lang="en-US" altLang="ko-KR" sz="1100" dirty="0"/>
              <a:t>	clock: 33MHz</a:t>
            </a:r>
            <a:br>
              <a:rPr lang="en-US" altLang="ko-KR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8A8A84-D0BD-4418-A5ED-8DEA1C1AD715}"/>
              </a:ext>
            </a:extLst>
          </p:cNvPr>
          <p:cNvSpPr txBox="1"/>
          <p:nvPr/>
        </p:nvSpPr>
        <p:spPr>
          <a:xfrm>
            <a:off x="2302405" y="2283718"/>
            <a:ext cx="4487126" cy="194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Considerations,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Volunteer or Real time kernel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SCHED_OTHER, SCHED_FIFO and SCHED_RR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Different priority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Stressful situation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E345C-EDA7-49B5-9EC0-348CCBAE207F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E345C-EDA7-49B5-9EC0-348CCBAE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47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10C568E-F80D-499E-BCC8-87C54B4ED858}"/>
              </a:ext>
            </a:extLst>
          </p:cNvPr>
          <p:cNvSpPr txBox="1"/>
          <p:nvPr/>
        </p:nvSpPr>
        <p:spPr>
          <a:xfrm>
            <a:off x="1886000" y="2139702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&lt;10 scenarios&gt;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77F86-336E-4A59-A8EA-0BF04FD55790}"/>
              </a:ext>
            </a:extLst>
          </p:cNvPr>
          <p:cNvSpPr txBox="1"/>
          <p:nvPr/>
        </p:nvSpPr>
        <p:spPr>
          <a:xfrm>
            <a:off x="2318048" y="27675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Volunteer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08022-2252-4E1A-9AD7-34A993716FB3}"/>
              </a:ext>
            </a:extLst>
          </p:cNvPr>
          <p:cNvSpPr txBox="1"/>
          <p:nvPr/>
        </p:nvSpPr>
        <p:spPr>
          <a:xfrm>
            <a:off x="3851920" y="257175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SCHED_OTHER</a:t>
            </a:r>
          </a:p>
          <a:p>
            <a:r>
              <a:rPr lang="en-US" altLang="ko-KR" dirty="0"/>
              <a:t>SCHED_FIFO</a:t>
            </a:r>
          </a:p>
          <a:p>
            <a:r>
              <a:rPr lang="en-US" altLang="ko-KR" dirty="0"/>
              <a:t>SCHED_RR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2A6A53-0961-4BF3-81A7-5D7AF69C2F6A}"/>
              </a:ext>
            </a:extLst>
          </p:cNvPr>
          <p:cNvCxnSpPr>
            <a:stCxn id="6" idx="3"/>
          </p:cNvCxnSpPr>
          <p:nvPr/>
        </p:nvCxnSpPr>
        <p:spPr>
          <a:xfrm flipV="1">
            <a:off x="3458104" y="2786033"/>
            <a:ext cx="393816" cy="16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CB62A3-CF68-49A9-BDF8-FF6DFA98D33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58104" y="2952200"/>
            <a:ext cx="393816" cy="8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F414B20-6514-4A1B-93CA-39E5289BC3EC}"/>
              </a:ext>
            </a:extLst>
          </p:cNvPr>
          <p:cNvCxnSpPr>
            <a:stCxn id="6" idx="3"/>
          </p:cNvCxnSpPr>
          <p:nvPr/>
        </p:nvCxnSpPr>
        <p:spPr>
          <a:xfrm>
            <a:off x="3458104" y="2952200"/>
            <a:ext cx="393816" cy="39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22A477-F538-4B3F-B9D5-D5EB28BA5B5A}"/>
              </a:ext>
            </a:extLst>
          </p:cNvPr>
          <p:cNvSpPr txBox="1"/>
          <p:nvPr/>
        </p:nvSpPr>
        <p:spPr>
          <a:xfrm>
            <a:off x="5580112" y="287667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70097C-4F26-4187-910F-130B6523B668}"/>
              </a:ext>
            </a:extLst>
          </p:cNvPr>
          <p:cNvSpPr txBox="1"/>
          <p:nvPr/>
        </p:nvSpPr>
        <p:spPr>
          <a:xfrm>
            <a:off x="5585338" y="313686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3FE55D-9B7C-46E2-8AEF-EE14A0096FC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92082" y="3061342"/>
            <a:ext cx="288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2DBC0B1-3BD3-4DAE-B144-EDF5BCD9FCC9}"/>
              </a:ext>
            </a:extLst>
          </p:cNvPr>
          <p:cNvCxnSpPr>
            <a:endCxn id="39" idx="1"/>
          </p:cNvCxnSpPr>
          <p:nvPr/>
        </p:nvCxnSpPr>
        <p:spPr>
          <a:xfrm>
            <a:off x="5292082" y="3321532"/>
            <a:ext cx="29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0C10EE-F096-49B8-ADEF-CD59D0512956}"/>
              </a:ext>
            </a:extLst>
          </p:cNvPr>
          <p:cNvSpPr txBox="1"/>
          <p:nvPr/>
        </p:nvSpPr>
        <p:spPr>
          <a:xfrm>
            <a:off x="3813688" y="365187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SCHED_OTHER</a:t>
            </a:r>
          </a:p>
          <a:p>
            <a:r>
              <a:rPr lang="en-US" altLang="ko-KR" dirty="0"/>
              <a:t>SCHED_FIFO</a:t>
            </a:r>
          </a:p>
          <a:p>
            <a:r>
              <a:rPr lang="en-US" altLang="ko-KR" dirty="0"/>
              <a:t>SCHED_RR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FA6E10-D58A-4FA0-AB46-4E9F5956CE3F}"/>
              </a:ext>
            </a:extLst>
          </p:cNvPr>
          <p:cNvCxnSpPr/>
          <p:nvPr/>
        </p:nvCxnSpPr>
        <p:spPr>
          <a:xfrm flipV="1">
            <a:off x="3419872" y="3866153"/>
            <a:ext cx="393816" cy="16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8586B7-6536-4919-BCF6-DD57D3B6EE37}"/>
              </a:ext>
            </a:extLst>
          </p:cNvPr>
          <p:cNvCxnSpPr>
            <a:endCxn id="45" idx="1"/>
          </p:cNvCxnSpPr>
          <p:nvPr/>
        </p:nvCxnSpPr>
        <p:spPr>
          <a:xfrm>
            <a:off x="3419872" y="4032320"/>
            <a:ext cx="393816" cy="8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D5CB6F0-BF18-4991-984B-D2F5274880ED}"/>
              </a:ext>
            </a:extLst>
          </p:cNvPr>
          <p:cNvCxnSpPr/>
          <p:nvPr/>
        </p:nvCxnSpPr>
        <p:spPr>
          <a:xfrm>
            <a:off x="3419872" y="4032320"/>
            <a:ext cx="393816" cy="39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2A2788-4043-418B-B8E7-E4B85CFB80B3}"/>
              </a:ext>
            </a:extLst>
          </p:cNvPr>
          <p:cNvSpPr txBox="1"/>
          <p:nvPr/>
        </p:nvSpPr>
        <p:spPr>
          <a:xfrm>
            <a:off x="5541880" y="395679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7DAFB-90DB-4989-AC70-7553EEA9784D}"/>
              </a:ext>
            </a:extLst>
          </p:cNvPr>
          <p:cNvSpPr txBox="1"/>
          <p:nvPr/>
        </p:nvSpPr>
        <p:spPr>
          <a:xfrm>
            <a:off x="5547106" y="421698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C6B64F-1A9D-4D4E-AEF7-B7939E09582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253850" y="4141462"/>
            <a:ext cx="288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F99291E-0258-4D9F-853A-B78853AD4B96}"/>
              </a:ext>
            </a:extLst>
          </p:cNvPr>
          <p:cNvCxnSpPr>
            <a:endCxn id="50" idx="1"/>
          </p:cNvCxnSpPr>
          <p:nvPr/>
        </p:nvCxnSpPr>
        <p:spPr>
          <a:xfrm>
            <a:off x="5253850" y="4401652"/>
            <a:ext cx="29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A2F87D-B308-4B52-96B6-051A449679DB}"/>
              </a:ext>
            </a:extLst>
          </p:cNvPr>
          <p:cNvSpPr txBox="1"/>
          <p:nvPr/>
        </p:nvSpPr>
        <p:spPr>
          <a:xfrm>
            <a:off x="2316268" y="377705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 time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D333903-8C92-4EC7-895E-57EBF9314F24}"/>
              </a:ext>
            </a:extLst>
          </p:cNvPr>
          <p:cNvSpPr/>
          <p:nvPr/>
        </p:nvSpPr>
        <p:spPr>
          <a:xfrm>
            <a:off x="1763688" y="1973535"/>
            <a:ext cx="6070376" cy="29369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85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CF15005-E464-4244-AA88-CDFEBAC155F9}"/>
              </a:ext>
            </a:extLst>
          </p:cNvPr>
          <p:cNvSpPr txBox="1"/>
          <p:nvPr/>
        </p:nvSpPr>
        <p:spPr>
          <a:xfrm>
            <a:off x="1530653" y="2150203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Condition : Voluntary Kernel in stressful situation</a:t>
            </a:r>
            <a:endParaRPr lang="ko-KR" altLang="en-US" dirty="0"/>
          </a:p>
        </p:txBody>
      </p:sp>
      <p:graphicFrame>
        <p:nvGraphicFramePr>
          <p:cNvPr id="30" name="내용 개체 틀 4">
            <a:extLst>
              <a:ext uri="{FF2B5EF4-FFF2-40B4-BE49-F238E27FC236}">
                <a16:creationId xmlns:a16="http://schemas.microsoft.com/office/drawing/2014/main" id="{EF1D1D16-1266-494B-9BB4-E473A996D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062132"/>
              </p:ext>
            </p:extLst>
          </p:nvPr>
        </p:nvGraphicFramePr>
        <p:xfrm>
          <a:off x="539552" y="2628859"/>
          <a:ext cx="8424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816">
                  <a:extLst>
                    <a:ext uri="{9D8B030D-6E8A-4147-A177-3AD203B41FA5}">
                      <a16:colId xmlns:a16="http://schemas.microsoft.com/office/drawing/2014/main" val="1636764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9051316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1329158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2932993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8145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Voluntary Kernel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1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4487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49996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8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28413785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16469381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41141307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49734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6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70168555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70168555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70168555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365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CF15005-E464-4244-AA88-CDFEBAC155F9}"/>
              </a:ext>
            </a:extLst>
          </p:cNvPr>
          <p:cNvSpPr txBox="1"/>
          <p:nvPr/>
        </p:nvSpPr>
        <p:spPr>
          <a:xfrm>
            <a:off x="1530653" y="2150203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Condition : Real-time Kernel in stressful situation</a:t>
            </a:r>
            <a:endParaRPr lang="ko-KR" altLang="en-US" dirty="0"/>
          </a:p>
        </p:txBody>
      </p:sp>
      <p:graphicFrame>
        <p:nvGraphicFramePr>
          <p:cNvPr id="30" name="내용 개체 틀 4">
            <a:extLst>
              <a:ext uri="{FF2B5EF4-FFF2-40B4-BE49-F238E27FC236}">
                <a16:creationId xmlns:a16="http://schemas.microsoft.com/office/drawing/2014/main" id="{EF1D1D16-1266-494B-9BB4-E473A996D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631592"/>
              </p:ext>
            </p:extLst>
          </p:nvPr>
        </p:nvGraphicFramePr>
        <p:xfrm>
          <a:off x="539552" y="2628859"/>
          <a:ext cx="8424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816">
                  <a:extLst>
                    <a:ext uri="{9D8B030D-6E8A-4147-A177-3AD203B41FA5}">
                      <a16:colId xmlns:a16="http://schemas.microsoft.com/office/drawing/2014/main" val="1636764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9051316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1329158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2932993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8145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Real-Time Kernel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1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2484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8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SCHEDULE_FIFO_PRIORITY_FIRST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52896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SCHEDULE_RR_PRIORITY_LAST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3822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6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SCHEDULE_RR_PRIORITY_FIRST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41364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98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029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FE228C-7A7C-47D6-82B6-7D479CD2C6B5}"/>
              </a:ext>
            </a:extLst>
          </p:cNvPr>
          <p:cNvSpPr txBox="1"/>
          <p:nvPr/>
        </p:nvSpPr>
        <p:spPr>
          <a:xfrm>
            <a:off x="1530653" y="21502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790C97-CC87-4DC2-8E44-A8EAF34BEC44}"/>
              </a:ext>
            </a:extLst>
          </p:cNvPr>
          <p:cNvGrpSpPr/>
          <p:nvPr/>
        </p:nvGrpSpPr>
        <p:grpSpPr>
          <a:xfrm>
            <a:off x="125760" y="2671125"/>
            <a:ext cx="8694712" cy="2230859"/>
            <a:chOff x="125760" y="2671125"/>
            <a:chExt cx="8694712" cy="22308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058540-8DDE-446A-A4F1-5B88A5DE0961}"/>
                </a:ext>
              </a:extLst>
            </p:cNvPr>
            <p:cNvGrpSpPr/>
            <p:nvPr/>
          </p:nvGrpSpPr>
          <p:grpSpPr>
            <a:xfrm>
              <a:off x="472108" y="2671125"/>
              <a:ext cx="8348364" cy="2230859"/>
              <a:chOff x="472108" y="2671125"/>
              <a:chExt cx="8348364" cy="2230859"/>
            </a:xfrm>
          </p:grpSpPr>
          <p:graphicFrame>
            <p:nvGraphicFramePr>
              <p:cNvPr id="36" name="내용 개체 틀 4">
                <a:extLst>
                  <a:ext uri="{FF2B5EF4-FFF2-40B4-BE49-F238E27FC236}">
                    <a16:creationId xmlns:a16="http://schemas.microsoft.com/office/drawing/2014/main" id="{7FFD1F0D-8AE5-4C59-8CDA-6837997301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8119456"/>
                  </p:ext>
                </p:extLst>
              </p:nvPr>
            </p:nvGraphicFramePr>
            <p:xfrm>
              <a:off x="472109" y="2676944"/>
              <a:ext cx="3888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163676400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9629329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Voluntary Kernel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Avg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319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SCHEDULE_OTHER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90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890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9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SCHEDULE_FIFO_PRIORITY_FIRST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16469381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893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86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70168555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651689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7" name="내용 개체 틀 4">
                <a:extLst>
                  <a:ext uri="{FF2B5EF4-FFF2-40B4-BE49-F238E27FC236}">
                    <a16:creationId xmlns:a16="http://schemas.microsoft.com/office/drawing/2014/main" id="{A4BC1297-BC26-498D-99C0-EEC46A1AEB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1788546"/>
                  </p:ext>
                </p:extLst>
              </p:nvPr>
            </p:nvGraphicFramePr>
            <p:xfrm>
              <a:off x="4814342" y="2671125"/>
              <a:ext cx="397413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1636764006"/>
                        </a:ext>
                      </a:extLst>
                    </a:gridCol>
                    <a:gridCol w="1165818">
                      <a:extLst>
                        <a:ext uri="{9D8B030D-6E8A-4147-A177-3AD203B41FA5}">
                          <a16:colId xmlns:a16="http://schemas.microsoft.com/office/drawing/2014/main" val="19629329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Real-Time Kernel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Avg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319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SCHEDULE_OTHER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890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9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SCHEDULE_FIFO_PRIORITY_FIRST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556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893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SCHEDULE_RR_PRIORITY_LAST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86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SCHEDULE_RR_PRIORITY_FIRST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549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651689"/>
                      </a:ext>
                    </a:extLst>
                  </a:tr>
                </a:tbl>
              </a:graphicData>
            </a:graphic>
          </p:graphicFrame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2B15D729-8CE2-47A6-A779-677721D4D55E}"/>
                  </a:ext>
                </a:extLst>
              </p:cNvPr>
              <p:cNvSpPr/>
              <p:nvPr/>
            </p:nvSpPr>
            <p:spPr>
              <a:xfrm>
                <a:off x="472109" y="3003798"/>
                <a:ext cx="8348363" cy="3803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F22F6D22-FC6A-4DCB-9437-34F0BEB25C85}"/>
                  </a:ext>
                </a:extLst>
              </p:cNvPr>
              <p:cNvSpPr/>
              <p:nvPr/>
            </p:nvSpPr>
            <p:spPr>
              <a:xfrm>
                <a:off x="472108" y="3393721"/>
                <a:ext cx="8348363" cy="3803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6FF06C4-726E-422D-959B-0EEF99B444AD}"/>
                  </a:ext>
                </a:extLst>
              </p:cNvPr>
              <p:cNvSpPr/>
              <p:nvPr/>
            </p:nvSpPr>
            <p:spPr>
              <a:xfrm>
                <a:off x="472109" y="3783645"/>
                <a:ext cx="8348363" cy="38038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214317A-B878-44B5-9C7A-DEA2C120B2E8}"/>
                </a:ext>
              </a:extLst>
            </p:cNvPr>
            <p:cNvSpPr/>
            <p:nvPr/>
          </p:nvSpPr>
          <p:spPr>
            <a:xfrm>
              <a:off x="125760" y="270721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30A524A-92C0-4E24-BD45-F114AD48E6A3}"/>
                </a:ext>
              </a:extLst>
            </p:cNvPr>
            <p:cNvSpPr/>
            <p:nvPr/>
          </p:nvSpPr>
          <p:spPr>
            <a:xfrm>
              <a:off x="125760" y="320170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6FC52DE-D832-4B86-8FFD-B0F765F12DDD}"/>
                </a:ext>
              </a:extLst>
            </p:cNvPr>
            <p:cNvSpPr/>
            <p:nvPr/>
          </p:nvSpPr>
          <p:spPr>
            <a:xfrm>
              <a:off x="125760" y="3711034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825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FE228C-7A7C-47D6-82B6-7D479CD2C6B5}"/>
              </a:ext>
            </a:extLst>
          </p:cNvPr>
          <p:cNvSpPr txBox="1"/>
          <p:nvPr/>
        </p:nvSpPr>
        <p:spPr>
          <a:xfrm>
            <a:off x="1530653" y="21502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AA155B-9499-4533-B78C-BBA9641D700B}"/>
              </a:ext>
            </a:extLst>
          </p:cNvPr>
          <p:cNvGrpSpPr/>
          <p:nvPr/>
        </p:nvGrpSpPr>
        <p:grpSpPr>
          <a:xfrm>
            <a:off x="125760" y="2707216"/>
            <a:ext cx="8697329" cy="1456811"/>
            <a:chOff x="125760" y="2707216"/>
            <a:chExt cx="8697329" cy="145681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B15D729-8CE2-47A6-A779-677721D4D55E}"/>
                </a:ext>
              </a:extLst>
            </p:cNvPr>
            <p:cNvSpPr/>
            <p:nvPr/>
          </p:nvSpPr>
          <p:spPr>
            <a:xfrm>
              <a:off x="472109" y="3003798"/>
              <a:ext cx="8348363" cy="380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22F6D22-FC6A-4DCB-9437-34F0BEB25C85}"/>
                </a:ext>
              </a:extLst>
            </p:cNvPr>
            <p:cNvSpPr/>
            <p:nvPr/>
          </p:nvSpPr>
          <p:spPr>
            <a:xfrm>
              <a:off x="474726" y="3395546"/>
              <a:ext cx="8348363" cy="380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6FF06C4-726E-422D-959B-0EEF99B444AD}"/>
                </a:ext>
              </a:extLst>
            </p:cNvPr>
            <p:cNvSpPr/>
            <p:nvPr/>
          </p:nvSpPr>
          <p:spPr>
            <a:xfrm>
              <a:off x="472109" y="3783645"/>
              <a:ext cx="8348363" cy="380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214317A-B878-44B5-9C7A-DEA2C120B2E8}"/>
                </a:ext>
              </a:extLst>
            </p:cNvPr>
            <p:cNvSpPr/>
            <p:nvPr/>
          </p:nvSpPr>
          <p:spPr>
            <a:xfrm>
              <a:off x="125760" y="270721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30A524A-92C0-4E24-BD45-F114AD48E6A3}"/>
                </a:ext>
              </a:extLst>
            </p:cNvPr>
            <p:cNvSpPr/>
            <p:nvPr/>
          </p:nvSpPr>
          <p:spPr>
            <a:xfrm>
              <a:off x="125760" y="3201706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6FC52DE-D832-4B86-8FFD-B0F765F12DDD}"/>
                </a:ext>
              </a:extLst>
            </p:cNvPr>
            <p:cNvSpPr/>
            <p:nvPr/>
          </p:nvSpPr>
          <p:spPr>
            <a:xfrm>
              <a:off x="125760" y="3711034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FE6A1C-39A0-43CF-B741-A6EBD9BD0612}"/>
                </a:ext>
              </a:extLst>
            </p:cNvPr>
            <p:cNvSpPr txBox="1"/>
            <p:nvPr/>
          </p:nvSpPr>
          <p:spPr>
            <a:xfrm>
              <a:off x="1403648" y="3017040"/>
              <a:ext cx="5213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 No priority </a:t>
              </a:r>
              <a:r>
                <a:rPr lang="en-US" altLang="ko-KR"/>
                <a:t>situation, there are no big difference 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F85953-00D3-44F5-928C-2F98CCE7D273}"/>
                </a:ext>
              </a:extLst>
            </p:cNvPr>
            <p:cNvSpPr txBox="1"/>
            <p:nvPr/>
          </p:nvSpPr>
          <p:spPr>
            <a:xfrm>
              <a:off x="1403647" y="3408788"/>
              <a:ext cx="5086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 High priority situation, there are big difference 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0139E1-C4AD-4F7E-9FFE-FD2698389701}"/>
                </a:ext>
              </a:extLst>
            </p:cNvPr>
            <p:cNvSpPr txBox="1"/>
            <p:nvPr/>
          </p:nvSpPr>
          <p:spPr>
            <a:xfrm>
              <a:off x="1403646" y="3778120"/>
              <a:ext cx="5173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 Low priority situation, there are Big difference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222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A5699-7C6A-4D58-95FE-946F34871EF3}"/>
              </a:ext>
            </a:extLst>
          </p:cNvPr>
          <p:cNvSpPr txBox="1"/>
          <p:nvPr/>
        </p:nvSpPr>
        <p:spPr>
          <a:xfrm>
            <a:off x="1370578" y="1629452"/>
            <a:ext cx="54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Testing performance with different circumstances </a:t>
            </a:r>
          </a:p>
        </p:txBody>
      </p:sp>
    </p:spTree>
    <p:extLst>
      <p:ext uri="{BB962C8B-B14F-4D97-AF65-F5344CB8AC3E}">
        <p14:creationId xmlns:p14="http://schemas.microsoft.com/office/powerpoint/2010/main" val="4191139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3716081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10FB-2969-4E97-BFB2-53D79BA228CA}"/>
              </a:ext>
            </a:extLst>
          </p:cNvPr>
          <p:cNvSpPr txBox="1"/>
          <p:nvPr/>
        </p:nvSpPr>
        <p:spPr>
          <a:xfrm>
            <a:off x="2987824" y="1378972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have </a:t>
            </a:r>
            <a:r>
              <a:rPr lang="en-US" altLang="ko-KR" dirty="0">
                <a:highlight>
                  <a:srgbClr val="C0C0C0"/>
                </a:highlight>
              </a:rPr>
              <a:t>two</a:t>
            </a:r>
            <a:r>
              <a:rPr lang="en-US" altLang="ko-KR" dirty="0"/>
              <a:t> different kernels on the board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E04-C2BE-4633-B290-21F8DA95202C}"/>
              </a:ext>
            </a:extLst>
          </p:cNvPr>
          <p:cNvSpPr txBox="1"/>
          <p:nvPr/>
        </p:nvSpPr>
        <p:spPr>
          <a:xfrm>
            <a:off x="3131840" y="1923678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4.9.0-8-amd64 : Volunteer (Original one)</a:t>
            </a:r>
          </a:p>
          <a:p>
            <a:r>
              <a:rPr lang="en-US" altLang="ko-KR" dirty="0"/>
              <a:t>    :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5.9 GHz</a:t>
            </a:r>
            <a:r>
              <a:rPr lang="en-US" altLang="ko-KR" strike="sngStrike" dirty="0"/>
              <a:t> </a:t>
            </a:r>
            <a:r>
              <a:rPr lang="en-US" altLang="ko-KR" dirty="0"/>
              <a:t>+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RT</a:t>
            </a:r>
            <a:endParaRPr lang="ko-KR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2D29C-7285-44A2-8901-977214055EA0}"/>
              </a:ext>
            </a:extLst>
          </p:cNvPr>
          <p:cNvSpPr txBox="1"/>
          <p:nvPr/>
        </p:nvSpPr>
        <p:spPr>
          <a:xfrm>
            <a:off x="3158181" y="2745383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4.9.0-8-rc8-rt+ : Real time</a:t>
            </a:r>
          </a:p>
          <a:p>
            <a:r>
              <a:rPr lang="en-US" altLang="ko-KR" dirty="0"/>
              <a:t>    : 5.9 GHz + 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096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10FB-2969-4E97-BFB2-53D79BA228CA}"/>
              </a:ext>
            </a:extLst>
          </p:cNvPr>
          <p:cNvSpPr txBox="1"/>
          <p:nvPr/>
        </p:nvSpPr>
        <p:spPr>
          <a:xfrm>
            <a:off x="2987824" y="1378972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</a:t>
            </a:r>
            <a:r>
              <a:rPr lang="en-US" altLang="ko-KR" dirty="0">
                <a:highlight>
                  <a:srgbClr val="C0C0C0"/>
                </a:highlight>
              </a:rPr>
              <a:t>3</a:t>
            </a:r>
            <a:r>
              <a:rPr lang="en-US" altLang="ko-KR" baseline="30000" dirty="0">
                <a:highlight>
                  <a:srgbClr val="C0C0C0"/>
                </a:highlight>
              </a:rPr>
              <a:t>rd</a:t>
            </a:r>
            <a:r>
              <a:rPr lang="en-US" altLang="ko-KR" dirty="0">
                <a:highlight>
                  <a:srgbClr val="C0C0C0"/>
                </a:highlight>
              </a:rPr>
              <a:t> kernel</a:t>
            </a:r>
            <a:r>
              <a:rPr lang="en-US" altLang="ko-KR" dirty="0"/>
              <a:t> for this specific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E04-C2BE-4633-B290-21F8DA95202C}"/>
              </a:ext>
            </a:extLst>
          </p:cNvPr>
          <p:cNvSpPr txBox="1"/>
          <p:nvPr/>
        </p:nvSpPr>
        <p:spPr>
          <a:xfrm>
            <a:off x="3131840" y="1923678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4.9.0-8-amd64 : Volunteer (Original one)</a:t>
            </a:r>
          </a:p>
          <a:p>
            <a:r>
              <a:rPr lang="en-US" altLang="ko-KR" dirty="0"/>
              <a:t>    :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5.9 GHz</a:t>
            </a:r>
            <a:r>
              <a:rPr lang="en-US" altLang="ko-KR" strike="sngStrike" dirty="0"/>
              <a:t> </a:t>
            </a:r>
            <a:r>
              <a:rPr lang="en-US" altLang="ko-KR" dirty="0"/>
              <a:t>+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RT</a:t>
            </a:r>
            <a:endParaRPr lang="ko-KR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2D29C-7285-44A2-8901-977214055EA0}"/>
              </a:ext>
            </a:extLst>
          </p:cNvPr>
          <p:cNvSpPr txBox="1"/>
          <p:nvPr/>
        </p:nvSpPr>
        <p:spPr>
          <a:xfrm>
            <a:off x="3158181" y="2745383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4.9.0-8-rc8-rt+ : Real time</a:t>
            </a:r>
          </a:p>
          <a:p>
            <a:r>
              <a:rPr lang="en-US" altLang="ko-KR" dirty="0"/>
              <a:t>    : 5.9 GHz + RT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D4F18-7DDB-4C91-B66B-7A852F4DCD2D}"/>
              </a:ext>
            </a:extLst>
          </p:cNvPr>
          <p:cNvSpPr txBox="1"/>
          <p:nvPr/>
        </p:nvSpPr>
        <p:spPr>
          <a:xfrm>
            <a:off x="3131840" y="3567088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3.  4.9.0-8-rc8-rt+ : Volunteer + 802.11p patched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: 5.9 GHz + </a:t>
            </a:r>
            <a:r>
              <a:rPr lang="en-US" altLang="ko-KR" b="1" strike="sngStrike" dirty="0">
                <a:solidFill>
                  <a:srgbClr val="0070C0"/>
                </a:solidFill>
              </a:rPr>
              <a:t>RT</a:t>
            </a:r>
            <a:endParaRPr lang="ko-KR" altLang="en-US" b="1" strike="sngStrik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9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1D4F18-7DDB-4C91-B66B-7A852F4DCD2D}"/>
              </a:ext>
            </a:extLst>
          </p:cNvPr>
          <p:cNvSpPr txBox="1"/>
          <p:nvPr/>
        </p:nvSpPr>
        <p:spPr>
          <a:xfrm>
            <a:off x="2987824" y="1566582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3.  4.9.0-8-rc8-rt+ : Volunteer + 802.11p patched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: 5.9 GHz + </a:t>
            </a:r>
            <a:r>
              <a:rPr lang="en-US" altLang="ko-KR" b="1" strike="sngStrike" dirty="0">
                <a:solidFill>
                  <a:srgbClr val="0070C0"/>
                </a:solidFill>
              </a:rPr>
              <a:t>RT</a:t>
            </a:r>
            <a:endParaRPr lang="ko-KR" altLang="en-US" b="1" strike="sngStrike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59A-7BA9-40B4-AF18-FC3E5C77FD78}"/>
              </a:ext>
            </a:extLst>
          </p:cNvPr>
          <p:cNvSpPr txBox="1"/>
          <p:nvPr/>
        </p:nvSpPr>
        <p:spPr>
          <a:xfrm>
            <a:off x="2843808" y="2259826"/>
            <a:ext cx="5573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First, we extracted the configuration file in the board to the host machine.</a:t>
            </a:r>
          </a:p>
          <a:p>
            <a:r>
              <a:rPr lang="en-US" altLang="ko-KR" sz="1600" dirty="0"/>
              <a:t>Then, we applied 802.11p patch and changed some configurations.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6B1FC-C736-4B4B-AB8B-CB9931139F22}"/>
              </a:ext>
            </a:extLst>
          </p:cNvPr>
          <p:cNvSpPr txBox="1"/>
          <p:nvPr/>
        </p:nvSpPr>
        <p:spPr>
          <a:xfrm>
            <a:off x="3059832" y="3337044"/>
            <a:ext cx="4520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Three features are revised</a:t>
            </a:r>
          </a:p>
          <a:p>
            <a:r>
              <a:rPr lang="en-US" altLang="ko-KR" sz="1400" dirty="0"/>
              <a:t> &amp; in network support, check nl80211</a:t>
            </a:r>
          </a:p>
          <a:p>
            <a:r>
              <a:rPr lang="en-US" altLang="ko-KR" sz="1400" dirty="0"/>
              <a:t> &amp; in network support, check mac option and check OCB</a:t>
            </a:r>
          </a:p>
          <a:p>
            <a:r>
              <a:rPr lang="en-US" altLang="ko-KR" sz="1400" dirty="0"/>
              <a:t> &amp; in kernel hacking, uncheck bug reporting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849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75656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86" y="3651870"/>
            <a:ext cx="609524" cy="609524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18" y="1606981"/>
            <a:ext cx="720574" cy="720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14E731-D043-4507-A7F4-095871923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55" y="2671719"/>
            <a:ext cx="635986" cy="635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9484E-6976-402A-AB7E-EEABB6AFD547}"/>
              </a:ext>
            </a:extLst>
          </p:cNvPr>
          <p:cNvSpPr txBox="1"/>
          <p:nvPr/>
        </p:nvSpPr>
        <p:spPr>
          <a:xfrm>
            <a:off x="3275856" y="185167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Then, we transferred the kernel to the board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3945C-468E-49CB-A913-1409A4E74D25}"/>
              </a:ext>
            </a:extLst>
          </p:cNvPr>
          <p:cNvSpPr txBox="1"/>
          <p:nvPr/>
        </p:nvSpPr>
        <p:spPr>
          <a:xfrm>
            <a:off x="3203848" y="2756086"/>
            <a:ext cx="607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~/Kernel/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$ make INSTALL_MOD_STRIP=1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modules_install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E5298-DB24-4514-8953-FDBF920ED8A9}"/>
              </a:ext>
            </a:extLst>
          </p:cNvPr>
          <p:cNvSpPr txBox="1"/>
          <p:nvPr/>
        </p:nvSpPr>
        <p:spPr>
          <a:xfrm>
            <a:off x="3290592" y="2427734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Notable command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E5DF6-05EF-4C73-B854-4EAD926D3E5D}"/>
              </a:ext>
            </a:extLst>
          </p:cNvPr>
          <p:cNvSpPr txBox="1"/>
          <p:nvPr/>
        </p:nvSpPr>
        <p:spPr>
          <a:xfrm>
            <a:off x="3275856" y="3043689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It let the compiled file be compressed without debug files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so that the size of .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tgz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file became small.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6D210-603B-41C1-916F-15CCFFD1B7DD}"/>
              </a:ext>
            </a:extLst>
          </p:cNvPr>
          <p:cNvSpPr txBox="1"/>
          <p:nvPr/>
        </p:nvSpPr>
        <p:spPr>
          <a:xfrm>
            <a:off x="3820452" y="4090786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All detailed procedures are listed in the file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E66B0A0-9E2F-4285-B95A-69419B61A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22" y="3692033"/>
            <a:ext cx="570502" cy="8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2205</Words>
  <Application>Microsoft Office PowerPoint</Application>
  <PresentationFormat>화면 슬라이드 쇼(16:9)</PresentationFormat>
  <Paragraphs>549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맑은 고딕</vt:lpstr>
      <vt:lpstr>Abadi</vt:lpstr>
      <vt:lpstr>Abadi Extra Light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JiHun Lim</cp:lastModifiedBy>
  <cp:revision>180</cp:revision>
  <dcterms:created xsi:type="dcterms:W3CDTF">2016-12-05T23:26:54Z</dcterms:created>
  <dcterms:modified xsi:type="dcterms:W3CDTF">2019-01-23T10:26:51Z</dcterms:modified>
</cp:coreProperties>
</file>