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9"/>
  </p:notesMasterIdLst>
  <p:sldIdLst>
    <p:sldId id="256" r:id="rId4"/>
    <p:sldId id="261" r:id="rId5"/>
    <p:sldId id="310" r:id="rId6"/>
    <p:sldId id="301" r:id="rId7"/>
    <p:sldId id="349" r:id="rId8"/>
    <p:sldId id="350" r:id="rId9"/>
    <p:sldId id="355" r:id="rId10"/>
    <p:sldId id="359" r:id="rId11"/>
    <p:sldId id="360" r:id="rId12"/>
    <p:sldId id="362" r:id="rId13"/>
    <p:sldId id="347" r:id="rId14"/>
    <p:sldId id="340" r:id="rId15"/>
    <p:sldId id="341" r:id="rId16"/>
    <p:sldId id="342" r:id="rId17"/>
    <p:sldId id="343" r:id="rId18"/>
    <p:sldId id="344" r:id="rId19"/>
    <p:sldId id="348" r:id="rId20"/>
    <p:sldId id="311" r:id="rId21"/>
    <p:sldId id="304" r:id="rId22"/>
    <p:sldId id="364" r:id="rId23"/>
    <p:sldId id="365" r:id="rId24"/>
    <p:sldId id="366" r:id="rId25"/>
    <p:sldId id="371" r:id="rId26"/>
    <p:sldId id="368" r:id="rId27"/>
    <p:sldId id="370" r:id="rId28"/>
    <p:sldId id="369" r:id="rId29"/>
    <p:sldId id="367" r:id="rId30"/>
    <p:sldId id="372" r:id="rId31"/>
    <p:sldId id="373" r:id="rId32"/>
    <p:sldId id="375" r:id="rId33"/>
    <p:sldId id="378" r:id="rId34"/>
    <p:sldId id="374" r:id="rId35"/>
    <p:sldId id="324" r:id="rId36"/>
    <p:sldId id="339" r:id="rId37"/>
    <p:sldId id="262" r:id="rId3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DFA5"/>
    <a:srgbClr val="9AD3E9"/>
    <a:srgbClr val="98DFBB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>
      <p:cViewPr varScale="1">
        <p:scale>
          <a:sx n="96" d="100"/>
          <a:sy n="96" d="100"/>
        </p:scale>
        <p:origin x="86" y="331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2019-02-08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209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8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2800" dirty="0">
                <a:latin typeface="Abadi" panose="020B0604020104020204" pitchFamily="34" charset="0"/>
              </a:rPr>
              <a:t>Prototyping Delay-Aware </a:t>
            </a:r>
          </a:p>
          <a:p>
            <a:pPr lvl="0"/>
            <a:r>
              <a:rPr lang="en-US" altLang="ko-KR" sz="2800" dirty="0">
                <a:latin typeface="Abadi" panose="020B0604020104020204" pitchFamily="34" charset="0"/>
              </a:rPr>
              <a:t>V2X Safe Communications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b="1" dirty="0" err="1">
                <a:latin typeface="Abadi Extra Light" panose="020B0604020202020204" pitchFamily="34" charset="0"/>
              </a:rPr>
              <a:t>Hyunjae</a:t>
            </a:r>
            <a:r>
              <a:rPr lang="en-US" altLang="ko-KR" b="1" dirty="0">
                <a:latin typeface="Abadi Extra Light" panose="020B0604020202020204" pitchFamily="34" charset="0"/>
              </a:rPr>
              <a:t> Lee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b="1" dirty="0" err="1">
                <a:latin typeface="Abadi Extra Light" panose="020B0604020202020204" pitchFamily="34" charset="0"/>
              </a:rPr>
              <a:t>Jihun</a:t>
            </a:r>
            <a:r>
              <a:rPr lang="en-US" altLang="ko-KR" b="1" dirty="0">
                <a:latin typeface="Abadi Extra Light" panose="020B0604020202020204" pitchFamily="34" charset="0"/>
              </a:rPr>
              <a:t> Lim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6EFF4D16-51E7-4100-9220-6E7B5C7A5E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76270"/>
            <a:ext cx="776688" cy="470312"/>
          </a:xfrm>
          <a:prstGeom prst="rect">
            <a:avLst/>
          </a:prstGeom>
        </p:spPr>
      </p:pic>
      <p:pic>
        <p:nvPicPr>
          <p:cNvPr id="15" name="그림 14" descr="개체이(가) 표시된 사진&#10;&#10;자동 생성된 설명">
            <a:extLst>
              <a:ext uri="{FF2B5EF4-FFF2-40B4-BE49-F238E27FC236}">
                <a16:creationId xmlns:a16="http://schemas.microsoft.com/office/drawing/2014/main" id="{8582DEEB-7256-4B66-9F56-9C294D7470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123478"/>
            <a:ext cx="569332" cy="5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17BE2D-6EC5-484C-8B2D-E17FACB6055B}"/>
              </a:ext>
            </a:extLst>
          </p:cNvPr>
          <p:cNvSpPr txBox="1"/>
          <p:nvPr/>
        </p:nvSpPr>
        <p:spPr>
          <a:xfrm>
            <a:off x="4922443" y="1193356"/>
            <a:ext cx="41649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 (receiver) main function</a:t>
            </a:r>
          </a:p>
          <a:p>
            <a:pPr marL="342900" indent="-342900">
              <a:buAutoNum type="arabicPeriod"/>
            </a:pPr>
            <a:r>
              <a:rPr lang="en-US" altLang="ko-KR" dirty="0"/>
              <a:t>Initialize sender’s info by </a:t>
            </a:r>
            <a:r>
              <a:rPr lang="en-US" altLang="ko-KR" dirty="0" err="1"/>
              <a:t>sockaddr_ll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Do ‘</a:t>
            </a:r>
            <a:r>
              <a:rPr lang="en-US" altLang="ko-KR" dirty="0" err="1"/>
              <a:t>recvfrom</a:t>
            </a:r>
            <a:r>
              <a:rPr lang="en-US" altLang="ko-KR" dirty="0"/>
              <a:t>’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Print out the message (data)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BD8CDD-426C-48BE-8A9E-477CD2B6F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13" y="1193356"/>
            <a:ext cx="4714530" cy="37589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06688D-F63E-44EF-B190-E486FFF2A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2370893"/>
            <a:ext cx="4775664" cy="258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28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2. 1</a:t>
            </a:r>
            <a:r>
              <a:rPr lang="en-US" altLang="ko-KR" baseline="30000" dirty="0"/>
              <a:t>st</a:t>
            </a:r>
            <a:r>
              <a:rPr lang="en-US" altLang="ko-KR" dirty="0"/>
              <a:t> paper we summarized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F2E71E-2040-4C09-9B42-110265905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861602"/>
            <a:ext cx="69532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2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476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- Abstract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5F81E1-E143-4CC9-85B7-36FEB2C4E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351" y="1463139"/>
            <a:ext cx="6333901" cy="3551863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DA573EF-8888-4374-B284-CCEC33947CC9}"/>
              </a:ext>
            </a:extLst>
          </p:cNvPr>
          <p:cNvCxnSpPr/>
          <p:nvPr/>
        </p:nvCxnSpPr>
        <p:spPr>
          <a:xfrm>
            <a:off x="1547664" y="2571750"/>
            <a:ext cx="604867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E0B06D2-3D48-4E72-804A-C381BEE1EAA7}"/>
              </a:ext>
            </a:extLst>
          </p:cNvPr>
          <p:cNvCxnSpPr/>
          <p:nvPr/>
        </p:nvCxnSpPr>
        <p:spPr>
          <a:xfrm>
            <a:off x="4973706" y="2859782"/>
            <a:ext cx="259228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DAF6986-181B-4A81-9B40-50701B9EC55E}"/>
              </a:ext>
            </a:extLst>
          </p:cNvPr>
          <p:cNvCxnSpPr>
            <a:cxnSpLocks/>
          </p:cNvCxnSpPr>
          <p:nvPr/>
        </p:nvCxnSpPr>
        <p:spPr>
          <a:xfrm>
            <a:off x="1449177" y="3075806"/>
            <a:ext cx="614715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8E3759D-8531-42F8-9F4D-45E9A73D4837}"/>
              </a:ext>
            </a:extLst>
          </p:cNvPr>
          <p:cNvCxnSpPr>
            <a:cxnSpLocks/>
          </p:cNvCxnSpPr>
          <p:nvPr/>
        </p:nvCxnSpPr>
        <p:spPr>
          <a:xfrm>
            <a:off x="1498420" y="3363838"/>
            <a:ext cx="3937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3E9F43D-F857-49FF-9107-F943503A677D}"/>
              </a:ext>
            </a:extLst>
          </p:cNvPr>
          <p:cNvCxnSpPr>
            <a:cxnSpLocks/>
          </p:cNvCxnSpPr>
          <p:nvPr/>
        </p:nvCxnSpPr>
        <p:spPr>
          <a:xfrm>
            <a:off x="1369351" y="3795886"/>
            <a:ext cx="381354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988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13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- Introduction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5B614-C34B-4D24-8F4B-11A78AD5DB26}"/>
              </a:ext>
            </a:extLst>
          </p:cNvPr>
          <p:cNvSpPr txBox="1"/>
          <p:nvPr/>
        </p:nvSpPr>
        <p:spPr>
          <a:xfrm>
            <a:off x="842030" y="1495712"/>
            <a:ext cx="83776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 real-time communications, manufactures selected field buses instead of Ethernet.</a:t>
            </a:r>
          </a:p>
          <a:p>
            <a:endParaRPr lang="en-US" altLang="ko-KR" dirty="0"/>
          </a:p>
          <a:p>
            <a:r>
              <a:rPr lang="en-US" altLang="ko-KR" dirty="0"/>
              <a:t>The arrival of TSN(time sensitive networking)      Ethernet was enhanced</a:t>
            </a:r>
          </a:p>
          <a:p>
            <a:r>
              <a:rPr lang="en-US" altLang="ko-KR" dirty="0"/>
              <a:t>    currently several communications based on Ethernet (RT, DDS and so on)</a:t>
            </a:r>
          </a:p>
          <a:p>
            <a:r>
              <a:rPr lang="en-US" altLang="ko-KR" dirty="0"/>
              <a:t>    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16A2131-DB9E-4BE3-A55B-5483EDB8A76D}"/>
              </a:ext>
            </a:extLst>
          </p:cNvPr>
          <p:cNvCxnSpPr>
            <a:cxnSpLocks/>
          </p:cNvCxnSpPr>
          <p:nvPr/>
        </p:nvCxnSpPr>
        <p:spPr>
          <a:xfrm>
            <a:off x="5940152" y="1779662"/>
            <a:ext cx="115212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4776D5C-C94C-4EC2-9D4E-26B921713BDA}"/>
              </a:ext>
            </a:extLst>
          </p:cNvPr>
          <p:cNvSpPr/>
          <p:nvPr/>
        </p:nvSpPr>
        <p:spPr>
          <a:xfrm>
            <a:off x="5364088" y="2095545"/>
            <a:ext cx="288032" cy="2598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4083A05E-8414-49F4-A2B8-4875BAFB1534}"/>
              </a:ext>
            </a:extLst>
          </p:cNvPr>
          <p:cNvSpPr/>
          <p:nvPr/>
        </p:nvSpPr>
        <p:spPr>
          <a:xfrm>
            <a:off x="899592" y="2355726"/>
            <a:ext cx="288032" cy="2598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95F5739-6196-4452-9BB2-08B7AB209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65" y="2629134"/>
            <a:ext cx="7038443" cy="172516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1CFA84-AD32-4FE7-A194-8C01B2BE962C}"/>
              </a:ext>
            </a:extLst>
          </p:cNvPr>
          <p:cNvSpPr/>
          <p:nvPr/>
        </p:nvSpPr>
        <p:spPr>
          <a:xfrm>
            <a:off x="1247228" y="2629134"/>
            <a:ext cx="2172644" cy="341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F8AF0C39-9A0E-420B-8DB2-74D9B6C232D3}"/>
              </a:ext>
            </a:extLst>
          </p:cNvPr>
          <p:cNvSpPr/>
          <p:nvPr/>
        </p:nvSpPr>
        <p:spPr>
          <a:xfrm>
            <a:off x="3131040" y="2710614"/>
            <a:ext cx="288032" cy="2598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16D631A-6A8F-4AAE-8428-25C8580AC049}"/>
              </a:ext>
            </a:extLst>
          </p:cNvPr>
          <p:cNvCxnSpPr>
            <a:cxnSpLocks/>
          </p:cNvCxnSpPr>
          <p:nvPr/>
        </p:nvCxnSpPr>
        <p:spPr>
          <a:xfrm>
            <a:off x="4860032" y="3291830"/>
            <a:ext cx="324036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917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13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- Introduction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43B668-A1E6-4C3E-9A95-B635C83DF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563638"/>
            <a:ext cx="6372200" cy="1210882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7BDBAF0-9A03-4885-A639-3058EE9BF643}"/>
              </a:ext>
            </a:extLst>
          </p:cNvPr>
          <p:cNvCxnSpPr>
            <a:cxnSpLocks/>
            <a:endCxn id="3" idx="3"/>
          </p:cNvCxnSpPr>
          <p:nvPr/>
        </p:nvCxnSpPr>
        <p:spPr>
          <a:xfrm>
            <a:off x="1259632" y="2139702"/>
            <a:ext cx="6372200" cy="293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17FE41-BF29-476D-B9AD-2C7BE6C6ED38}"/>
              </a:ext>
            </a:extLst>
          </p:cNvPr>
          <p:cNvSpPr/>
          <p:nvPr/>
        </p:nvSpPr>
        <p:spPr>
          <a:xfrm>
            <a:off x="3275856" y="2503184"/>
            <a:ext cx="432389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B11B60-3D86-4CC4-B0FA-24F7C0AD1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832900"/>
            <a:ext cx="6551712" cy="18815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CC95706-7CE0-4759-A8ED-1E916EB2A9BF}"/>
              </a:ext>
            </a:extLst>
          </p:cNvPr>
          <p:cNvSpPr/>
          <p:nvPr/>
        </p:nvSpPr>
        <p:spPr>
          <a:xfrm>
            <a:off x="1259632" y="2832900"/>
            <a:ext cx="1872208" cy="31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FAE934-18E3-45E5-BC26-B1C512C4627B}"/>
              </a:ext>
            </a:extLst>
          </p:cNvPr>
          <p:cNvSpPr/>
          <p:nvPr/>
        </p:nvSpPr>
        <p:spPr>
          <a:xfrm>
            <a:off x="3203848" y="4371950"/>
            <a:ext cx="4607496" cy="29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02BA724-9DC7-4A8F-A70A-06085FDAE9AE}"/>
              </a:ext>
            </a:extLst>
          </p:cNvPr>
          <p:cNvCxnSpPr>
            <a:cxnSpLocks/>
          </p:cNvCxnSpPr>
          <p:nvPr/>
        </p:nvCxnSpPr>
        <p:spPr>
          <a:xfrm>
            <a:off x="2267744" y="3435846"/>
            <a:ext cx="165618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881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13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- Introduction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E0044D-BEC1-4996-A31B-8B4AB47AA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599116"/>
            <a:ext cx="7415808" cy="249486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E9F1FB8-A99C-4086-90D6-626938BD8E88}"/>
              </a:ext>
            </a:extLst>
          </p:cNvPr>
          <p:cNvSpPr/>
          <p:nvPr/>
        </p:nvSpPr>
        <p:spPr>
          <a:xfrm>
            <a:off x="1115616" y="1635645"/>
            <a:ext cx="2160240" cy="337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1263D78-EC73-4EFC-BFFA-72CA12701903}"/>
              </a:ext>
            </a:extLst>
          </p:cNvPr>
          <p:cNvCxnSpPr>
            <a:cxnSpLocks/>
          </p:cNvCxnSpPr>
          <p:nvPr/>
        </p:nvCxnSpPr>
        <p:spPr>
          <a:xfrm>
            <a:off x="4139952" y="2283718"/>
            <a:ext cx="432048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87BEF70-CFEE-4958-8C3B-CAFD819D0613}"/>
              </a:ext>
            </a:extLst>
          </p:cNvPr>
          <p:cNvCxnSpPr>
            <a:cxnSpLocks/>
          </p:cNvCxnSpPr>
          <p:nvPr/>
        </p:nvCxnSpPr>
        <p:spPr>
          <a:xfrm flipV="1">
            <a:off x="2564394" y="3651870"/>
            <a:ext cx="5896038" cy="7200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CDAD98D-5B81-4E2D-9EB9-2ADBCAC32F4E}"/>
              </a:ext>
            </a:extLst>
          </p:cNvPr>
          <p:cNvCxnSpPr>
            <a:cxnSpLocks/>
          </p:cNvCxnSpPr>
          <p:nvPr/>
        </p:nvCxnSpPr>
        <p:spPr>
          <a:xfrm>
            <a:off x="1128437" y="4063050"/>
            <a:ext cx="4811715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061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27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– Related 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055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27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– Related 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5408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FB09954-3103-4ABB-A240-3FEF9E973B03}"/>
              </a:ext>
            </a:extLst>
          </p:cNvPr>
          <p:cNvGrpSpPr/>
          <p:nvPr/>
        </p:nvGrpSpPr>
        <p:grpSpPr>
          <a:xfrm>
            <a:off x="1907704" y="2114550"/>
            <a:ext cx="6552728" cy="914400"/>
            <a:chOff x="2264738" y="1982609"/>
            <a:chExt cx="6552728" cy="914400"/>
          </a:xfrm>
        </p:grpSpPr>
        <p:grpSp>
          <p:nvGrpSpPr>
            <p:cNvPr id="19" name="Group 11">
              <a:extLst>
                <a:ext uri="{FF2B5EF4-FFF2-40B4-BE49-F238E27FC236}">
                  <a16:creationId xmlns:a16="http://schemas.microsoft.com/office/drawing/2014/main" id="{983679AA-F427-4723-9DD7-9B8169645909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4" name="Pentagon 12">
                <a:extLst>
                  <a:ext uri="{FF2B5EF4-FFF2-40B4-BE49-F238E27FC236}">
                    <a16:creationId xmlns:a16="http://schemas.microsoft.com/office/drawing/2014/main" id="{3E85B5FC-CED0-4BA9-892F-87B6E2ACACF4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Pentagon 13">
                <a:extLst>
                  <a:ext uri="{FF2B5EF4-FFF2-40B4-BE49-F238E27FC236}">
                    <a16:creationId xmlns:a16="http://schemas.microsoft.com/office/drawing/2014/main" id="{737D7F56-2121-4DDB-86AA-CA77D93C20B1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Diamond 14">
                <a:extLst>
                  <a:ext uri="{FF2B5EF4-FFF2-40B4-BE49-F238E27FC236}">
                    <a16:creationId xmlns:a16="http://schemas.microsoft.com/office/drawing/2014/main" id="{68019706-D8DA-43B7-92FA-BAB5A39026B6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직사각형 39">
              <a:extLst>
                <a:ext uri="{FF2B5EF4-FFF2-40B4-BE49-F238E27FC236}">
                  <a16:creationId xmlns:a16="http://schemas.microsoft.com/office/drawing/2014/main" id="{E8527523-79AC-42E8-A385-5609ABEDEB90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1" name="Group 24">
              <a:extLst>
                <a:ext uri="{FF2B5EF4-FFF2-40B4-BE49-F238E27FC236}">
                  <a16:creationId xmlns:a16="http://schemas.microsoft.com/office/drawing/2014/main" id="{A4152A1A-67E4-44AB-8D77-C93E34D58BE6}"/>
                </a:ext>
              </a:extLst>
            </p:cNvPr>
            <p:cNvGrpSpPr/>
            <p:nvPr/>
          </p:nvGrpSpPr>
          <p:grpSpPr>
            <a:xfrm>
              <a:off x="3237518" y="2144939"/>
              <a:ext cx="4897971" cy="565480"/>
              <a:chOff x="2159333" y="1761908"/>
              <a:chExt cx="4716923" cy="565480"/>
            </a:xfrm>
          </p:grpSpPr>
          <p:sp>
            <p:nvSpPr>
              <p:cNvPr id="22" name="TextBox 10">
                <a:extLst>
                  <a:ext uri="{FF2B5EF4-FFF2-40B4-BE49-F238E27FC236}">
                    <a16:creationId xmlns:a16="http://schemas.microsoft.com/office/drawing/2014/main" id="{A2BED897-E2F9-49FB-A210-3FD06F5D2593}"/>
                  </a:ext>
                </a:extLst>
              </p:cNvPr>
              <p:cNvSpPr txBox="1"/>
              <p:nvPr/>
            </p:nvSpPr>
            <p:spPr bwMode="auto">
              <a:xfrm>
                <a:off x="2159333" y="1761908"/>
                <a:ext cx="4576856" cy="338554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6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3" name="TextBox 12">
                <a:extLst>
                  <a:ext uri="{FF2B5EF4-FFF2-40B4-BE49-F238E27FC236}">
                    <a16:creationId xmlns:a16="http://schemas.microsoft.com/office/drawing/2014/main" id="{2463B9E0-290D-4E6F-B50A-001E022F3C46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7855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D9532D-BBD0-4BEB-8350-68F9C31D75B2}"/>
              </a:ext>
            </a:extLst>
          </p:cNvPr>
          <p:cNvSpPr txBox="1"/>
          <p:nvPr/>
        </p:nvSpPr>
        <p:spPr>
          <a:xfrm>
            <a:off x="1403648" y="1170710"/>
            <a:ext cx="6428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 goal of this week : Improving the code to evaluate latency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8458B5F-F950-407F-B209-B2006C191432}"/>
              </a:ext>
            </a:extLst>
          </p:cNvPr>
          <p:cNvGrpSpPr/>
          <p:nvPr/>
        </p:nvGrpSpPr>
        <p:grpSpPr>
          <a:xfrm>
            <a:off x="2915816" y="1769479"/>
            <a:ext cx="2695272" cy="2589840"/>
            <a:chOff x="948368" y="1744882"/>
            <a:chExt cx="2695272" cy="258984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7BF94204-D49F-42C8-96D7-3840D91931A3}"/>
                </a:ext>
              </a:extLst>
            </p:cNvPr>
            <p:cNvSpPr/>
            <p:nvPr/>
          </p:nvSpPr>
          <p:spPr>
            <a:xfrm>
              <a:off x="1460168" y="1744882"/>
              <a:ext cx="1671672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Configuration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B2DCDADF-15BD-40A1-9838-6C8D9069C175}"/>
                </a:ext>
              </a:extLst>
            </p:cNvPr>
            <p:cNvSpPr/>
            <p:nvPr/>
          </p:nvSpPr>
          <p:spPr>
            <a:xfrm>
              <a:off x="1460168" y="2706125"/>
              <a:ext cx="1671672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02060"/>
                  </a:solidFill>
                </a:rPr>
                <a:t>Makefile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65B1A0F-5900-4F1F-827A-16E015C3F45D}"/>
                </a:ext>
              </a:extLst>
            </p:cNvPr>
            <p:cNvSpPr/>
            <p:nvPr/>
          </p:nvSpPr>
          <p:spPr>
            <a:xfrm>
              <a:off x="948368" y="3723878"/>
              <a:ext cx="1023600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Client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13B183F3-016E-45E1-87F2-9C9FF8914637}"/>
                </a:ext>
              </a:extLst>
            </p:cNvPr>
            <p:cNvSpPr/>
            <p:nvPr/>
          </p:nvSpPr>
          <p:spPr>
            <a:xfrm>
              <a:off x="2620040" y="3723878"/>
              <a:ext cx="1023600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Server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6" name="화살표: 아래쪽 5">
              <a:extLst>
                <a:ext uri="{FF2B5EF4-FFF2-40B4-BE49-F238E27FC236}">
                  <a16:creationId xmlns:a16="http://schemas.microsoft.com/office/drawing/2014/main" id="{E08B6A44-DCC4-4D01-8C3A-CB1DB4D04B2D}"/>
                </a:ext>
              </a:extLst>
            </p:cNvPr>
            <p:cNvSpPr/>
            <p:nvPr/>
          </p:nvSpPr>
          <p:spPr>
            <a:xfrm>
              <a:off x="2183070" y="2350905"/>
              <a:ext cx="22586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아래쪽 24">
              <a:extLst>
                <a:ext uri="{FF2B5EF4-FFF2-40B4-BE49-F238E27FC236}">
                  <a16:creationId xmlns:a16="http://schemas.microsoft.com/office/drawing/2014/main" id="{85A76E6D-0915-4480-B982-E093BFB4DF2A}"/>
                </a:ext>
              </a:extLst>
            </p:cNvPr>
            <p:cNvSpPr/>
            <p:nvPr/>
          </p:nvSpPr>
          <p:spPr>
            <a:xfrm rot="2235218">
              <a:off x="1763763" y="3371017"/>
              <a:ext cx="244471" cy="3600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629C5ED3-529D-4C3F-ADC9-BEE38D9DEB8F}"/>
                </a:ext>
              </a:extLst>
            </p:cNvPr>
            <p:cNvSpPr/>
            <p:nvPr/>
          </p:nvSpPr>
          <p:spPr>
            <a:xfrm rot="19462082">
              <a:off x="2509411" y="3361822"/>
              <a:ext cx="27520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0664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Contents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BA61D87-E4B2-47B7-A8A6-3D8139322951}"/>
              </a:ext>
            </a:extLst>
          </p:cNvPr>
          <p:cNvGrpSpPr/>
          <p:nvPr/>
        </p:nvGrpSpPr>
        <p:grpSpPr>
          <a:xfrm>
            <a:off x="2267744" y="1059582"/>
            <a:ext cx="6552728" cy="914400"/>
            <a:chOff x="2267744" y="1059582"/>
            <a:chExt cx="6552728" cy="914400"/>
          </a:xfrm>
        </p:grpSpPr>
        <p:grpSp>
          <p:nvGrpSpPr>
            <p:cNvPr id="4" name="Group 3"/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5" name="Pentagon 4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Pentagon 5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Diamond 6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" name="직사각형 39"/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10" name="TextBox 10"/>
              <p:cNvSpPr txBox="1"/>
              <p:nvPr/>
            </p:nvSpPr>
            <p:spPr bwMode="auto">
              <a:xfrm>
                <a:off x="2299400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 </a:t>
                </a:r>
              </a:p>
            </p:txBody>
          </p:sp>
          <p:sp>
            <p:nvSpPr>
              <p:cNvPr id="11" name="TextBox 12"/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2258726" y="3828663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AEAB442-2031-408F-9B0F-9CA722678350}"/>
              </a:ext>
            </a:extLst>
          </p:cNvPr>
          <p:cNvGrpSpPr/>
          <p:nvPr/>
        </p:nvGrpSpPr>
        <p:grpSpPr>
          <a:xfrm>
            <a:off x="2264738" y="1982609"/>
            <a:ext cx="6552728" cy="914400"/>
            <a:chOff x="2264738" y="1982609"/>
            <a:chExt cx="6552728" cy="914400"/>
          </a:xfrm>
        </p:grpSpPr>
        <p:grpSp>
          <p:nvGrpSpPr>
            <p:cNvPr id="12" name="Group 11"/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13" name="Pentagon 12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Pentagon 13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Diamond 14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직사각형 39"/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3382961" y="2164145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/>
              <p:cNvSpPr txBox="1"/>
              <p:nvPr/>
            </p:nvSpPr>
            <p:spPr bwMode="auto">
              <a:xfrm>
                <a:off x="2299400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7" name="TextBox 12"/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728975A-4F15-452E-B537-2B06887FF14E}"/>
              </a:ext>
            </a:extLst>
          </p:cNvPr>
          <p:cNvGrpSpPr/>
          <p:nvPr/>
        </p:nvGrpSpPr>
        <p:grpSpPr>
          <a:xfrm>
            <a:off x="2261732" y="2905636"/>
            <a:ext cx="6552728" cy="914400"/>
            <a:chOff x="2261732" y="2905636"/>
            <a:chExt cx="6552728" cy="914400"/>
          </a:xfrm>
        </p:grpSpPr>
        <p:grpSp>
          <p:nvGrpSpPr>
            <p:cNvPr id="16" name="Group 15"/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17" name="Pentagon 16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Pentagon 17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Diamond 18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8" name="직사각형 39"/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382961" y="3088667"/>
              <a:ext cx="4752528" cy="546274"/>
              <a:chOff x="2299400" y="1781114"/>
              <a:chExt cx="4576856" cy="546274"/>
            </a:xfrm>
          </p:grpSpPr>
          <p:sp>
            <p:nvSpPr>
              <p:cNvPr id="30" name="TextBox 10"/>
              <p:cNvSpPr txBox="1"/>
              <p:nvPr/>
            </p:nvSpPr>
            <p:spPr bwMode="auto">
              <a:xfrm>
                <a:off x="2299400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31" name="TextBox 12"/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Testing and analyzing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4" name="TextBox 10"/>
          <p:cNvSpPr txBox="1"/>
          <p:nvPr/>
        </p:nvSpPr>
        <p:spPr bwMode="auto">
          <a:xfrm>
            <a:off x="3382961" y="4013189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Feedback &amp; Plans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35D2B5-0196-4212-AC00-0AFEEC629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378" y="1923678"/>
            <a:ext cx="4410075" cy="1419225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478709E8-8E37-4948-A52D-30420FE93653}"/>
              </a:ext>
            </a:extLst>
          </p:cNvPr>
          <p:cNvGrpSpPr/>
          <p:nvPr/>
        </p:nvGrpSpPr>
        <p:grpSpPr>
          <a:xfrm>
            <a:off x="264817" y="1779662"/>
            <a:ext cx="2695272" cy="2589840"/>
            <a:chOff x="948368" y="1744882"/>
            <a:chExt cx="2695272" cy="258984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89EE8AF3-198B-4FFC-93D5-B38E27D458DB}"/>
                </a:ext>
              </a:extLst>
            </p:cNvPr>
            <p:cNvSpPr/>
            <p:nvPr/>
          </p:nvSpPr>
          <p:spPr>
            <a:xfrm>
              <a:off x="1460168" y="1744882"/>
              <a:ext cx="1671672" cy="61084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Configuration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8F5AB6A-5560-4492-B774-64A230A1AA0B}"/>
                </a:ext>
              </a:extLst>
            </p:cNvPr>
            <p:cNvSpPr/>
            <p:nvPr/>
          </p:nvSpPr>
          <p:spPr>
            <a:xfrm>
              <a:off x="1460168" y="2706125"/>
              <a:ext cx="1671672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02060"/>
                  </a:solidFill>
                </a:rPr>
                <a:t>Makefile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313973B-F3A4-4553-A17C-0FDE6E39C7D9}"/>
                </a:ext>
              </a:extLst>
            </p:cNvPr>
            <p:cNvSpPr/>
            <p:nvPr/>
          </p:nvSpPr>
          <p:spPr>
            <a:xfrm>
              <a:off x="948368" y="3723878"/>
              <a:ext cx="1023600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Client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3B061A5-F573-4FA6-B18E-749E345C5342}"/>
                </a:ext>
              </a:extLst>
            </p:cNvPr>
            <p:cNvSpPr/>
            <p:nvPr/>
          </p:nvSpPr>
          <p:spPr>
            <a:xfrm>
              <a:off x="2620040" y="3723878"/>
              <a:ext cx="1023600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Server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2D6E5234-98D2-44F0-B2AA-66BA002345D8}"/>
                </a:ext>
              </a:extLst>
            </p:cNvPr>
            <p:cNvSpPr/>
            <p:nvPr/>
          </p:nvSpPr>
          <p:spPr>
            <a:xfrm>
              <a:off x="2183070" y="2350905"/>
              <a:ext cx="22586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화살표: 아래쪽 26">
              <a:extLst>
                <a:ext uri="{FF2B5EF4-FFF2-40B4-BE49-F238E27FC236}">
                  <a16:creationId xmlns:a16="http://schemas.microsoft.com/office/drawing/2014/main" id="{B6C4DF93-D7A2-49FE-9F73-C8D6451BC734}"/>
                </a:ext>
              </a:extLst>
            </p:cNvPr>
            <p:cNvSpPr/>
            <p:nvPr/>
          </p:nvSpPr>
          <p:spPr>
            <a:xfrm rot="2235218">
              <a:off x="1763763" y="3371017"/>
              <a:ext cx="244471" cy="3600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아래쪽 27">
              <a:extLst>
                <a:ext uri="{FF2B5EF4-FFF2-40B4-BE49-F238E27FC236}">
                  <a16:creationId xmlns:a16="http://schemas.microsoft.com/office/drawing/2014/main" id="{E0F32BCA-2916-4B4E-B00A-CB47DFAD2F8F}"/>
                </a:ext>
              </a:extLst>
            </p:cNvPr>
            <p:cNvSpPr/>
            <p:nvPr/>
          </p:nvSpPr>
          <p:spPr>
            <a:xfrm rot="19462082">
              <a:off x="2509411" y="3361822"/>
              <a:ext cx="27520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F52B65-52CE-4129-8894-BA1E27760071}"/>
              </a:ext>
            </a:extLst>
          </p:cNvPr>
          <p:cNvSpPr/>
          <p:nvPr/>
        </p:nvSpPr>
        <p:spPr>
          <a:xfrm>
            <a:off x="776617" y="1779662"/>
            <a:ext cx="1671672" cy="606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191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78709E8-8E37-4948-A52D-30420FE93653}"/>
              </a:ext>
            </a:extLst>
          </p:cNvPr>
          <p:cNvGrpSpPr/>
          <p:nvPr/>
        </p:nvGrpSpPr>
        <p:grpSpPr>
          <a:xfrm>
            <a:off x="264817" y="1779662"/>
            <a:ext cx="2695272" cy="2589840"/>
            <a:chOff x="948368" y="1744882"/>
            <a:chExt cx="2695272" cy="258984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89EE8AF3-198B-4FFC-93D5-B38E27D458DB}"/>
                </a:ext>
              </a:extLst>
            </p:cNvPr>
            <p:cNvSpPr/>
            <p:nvPr/>
          </p:nvSpPr>
          <p:spPr>
            <a:xfrm>
              <a:off x="1460168" y="1744882"/>
              <a:ext cx="1671672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Configuration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8F5AB6A-5560-4492-B774-64A230A1AA0B}"/>
                </a:ext>
              </a:extLst>
            </p:cNvPr>
            <p:cNvSpPr/>
            <p:nvPr/>
          </p:nvSpPr>
          <p:spPr>
            <a:xfrm>
              <a:off x="1460168" y="2706125"/>
              <a:ext cx="1671672" cy="61084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02060"/>
                  </a:solidFill>
                </a:rPr>
                <a:t>Makefile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313973B-F3A4-4553-A17C-0FDE6E39C7D9}"/>
                </a:ext>
              </a:extLst>
            </p:cNvPr>
            <p:cNvSpPr/>
            <p:nvPr/>
          </p:nvSpPr>
          <p:spPr>
            <a:xfrm>
              <a:off x="948368" y="3723878"/>
              <a:ext cx="1023600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Client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3B061A5-F573-4FA6-B18E-749E345C5342}"/>
                </a:ext>
              </a:extLst>
            </p:cNvPr>
            <p:cNvSpPr/>
            <p:nvPr/>
          </p:nvSpPr>
          <p:spPr>
            <a:xfrm>
              <a:off x="2620040" y="3723878"/>
              <a:ext cx="1023600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Server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2D6E5234-98D2-44F0-B2AA-66BA002345D8}"/>
                </a:ext>
              </a:extLst>
            </p:cNvPr>
            <p:cNvSpPr/>
            <p:nvPr/>
          </p:nvSpPr>
          <p:spPr>
            <a:xfrm>
              <a:off x="2183070" y="2350905"/>
              <a:ext cx="22586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화살표: 아래쪽 26">
              <a:extLst>
                <a:ext uri="{FF2B5EF4-FFF2-40B4-BE49-F238E27FC236}">
                  <a16:creationId xmlns:a16="http://schemas.microsoft.com/office/drawing/2014/main" id="{B6C4DF93-D7A2-49FE-9F73-C8D6451BC734}"/>
                </a:ext>
              </a:extLst>
            </p:cNvPr>
            <p:cNvSpPr/>
            <p:nvPr/>
          </p:nvSpPr>
          <p:spPr>
            <a:xfrm rot="2235218">
              <a:off x="1763763" y="3371017"/>
              <a:ext cx="244471" cy="3600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아래쪽 27">
              <a:extLst>
                <a:ext uri="{FF2B5EF4-FFF2-40B4-BE49-F238E27FC236}">
                  <a16:creationId xmlns:a16="http://schemas.microsoft.com/office/drawing/2014/main" id="{E0F32BCA-2916-4B4E-B00A-CB47DFAD2F8F}"/>
                </a:ext>
              </a:extLst>
            </p:cNvPr>
            <p:cNvSpPr/>
            <p:nvPr/>
          </p:nvSpPr>
          <p:spPr>
            <a:xfrm rot="19462082">
              <a:off x="2509411" y="3361822"/>
              <a:ext cx="27520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F52B65-52CE-4129-8894-BA1E27760071}"/>
              </a:ext>
            </a:extLst>
          </p:cNvPr>
          <p:cNvSpPr/>
          <p:nvPr/>
        </p:nvSpPr>
        <p:spPr>
          <a:xfrm>
            <a:off x="776617" y="2738010"/>
            <a:ext cx="1671672" cy="606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1DFAFD-0A95-4686-8D62-A2E538985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695" y="1240043"/>
            <a:ext cx="4480776" cy="355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24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78709E8-8E37-4948-A52D-30420FE93653}"/>
              </a:ext>
            </a:extLst>
          </p:cNvPr>
          <p:cNvGrpSpPr/>
          <p:nvPr/>
        </p:nvGrpSpPr>
        <p:grpSpPr>
          <a:xfrm>
            <a:off x="264817" y="1779662"/>
            <a:ext cx="2695272" cy="2589840"/>
            <a:chOff x="948368" y="1744882"/>
            <a:chExt cx="2695272" cy="258984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89EE8AF3-198B-4FFC-93D5-B38E27D458DB}"/>
                </a:ext>
              </a:extLst>
            </p:cNvPr>
            <p:cNvSpPr/>
            <p:nvPr/>
          </p:nvSpPr>
          <p:spPr>
            <a:xfrm>
              <a:off x="1460168" y="1744882"/>
              <a:ext cx="1671672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Configuration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8F5AB6A-5560-4492-B774-64A230A1AA0B}"/>
                </a:ext>
              </a:extLst>
            </p:cNvPr>
            <p:cNvSpPr/>
            <p:nvPr/>
          </p:nvSpPr>
          <p:spPr>
            <a:xfrm>
              <a:off x="1460168" y="2706125"/>
              <a:ext cx="1671672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02060"/>
                  </a:solidFill>
                </a:rPr>
                <a:t>Makefile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313973B-F3A4-4553-A17C-0FDE6E39C7D9}"/>
                </a:ext>
              </a:extLst>
            </p:cNvPr>
            <p:cNvSpPr/>
            <p:nvPr/>
          </p:nvSpPr>
          <p:spPr>
            <a:xfrm>
              <a:off x="948368" y="3723878"/>
              <a:ext cx="1023600" cy="61084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Client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3B061A5-F573-4FA6-B18E-749E345C5342}"/>
                </a:ext>
              </a:extLst>
            </p:cNvPr>
            <p:cNvSpPr/>
            <p:nvPr/>
          </p:nvSpPr>
          <p:spPr>
            <a:xfrm>
              <a:off x="2620040" y="3723878"/>
              <a:ext cx="1023600" cy="61084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Server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2D6E5234-98D2-44F0-B2AA-66BA002345D8}"/>
                </a:ext>
              </a:extLst>
            </p:cNvPr>
            <p:cNvSpPr/>
            <p:nvPr/>
          </p:nvSpPr>
          <p:spPr>
            <a:xfrm>
              <a:off x="2183070" y="2350905"/>
              <a:ext cx="22586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화살표: 아래쪽 26">
              <a:extLst>
                <a:ext uri="{FF2B5EF4-FFF2-40B4-BE49-F238E27FC236}">
                  <a16:creationId xmlns:a16="http://schemas.microsoft.com/office/drawing/2014/main" id="{B6C4DF93-D7A2-49FE-9F73-C8D6451BC734}"/>
                </a:ext>
              </a:extLst>
            </p:cNvPr>
            <p:cNvSpPr/>
            <p:nvPr/>
          </p:nvSpPr>
          <p:spPr>
            <a:xfrm rot="2235218">
              <a:off x="1763763" y="3371017"/>
              <a:ext cx="244471" cy="3600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아래쪽 27">
              <a:extLst>
                <a:ext uri="{FF2B5EF4-FFF2-40B4-BE49-F238E27FC236}">
                  <a16:creationId xmlns:a16="http://schemas.microsoft.com/office/drawing/2014/main" id="{E0F32BCA-2916-4B4E-B00A-CB47DFAD2F8F}"/>
                </a:ext>
              </a:extLst>
            </p:cNvPr>
            <p:cNvSpPr/>
            <p:nvPr/>
          </p:nvSpPr>
          <p:spPr>
            <a:xfrm rot="19462082">
              <a:off x="2509411" y="3361822"/>
              <a:ext cx="27520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F52B65-52CE-4129-8894-BA1E27760071}"/>
              </a:ext>
            </a:extLst>
          </p:cNvPr>
          <p:cNvSpPr/>
          <p:nvPr/>
        </p:nvSpPr>
        <p:spPr>
          <a:xfrm>
            <a:off x="264817" y="3747870"/>
            <a:ext cx="2695272" cy="606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F9FC38-AB2E-4805-A0CC-3390DAA3E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646" y="1312645"/>
            <a:ext cx="1304469" cy="34673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2F67BE-ADA5-4B82-A21D-679C7B033415}"/>
              </a:ext>
            </a:extLst>
          </p:cNvPr>
          <p:cNvSpPr txBox="1"/>
          <p:nvPr/>
        </p:nvSpPr>
        <p:spPr>
          <a:xfrm>
            <a:off x="5522812" y="2002241"/>
            <a:ext cx="15969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$make client</a:t>
            </a:r>
          </a:p>
          <a:p>
            <a:r>
              <a:rPr lang="en-US" altLang="ko-KR" dirty="0"/>
              <a:t>$make server</a:t>
            </a:r>
          </a:p>
          <a:p>
            <a:endParaRPr lang="en-US" altLang="ko-KR" dirty="0"/>
          </a:p>
          <a:p>
            <a:r>
              <a:rPr lang="en-US" altLang="ko-KR" dirty="0"/>
              <a:t>$</a:t>
            </a:r>
            <a:r>
              <a:rPr lang="en-US" altLang="ko-KR" dirty="0" err="1"/>
              <a:t>sudo</a:t>
            </a:r>
            <a:r>
              <a:rPr lang="en-US" altLang="ko-KR" dirty="0"/>
              <a:t> ./client</a:t>
            </a:r>
          </a:p>
          <a:p>
            <a:r>
              <a:rPr lang="en-US" altLang="ko-KR" dirty="0"/>
              <a:t>$</a:t>
            </a:r>
            <a:r>
              <a:rPr lang="en-US" altLang="ko-KR" dirty="0" err="1"/>
              <a:t>sudo</a:t>
            </a:r>
            <a:r>
              <a:rPr lang="en-US" altLang="ko-KR" dirty="0"/>
              <a:t> ./server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609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D66421-7410-4652-AABF-E9D2CCC017B0}"/>
              </a:ext>
            </a:extLst>
          </p:cNvPr>
          <p:cNvSpPr txBox="1"/>
          <p:nvPr/>
        </p:nvSpPr>
        <p:spPr>
          <a:xfrm>
            <a:off x="1141189" y="2571750"/>
            <a:ext cx="7404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How we evaluate the latency between client and server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2286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E0CAA52-6173-4E84-8100-AD8DDD85D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72" y="1180182"/>
            <a:ext cx="733425" cy="2667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1602D7B-6FED-44E5-A592-7F2F4F11C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264" y="1192923"/>
            <a:ext cx="1333500" cy="228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1CE953C-480A-4445-A901-FF9FCD4C0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82" y="1492925"/>
            <a:ext cx="5409590" cy="1190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70628B-F937-4429-ADA9-B0104F482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223" y="2833052"/>
            <a:ext cx="733425" cy="247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7E2F63-FA3E-4569-B77B-421C40982D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8674" y="2857130"/>
            <a:ext cx="1971675" cy="2381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8FA0617-F9B7-4DAF-99DD-B10D52E435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84" y="3095255"/>
            <a:ext cx="5445987" cy="18026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2F3CD8-D7ED-4BBE-B456-B7A2EF07A4A4}"/>
              </a:ext>
            </a:extLst>
          </p:cNvPr>
          <p:cNvSpPr txBox="1"/>
          <p:nvPr/>
        </p:nvSpPr>
        <p:spPr>
          <a:xfrm>
            <a:off x="6338887" y="1494037"/>
            <a:ext cx="2355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 sent the data with</a:t>
            </a:r>
          </a:p>
          <a:p>
            <a:r>
              <a:rPr lang="en-US" altLang="ko-KR" dirty="0"/>
              <a:t>the time that checked</a:t>
            </a:r>
          </a:p>
          <a:p>
            <a:r>
              <a:rPr lang="en-US" altLang="ko-KR" dirty="0"/>
              <a:t>just before.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04D9C-3589-43CC-A77B-E2349627D2CE}"/>
              </a:ext>
            </a:extLst>
          </p:cNvPr>
          <p:cNvSpPr txBox="1"/>
          <p:nvPr/>
        </p:nvSpPr>
        <p:spPr>
          <a:xfrm>
            <a:off x="6250721" y="3112497"/>
            <a:ext cx="30123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 created a flag to check</a:t>
            </a:r>
          </a:p>
          <a:p>
            <a:r>
              <a:rPr lang="en-US" altLang="ko-KR" dirty="0"/>
              <a:t>if the sender’s MAC </a:t>
            </a:r>
            <a:r>
              <a:rPr lang="en-US" altLang="ko-KR" dirty="0" err="1"/>
              <a:t>addr</a:t>
            </a:r>
            <a:r>
              <a:rPr lang="en-US" altLang="ko-KR" dirty="0"/>
              <a:t> is</a:t>
            </a:r>
          </a:p>
          <a:p>
            <a:r>
              <a:rPr lang="en-US" altLang="ko-KR" dirty="0"/>
              <a:t>the designated one or not.</a:t>
            </a:r>
          </a:p>
          <a:p>
            <a:endParaRPr lang="en-US" altLang="ko-KR" dirty="0"/>
          </a:p>
          <a:p>
            <a:r>
              <a:rPr lang="en-US" altLang="ko-KR" dirty="0"/>
              <a:t>If they are different, it means</a:t>
            </a:r>
          </a:p>
          <a:p>
            <a:r>
              <a:rPr lang="en-US" altLang="ko-KR" dirty="0"/>
              <a:t>the sender is another one.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426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9287F37-6747-4998-822B-EFA2F1031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35" y="1347614"/>
            <a:ext cx="733425" cy="2476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3F0E862-14B4-4E20-B59C-26A6A53E8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595264"/>
            <a:ext cx="4623288" cy="2496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13F414-9B63-41B7-9F0A-6D20E6A97776}"/>
              </a:ext>
            </a:extLst>
          </p:cNvPr>
          <p:cNvSpPr txBox="1"/>
          <p:nvPr/>
        </p:nvSpPr>
        <p:spPr>
          <a:xfrm>
            <a:off x="5076056" y="1626085"/>
            <a:ext cx="394370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 flag is 1, we just print out.</a:t>
            </a:r>
          </a:p>
          <a:p>
            <a:r>
              <a:rPr lang="en-US" altLang="ko-KR" dirty="0"/>
              <a:t>Otherwise (flag is 0), we need to split </a:t>
            </a:r>
          </a:p>
          <a:p>
            <a:r>
              <a:rPr lang="en-US" altLang="ko-KR" dirty="0"/>
              <a:t>the data by looking at space.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Then, </a:t>
            </a:r>
          </a:p>
          <a:p>
            <a:r>
              <a:rPr lang="en-US" altLang="ko-KR" dirty="0" err="1"/>
              <a:t>sArr</a:t>
            </a:r>
            <a:r>
              <a:rPr lang="en-US" altLang="ko-KR" dirty="0"/>
              <a:t>[0] = </a:t>
            </a:r>
            <a:r>
              <a:rPr lang="en-US" altLang="ko-KR" dirty="0" err="1"/>
              <a:t>raw_packet_test</a:t>
            </a:r>
            <a:endParaRPr lang="en-US" altLang="ko-KR" dirty="0"/>
          </a:p>
          <a:p>
            <a:r>
              <a:rPr lang="en-US" altLang="ko-KR" dirty="0" err="1"/>
              <a:t>sArr</a:t>
            </a:r>
            <a:r>
              <a:rPr lang="en-US" altLang="ko-KR" dirty="0"/>
              <a:t>[1] = the value of u16_i</a:t>
            </a:r>
          </a:p>
          <a:p>
            <a:r>
              <a:rPr lang="en-US" altLang="ko-KR" dirty="0" err="1">
                <a:solidFill>
                  <a:schemeClr val="bg1"/>
                </a:solidFill>
                <a:highlight>
                  <a:srgbClr val="000000"/>
                </a:highlight>
              </a:rPr>
              <a:t>sArr</a:t>
            </a:r>
            <a:r>
              <a:rPr lang="en-US" altLang="ko-KR" dirty="0">
                <a:solidFill>
                  <a:schemeClr val="bg1"/>
                </a:solidFill>
                <a:highlight>
                  <a:srgbClr val="000000"/>
                </a:highlight>
              </a:rPr>
              <a:t>[2] = the value of </a:t>
            </a:r>
            <a:r>
              <a:rPr lang="en-US" altLang="ko-KR" dirty="0" err="1">
                <a:solidFill>
                  <a:schemeClr val="bg1"/>
                </a:solidFill>
                <a:highlight>
                  <a:srgbClr val="000000"/>
                </a:highlight>
              </a:rPr>
              <a:t>curTime</a:t>
            </a:r>
            <a:r>
              <a:rPr lang="en-US" altLang="ko-KR" dirty="0">
                <a:solidFill>
                  <a:schemeClr val="bg1"/>
                </a:solidFill>
                <a:highlight>
                  <a:srgbClr val="000000"/>
                </a:highlight>
              </a:rPr>
              <a:t> we sent</a:t>
            </a:r>
            <a:endParaRPr lang="ko-KR" alt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728FC5-122C-48E4-98FF-D70C65BB4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288" y="2495717"/>
            <a:ext cx="3943708" cy="2857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78872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75F6C-C920-4CD1-9706-84AE46E31413}"/>
              </a:ext>
            </a:extLst>
          </p:cNvPr>
          <p:cNvSpPr txBox="1"/>
          <p:nvPr/>
        </p:nvSpPr>
        <p:spPr>
          <a:xfrm>
            <a:off x="4644008" y="1491630"/>
            <a:ext cx="44839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 last one (</a:t>
            </a:r>
            <a:r>
              <a:rPr lang="en-US" altLang="ko-KR" dirty="0" err="1"/>
              <a:t>sArr</a:t>
            </a:r>
            <a:r>
              <a:rPr lang="en-US" altLang="ko-KR" dirty="0"/>
              <a:t>[2]) would be a parameter</a:t>
            </a:r>
          </a:p>
          <a:p>
            <a:r>
              <a:rPr lang="en-US" altLang="ko-KR" dirty="0"/>
              <a:t>for our latency.</a:t>
            </a:r>
          </a:p>
          <a:p>
            <a:endParaRPr lang="en-US" altLang="ko-KR" dirty="0"/>
          </a:p>
          <a:p>
            <a:r>
              <a:rPr lang="en-US" altLang="ko-KR" dirty="0"/>
              <a:t>So, we get another time (</a:t>
            </a:r>
            <a:r>
              <a:rPr lang="en-US" altLang="ko-KR" dirty="0" err="1"/>
              <a:t>lastTime</a:t>
            </a:r>
            <a:r>
              <a:rPr lang="en-US" altLang="ko-KR" dirty="0"/>
              <a:t>) that </a:t>
            </a:r>
          </a:p>
          <a:p>
            <a:r>
              <a:rPr lang="en-US" altLang="ko-KR" dirty="0"/>
              <a:t>represents the time as soon as the data </a:t>
            </a:r>
          </a:p>
          <a:p>
            <a:r>
              <a:rPr lang="en-US" altLang="ko-KR" dirty="0"/>
              <a:t>decodes.</a:t>
            </a:r>
          </a:p>
          <a:p>
            <a:endParaRPr lang="en-US" altLang="ko-KR" dirty="0"/>
          </a:p>
          <a:p>
            <a:r>
              <a:rPr lang="en-US" altLang="ko-KR" dirty="0"/>
              <a:t>Then, we just subtract them to get latency</a:t>
            </a:r>
          </a:p>
          <a:p>
            <a:r>
              <a:rPr lang="en-US" altLang="ko-KR" dirty="0"/>
              <a:t>and average of it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B226A2-6F2D-42BB-BF1C-16851BA74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6" y="953006"/>
            <a:ext cx="4585692" cy="412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35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24359F-B9F4-4C8C-A45D-E725F96AD703}"/>
              </a:ext>
            </a:extLst>
          </p:cNvPr>
          <p:cNvSpPr txBox="1"/>
          <p:nvPr/>
        </p:nvSpPr>
        <p:spPr>
          <a:xfrm>
            <a:off x="3263456" y="2571750"/>
            <a:ext cx="2601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Simple test results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0588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0177E0C-AB53-4AA3-998A-A1903B6B6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1395412"/>
            <a:ext cx="52863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35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4FC409-D859-40FA-9552-8054C5173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" y="2043112"/>
            <a:ext cx="78581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3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47719E0-E8B9-4F66-A728-7243B67D0B6D}"/>
              </a:ext>
            </a:extLst>
          </p:cNvPr>
          <p:cNvGrpSpPr/>
          <p:nvPr/>
        </p:nvGrpSpPr>
        <p:grpSpPr>
          <a:xfrm>
            <a:off x="1907704" y="2114550"/>
            <a:ext cx="6552728" cy="914400"/>
            <a:chOff x="2267744" y="1059582"/>
            <a:chExt cx="6552728" cy="914400"/>
          </a:xfrm>
        </p:grpSpPr>
        <p:grpSp>
          <p:nvGrpSpPr>
            <p:cNvPr id="10" name="Group 3">
              <a:extLst>
                <a:ext uri="{FF2B5EF4-FFF2-40B4-BE49-F238E27FC236}">
                  <a16:creationId xmlns:a16="http://schemas.microsoft.com/office/drawing/2014/main" id="{AAFD339F-09EE-41D5-B1BB-5D9B4B49A53B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15" name="Pentagon 4">
                <a:extLst>
                  <a:ext uri="{FF2B5EF4-FFF2-40B4-BE49-F238E27FC236}">
                    <a16:creationId xmlns:a16="http://schemas.microsoft.com/office/drawing/2014/main" id="{AF72AF8A-CB33-4349-9811-64725C43C6A1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Pentagon 5">
                <a:extLst>
                  <a:ext uri="{FF2B5EF4-FFF2-40B4-BE49-F238E27FC236}">
                    <a16:creationId xmlns:a16="http://schemas.microsoft.com/office/drawing/2014/main" id="{5AE3B9A4-03A1-479D-912E-31B82B93BE83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Diamond 6">
                <a:extLst>
                  <a:ext uri="{FF2B5EF4-FFF2-40B4-BE49-F238E27FC236}">
                    <a16:creationId xmlns:a16="http://schemas.microsoft.com/office/drawing/2014/main" id="{A3DAA220-134F-44B2-8B20-58A5CC693CE5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" name="직사각형 39">
              <a:extLst>
                <a:ext uri="{FF2B5EF4-FFF2-40B4-BE49-F238E27FC236}">
                  <a16:creationId xmlns:a16="http://schemas.microsoft.com/office/drawing/2014/main" id="{402308A2-C6E3-4A0E-AAFB-510E2F7E5214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D20C0DBB-E21A-4051-B743-12A0DD7B2B81}"/>
                </a:ext>
              </a:extLst>
            </p:cNvPr>
            <p:cNvGrpSpPr/>
            <p:nvPr/>
          </p:nvGrpSpPr>
          <p:grpSpPr>
            <a:xfrm>
              <a:off x="3203848" y="1219458"/>
              <a:ext cx="4931641" cy="566439"/>
              <a:chOff x="2126908" y="1760949"/>
              <a:chExt cx="4749348" cy="566439"/>
            </a:xfrm>
          </p:grpSpPr>
          <p:sp>
            <p:nvSpPr>
              <p:cNvPr id="13" name="TextBox 10">
                <a:extLst>
                  <a:ext uri="{FF2B5EF4-FFF2-40B4-BE49-F238E27FC236}">
                    <a16:creationId xmlns:a16="http://schemas.microsoft.com/office/drawing/2014/main" id="{8D2F6DE8-1CB4-434A-B85E-CE33DA03E823}"/>
                  </a:ext>
                </a:extLst>
              </p:cNvPr>
              <p:cNvSpPr txBox="1"/>
              <p:nvPr/>
            </p:nvSpPr>
            <p:spPr bwMode="auto">
              <a:xfrm>
                <a:off x="2126908" y="1760949"/>
                <a:ext cx="4576856" cy="369332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 </a:t>
                </a:r>
              </a:p>
            </p:txBody>
          </p:sp>
          <p:sp>
            <p:nvSpPr>
              <p:cNvPr id="14" name="TextBox 12">
                <a:extLst>
                  <a:ext uri="{FF2B5EF4-FFF2-40B4-BE49-F238E27FC236}">
                    <a16:creationId xmlns:a16="http://schemas.microsoft.com/office/drawing/2014/main" id="{C96942D5-489F-4B41-BAF0-570D67FD9DEF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6553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E56FC26-0E66-4D0F-B2D5-8841DF4A0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7" y="1262062"/>
            <a:ext cx="55721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81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49B7EC-DE05-4AB4-8821-1C31875E2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14747"/>
            <a:ext cx="4248150" cy="259080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AC28D66-5BF1-4B2A-AB93-6BB098B15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689888"/>
            <a:ext cx="4762500" cy="43053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7EAF2A-E016-40F3-93D7-0151D3F5C92D}"/>
              </a:ext>
            </a:extLst>
          </p:cNvPr>
          <p:cNvSpPr/>
          <p:nvPr/>
        </p:nvSpPr>
        <p:spPr>
          <a:xfrm>
            <a:off x="6406860" y="4659982"/>
            <a:ext cx="973451" cy="162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D43EAE-6462-4BD8-BCEA-C46E646C3145}"/>
              </a:ext>
            </a:extLst>
          </p:cNvPr>
          <p:cNvSpPr/>
          <p:nvPr/>
        </p:nvSpPr>
        <p:spPr>
          <a:xfrm>
            <a:off x="1979712" y="3003798"/>
            <a:ext cx="216024" cy="109018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7A2481-9CD9-49B7-B506-F95F35A204C8}"/>
              </a:ext>
            </a:extLst>
          </p:cNvPr>
          <p:cNvSpPr/>
          <p:nvPr/>
        </p:nvSpPr>
        <p:spPr>
          <a:xfrm>
            <a:off x="5580112" y="1056278"/>
            <a:ext cx="1512168" cy="1627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9CA1B1-9981-46A7-8853-46FC68534260}"/>
              </a:ext>
            </a:extLst>
          </p:cNvPr>
          <p:cNvSpPr/>
          <p:nvPr/>
        </p:nvSpPr>
        <p:spPr>
          <a:xfrm>
            <a:off x="5616115" y="1923678"/>
            <a:ext cx="1512168" cy="1627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76411AB-C412-43CC-B4DA-457CC621DDA4}"/>
              </a:ext>
            </a:extLst>
          </p:cNvPr>
          <p:cNvSpPr/>
          <p:nvPr/>
        </p:nvSpPr>
        <p:spPr>
          <a:xfrm>
            <a:off x="5603770" y="2786442"/>
            <a:ext cx="1512168" cy="1627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29F728E-5254-47E3-BAFD-1EB337E08FBF}"/>
              </a:ext>
            </a:extLst>
          </p:cNvPr>
          <p:cNvSpPr/>
          <p:nvPr/>
        </p:nvSpPr>
        <p:spPr>
          <a:xfrm>
            <a:off x="5601716" y="3611038"/>
            <a:ext cx="1512168" cy="1627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762FA7-E9F0-4D8E-8EE2-90B29AD83284}"/>
              </a:ext>
            </a:extLst>
          </p:cNvPr>
          <p:cNvSpPr/>
          <p:nvPr/>
        </p:nvSpPr>
        <p:spPr>
          <a:xfrm>
            <a:off x="5601716" y="4478438"/>
            <a:ext cx="1512168" cy="1627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5059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55B2110B-EFF6-47BD-AC13-4A89F559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93328"/>
            <a:ext cx="5328592" cy="1219638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7FA8C95-773C-4802-88DF-23FBD3872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337433"/>
            <a:ext cx="3802359" cy="34497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0F776C-F101-44DD-9481-468A982DEDDE}"/>
              </a:ext>
            </a:extLst>
          </p:cNvPr>
          <p:cNvSpPr txBox="1"/>
          <p:nvPr/>
        </p:nvSpPr>
        <p:spPr>
          <a:xfrm>
            <a:off x="1505140" y="2269159"/>
            <a:ext cx="267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With a stressful condition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CC2AF7-8F55-4572-902F-73E0EFBC6F86}"/>
              </a:ext>
            </a:extLst>
          </p:cNvPr>
          <p:cNvSpPr/>
          <p:nvPr/>
        </p:nvSpPr>
        <p:spPr>
          <a:xfrm>
            <a:off x="6012160" y="1707654"/>
            <a:ext cx="71177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2962DD7-B773-477D-9BAA-D612B13F62DE}"/>
              </a:ext>
            </a:extLst>
          </p:cNvPr>
          <p:cNvSpPr/>
          <p:nvPr/>
        </p:nvSpPr>
        <p:spPr>
          <a:xfrm>
            <a:off x="6012160" y="2427734"/>
            <a:ext cx="71177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F38D88-785E-44C6-99EB-8600711016D9}"/>
              </a:ext>
            </a:extLst>
          </p:cNvPr>
          <p:cNvSpPr/>
          <p:nvPr/>
        </p:nvSpPr>
        <p:spPr>
          <a:xfrm>
            <a:off x="6012160" y="3118730"/>
            <a:ext cx="71177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D32BE0B-2774-4F60-82D9-ACC7F9992976}"/>
              </a:ext>
            </a:extLst>
          </p:cNvPr>
          <p:cNvSpPr/>
          <p:nvPr/>
        </p:nvSpPr>
        <p:spPr>
          <a:xfrm>
            <a:off x="6012160" y="3819589"/>
            <a:ext cx="71177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CF03C1-68FF-4FD0-82D4-28E68830F0FE}"/>
              </a:ext>
            </a:extLst>
          </p:cNvPr>
          <p:cNvSpPr/>
          <p:nvPr/>
        </p:nvSpPr>
        <p:spPr>
          <a:xfrm>
            <a:off x="6012160" y="4477205"/>
            <a:ext cx="71177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00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AA14BB3C-628D-4073-9ACB-6BABFE3BE87E}"/>
              </a:ext>
            </a:extLst>
          </p:cNvPr>
          <p:cNvGrpSpPr/>
          <p:nvPr/>
        </p:nvGrpSpPr>
        <p:grpSpPr>
          <a:xfrm>
            <a:off x="1907704" y="2114550"/>
            <a:ext cx="6552728" cy="914400"/>
            <a:chOff x="2261732" y="2905636"/>
            <a:chExt cx="6552728" cy="9144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944D3F7-0087-49AA-806B-3CBB0E3B3756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30" name="Pentagon 16">
                <a:extLst>
                  <a:ext uri="{FF2B5EF4-FFF2-40B4-BE49-F238E27FC236}">
                    <a16:creationId xmlns:a16="http://schemas.microsoft.com/office/drawing/2014/main" id="{8F8445AF-693D-4103-947B-82C0A62A848D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7">
                <a:extLst>
                  <a:ext uri="{FF2B5EF4-FFF2-40B4-BE49-F238E27FC236}">
                    <a16:creationId xmlns:a16="http://schemas.microsoft.com/office/drawing/2014/main" id="{A46FAD37-6021-45B5-96CE-9E20AE1E7E2B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8">
                <a:extLst>
                  <a:ext uri="{FF2B5EF4-FFF2-40B4-BE49-F238E27FC236}">
                    <a16:creationId xmlns:a16="http://schemas.microsoft.com/office/drawing/2014/main" id="{D343C9E8-0DBA-4921-A4E4-629C9B84A3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486675C4-19C9-4E6B-B16A-AAA9EFBAF9C9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12">
              <a:extLst>
                <a:ext uri="{FF2B5EF4-FFF2-40B4-BE49-F238E27FC236}">
                  <a16:creationId xmlns:a16="http://schemas.microsoft.com/office/drawing/2014/main" id="{836675DF-6708-4F1E-826D-197E36566450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Testing and analyzing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10">
            <a:extLst>
              <a:ext uri="{FF2B5EF4-FFF2-40B4-BE49-F238E27FC236}">
                <a16:creationId xmlns:a16="http://schemas.microsoft.com/office/drawing/2014/main" id="{631C287C-ADD9-4A18-A6D9-0735987FF278}"/>
              </a:ext>
            </a:extLst>
          </p:cNvPr>
          <p:cNvSpPr txBox="1"/>
          <p:nvPr/>
        </p:nvSpPr>
        <p:spPr bwMode="auto">
          <a:xfrm>
            <a:off x="2880484" y="2276880"/>
            <a:ext cx="475252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</a:t>
            </a:r>
            <a:r>
              <a:rPr lang="en-US" altLang="ko-KR" sz="16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</p:spTree>
    <p:extLst>
      <p:ext uri="{BB962C8B-B14F-4D97-AF65-F5344CB8AC3E}">
        <p14:creationId xmlns:p14="http://schemas.microsoft.com/office/powerpoint/2010/main" val="1475634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C0F-E934-4B11-AAA6-00325FB9B0C7}"/>
              </a:ext>
            </a:extLst>
          </p:cNvPr>
          <p:cNvGrpSpPr/>
          <p:nvPr/>
        </p:nvGrpSpPr>
        <p:grpSpPr>
          <a:xfrm>
            <a:off x="1403648" y="45081"/>
            <a:ext cx="6552728" cy="914400"/>
            <a:chOff x="2261732" y="2905636"/>
            <a:chExt cx="6552728" cy="914400"/>
          </a:xfrm>
        </p:grpSpPr>
        <p:grpSp>
          <p:nvGrpSpPr>
            <p:cNvPr id="22" name="Group 15">
              <a:extLst>
                <a:ext uri="{FF2B5EF4-FFF2-40B4-BE49-F238E27FC236}">
                  <a16:creationId xmlns:a16="http://schemas.microsoft.com/office/drawing/2014/main" id="{6C99AC91-5D78-431D-B90C-6DFAF2EC5E19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25" name="Pentagon 16">
                <a:extLst>
                  <a:ext uri="{FF2B5EF4-FFF2-40B4-BE49-F238E27FC236}">
                    <a16:creationId xmlns:a16="http://schemas.microsoft.com/office/drawing/2014/main" id="{2AF446E7-0708-4190-8818-6B8CD87CF9D5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Pentagon 17">
                <a:extLst>
                  <a:ext uri="{FF2B5EF4-FFF2-40B4-BE49-F238E27FC236}">
                    <a16:creationId xmlns:a16="http://schemas.microsoft.com/office/drawing/2014/main" id="{8B5923E4-AC5E-412B-A287-5F745CF314FF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Diamond 18">
                <a:extLst>
                  <a:ext uri="{FF2B5EF4-FFF2-40B4-BE49-F238E27FC236}">
                    <a16:creationId xmlns:a16="http://schemas.microsoft.com/office/drawing/2014/main" id="{06540F35-3DA8-4AB7-BDC8-B208ABB23709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39">
              <a:extLst>
                <a:ext uri="{FF2B5EF4-FFF2-40B4-BE49-F238E27FC236}">
                  <a16:creationId xmlns:a16="http://schemas.microsoft.com/office/drawing/2014/main" id="{CACB0973-56C7-41D6-BC5E-E738D05A6C26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7DD993BE-8F7B-4E36-8BCC-983D92D00251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Testing and analyzing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10">
            <a:extLst>
              <a:ext uri="{FF2B5EF4-FFF2-40B4-BE49-F238E27FC236}">
                <a16:creationId xmlns:a16="http://schemas.microsoft.com/office/drawing/2014/main" id="{55EDD697-E0A1-40CD-AC51-0A66EF513DD2}"/>
              </a:ext>
            </a:extLst>
          </p:cNvPr>
          <p:cNvSpPr txBox="1"/>
          <p:nvPr/>
        </p:nvSpPr>
        <p:spPr bwMode="auto">
          <a:xfrm>
            <a:off x="2505472" y="225790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</a:t>
            </a:r>
            <a:r>
              <a:rPr lang="en-US" altLang="ko-KR" sz="12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</p:spTree>
    <p:extLst>
      <p:ext uri="{BB962C8B-B14F-4D97-AF65-F5344CB8AC3E}">
        <p14:creationId xmlns:p14="http://schemas.microsoft.com/office/powerpoint/2010/main" val="22543886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211710"/>
            <a:ext cx="2736303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05CCD1-DD9A-4665-813D-535E9C645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667829"/>
            <a:ext cx="5507876" cy="257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27E409-9A6F-4764-98EA-F599E392E552}"/>
              </a:ext>
            </a:extLst>
          </p:cNvPr>
          <p:cNvSpPr txBox="1"/>
          <p:nvPr/>
        </p:nvSpPr>
        <p:spPr>
          <a:xfrm>
            <a:off x="2483768" y="1925004"/>
            <a:ext cx="1374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AF_INET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AF_PACKET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F63F0-001B-47C3-B5D4-6B558387D4A4}"/>
              </a:ext>
            </a:extLst>
          </p:cNvPr>
          <p:cNvSpPr txBox="1"/>
          <p:nvPr/>
        </p:nvSpPr>
        <p:spPr>
          <a:xfrm>
            <a:off x="3808927" y="1915061"/>
            <a:ext cx="1462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SOCK_DGRAM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SOCK_STREAM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SOCK_RAW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1074A3-309C-4660-98E3-BACA82CF913D}"/>
              </a:ext>
            </a:extLst>
          </p:cNvPr>
          <p:cNvSpPr txBox="1"/>
          <p:nvPr/>
        </p:nvSpPr>
        <p:spPr>
          <a:xfrm>
            <a:off x="5436096" y="1925004"/>
            <a:ext cx="8146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TCP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UDP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ETH_*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0A28BE-932D-494F-9D4E-027E5AD93DB5}"/>
              </a:ext>
            </a:extLst>
          </p:cNvPr>
          <p:cNvSpPr txBox="1"/>
          <p:nvPr/>
        </p:nvSpPr>
        <p:spPr>
          <a:xfrm>
            <a:off x="1316347" y="2754520"/>
            <a:ext cx="182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AF_INET cases)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A46A1A4-F9DF-49F6-B682-6CC584DB9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831" y="3062461"/>
            <a:ext cx="4924425" cy="733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A355B7B-B3C6-41E6-8B98-2308C5477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4261309"/>
            <a:ext cx="6448425" cy="342900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728E272-F69A-49F7-A60D-8FB5878A3EF2}"/>
              </a:ext>
            </a:extLst>
          </p:cNvPr>
          <p:cNvCxnSpPr/>
          <p:nvPr/>
        </p:nvCxnSpPr>
        <p:spPr>
          <a:xfrm>
            <a:off x="2771800" y="2355726"/>
            <a:ext cx="10371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96A759F-B7E8-47F4-AD0B-CD912DF0EB08}"/>
              </a:ext>
            </a:extLst>
          </p:cNvPr>
          <p:cNvSpPr txBox="1"/>
          <p:nvPr/>
        </p:nvSpPr>
        <p:spPr>
          <a:xfrm>
            <a:off x="3215649" y="3942888"/>
            <a:ext cx="182614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100" dirty="0" err="1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Low</a:t>
            </a:r>
            <a:r>
              <a:rPr lang="ko-KR" altLang="ko-KR" sz="1100" dirty="0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ko-KR" altLang="ko-KR" sz="1100" dirty="0" err="1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level</a:t>
            </a:r>
            <a:r>
              <a:rPr lang="ko-KR" altLang="ko-KR" sz="1100" dirty="0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ko-KR" altLang="ko-KR" sz="1100" dirty="0" err="1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packet</a:t>
            </a:r>
            <a:r>
              <a:rPr lang="ko-KR" altLang="ko-KR" sz="1100" dirty="0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ko-KR" altLang="ko-KR" sz="1100" dirty="0" err="1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interface</a:t>
            </a:r>
            <a:r>
              <a:rPr lang="ko-KR" altLang="ko-KR" sz="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ko-KR" altLang="ko-KR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endParaRPr lang="ko-KR" altLang="en-US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0E8F35D-0FE5-4B3D-B97A-A749B2EAF193}"/>
              </a:ext>
            </a:extLst>
          </p:cNvPr>
          <p:cNvCxnSpPr/>
          <p:nvPr/>
        </p:nvCxnSpPr>
        <p:spPr>
          <a:xfrm>
            <a:off x="4128720" y="2482091"/>
            <a:ext cx="10371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B3D050B-54B8-49B7-B5DF-C3DF94838BCD}"/>
              </a:ext>
            </a:extLst>
          </p:cNvPr>
          <p:cNvSpPr txBox="1"/>
          <p:nvPr/>
        </p:nvSpPr>
        <p:spPr>
          <a:xfrm>
            <a:off x="1259632" y="386671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AF_PACKET cases)</a:t>
            </a:r>
            <a:endParaRPr lang="ko-KR" altLang="en-US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801BD16-2AC7-40DC-AFF7-19A2AD806EB3}"/>
              </a:ext>
            </a:extLst>
          </p:cNvPr>
          <p:cNvCxnSpPr>
            <a:cxnSpLocks/>
          </p:cNvCxnSpPr>
          <p:nvPr/>
        </p:nvCxnSpPr>
        <p:spPr>
          <a:xfrm>
            <a:off x="5083944" y="4515966"/>
            <a:ext cx="1166799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05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Sockets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89CE563-3986-4884-BD22-D59F4C4AF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789" y="1391073"/>
            <a:ext cx="6448425" cy="342900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507EB48-79DF-4C1E-9200-0B0E6D93C446}"/>
              </a:ext>
            </a:extLst>
          </p:cNvPr>
          <p:cNvCxnSpPr>
            <a:cxnSpLocks/>
          </p:cNvCxnSpPr>
          <p:nvPr/>
        </p:nvCxnSpPr>
        <p:spPr>
          <a:xfrm>
            <a:off x="5013093" y="1645730"/>
            <a:ext cx="1166799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88FC40E-1C4B-4FE9-843B-434B72E0F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802" y="1785898"/>
            <a:ext cx="6355301" cy="2946466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AC26F26-386F-4A28-A6FF-81AAFDD70EA0}"/>
              </a:ext>
            </a:extLst>
          </p:cNvPr>
          <p:cNvCxnSpPr>
            <a:cxnSpLocks/>
          </p:cNvCxnSpPr>
          <p:nvPr/>
        </p:nvCxnSpPr>
        <p:spPr>
          <a:xfrm>
            <a:off x="3780081" y="2859782"/>
            <a:ext cx="2321153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F74A765-4372-47ED-8F31-1B9121452B84}"/>
              </a:ext>
            </a:extLst>
          </p:cNvPr>
          <p:cNvCxnSpPr>
            <a:cxnSpLocks/>
          </p:cNvCxnSpPr>
          <p:nvPr/>
        </p:nvCxnSpPr>
        <p:spPr>
          <a:xfrm>
            <a:off x="3324424" y="3075806"/>
            <a:ext cx="4127896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90AE056-2544-44EA-A378-8EB2A8EAF45D}"/>
              </a:ext>
            </a:extLst>
          </p:cNvPr>
          <p:cNvCxnSpPr>
            <a:cxnSpLocks/>
          </p:cNvCxnSpPr>
          <p:nvPr/>
        </p:nvCxnSpPr>
        <p:spPr>
          <a:xfrm>
            <a:off x="1449177" y="3312960"/>
            <a:ext cx="187524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956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C61671-EDD1-47C3-BEF0-38E3B8E3D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562523"/>
            <a:ext cx="7820025" cy="13430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D11941-94C2-483B-A9A6-EF2F4F4FB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8" y="3219822"/>
            <a:ext cx="6677025" cy="120015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A0C2007-F09D-431A-A5FF-6FBF54A6F279}"/>
              </a:ext>
            </a:extLst>
          </p:cNvPr>
          <p:cNvSpPr/>
          <p:nvPr/>
        </p:nvSpPr>
        <p:spPr>
          <a:xfrm rot="16200000">
            <a:off x="1434199" y="2325176"/>
            <a:ext cx="730989" cy="93610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77E280-A800-4116-8D96-4245616D7008}"/>
              </a:ext>
            </a:extLst>
          </p:cNvPr>
          <p:cNvSpPr/>
          <p:nvPr/>
        </p:nvSpPr>
        <p:spPr>
          <a:xfrm>
            <a:off x="839428" y="1931690"/>
            <a:ext cx="2076388" cy="4240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76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C668D5-739F-4ED9-8A39-61168A1BF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4" y="1562523"/>
            <a:ext cx="3412738" cy="14649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6B2095-25A7-4F7F-8EB9-302B33A53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744" y="1240755"/>
            <a:ext cx="5530492" cy="331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6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BACE60-715F-45C5-8CA1-432FB25C5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0" y="1093138"/>
            <a:ext cx="4640213" cy="340386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9658016-DBDE-4A9E-988A-28E68FF93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717" y="1729262"/>
            <a:ext cx="4192340" cy="720000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699A0280-D8B1-4FAE-9C99-6C64E92978F9}"/>
              </a:ext>
            </a:extLst>
          </p:cNvPr>
          <p:cNvCxnSpPr>
            <a:cxnSpLocks/>
          </p:cNvCxnSpPr>
          <p:nvPr/>
        </p:nvCxnSpPr>
        <p:spPr>
          <a:xfrm>
            <a:off x="4040124" y="1393005"/>
            <a:ext cx="963924" cy="515615"/>
          </a:xfrm>
          <a:prstGeom prst="bentConnector3">
            <a:avLst>
              <a:gd name="adj1" fmla="val 10114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C3DE6A90-AA64-47F4-A63E-0CE5F684C221}"/>
              </a:ext>
            </a:extLst>
          </p:cNvPr>
          <p:cNvCxnSpPr>
            <a:cxnSpLocks/>
          </p:cNvCxnSpPr>
          <p:nvPr/>
        </p:nvCxnSpPr>
        <p:spPr>
          <a:xfrm flipV="1">
            <a:off x="2987824" y="2180104"/>
            <a:ext cx="3384376" cy="680693"/>
          </a:xfrm>
          <a:prstGeom prst="bentConnector3">
            <a:avLst>
              <a:gd name="adj1" fmla="val 9980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3F6A6DEA-7CE5-4158-B29D-CB3752ECC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751" y="3036527"/>
            <a:ext cx="4309148" cy="39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5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85DF90-46FB-448E-86ED-5AD5E3849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31" y="1146136"/>
            <a:ext cx="4261572" cy="37546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17BE2D-6EC5-484C-8B2D-E17FACB6055B}"/>
              </a:ext>
            </a:extLst>
          </p:cNvPr>
          <p:cNvSpPr txBox="1"/>
          <p:nvPr/>
        </p:nvSpPr>
        <p:spPr>
          <a:xfrm>
            <a:off x="4951733" y="1971585"/>
            <a:ext cx="2999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 (sender) main function</a:t>
            </a:r>
          </a:p>
          <a:p>
            <a:pPr marL="342900" indent="-342900">
              <a:buAutoNum type="arabicPeriod"/>
            </a:pPr>
            <a:r>
              <a:rPr lang="en-US" altLang="ko-KR" dirty="0"/>
              <a:t>Initialize the frame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Set up date in the frame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Do ‘</a:t>
            </a:r>
            <a:r>
              <a:rPr lang="en-US" altLang="ko-KR" dirty="0" err="1"/>
              <a:t>Sendto</a:t>
            </a:r>
            <a:r>
              <a:rPr lang="en-US" altLang="ko-KR" dirty="0"/>
              <a:t>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88286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사용자 지정 1">
      <a:majorFont>
        <a:latin typeface="Abadi"/>
        <a:ea typeface="Arial Unicode MS"/>
        <a:cs typeface=""/>
      </a:majorFont>
      <a:minorFont>
        <a:latin typeface="Abad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2389</TotalTime>
  <Words>731</Words>
  <Application>Microsoft Office PowerPoint</Application>
  <PresentationFormat>화면 슬라이드 쇼(16:9)</PresentationFormat>
  <Paragraphs>207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Arial Unicode MS</vt:lpstr>
      <vt:lpstr>맑은 고딕</vt:lpstr>
      <vt:lpstr>Abadi</vt:lpstr>
      <vt:lpstr>Abadi Extra Light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HYUNJAE LEE</cp:lastModifiedBy>
  <cp:revision>210</cp:revision>
  <dcterms:created xsi:type="dcterms:W3CDTF">2016-12-05T23:26:54Z</dcterms:created>
  <dcterms:modified xsi:type="dcterms:W3CDTF">2019-02-08T14:09:08Z</dcterms:modified>
</cp:coreProperties>
</file>