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1"/>
  </p:notesMasterIdLst>
  <p:sldIdLst>
    <p:sldId id="256" r:id="rId4"/>
    <p:sldId id="261" r:id="rId5"/>
    <p:sldId id="310" r:id="rId6"/>
    <p:sldId id="301" r:id="rId7"/>
    <p:sldId id="302" r:id="rId8"/>
    <p:sldId id="305" r:id="rId9"/>
    <p:sldId id="306" r:id="rId10"/>
    <p:sldId id="303" r:id="rId11"/>
    <p:sldId id="311" r:id="rId12"/>
    <p:sldId id="304" r:id="rId13"/>
    <p:sldId id="308" r:id="rId14"/>
    <p:sldId id="312" r:id="rId15"/>
    <p:sldId id="316" r:id="rId16"/>
    <p:sldId id="318" r:id="rId17"/>
    <p:sldId id="319" r:id="rId18"/>
    <p:sldId id="320" r:id="rId19"/>
    <p:sldId id="321" r:id="rId20"/>
    <p:sldId id="323" r:id="rId21"/>
    <p:sldId id="322" r:id="rId22"/>
    <p:sldId id="307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09" r:id="rId33"/>
    <p:sldId id="334" r:id="rId34"/>
    <p:sldId id="335" r:id="rId35"/>
    <p:sldId id="314" r:id="rId36"/>
    <p:sldId id="336" r:id="rId37"/>
    <p:sldId id="338" r:id="rId38"/>
    <p:sldId id="337" r:id="rId39"/>
    <p:sldId id="317" r:id="rId40"/>
    <p:sldId id="324" r:id="rId41"/>
    <p:sldId id="339" r:id="rId42"/>
    <p:sldId id="342" r:id="rId43"/>
    <p:sldId id="343" r:id="rId44"/>
    <p:sldId id="344" r:id="rId45"/>
    <p:sldId id="340" r:id="rId46"/>
    <p:sldId id="341" r:id="rId47"/>
    <p:sldId id="262" r:id="rId48"/>
    <p:sldId id="257" r:id="rId49"/>
    <p:sldId id="258" r:id="rId5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E9"/>
    <a:srgbClr val="98DFBB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114" d="100"/>
          <a:sy n="114" d="100"/>
        </p:scale>
        <p:origin x="523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9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7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47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2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0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8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4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Prototyping Delay-Aware </a:t>
            </a:r>
          </a:p>
          <a:p>
            <a:pPr lvl="0"/>
            <a:r>
              <a:rPr lang="en-US" altLang="ko-KR" sz="2800" dirty="0">
                <a:latin typeface="Abadi" panose="020B0604020104020204" pitchFamily="34" charset="0"/>
              </a:rPr>
              <a:t>V2X Safe Communications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Hyunjae</a:t>
            </a:r>
            <a:r>
              <a:rPr lang="en-US" altLang="ko-KR" b="1" dirty="0">
                <a:latin typeface="Abadi Extra Light" panose="020B0604020202020204" pitchFamily="34" charset="0"/>
              </a:rPr>
              <a:t> Lee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b="1" dirty="0" err="1">
                <a:latin typeface="Abadi Extra Light" panose="020B0604020202020204" pitchFamily="34" charset="0"/>
              </a:rPr>
              <a:t>Jihun</a:t>
            </a:r>
            <a:r>
              <a:rPr lang="en-US" altLang="ko-KR" b="1" dirty="0">
                <a:latin typeface="Abadi Extra Light" panose="020B0604020202020204" pitchFamily="34" charset="0"/>
              </a:rPr>
              <a:t> Lim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EFF4D16-51E7-4100-9220-6E7B5C7A5E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76270"/>
            <a:ext cx="776688" cy="470312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8582DEEB-7256-4B66-9F56-9C294D747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123478"/>
            <a:ext cx="569332" cy="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53" y="3525583"/>
            <a:ext cx="660064" cy="66006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075137-C751-4AD4-8AE8-F100FC157E60}"/>
              </a:ext>
            </a:extLst>
          </p:cNvPr>
          <p:cNvGrpSpPr/>
          <p:nvPr/>
        </p:nvGrpSpPr>
        <p:grpSpPr>
          <a:xfrm>
            <a:off x="3982671" y="2638204"/>
            <a:ext cx="1139263" cy="1669186"/>
            <a:chOff x="2662522" y="1671591"/>
            <a:chExt cx="762161" cy="1116677"/>
          </a:xfrm>
        </p:grpSpPr>
        <p:pic>
          <p:nvPicPr>
            <p:cNvPr id="37" name="그림 36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E589803A-1B91-44F7-840C-7921578A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76A2B06-2CF6-4193-BDFF-CA61D8CAC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EC2C8C0-0E86-4E32-A3DE-D910EFA0C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63C2F17-C4C8-405E-8E32-36C8B2ED12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06" y="1438076"/>
            <a:ext cx="1509623" cy="15096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1294C1-15F9-4993-984D-CF6829281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16" y="3653944"/>
            <a:ext cx="999105" cy="999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2286E5-A82C-4E24-9F8E-FC344AF50EB6}"/>
              </a:ext>
            </a:extLst>
          </p:cNvPr>
          <p:cNvSpPr txBox="1"/>
          <p:nvPr/>
        </p:nvSpPr>
        <p:spPr>
          <a:xfrm>
            <a:off x="1974094" y="304787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53B60-1200-400D-9894-9E6FCA51F8A4}"/>
              </a:ext>
            </a:extLst>
          </p:cNvPr>
          <p:cNvSpPr txBox="1"/>
          <p:nvPr/>
        </p:nvSpPr>
        <p:spPr>
          <a:xfrm>
            <a:off x="3824966" y="432411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 and Kernel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DF3F35-70F9-4AE8-A21E-C3CC9B6180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86" y="1447173"/>
            <a:ext cx="999104" cy="9991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F7F1AF-7047-43F2-8BAC-45E26CCE0F45}"/>
              </a:ext>
            </a:extLst>
          </p:cNvPr>
          <p:cNvSpPr txBox="1"/>
          <p:nvPr/>
        </p:nvSpPr>
        <p:spPr>
          <a:xfrm>
            <a:off x="6155469" y="239268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Scheduling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66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CDA5704-2C44-4321-8483-FCBE9792D774}"/>
              </a:ext>
            </a:extLst>
          </p:cNvPr>
          <p:cNvGrpSpPr/>
          <p:nvPr/>
        </p:nvGrpSpPr>
        <p:grpSpPr>
          <a:xfrm>
            <a:off x="1574014" y="1419629"/>
            <a:ext cx="1800200" cy="2637555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7E76F8D0-A0B5-4330-AC08-8F1A523DA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3C773C6-0F04-44A1-9449-6AAACB3AE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50E3827-75F5-4578-AF4B-C0B966FC2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A5817-B4E1-499F-A04F-8B440627C4FD}"/>
              </a:ext>
            </a:extLst>
          </p:cNvPr>
          <p:cNvSpPr txBox="1"/>
          <p:nvPr/>
        </p:nvSpPr>
        <p:spPr>
          <a:xfrm>
            <a:off x="3801725" y="2355211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Linux and Kernels</a:t>
            </a:r>
            <a:endParaRPr lang="ko-KR" altLang="en-US" sz="3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B9E0D64-4C88-41EC-B592-7E34D7BE7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931790"/>
            <a:ext cx="999105" cy="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584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>
                    <a:lumMod val="50000"/>
                  </a:schemeClr>
                </a:solidFill>
              </a:rPr>
              <a:t>Kernel preemption models</a:t>
            </a:r>
            <a:endParaRPr lang="ko-KR" alt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550453" y="2362665"/>
            <a:ext cx="4423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Voluntary Kernel Preemption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Fully Preemptible Kernel (Real time)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966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089890" y="1248311"/>
            <a:ext cx="36744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Voluntary Kernel Preemption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endParaRPr lang="en-US" altLang="ko-KR" sz="20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BD4333-05E3-43D3-8659-5C40A08BE8A3}"/>
              </a:ext>
            </a:extLst>
          </p:cNvPr>
          <p:cNvGrpSpPr/>
          <p:nvPr/>
        </p:nvGrpSpPr>
        <p:grpSpPr>
          <a:xfrm>
            <a:off x="1648348" y="1672729"/>
            <a:ext cx="5079677" cy="4649818"/>
            <a:chOff x="1648348" y="1672729"/>
            <a:chExt cx="5079677" cy="464981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9A0D176-39FD-405C-8351-AC3BEB68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348" y="1672729"/>
              <a:ext cx="4649818" cy="4649818"/>
            </a:xfrm>
            <a:prstGeom prst="rect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</p:pic>
        <p:pic>
          <p:nvPicPr>
            <p:cNvPr id="27" name="그림 26" descr="개체이(가) 표시된 사진&#10;&#10;자동 생성된 설명">
              <a:extLst>
                <a:ext uri="{FF2B5EF4-FFF2-40B4-BE49-F238E27FC236}">
                  <a16:creationId xmlns:a16="http://schemas.microsoft.com/office/drawing/2014/main" id="{A183682D-EB66-4F67-8BF2-D04E38272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9">
              <a:off x="2021377" y="2084666"/>
              <a:ext cx="1235511" cy="123551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84016FE-76FB-49C9-ADFB-D3AE76C5E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37193">
              <a:off x="4940978" y="3439656"/>
              <a:ext cx="1787047" cy="1000746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5138DF-5EA1-4B00-848F-2A6EC491260B}"/>
              </a:ext>
            </a:extLst>
          </p:cNvPr>
          <p:cNvSpPr txBox="1"/>
          <p:nvPr/>
        </p:nvSpPr>
        <p:spPr>
          <a:xfrm>
            <a:off x="3624399" y="1936953"/>
            <a:ext cx="4661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choice of preemption model is a balance </a:t>
            </a:r>
          </a:p>
          <a:p>
            <a:r>
              <a:rPr lang="en-US" altLang="ko-KR" dirty="0"/>
              <a:t>between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responsiveness (latency) and </a:t>
            </a:r>
          </a:p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scheduler overhead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7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089890" y="1248311"/>
            <a:ext cx="36744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Voluntary Kernel Preemption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endParaRPr lang="en-US" altLang="ko-KR" sz="2000" b="1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C666E5F-C4BB-47C9-8E4E-A2849E2CE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48" y="1672729"/>
            <a:ext cx="4649818" cy="464981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138DF-5EA1-4B00-848F-2A6EC491260B}"/>
              </a:ext>
            </a:extLst>
          </p:cNvPr>
          <p:cNvSpPr txBox="1"/>
          <p:nvPr/>
        </p:nvSpPr>
        <p:spPr>
          <a:xfrm>
            <a:off x="3602759" y="1859801"/>
            <a:ext cx="4705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Lower latency</a:t>
            </a:r>
            <a:r>
              <a:rPr lang="en-US" altLang="ko-KR" b="1" dirty="0"/>
              <a:t> </a:t>
            </a:r>
            <a:r>
              <a:rPr lang="en-US" altLang="ko-KR" dirty="0"/>
              <a:t>requires more frequent </a:t>
            </a:r>
          </a:p>
          <a:p>
            <a:r>
              <a:rPr lang="en-US" altLang="ko-KR" dirty="0"/>
              <a:t>opportunities for task switches which results </a:t>
            </a:r>
          </a:p>
          <a:p>
            <a:r>
              <a:rPr lang="en-US" altLang="ko-KR" dirty="0"/>
              <a:t>in higher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overhead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7" name="그림 36" descr="개체이(가) 표시된 사진&#10;&#10;자동 생성된 설명">
            <a:extLst>
              <a:ext uri="{FF2B5EF4-FFF2-40B4-BE49-F238E27FC236}">
                <a16:creationId xmlns:a16="http://schemas.microsoft.com/office/drawing/2014/main" id="{E7BF3760-3FE1-4C8F-AB93-61E6ED0F9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6519">
            <a:off x="2021377" y="2084666"/>
            <a:ext cx="1235511" cy="12355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35C3358-CB95-48B8-8EE4-3D34E33882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193">
            <a:off x="4940978" y="3439656"/>
            <a:ext cx="1787047" cy="1000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3067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6E704976-1EA0-4DE7-A2D6-9AF0D8B45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837" y="1707654"/>
            <a:ext cx="4649818" cy="46498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089890" y="1248311"/>
            <a:ext cx="4368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Fully Preemptible Kernel (Real time)</a:t>
            </a:r>
            <a:endParaRPr lang="ko-KR" altLang="en-US" sz="2000" b="1" dirty="0"/>
          </a:p>
          <a:p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138DF-5EA1-4B00-848F-2A6EC491260B}"/>
              </a:ext>
            </a:extLst>
          </p:cNvPr>
          <p:cNvSpPr txBox="1"/>
          <p:nvPr/>
        </p:nvSpPr>
        <p:spPr>
          <a:xfrm>
            <a:off x="1475846" y="1940288"/>
            <a:ext cx="5072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Real-time model is not only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additional </a:t>
            </a:r>
          </a:p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preemption models </a:t>
            </a:r>
            <a:r>
              <a:rPr lang="en-US" altLang="ko-KR" dirty="0"/>
              <a:t>as they also add a number of </a:t>
            </a:r>
          </a:p>
          <a:p>
            <a:r>
              <a:rPr lang="en-US" altLang="ko-KR" dirty="0"/>
              <a:t>modifications that further improve </a:t>
            </a:r>
          </a:p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the worst-case latency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9" name="그림 28" descr="개체이(가) 표시된 사진&#10;&#10;자동 생성된 설명">
            <a:extLst>
              <a:ext uri="{FF2B5EF4-FFF2-40B4-BE49-F238E27FC236}">
                <a16:creationId xmlns:a16="http://schemas.microsoft.com/office/drawing/2014/main" id="{1DF50DE2-7564-4C45-AD43-763BC100D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2521">
            <a:off x="3719581" y="3163011"/>
            <a:ext cx="1235511" cy="12355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02C6DE1-4EB8-48CE-9404-8A4676C8F7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3195">
            <a:off x="6556772" y="2378778"/>
            <a:ext cx="1787047" cy="1000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6816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082F2-02B1-4A4A-A4A1-BD7926031932}"/>
              </a:ext>
            </a:extLst>
          </p:cNvPr>
          <p:cNvSpPr txBox="1"/>
          <p:nvPr/>
        </p:nvSpPr>
        <p:spPr>
          <a:xfrm>
            <a:off x="2617438" y="1966758"/>
            <a:ext cx="4402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Focusing on..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1. SCHED_FIFO</a:t>
            </a:r>
          </a:p>
          <a:p>
            <a:endParaRPr lang="en-US" altLang="ko-KR" sz="2000" dirty="0"/>
          </a:p>
          <a:p>
            <a:r>
              <a:rPr lang="en-US" altLang="ko-KR" sz="2000" dirty="0"/>
              <a:t> 2. SCHED_RR</a:t>
            </a:r>
          </a:p>
          <a:p>
            <a:endParaRPr lang="en-US" altLang="ko-KR" sz="2000" dirty="0"/>
          </a:p>
          <a:p>
            <a:r>
              <a:rPr lang="en-US" altLang="ko-KR" sz="2000" dirty="0"/>
              <a:t> 3. SCHED_OTHER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825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F51FB-5FD2-4AAD-A60C-E9974C9B7AD8}"/>
              </a:ext>
            </a:extLst>
          </p:cNvPr>
          <p:cNvSpPr txBox="1"/>
          <p:nvPr/>
        </p:nvSpPr>
        <p:spPr>
          <a:xfrm>
            <a:off x="1475656" y="1947832"/>
            <a:ext cx="72058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SCHED_FIFO: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Static priority &gt; 0 </a:t>
            </a:r>
            <a:r>
              <a:rPr lang="en-US" altLang="ko-KR" dirty="0"/>
              <a:t>: it when SCHED_FIFO threads becomes runnable, </a:t>
            </a:r>
          </a:p>
          <a:p>
            <a:r>
              <a:rPr lang="en-US" altLang="ko-KR" dirty="0"/>
              <a:t>it will always immediately preempt any currently running other threads </a:t>
            </a:r>
          </a:p>
          <a:p>
            <a:r>
              <a:rPr lang="en-US" altLang="ko-KR" dirty="0"/>
              <a:t>by being run through other policies.</a:t>
            </a:r>
          </a:p>
          <a:p>
            <a:r>
              <a:rPr lang="en-US" altLang="ko-KR" dirty="0"/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No time slicing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078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F51FB-5FD2-4AAD-A60C-E9974C9B7AD8}"/>
              </a:ext>
            </a:extLst>
          </p:cNvPr>
          <p:cNvSpPr txBox="1"/>
          <p:nvPr/>
        </p:nvSpPr>
        <p:spPr>
          <a:xfrm>
            <a:off x="1475656" y="1947832"/>
            <a:ext cx="6622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SCHED_RR: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b="1" dirty="0"/>
              <a:t>A simple adaptation of </a:t>
            </a:r>
            <a:r>
              <a:rPr lang="en-US" altLang="ko-KR" b="1" u="sng" dirty="0">
                <a:solidFill>
                  <a:schemeClr val="accent2">
                    <a:lumMod val="50000"/>
                  </a:schemeClr>
                </a:solidFill>
              </a:rPr>
              <a:t>SCHED_FIFO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b="1" dirty="0"/>
              <a:t>for lower priority activities.</a:t>
            </a:r>
          </a:p>
          <a:p>
            <a:r>
              <a:rPr lang="en-US" altLang="ko-KR" dirty="0"/>
              <a:t> Each thread is allowed to run only for </a:t>
            </a:r>
            <a:r>
              <a:rPr lang="en-US" altLang="ko-KR" b="1" u="sng" dirty="0">
                <a:solidFill>
                  <a:schemeClr val="accent2">
                    <a:lumMod val="50000"/>
                  </a:schemeClr>
                </a:solidFill>
              </a:rPr>
              <a:t>a maximum time quantum.</a:t>
            </a:r>
          </a:p>
        </p:txBody>
      </p:sp>
    </p:spTree>
    <p:extLst>
      <p:ext uri="{BB962C8B-B14F-4D97-AF65-F5344CB8AC3E}">
        <p14:creationId xmlns:p14="http://schemas.microsoft.com/office/powerpoint/2010/main" val="99771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69EF210-01A5-491E-B9A8-D606AC47707A}"/>
              </a:ext>
            </a:extLst>
          </p:cNvPr>
          <p:cNvGrpSpPr/>
          <p:nvPr/>
        </p:nvGrpSpPr>
        <p:grpSpPr>
          <a:xfrm>
            <a:off x="1569441" y="1170710"/>
            <a:ext cx="530406" cy="777122"/>
            <a:chOff x="2662522" y="1671591"/>
            <a:chExt cx="762161" cy="1116677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422FA6DB-0D15-4C6D-BDA2-8EC740D6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544" y="2067694"/>
              <a:ext cx="720574" cy="72057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7DB931D-EAD0-4392-9E80-27964639A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522" y="1671591"/>
              <a:ext cx="441579" cy="44157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463E8A6-955C-41DC-94F9-8D5D57838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078" y="1809427"/>
              <a:ext cx="357605" cy="3576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5FBA8B-3DD2-4018-B96E-64FC5C149D6D}"/>
              </a:ext>
            </a:extLst>
          </p:cNvPr>
          <p:cNvSpPr txBox="1"/>
          <p:nvPr/>
        </p:nvSpPr>
        <p:spPr>
          <a:xfrm>
            <a:off x="2115001" y="127700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50000"/>
                  </a:schemeClr>
                </a:solidFill>
              </a:rPr>
              <a:t>Scheduling under Linux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18A49-7D9F-4FD0-A79D-942AE02EE6F9}"/>
              </a:ext>
            </a:extLst>
          </p:cNvPr>
          <p:cNvSpPr txBox="1"/>
          <p:nvPr/>
        </p:nvSpPr>
        <p:spPr>
          <a:xfrm>
            <a:off x="1612453" y="2250539"/>
            <a:ext cx="6279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a real-time Linux, </a:t>
            </a:r>
          </a:p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the SCHED_FIFO and SCHED_RR </a:t>
            </a:r>
            <a:r>
              <a:rPr lang="en-US" altLang="ko-KR" dirty="0"/>
              <a:t>behaviors are more efficient </a:t>
            </a:r>
          </a:p>
          <a:p>
            <a:r>
              <a:rPr lang="en-US" altLang="ko-KR" dirty="0"/>
              <a:t>because of the use of a fully preemptible kernel.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6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A61D87-E4B2-47B7-A8A6-3D8139322951}"/>
              </a:ext>
            </a:extLst>
          </p:cNvPr>
          <p:cNvGrpSpPr/>
          <p:nvPr/>
        </p:nvGrpSpPr>
        <p:grpSpPr>
          <a:xfrm>
            <a:off x="2267744" y="1059582"/>
            <a:ext cx="6552728" cy="914400"/>
            <a:chOff x="2267744" y="1059582"/>
            <a:chExt cx="6552728" cy="914400"/>
          </a:xfrm>
        </p:grpSpPr>
        <p:grpSp>
          <p:nvGrpSpPr>
            <p:cNvPr id="4" name="Group 3"/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Pentagon 5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Diamond 6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직사각형 39"/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1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AEAB442-2031-408F-9B0F-9CA722678350}"/>
              </a:ext>
            </a:extLst>
          </p:cNvPr>
          <p:cNvGrpSpPr/>
          <p:nvPr/>
        </p:nvGrpSpPr>
        <p:grpSpPr>
          <a:xfrm>
            <a:off x="2264738" y="1982609"/>
            <a:ext cx="6552728" cy="914400"/>
            <a:chOff x="2264738" y="1982609"/>
            <a:chExt cx="6552728" cy="914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13" name="Pentagon 12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39"/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382961" y="2164145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7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28975A-4F15-452E-B537-2B06887FF14E}"/>
              </a:ext>
            </a:extLst>
          </p:cNvPr>
          <p:cNvGrpSpPr/>
          <p:nvPr/>
        </p:nvGrpSpPr>
        <p:grpSpPr>
          <a:xfrm>
            <a:off x="2261732" y="2905636"/>
            <a:ext cx="6552728" cy="914400"/>
            <a:chOff x="2261732" y="2905636"/>
            <a:chExt cx="6552728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17" name="Pentagon 16"/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Pentagon 17"/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Diamond 18"/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39"/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382961" y="3088667"/>
              <a:ext cx="4752528" cy="546274"/>
              <a:chOff x="2299400" y="1781114"/>
              <a:chExt cx="4576856" cy="546274"/>
            </a:xfrm>
          </p:grpSpPr>
          <p:sp>
            <p:nvSpPr>
              <p:cNvPr id="30" name="TextBox 10"/>
              <p:cNvSpPr txBox="1"/>
              <p:nvPr/>
            </p:nvSpPr>
            <p:spPr bwMode="auto">
              <a:xfrm>
                <a:off x="2299400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3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rd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1" name="TextBox 12"/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Designing how to evaluate and analyze performances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13189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cs typeface="Arial" pitchFamily="34" charset="0"/>
              </a:rPr>
              <a:t>Feedback &amp; Plans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97" y="2669017"/>
            <a:ext cx="558493" cy="558493"/>
          </a:xfrm>
          <a:prstGeom prst="rect">
            <a:avLst/>
          </a:prstGeom>
        </p:spPr>
      </p:pic>
      <p:pic>
        <p:nvPicPr>
          <p:cNvPr id="37" name="그림 3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E589803A-1B91-44F7-840C-7921578A6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42" y="1584570"/>
            <a:ext cx="502458" cy="50245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1E3E343-E329-41D5-BC98-5BB9C2F337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00" y="2197764"/>
            <a:ext cx="2289036" cy="2289036"/>
          </a:xfrm>
          <a:prstGeom prst="rect">
            <a:avLst/>
          </a:prstGeom>
        </p:spPr>
      </p:pic>
      <p:pic>
        <p:nvPicPr>
          <p:cNvPr id="24" name="그림 23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298FF153-3051-47E9-9847-1B7C593C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80" y="2111194"/>
            <a:ext cx="502458" cy="502458"/>
          </a:xfrm>
          <a:prstGeom prst="rect">
            <a:avLst/>
          </a:prstGeom>
        </p:spPr>
      </p:pic>
      <p:pic>
        <p:nvPicPr>
          <p:cNvPr id="25" name="그림 24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6C471291-6514-4935-ACF4-74B5FC9F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80" y="3378441"/>
            <a:ext cx="502458" cy="502458"/>
          </a:xfrm>
          <a:prstGeom prst="rect">
            <a:avLst/>
          </a:prstGeom>
        </p:spPr>
      </p:pic>
      <p:pic>
        <p:nvPicPr>
          <p:cNvPr id="26" name="그림 25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467E8DA9-7153-4EBA-A8C3-10D26D976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629670"/>
            <a:ext cx="502458" cy="502458"/>
          </a:xfrm>
          <a:prstGeom prst="rect">
            <a:avLst/>
          </a:prstGeom>
        </p:spPr>
      </p:pic>
      <p:pic>
        <p:nvPicPr>
          <p:cNvPr id="27" name="그림 2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86CACF6E-5FE1-4849-8B4D-63E5D6C66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57" y="4438214"/>
            <a:ext cx="502458" cy="502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8C2F60-48EE-452B-8E81-102F4FEAF0C5}"/>
              </a:ext>
            </a:extLst>
          </p:cNvPr>
          <p:cNvSpPr txBox="1"/>
          <p:nvPr/>
        </p:nvSpPr>
        <p:spPr>
          <a:xfrm>
            <a:off x="3498502" y="1420597"/>
            <a:ext cx="22479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Network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689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94101DD-156C-4CD1-89E3-6E6552158ACB}"/>
              </a:ext>
            </a:extLst>
          </p:cNvPr>
          <p:cNvGrpSpPr/>
          <p:nvPr/>
        </p:nvGrpSpPr>
        <p:grpSpPr>
          <a:xfrm>
            <a:off x="1043608" y="1200274"/>
            <a:ext cx="7271878" cy="3893001"/>
            <a:chOff x="997941" y="1222281"/>
            <a:chExt cx="7271878" cy="3893001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C9B5AF6-F527-400B-AAF0-917AB4AD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691" y="2571750"/>
              <a:ext cx="609524" cy="60952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21ED21-CCCD-4EE7-BD15-2AB46AD10CE8}"/>
                </a:ext>
              </a:extLst>
            </p:cNvPr>
            <p:cNvSpPr txBox="1"/>
            <p:nvPr/>
          </p:nvSpPr>
          <p:spPr>
            <a:xfrm>
              <a:off x="2701987" y="3192312"/>
              <a:ext cx="3666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WLAN : Wireless local area network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F900110-2D04-41D0-841A-86933BA5C4E3}"/>
                </a:ext>
              </a:extLst>
            </p:cNvPr>
            <p:cNvSpPr/>
            <p:nvPr/>
          </p:nvSpPr>
          <p:spPr>
            <a:xfrm>
              <a:off x="4934431" y="1222281"/>
              <a:ext cx="1602197" cy="1602197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Virtual interface and monitor</a:t>
              </a:r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2E229B1-CF62-4367-8259-6E149A40C4F6}"/>
                </a:ext>
              </a:extLst>
            </p:cNvPr>
            <p:cNvSpPr/>
            <p:nvPr/>
          </p:nvSpPr>
          <p:spPr>
            <a:xfrm>
              <a:off x="6664795" y="1952017"/>
              <a:ext cx="1605024" cy="1605024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Virtual access point</a:t>
              </a:r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84E6FE-81F4-4F23-A113-35CE9922F6D4}"/>
                </a:ext>
              </a:extLst>
            </p:cNvPr>
            <p:cNvSpPr/>
            <p:nvPr/>
          </p:nvSpPr>
          <p:spPr>
            <a:xfrm>
              <a:off x="5745556" y="3510258"/>
              <a:ext cx="1605024" cy="1605024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Wireless distribution system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7F1784-2930-4405-A60D-CE13EA1F5B18}"/>
                </a:ext>
              </a:extLst>
            </p:cNvPr>
            <p:cNvSpPr/>
            <p:nvPr/>
          </p:nvSpPr>
          <p:spPr>
            <a:xfrm>
              <a:off x="2891112" y="1314713"/>
              <a:ext cx="1303363" cy="1303363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Ad-hoc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7B54327-D14C-4D0E-B23A-AF570FDA2CAF}"/>
                </a:ext>
              </a:extLst>
            </p:cNvPr>
            <p:cNvSpPr/>
            <p:nvPr/>
          </p:nvSpPr>
          <p:spPr>
            <a:xfrm>
              <a:off x="1135286" y="1584298"/>
              <a:ext cx="1501427" cy="1501427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Infra</a:t>
              </a:r>
            </a:p>
            <a:p>
              <a:pPr algn="ctr"/>
              <a:r>
                <a:rPr lang="en-US" altLang="ko-KR" dirty="0"/>
                <a:t>structure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5838F07-11DB-4CD7-8467-7FEF35390651}"/>
                </a:ext>
              </a:extLst>
            </p:cNvPr>
            <p:cNvSpPr/>
            <p:nvPr/>
          </p:nvSpPr>
          <p:spPr>
            <a:xfrm>
              <a:off x="3193092" y="3911228"/>
              <a:ext cx="1080120" cy="1080120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Mesh</a:t>
              </a:r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945493-33C1-43CA-B842-15CC95699125}"/>
                </a:ext>
              </a:extLst>
            </p:cNvPr>
            <p:cNvSpPr/>
            <p:nvPr/>
          </p:nvSpPr>
          <p:spPr>
            <a:xfrm>
              <a:off x="997941" y="3289103"/>
              <a:ext cx="1802927" cy="1802927"/>
            </a:xfrm>
            <a:prstGeom prst="ellipse">
              <a:avLst/>
            </a:prstGeom>
            <a:solidFill>
              <a:srgbClr val="9AD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OCB :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Outside context of a BSS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62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4149D87-4B61-4C48-A45F-EEFC185E431F}"/>
              </a:ext>
            </a:extLst>
          </p:cNvPr>
          <p:cNvGrpSpPr/>
          <p:nvPr/>
        </p:nvGrpSpPr>
        <p:grpSpPr>
          <a:xfrm>
            <a:off x="1187624" y="1373317"/>
            <a:ext cx="4707028" cy="3513873"/>
            <a:chOff x="3196301" y="1444421"/>
            <a:chExt cx="4707028" cy="3513873"/>
          </a:xfrm>
        </p:grpSpPr>
        <p:pic>
          <p:nvPicPr>
            <p:cNvPr id="37" name="그림 36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E589803A-1B91-44F7-840C-7921578A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713" y="2427734"/>
              <a:ext cx="720574" cy="72057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B242692-57C3-4494-9AD7-D94FE68A4CC7}"/>
                </a:ext>
              </a:extLst>
            </p:cNvPr>
            <p:cNvSpPr txBox="1"/>
            <p:nvPr/>
          </p:nvSpPr>
          <p:spPr>
            <a:xfrm>
              <a:off x="3873732" y="3168871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Linux Kernel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B31BE1C-9BEA-4540-BECB-0429A00664D8}"/>
                </a:ext>
              </a:extLst>
            </p:cNvPr>
            <p:cNvSpPr/>
            <p:nvPr/>
          </p:nvSpPr>
          <p:spPr>
            <a:xfrm>
              <a:off x="3196301" y="1780156"/>
              <a:ext cx="2736304" cy="27363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738AF8E-C9E4-4662-ABD4-45A43E328A79}"/>
                </a:ext>
              </a:extLst>
            </p:cNvPr>
            <p:cNvSpPr/>
            <p:nvPr/>
          </p:nvSpPr>
          <p:spPr>
            <a:xfrm>
              <a:off x="5640982" y="1444421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Module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1D6D75-DE56-4970-BCE4-EC6CA3A421B2}"/>
                </a:ext>
              </a:extLst>
            </p:cNvPr>
            <p:cNvSpPr txBox="1"/>
            <p:nvPr/>
          </p:nvSpPr>
          <p:spPr>
            <a:xfrm>
              <a:off x="3491880" y="4588962"/>
              <a:ext cx="225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Moduler</a:t>
              </a:r>
              <a:r>
                <a:rPr lang="en-US" altLang="ko-KR" dirty="0"/>
                <a:t> Architecture</a:t>
              </a:r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8DFC72D-B2C8-48A0-8D07-F2CA23D4B3FD}"/>
                </a:ext>
              </a:extLst>
            </p:cNvPr>
            <p:cNvSpPr/>
            <p:nvPr/>
          </p:nvSpPr>
          <p:spPr>
            <a:xfrm>
              <a:off x="6607184" y="3178815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Module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화살표: 왼쪽/오른쪽 10">
              <a:extLst>
                <a:ext uri="{FF2B5EF4-FFF2-40B4-BE49-F238E27FC236}">
                  <a16:creationId xmlns:a16="http://schemas.microsoft.com/office/drawing/2014/main" id="{F76F7E18-9E6C-489B-8A35-CB98CDDE7878}"/>
                </a:ext>
              </a:extLst>
            </p:cNvPr>
            <p:cNvSpPr/>
            <p:nvPr/>
          </p:nvSpPr>
          <p:spPr>
            <a:xfrm rot="19841442">
              <a:off x="5272741" y="1704835"/>
              <a:ext cx="432048" cy="21651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E6DF91E-1353-41C6-81C0-EBF5B890B5D9}"/>
              </a:ext>
            </a:extLst>
          </p:cNvPr>
          <p:cNvSpPr txBox="1"/>
          <p:nvPr/>
        </p:nvSpPr>
        <p:spPr>
          <a:xfrm>
            <a:off x="5076056" y="1629465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</a:t>
            </a:r>
            <a:r>
              <a:rPr lang="en-US" altLang="ko-KR" dirty="0" err="1"/>
              <a:t>Moduler</a:t>
            </a:r>
            <a:r>
              <a:rPr lang="en-US" altLang="ko-KR" dirty="0"/>
              <a:t> Architecture,</a:t>
            </a:r>
          </a:p>
          <a:p>
            <a:endParaRPr lang="en-US" altLang="ko-KR" dirty="0"/>
          </a:p>
          <a:p>
            <a:r>
              <a:rPr lang="en-US" altLang="ko-KR" dirty="0"/>
              <a:t>We can plug and unplug the modules</a:t>
            </a:r>
          </a:p>
          <a:p>
            <a:r>
              <a:rPr lang="en-US" altLang="ko-KR" dirty="0"/>
              <a:t>That we want to use or not to use</a:t>
            </a:r>
          </a:p>
        </p:txBody>
      </p:sp>
    </p:spTree>
    <p:extLst>
      <p:ext uri="{BB962C8B-B14F-4D97-AF65-F5344CB8AC3E}">
        <p14:creationId xmlns:p14="http://schemas.microsoft.com/office/powerpoint/2010/main" val="1450807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93EB29-3D10-4C53-884F-A53C73D00EF1}"/>
              </a:ext>
            </a:extLst>
          </p:cNvPr>
          <p:cNvGrpSpPr/>
          <p:nvPr/>
        </p:nvGrpSpPr>
        <p:grpSpPr>
          <a:xfrm>
            <a:off x="1187624" y="1373317"/>
            <a:ext cx="3740826" cy="3072039"/>
            <a:chOff x="1187624" y="1373317"/>
            <a:chExt cx="3740826" cy="3072039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9F3DFB6A-FEF0-4684-B1B0-42C5B29F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036" y="2356630"/>
              <a:ext cx="720574" cy="72057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7ADAD6-9144-4EF1-9CD3-D61638D7CD7A}"/>
                </a:ext>
              </a:extLst>
            </p:cNvPr>
            <p:cNvSpPr txBox="1"/>
            <p:nvPr/>
          </p:nvSpPr>
          <p:spPr>
            <a:xfrm>
              <a:off x="1865055" y="309776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Linux Kernel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8934A29-DEB7-42F4-9158-43885CB5C125}"/>
                </a:ext>
              </a:extLst>
            </p:cNvPr>
            <p:cNvSpPr/>
            <p:nvPr/>
          </p:nvSpPr>
          <p:spPr>
            <a:xfrm>
              <a:off x="1187624" y="1709052"/>
              <a:ext cx="2736304" cy="27363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0FDBB8-77E6-4780-8FE4-6DEF8E628DE0}"/>
                </a:ext>
              </a:extLst>
            </p:cNvPr>
            <p:cNvSpPr/>
            <p:nvPr/>
          </p:nvSpPr>
          <p:spPr>
            <a:xfrm>
              <a:off x="3632305" y="1373317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29" name="화살표: 왼쪽/오른쪽 28">
              <a:extLst>
                <a:ext uri="{FF2B5EF4-FFF2-40B4-BE49-F238E27FC236}">
                  <a16:creationId xmlns:a16="http://schemas.microsoft.com/office/drawing/2014/main" id="{3E43943E-13A8-490D-9C95-5D3F3CE6736C}"/>
                </a:ext>
              </a:extLst>
            </p:cNvPr>
            <p:cNvSpPr/>
            <p:nvPr/>
          </p:nvSpPr>
          <p:spPr>
            <a:xfrm rot="19841442">
              <a:off x="3264064" y="1633731"/>
              <a:ext cx="432048" cy="21651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3198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modules in Linux,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steps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</p:spTree>
    <p:extLst>
      <p:ext uri="{BB962C8B-B14F-4D97-AF65-F5344CB8AC3E}">
        <p14:creationId xmlns:p14="http://schemas.microsoft.com/office/powerpoint/2010/main" val="3453087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4D6820-3618-4E1B-B5D0-C0DD9A53BD4B}"/>
              </a:ext>
            </a:extLst>
          </p:cNvPr>
          <p:cNvGrpSpPr/>
          <p:nvPr/>
        </p:nvGrpSpPr>
        <p:grpSpPr>
          <a:xfrm>
            <a:off x="1043608" y="1270549"/>
            <a:ext cx="5081889" cy="3656013"/>
            <a:chOff x="0" y="1284856"/>
            <a:chExt cx="5081889" cy="365601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9C4049C-3831-41B6-8028-411310B2FC08}"/>
                </a:ext>
              </a:extLst>
            </p:cNvPr>
            <p:cNvGrpSpPr/>
            <p:nvPr/>
          </p:nvGrpSpPr>
          <p:grpSpPr>
            <a:xfrm>
              <a:off x="251520" y="1284856"/>
              <a:ext cx="4830369" cy="3656013"/>
              <a:chOff x="251520" y="1284856"/>
              <a:chExt cx="4830369" cy="365601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CBB78C0-A875-4C30-AF79-748AA72D8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520" y="1284856"/>
                <a:ext cx="4830369" cy="3656013"/>
              </a:xfrm>
              <a:prstGeom prst="rect">
                <a:avLst/>
              </a:prstGeom>
            </p:spPr>
          </p:pic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48010947-8631-4384-9B05-08C7F17E5C76}"/>
                  </a:ext>
                </a:extLst>
              </p:cNvPr>
              <p:cNvSpPr/>
              <p:nvPr/>
            </p:nvSpPr>
            <p:spPr>
              <a:xfrm>
                <a:off x="395536" y="1642715"/>
                <a:ext cx="720080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38CF638-AC7F-4EA0-9146-BB9C67717C6C}"/>
                  </a:ext>
                </a:extLst>
              </p:cNvPr>
              <p:cNvSpPr/>
              <p:nvPr/>
            </p:nvSpPr>
            <p:spPr>
              <a:xfrm>
                <a:off x="1216409" y="1648101"/>
                <a:ext cx="1051336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B1E17FD-3FA8-4F53-91FF-B937C2DE9657}"/>
                  </a:ext>
                </a:extLst>
              </p:cNvPr>
              <p:cNvSpPr/>
              <p:nvPr/>
            </p:nvSpPr>
            <p:spPr>
              <a:xfrm>
                <a:off x="2346831" y="1642715"/>
                <a:ext cx="1865129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ADCD381-38F7-4A9C-AF43-85E5209EAF65}"/>
                </a:ext>
              </a:extLst>
            </p:cNvPr>
            <p:cNvSpPr/>
            <p:nvPr/>
          </p:nvSpPr>
          <p:spPr>
            <a:xfrm>
              <a:off x="0" y="1419622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73D7E81-06C9-4B3E-BEDF-06E95F312943}"/>
                </a:ext>
              </a:extLst>
            </p:cNvPr>
            <p:cNvSpPr/>
            <p:nvPr/>
          </p:nvSpPr>
          <p:spPr>
            <a:xfrm>
              <a:off x="1010807" y="1419622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421801B-6A9D-45D4-AF71-BBD664B9C23B}"/>
                </a:ext>
              </a:extLst>
            </p:cNvPr>
            <p:cNvSpPr/>
            <p:nvPr/>
          </p:nvSpPr>
          <p:spPr>
            <a:xfrm>
              <a:off x="2208162" y="1419622"/>
              <a:ext cx="395536" cy="3955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5B3DCEF-CBE3-436F-A2F8-468335A46BAC}"/>
              </a:ext>
            </a:extLst>
          </p:cNvPr>
          <p:cNvSpPr txBox="1"/>
          <p:nvPr/>
        </p:nvSpPr>
        <p:spPr>
          <a:xfrm>
            <a:off x="5580112" y="2499742"/>
            <a:ext cx="31983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modules in Linux,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steps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</p:spTree>
    <p:extLst>
      <p:ext uri="{BB962C8B-B14F-4D97-AF65-F5344CB8AC3E}">
        <p14:creationId xmlns:p14="http://schemas.microsoft.com/office/powerpoint/2010/main" val="662933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86403-A0DE-4AD4-B505-BCB0A5531DEA}"/>
              </a:ext>
            </a:extLst>
          </p:cNvPr>
          <p:cNvSpPr txBox="1"/>
          <p:nvPr/>
        </p:nvSpPr>
        <p:spPr>
          <a:xfrm>
            <a:off x="2180961" y="2571750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&lt;the WLAN environment&gt;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884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93EB29-3D10-4C53-884F-A53C73D00EF1}"/>
              </a:ext>
            </a:extLst>
          </p:cNvPr>
          <p:cNvGrpSpPr/>
          <p:nvPr/>
        </p:nvGrpSpPr>
        <p:grpSpPr>
          <a:xfrm>
            <a:off x="1187624" y="1373317"/>
            <a:ext cx="3740826" cy="3072039"/>
            <a:chOff x="1187624" y="1373317"/>
            <a:chExt cx="3740826" cy="3072039"/>
          </a:xfrm>
        </p:grpSpPr>
        <p:pic>
          <p:nvPicPr>
            <p:cNvPr id="23" name="그림 22" descr="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9F3DFB6A-FEF0-4684-B1B0-42C5B29F1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036" y="2356630"/>
              <a:ext cx="720574" cy="72057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7ADAD6-9144-4EF1-9CD3-D61638D7CD7A}"/>
                </a:ext>
              </a:extLst>
            </p:cNvPr>
            <p:cNvSpPr txBox="1"/>
            <p:nvPr/>
          </p:nvSpPr>
          <p:spPr>
            <a:xfrm>
              <a:off x="1865055" y="309776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Linux Kernel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8934A29-DEB7-42F4-9158-43885CB5C125}"/>
                </a:ext>
              </a:extLst>
            </p:cNvPr>
            <p:cNvSpPr/>
            <p:nvPr/>
          </p:nvSpPr>
          <p:spPr>
            <a:xfrm>
              <a:off x="1187624" y="1709052"/>
              <a:ext cx="2736304" cy="27363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0FDBB8-77E6-4780-8FE4-6DEF8E628DE0}"/>
                </a:ext>
              </a:extLst>
            </p:cNvPr>
            <p:cNvSpPr/>
            <p:nvPr/>
          </p:nvSpPr>
          <p:spPr>
            <a:xfrm>
              <a:off x="3632305" y="1373317"/>
              <a:ext cx="1296145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WLAN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(ath9k)</a:t>
              </a:r>
            </a:p>
          </p:txBody>
        </p:sp>
        <p:sp>
          <p:nvSpPr>
            <p:cNvPr id="29" name="화살표: 왼쪽/오른쪽 28">
              <a:extLst>
                <a:ext uri="{FF2B5EF4-FFF2-40B4-BE49-F238E27FC236}">
                  <a16:creationId xmlns:a16="http://schemas.microsoft.com/office/drawing/2014/main" id="{3E43943E-13A8-490D-9C95-5D3F3CE6736C}"/>
                </a:ext>
              </a:extLst>
            </p:cNvPr>
            <p:cNvSpPr/>
            <p:nvPr/>
          </p:nvSpPr>
          <p:spPr>
            <a:xfrm rot="19841442">
              <a:off x="3264064" y="1633731"/>
              <a:ext cx="432048" cy="21651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31983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WLAN(ath9k) in </a:t>
            </a:r>
            <a:r>
              <a:rPr lang="en-US" altLang="ko-KR" dirty="0" err="1"/>
              <a:t>linux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steps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strike="sngStrike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lvl="1"/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- built-in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</p:spTree>
    <p:extLst>
      <p:ext uri="{BB962C8B-B14F-4D97-AF65-F5344CB8AC3E}">
        <p14:creationId xmlns:p14="http://schemas.microsoft.com/office/powerpoint/2010/main" val="4093268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30973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use WLAN(ath9k) in </a:t>
            </a:r>
            <a:r>
              <a:rPr lang="en-US" altLang="ko-KR" dirty="0" err="1"/>
              <a:t>linux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We have to follow below step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strike="sngStrike" dirty="0">
                <a:solidFill>
                  <a:schemeClr val="accent2">
                    <a:lumMod val="50000"/>
                  </a:schemeClr>
                </a:solidFill>
              </a:rPr>
              <a:t>Install module</a:t>
            </a:r>
          </a:p>
          <a:p>
            <a:pPr lvl="1"/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- built-in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Configure module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Use module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B8719C3-654D-4264-A0FD-627458B78673}"/>
              </a:ext>
            </a:extLst>
          </p:cNvPr>
          <p:cNvGrpSpPr/>
          <p:nvPr/>
        </p:nvGrpSpPr>
        <p:grpSpPr>
          <a:xfrm>
            <a:off x="1187624" y="1240253"/>
            <a:ext cx="3888668" cy="3754577"/>
            <a:chOff x="1187624" y="1240253"/>
            <a:chExt cx="3888668" cy="3754577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644643F-EF80-44D4-804F-74FFB3E05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240253"/>
              <a:ext cx="3888668" cy="3754577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DA3F8A9-9C6A-4F33-8DF6-A5C35FA4B772}"/>
                </a:ext>
              </a:extLst>
            </p:cNvPr>
            <p:cNvGrpSpPr/>
            <p:nvPr/>
          </p:nvGrpSpPr>
          <p:grpSpPr>
            <a:xfrm>
              <a:off x="1875020" y="1491630"/>
              <a:ext cx="1616860" cy="2957714"/>
              <a:chOff x="1010807" y="1419622"/>
              <a:chExt cx="1616860" cy="2957714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2A886404-AFF0-4EC9-B0E1-AB36DFD3603E}"/>
                  </a:ext>
                </a:extLst>
              </p:cNvPr>
              <p:cNvSpPr/>
              <p:nvPr/>
            </p:nvSpPr>
            <p:spPr>
              <a:xfrm>
                <a:off x="1216409" y="1648101"/>
                <a:ext cx="1411258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F0240B7B-47C1-4300-BC10-F40AC5315842}"/>
                  </a:ext>
                </a:extLst>
              </p:cNvPr>
              <p:cNvSpPr/>
              <p:nvPr/>
            </p:nvSpPr>
            <p:spPr>
              <a:xfrm>
                <a:off x="1010807" y="1419622"/>
                <a:ext cx="395536" cy="39553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E70A0AA-4EB4-452D-89C8-3F73246803A4}"/>
                </a:ext>
              </a:extLst>
            </p:cNvPr>
            <p:cNvGrpSpPr/>
            <p:nvPr/>
          </p:nvGrpSpPr>
          <p:grpSpPr>
            <a:xfrm>
              <a:off x="3436688" y="1489036"/>
              <a:ext cx="1639604" cy="2957714"/>
              <a:chOff x="1010807" y="1419622"/>
              <a:chExt cx="1616860" cy="2957714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929C87D3-15FF-4A42-BC20-C9C6CC250F95}"/>
                  </a:ext>
                </a:extLst>
              </p:cNvPr>
              <p:cNvSpPr/>
              <p:nvPr/>
            </p:nvSpPr>
            <p:spPr>
              <a:xfrm>
                <a:off x="1207021" y="1648101"/>
                <a:ext cx="1420646" cy="272923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4A85DD1-62C4-449D-933A-D00AB1AB00CF}"/>
                  </a:ext>
                </a:extLst>
              </p:cNvPr>
              <p:cNvSpPr/>
              <p:nvPr/>
            </p:nvSpPr>
            <p:spPr>
              <a:xfrm>
                <a:off x="1010807" y="1419622"/>
                <a:ext cx="395536" cy="39553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46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86403-A0DE-4AD4-B505-BCB0A5531DEA}"/>
              </a:ext>
            </a:extLst>
          </p:cNvPr>
          <p:cNvSpPr txBox="1"/>
          <p:nvPr/>
        </p:nvSpPr>
        <p:spPr>
          <a:xfrm>
            <a:off x="2585719" y="2571750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&lt;Configure module&gt;</a:t>
            </a:r>
          </a:p>
        </p:txBody>
      </p:sp>
    </p:spTree>
    <p:extLst>
      <p:ext uri="{BB962C8B-B14F-4D97-AF65-F5344CB8AC3E}">
        <p14:creationId xmlns:p14="http://schemas.microsoft.com/office/powerpoint/2010/main" val="349905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5F991-F50C-4EAB-B50B-AC99B42DA534}"/>
              </a:ext>
            </a:extLst>
          </p:cNvPr>
          <p:cNvSpPr txBox="1"/>
          <p:nvPr/>
        </p:nvSpPr>
        <p:spPr>
          <a:xfrm>
            <a:off x="5220074" y="16427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8B6DE-34AB-486B-945E-C305F8AC4AF5}"/>
              </a:ext>
            </a:extLst>
          </p:cNvPr>
          <p:cNvSpPr txBox="1"/>
          <p:nvPr/>
        </p:nvSpPr>
        <p:spPr>
          <a:xfrm>
            <a:off x="5220074" y="1642715"/>
            <a:ext cx="26981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Configure module part,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Nl80211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Cfg80211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Mac80211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Ath9k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4D783F-C999-47ED-8B7F-EDE7482E4749}"/>
              </a:ext>
            </a:extLst>
          </p:cNvPr>
          <p:cNvGrpSpPr/>
          <p:nvPr/>
        </p:nvGrpSpPr>
        <p:grpSpPr>
          <a:xfrm>
            <a:off x="467544" y="1259430"/>
            <a:ext cx="4608512" cy="3580318"/>
            <a:chOff x="467544" y="1259430"/>
            <a:chExt cx="4608512" cy="358031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A2816A5-89D8-4450-8022-FB6FD23A0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1259430"/>
              <a:ext cx="4608512" cy="3580318"/>
            </a:xfrm>
            <a:prstGeom prst="rect">
              <a:avLst/>
            </a:prstGeom>
          </p:spPr>
        </p:pic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BD08FF6-668B-4490-AEFB-D02AD7FFBA51}"/>
                </a:ext>
              </a:extLst>
            </p:cNvPr>
            <p:cNvSpPr/>
            <p:nvPr/>
          </p:nvSpPr>
          <p:spPr>
            <a:xfrm>
              <a:off x="467544" y="2017752"/>
              <a:ext cx="2239086" cy="11575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1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47719E0-E8B9-4F66-A728-7243B67D0B6D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7744" y="1059582"/>
            <a:chExt cx="6552728" cy="914400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AAFD339F-09EE-41D5-B1BB-5D9B4B49A53B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15" name="Pentagon 4">
                <a:extLst>
                  <a:ext uri="{FF2B5EF4-FFF2-40B4-BE49-F238E27FC236}">
                    <a16:creationId xmlns:a16="http://schemas.microsoft.com/office/drawing/2014/main" id="{AF72AF8A-CB33-4349-9811-64725C43C6A1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Pentagon 5">
                <a:extLst>
                  <a:ext uri="{FF2B5EF4-FFF2-40B4-BE49-F238E27FC236}">
                    <a16:creationId xmlns:a16="http://schemas.microsoft.com/office/drawing/2014/main" id="{5AE3B9A4-03A1-479D-912E-31B82B93BE83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Diamond 6">
                <a:extLst>
                  <a:ext uri="{FF2B5EF4-FFF2-40B4-BE49-F238E27FC236}">
                    <a16:creationId xmlns:a16="http://schemas.microsoft.com/office/drawing/2014/main" id="{A3DAA220-134F-44B2-8B20-58A5CC693CE5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402308A2-C6E3-4A0E-AAFB-510E2F7E5214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D20C0DBB-E21A-4051-B743-12A0DD7B2B81}"/>
                </a:ext>
              </a:extLst>
            </p:cNvPr>
            <p:cNvGrpSpPr/>
            <p:nvPr/>
          </p:nvGrpSpPr>
          <p:grpSpPr>
            <a:xfrm>
              <a:off x="3203848" y="1219458"/>
              <a:ext cx="4931641" cy="566439"/>
              <a:chOff x="2126908" y="1760949"/>
              <a:chExt cx="4749348" cy="566439"/>
            </a:xfrm>
          </p:grpSpPr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8D2F6DE8-1CB4-434A-B85E-CE33DA03E823}"/>
                  </a:ext>
                </a:extLst>
              </p:cNvPr>
              <p:cNvSpPr txBox="1"/>
              <p:nvPr/>
            </p:nvSpPr>
            <p:spPr bwMode="auto">
              <a:xfrm>
                <a:off x="2126908" y="1760949"/>
                <a:ext cx="4576856" cy="369332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 </a:t>
                </a:r>
              </a:p>
            </p:txBody>
          </p:sp>
          <p:sp>
            <p:nvSpPr>
              <p:cNvPr id="14" name="TextBox 12">
                <a:extLst>
                  <a:ext uri="{FF2B5EF4-FFF2-40B4-BE49-F238E27FC236}">
                    <a16:creationId xmlns:a16="http://schemas.microsoft.com/office/drawing/2014/main" id="{C96942D5-489F-4B41-BAF0-570D67FD9DEF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655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73F3B2-3AF5-42E4-8D9D-2B72FBD57FF7}"/>
              </a:ext>
            </a:extLst>
          </p:cNvPr>
          <p:cNvGrpSpPr/>
          <p:nvPr/>
        </p:nvGrpSpPr>
        <p:grpSpPr>
          <a:xfrm>
            <a:off x="1000276" y="1374311"/>
            <a:ext cx="7127072" cy="3512879"/>
            <a:chOff x="1000276" y="1374311"/>
            <a:chExt cx="7127072" cy="351287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A8D6DE4-72B1-44A4-903F-42093A0F567A}"/>
                </a:ext>
              </a:extLst>
            </p:cNvPr>
            <p:cNvSpPr/>
            <p:nvPr/>
          </p:nvSpPr>
          <p:spPr>
            <a:xfrm>
              <a:off x="1000276" y="1374311"/>
              <a:ext cx="1317772" cy="3512879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cfg80211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3F89252-76FF-40E5-A644-749864178FB5}"/>
                </a:ext>
              </a:extLst>
            </p:cNvPr>
            <p:cNvSpPr/>
            <p:nvPr/>
          </p:nvSpPr>
          <p:spPr>
            <a:xfrm>
              <a:off x="2417012" y="1538406"/>
              <a:ext cx="5710336" cy="42106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Device registration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6C84D12-FAE1-4979-BBE1-1162E6EA1D26}"/>
                </a:ext>
              </a:extLst>
            </p:cNvPr>
            <p:cNvSpPr/>
            <p:nvPr/>
          </p:nvSpPr>
          <p:spPr>
            <a:xfrm>
              <a:off x="2417012" y="2001730"/>
              <a:ext cx="5710336" cy="42106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</a:rPr>
                <a:t>Regularity enforcement</a:t>
              </a:r>
              <a:endParaRPr lang="ko-KR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C53AD73-D563-4784-B1D5-33ED4E011C5B}"/>
                </a:ext>
              </a:extLst>
            </p:cNvPr>
            <p:cNvSpPr/>
            <p:nvPr/>
          </p:nvSpPr>
          <p:spPr>
            <a:xfrm>
              <a:off x="2415922" y="2465054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Station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F3485F3-196E-4533-BC2A-26088207B585}"/>
                </a:ext>
              </a:extLst>
            </p:cNvPr>
            <p:cNvSpPr/>
            <p:nvPr/>
          </p:nvSpPr>
          <p:spPr>
            <a:xfrm>
              <a:off x="2415922" y="2928378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Key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C0DB22B-C055-4741-AFAB-43B6BCA2DCF6}"/>
                </a:ext>
              </a:extLst>
            </p:cNvPr>
            <p:cNvSpPr/>
            <p:nvPr/>
          </p:nvSpPr>
          <p:spPr>
            <a:xfrm>
              <a:off x="2415922" y="3391702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Mesh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3B38D7A-CC43-42BE-B96B-239606735470}"/>
                </a:ext>
              </a:extLst>
            </p:cNvPr>
            <p:cNvSpPr/>
            <p:nvPr/>
          </p:nvSpPr>
          <p:spPr>
            <a:xfrm>
              <a:off x="2414832" y="3855026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Virtual interface management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A33243A-644B-4995-BAA2-42B0DEBE4BAD}"/>
                </a:ext>
              </a:extLst>
            </p:cNvPr>
            <p:cNvSpPr/>
            <p:nvPr/>
          </p:nvSpPr>
          <p:spPr>
            <a:xfrm>
              <a:off x="2414832" y="4318350"/>
              <a:ext cx="5710336" cy="421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Scanning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848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7C5C1C-449F-4C07-A8F1-4F3F76000A4D}"/>
              </a:ext>
            </a:extLst>
          </p:cNvPr>
          <p:cNvGrpSpPr/>
          <p:nvPr/>
        </p:nvGrpSpPr>
        <p:grpSpPr>
          <a:xfrm>
            <a:off x="1000276" y="1374311"/>
            <a:ext cx="7127072" cy="3512879"/>
            <a:chOff x="1000276" y="1374311"/>
            <a:chExt cx="7127072" cy="351287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A8D6DE4-72B1-44A4-903F-42093A0F567A}"/>
                </a:ext>
              </a:extLst>
            </p:cNvPr>
            <p:cNvSpPr/>
            <p:nvPr/>
          </p:nvSpPr>
          <p:spPr>
            <a:xfrm>
              <a:off x="1000276" y="1374311"/>
              <a:ext cx="1317772" cy="3512879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cfg80211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3F89252-76FF-40E5-A644-749864178FB5}"/>
                </a:ext>
              </a:extLst>
            </p:cNvPr>
            <p:cNvSpPr/>
            <p:nvPr/>
          </p:nvSpPr>
          <p:spPr>
            <a:xfrm>
              <a:off x="2417012" y="1538406"/>
              <a:ext cx="5710336" cy="42106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Device registration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B8E349D-DDE5-4DD7-B2B3-06C9F68E917E}"/>
                </a:ext>
              </a:extLst>
            </p:cNvPr>
            <p:cNvSpPr/>
            <p:nvPr/>
          </p:nvSpPr>
          <p:spPr>
            <a:xfrm>
              <a:off x="2417012" y="2067694"/>
              <a:ext cx="5710336" cy="28194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Registration the device 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saving the environment variables</a:t>
              </a:r>
            </a:p>
            <a:p>
              <a:r>
                <a:rPr lang="en-US" altLang="ko-KR" dirty="0">
                  <a:solidFill>
                    <a:schemeClr val="tx1"/>
                  </a:solidFill>
                </a:rPr>
                <a:t>(Band, Channel, Bit rate, High throughput capabilities, Supported interface modes …)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751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73F3B2-3AF5-42E4-8D9D-2B72FBD57FF7}"/>
              </a:ext>
            </a:extLst>
          </p:cNvPr>
          <p:cNvGrpSpPr/>
          <p:nvPr/>
        </p:nvGrpSpPr>
        <p:grpSpPr>
          <a:xfrm>
            <a:off x="1000276" y="1374311"/>
            <a:ext cx="7127072" cy="3512879"/>
            <a:chOff x="1000276" y="1374311"/>
            <a:chExt cx="7127072" cy="351287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A8D6DE4-72B1-44A4-903F-42093A0F567A}"/>
                </a:ext>
              </a:extLst>
            </p:cNvPr>
            <p:cNvSpPr/>
            <p:nvPr/>
          </p:nvSpPr>
          <p:spPr>
            <a:xfrm>
              <a:off x="1000276" y="1374311"/>
              <a:ext cx="1317772" cy="3512879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cfg80211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6C84D12-FAE1-4979-BBE1-1162E6EA1D26}"/>
                </a:ext>
              </a:extLst>
            </p:cNvPr>
            <p:cNvSpPr/>
            <p:nvPr/>
          </p:nvSpPr>
          <p:spPr>
            <a:xfrm>
              <a:off x="2417012" y="2001730"/>
              <a:ext cx="5710336" cy="42106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Regularity enforcement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278D355-0774-41C2-8A67-A51B524F32BF}"/>
              </a:ext>
            </a:extLst>
          </p:cNvPr>
          <p:cNvSpPr/>
          <p:nvPr/>
        </p:nvSpPr>
        <p:spPr>
          <a:xfrm>
            <a:off x="2417012" y="2571750"/>
            <a:ext cx="5710336" cy="2315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Ensure during the registration of cfg80211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That only the specified frequency channels permitted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For that given country will be enabled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48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E037C5C-34B4-4572-89D6-E0ABB603B6F2}"/>
              </a:ext>
            </a:extLst>
          </p:cNvPr>
          <p:cNvGrpSpPr/>
          <p:nvPr/>
        </p:nvGrpSpPr>
        <p:grpSpPr>
          <a:xfrm>
            <a:off x="1384225" y="1491630"/>
            <a:ext cx="3359413" cy="3224624"/>
            <a:chOff x="996563" y="1779662"/>
            <a:chExt cx="2850681" cy="27363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89999D-835B-441C-AD6B-CC5A37C82923}"/>
                </a:ext>
              </a:extLst>
            </p:cNvPr>
            <p:cNvGrpSpPr/>
            <p:nvPr/>
          </p:nvGrpSpPr>
          <p:grpSpPr>
            <a:xfrm>
              <a:off x="996563" y="1779662"/>
              <a:ext cx="2495317" cy="2736304"/>
              <a:chOff x="661863" y="2540413"/>
              <a:chExt cx="5710336" cy="1347777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3B38D7A-CC43-42BE-B96B-239606735470}"/>
                  </a:ext>
                </a:extLst>
              </p:cNvPr>
              <p:cNvSpPr/>
              <p:nvPr/>
            </p:nvSpPr>
            <p:spPr>
              <a:xfrm>
                <a:off x="661863" y="3003798"/>
                <a:ext cx="5710336" cy="4210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nl80211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BA33243A-644B-4995-BAA2-42B0DEBE4BAD}"/>
                  </a:ext>
                </a:extLst>
              </p:cNvPr>
              <p:cNvSpPr/>
              <p:nvPr/>
            </p:nvSpPr>
            <p:spPr>
              <a:xfrm>
                <a:off x="661863" y="3467122"/>
                <a:ext cx="5710336" cy="4210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cfg80211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D97BB841-3FA7-4CCC-B289-50E3F4CFAA4E}"/>
                  </a:ext>
                </a:extLst>
              </p:cNvPr>
              <p:cNvSpPr/>
              <p:nvPr/>
            </p:nvSpPr>
            <p:spPr>
              <a:xfrm>
                <a:off x="661863" y="2540413"/>
                <a:ext cx="5710336" cy="4210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User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화살표: 왼쪽/오른쪽 5">
              <a:extLst>
                <a:ext uri="{FF2B5EF4-FFF2-40B4-BE49-F238E27FC236}">
                  <a16:creationId xmlns:a16="http://schemas.microsoft.com/office/drawing/2014/main" id="{FDE0068B-B72C-43A4-9CC2-34E14C96ABCB}"/>
                </a:ext>
              </a:extLst>
            </p:cNvPr>
            <p:cNvSpPr/>
            <p:nvPr/>
          </p:nvSpPr>
          <p:spPr>
            <a:xfrm rot="5400000">
              <a:off x="3525546" y="2528855"/>
              <a:ext cx="432048" cy="21134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64C27743-FCC6-4FF5-86BC-D16B1C3489AE}"/>
                </a:ext>
              </a:extLst>
            </p:cNvPr>
            <p:cNvSpPr/>
            <p:nvPr/>
          </p:nvSpPr>
          <p:spPr>
            <a:xfrm rot="5400000">
              <a:off x="3525546" y="3555425"/>
              <a:ext cx="432048" cy="211348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30882E6-A0AF-4D63-A2EC-5A08629E78D1}"/>
              </a:ext>
            </a:extLst>
          </p:cNvPr>
          <p:cNvSpPr txBox="1"/>
          <p:nvPr/>
        </p:nvSpPr>
        <p:spPr>
          <a:xfrm>
            <a:off x="5220074" y="1642715"/>
            <a:ext cx="3672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Nl80211 have roles</a:t>
            </a:r>
          </a:p>
          <a:p>
            <a:endParaRPr lang="en-US" altLang="ko-KR" dirty="0"/>
          </a:p>
          <a:p>
            <a:r>
              <a:rPr lang="en-US" altLang="ko-KR" dirty="0"/>
              <a:t>to help user and cfg80211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2050604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86403-A0DE-4AD4-B505-BCB0A5531DEA}"/>
              </a:ext>
            </a:extLst>
          </p:cNvPr>
          <p:cNvSpPr txBox="1"/>
          <p:nvPr/>
        </p:nvSpPr>
        <p:spPr>
          <a:xfrm>
            <a:off x="3169680" y="2279362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&lt;Use module&gt;</a:t>
            </a:r>
          </a:p>
        </p:txBody>
      </p:sp>
    </p:spTree>
    <p:extLst>
      <p:ext uri="{BB962C8B-B14F-4D97-AF65-F5344CB8AC3E}">
        <p14:creationId xmlns:p14="http://schemas.microsoft.com/office/powerpoint/2010/main" val="3907768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0094" y="2204080"/>
            <a:ext cx="25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944854" y="2204080"/>
            <a:ext cx="2592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60562" y="2430636"/>
            <a:ext cx="2835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Protocol module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The developer can access </a:t>
            </a:r>
          </a:p>
          <a:p>
            <a:r>
              <a:rPr lang="en-US" altLang="ko-KR" sz="1600" dirty="0"/>
              <a:t>to modify the code in the 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2887" y="2430636"/>
            <a:ext cx="2835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Hardware </a:t>
            </a:r>
            <a:r>
              <a:rPr lang="en-US" altLang="ko-KR" sz="1600" dirty="0" err="1"/>
              <a:t>Dependant</a:t>
            </a:r>
            <a:r>
              <a:rPr lang="en-US" altLang="ko-KR" sz="1600" dirty="0"/>
              <a:t> module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The access is </a:t>
            </a:r>
            <a:r>
              <a:rPr lang="en-US" altLang="ko-KR" sz="1600" dirty="0">
                <a:solidFill>
                  <a:srgbClr val="FF0000"/>
                </a:solidFill>
              </a:rPr>
              <a:t>not</a:t>
            </a:r>
            <a:r>
              <a:rPr lang="en-US" altLang="ko-KR" sz="1600" dirty="0"/>
              <a:t> easy </a:t>
            </a:r>
          </a:p>
          <a:p>
            <a:r>
              <a:rPr lang="en-US" altLang="ko-KR" sz="1600" dirty="0"/>
              <a:t>to modify the code in the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7AAA9-9DCB-451F-9D23-270F1365A637}"/>
              </a:ext>
            </a:extLst>
          </p:cNvPr>
          <p:cNvSpPr txBox="1"/>
          <p:nvPr/>
        </p:nvSpPr>
        <p:spPr>
          <a:xfrm>
            <a:off x="1504748" y="1532823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SoftMAC</a:t>
            </a:r>
            <a:endParaRPr lang="en-US" altLang="ko-KR" dirty="0"/>
          </a:p>
          <a:p>
            <a:r>
              <a:rPr lang="en-US" altLang="ko-KR" dirty="0"/>
              <a:t>(mac80211)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1711-79FC-410D-AD6A-8944976AAD34}"/>
              </a:ext>
            </a:extLst>
          </p:cNvPr>
          <p:cNvSpPr txBox="1"/>
          <p:nvPr/>
        </p:nvSpPr>
        <p:spPr>
          <a:xfrm>
            <a:off x="4925068" y="1507306"/>
            <a:ext cx="2281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Hardware </a:t>
            </a:r>
            <a:r>
              <a:rPr lang="en-US" altLang="ko-KR" dirty="0" err="1"/>
              <a:t>Dependant</a:t>
            </a:r>
            <a:endParaRPr lang="en-US" altLang="ko-KR" dirty="0"/>
          </a:p>
          <a:p>
            <a:r>
              <a:rPr lang="en-US" altLang="ko-KR" dirty="0"/>
              <a:t>(ath9k)</a:t>
            </a:r>
          </a:p>
          <a:p>
            <a:endParaRPr lang="ko-KR" altLang="en-US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E99E5B1D-D0EF-4C93-9CCD-77ED85EDF73F}"/>
              </a:ext>
            </a:extLst>
          </p:cNvPr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3468E6-AE67-4A6B-99B9-23278727CAD0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3AEB5EA8-C156-483B-8813-9B3D0B3F8BA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34" name="Pentagon 12">
                <a:extLst>
                  <a:ext uri="{FF2B5EF4-FFF2-40B4-BE49-F238E27FC236}">
                    <a16:creationId xmlns:a16="http://schemas.microsoft.com/office/drawing/2014/main" id="{FDD4F2C0-1E0F-43C5-A68B-F71998B1A372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Pentagon 13">
                <a:extLst>
                  <a:ext uri="{FF2B5EF4-FFF2-40B4-BE49-F238E27FC236}">
                    <a16:creationId xmlns:a16="http://schemas.microsoft.com/office/drawing/2014/main" id="{E24AE607-7554-4FBD-BCD1-CCBFA80FCDB0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Diamond 14">
                <a:extLst>
                  <a:ext uri="{FF2B5EF4-FFF2-40B4-BE49-F238E27FC236}">
                    <a16:creationId xmlns:a16="http://schemas.microsoft.com/office/drawing/2014/main" id="{731FF2B5-E1FE-4262-AF84-0B2F288F62AC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39">
              <a:extLst>
                <a:ext uri="{FF2B5EF4-FFF2-40B4-BE49-F238E27FC236}">
                  <a16:creationId xmlns:a16="http://schemas.microsoft.com/office/drawing/2014/main" id="{B1A37E17-AF95-4744-803F-E6AC4FBA113E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31" name="Group 24">
              <a:extLst>
                <a:ext uri="{FF2B5EF4-FFF2-40B4-BE49-F238E27FC236}">
                  <a16:creationId xmlns:a16="http://schemas.microsoft.com/office/drawing/2014/main" id="{0D297BB4-4527-4CE6-B840-603E3F8AE1D2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32" name="TextBox 10">
                <a:extLst>
                  <a:ext uri="{FF2B5EF4-FFF2-40B4-BE49-F238E27FC236}">
                    <a16:creationId xmlns:a16="http://schemas.microsoft.com/office/drawing/2014/main" id="{923AF3FC-A5E7-4DC4-8B7A-25E322A3EC9A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33" name="TextBox 12">
                <a:extLst>
                  <a:ext uri="{FF2B5EF4-FFF2-40B4-BE49-F238E27FC236}">
                    <a16:creationId xmlns:a16="http://schemas.microsoft.com/office/drawing/2014/main" id="{7D6A2943-6320-4106-99B8-06273737DD4C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7" name="Rectangle 7">
            <a:extLst>
              <a:ext uri="{FF2B5EF4-FFF2-40B4-BE49-F238E27FC236}">
                <a16:creationId xmlns:a16="http://schemas.microsoft.com/office/drawing/2014/main" id="{9485EB8C-B83B-4ABB-9FA4-476541770574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3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9B93E4-7700-48BC-B7CB-1F7122C7F115}"/>
              </a:ext>
            </a:extLst>
          </p:cNvPr>
          <p:cNvGrpSpPr/>
          <p:nvPr/>
        </p:nvGrpSpPr>
        <p:grpSpPr>
          <a:xfrm>
            <a:off x="1187624" y="1240253"/>
            <a:ext cx="3888668" cy="3754577"/>
            <a:chOff x="1187624" y="1240253"/>
            <a:chExt cx="3888668" cy="37545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A555B00-12A2-46C0-A8CB-748B558F9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240253"/>
              <a:ext cx="3888668" cy="3754577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919D9CA-B134-460D-81FD-9C32A1F6EFB9}"/>
                </a:ext>
              </a:extLst>
            </p:cNvPr>
            <p:cNvSpPr/>
            <p:nvPr/>
          </p:nvSpPr>
          <p:spPr>
            <a:xfrm>
              <a:off x="2051532" y="2725627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D6B9DE-122B-47D8-AE6C-352B1E2FF9B6}"/>
                </a:ext>
              </a:extLst>
            </p:cNvPr>
            <p:cNvSpPr/>
            <p:nvPr/>
          </p:nvSpPr>
          <p:spPr>
            <a:xfrm>
              <a:off x="2051532" y="3304249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화살표: 원형 5">
            <a:extLst>
              <a:ext uri="{FF2B5EF4-FFF2-40B4-BE49-F238E27FC236}">
                <a16:creationId xmlns:a16="http://schemas.microsoft.com/office/drawing/2014/main" id="{BAC5BD83-FD52-44D5-93A5-4CA71DB73F68}"/>
              </a:ext>
            </a:extLst>
          </p:cNvPr>
          <p:cNvSpPr/>
          <p:nvPr/>
        </p:nvSpPr>
        <p:spPr>
          <a:xfrm rot="5599074">
            <a:off x="4817890" y="2864462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화살표: 원형 34">
            <a:extLst>
              <a:ext uri="{FF2B5EF4-FFF2-40B4-BE49-F238E27FC236}">
                <a16:creationId xmlns:a16="http://schemas.microsoft.com/office/drawing/2014/main" id="{AAA328A5-33E9-4994-B10B-76CEFDFECF57}"/>
              </a:ext>
            </a:extLst>
          </p:cNvPr>
          <p:cNvSpPr/>
          <p:nvPr/>
        </p:nvSpPr>
        <p:spPr>
          <a:xfrm rot="5629018">
            <a:off x="4819565" y="3524953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5D0AB-7C3A-42CC-9921-297D4FE26C7F}"/>
              </a:ext>
            </a:extLst>
          </p:cNvPr>
          <p:cNvSpPr txBox="1"/>
          <p:nvPr/>
        </p:nvSpPr>
        <p:spPr>
          <a:xfrm>
            <a:off x="5680250" y="1673210"/>
            <a:ext cx="3672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 80211’s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Change the format to 802.11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Add the buffer and header according to the Protocol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to lower layer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F0E519-2FA7-4362-8989-F8E8D18710BC}"/>
              </a:ext>
            </a:extLst>
          </p:cNvPr>
          <p:cNvSpPr txBox="1"/>
          <p:nvPr/>
        </p:nvSpPr>
        <p:spPr>
          <a:xfrm>
            <a:off x="5680250" y="3455173"/>
            <a:ext cx="3672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Ath9k’s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Add the buffer and header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to hardware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Request interrupt</a:t>
            </a:r>
          </a:p>
        </p:txBody>
      </p:sp>
    </p:spTree>
    <p:extLst>
      <p:ext uri="{BB962C8B-B14F-4D97-AF65-F5344CB8AC3E}">
        <p14:creationId xmlns:p14="http://schemas.microsoft.com/office/powerpoint/2010/main" val="1259469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9B93E4-7700-48BC-B7CB-1F7122C7F115}"/>
              </a:ext>
            </a:extLst>
          </p:cNvPr>
          <p:cNvGrpSpPr/>
          <p:nvPr/>
        </p:nvGrpSpPr>
        <p:grpSpPr>
          <a:xfrm>
            <a:off x="1187624" y="1240253"/>
            <a:ext cx="3888668" cy="3754577"/>
            <a:chOff x="1187624" y="1240253"/>
            <a:chExt cx="3888668" cy="37545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A555B00-12A2-46C0-A8CB-748B558F9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240253"/>
              <a:ext cx="3888668" cy="3754577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919D9CA-B134-460D-81FD-9C32A1F6EFB9}"/>
                </a:ext>
              </a:extLst>
            </p:cNvPr>
            <p:cNvSpPr/>
            <p:nvPr/>
          </p:nvSpPr>
          <p:spPr>
            <a:xfrm>
              <a:off x="2051532" y="2725627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CD6B9DE-122B-47D8-AE6C-352B1E2FF9B6}"/>
                </a:ext>
              </a:extLst>
            </p:cNvPr>
            <p:cNvSpPr/>
            <p:nvPr/>
          </p:nvSpPr>
          <p:spPr>
            <a:xfrm>
              <a:off x="2051532" y="3304249"/>
              <a:ext cx="3024760" cy="3501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원형 34">
            <a:extLst>
              <a:ext uri="{FF2B5EF4-FFF2-40B4-BE49-F238E27FC236}">
                <a16:creationId xmlns:a16="http://schemas.microsoft.com/office/drawing/2014/main" id="{AAA328A5-33E9-4994-B10B-76CEFDFECF57}"/>
              </a:ext>
            </a:extLst>
          </p:cNvPr>
          <p:cNvSpPr/>
          <p:nvPr/>
        </p:nvSpPr>
        <p:spPr>
          <a:xfrm rot="15970982" flipV="1">
            <a:off x="4825890" y="2974003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5D0AB-7C3A-42CC-9921-297D4FE26C7F}"/>
              </a:ext>
            </a:extLst>
          </p:cNvPr>
          <p:cNvSpPr txBox="1"/>
          <p:nvPr/>
        </p:nvSpPr>
        <p:spPr>
          <a:xfrm>
            <a:off x="5680250" y="1110882"/>
            <a:ext cx="36724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 80211’s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Change the format                 to 802.3 + LLC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Using the Protocol header,       do Decryption and Defragmentation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to upper layer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F0E519-2FA7-4362-8989-F8E8D18710BC}"/>
              </a:ext>
            </a:extLst>
          </p:cNvPr>
          <p:cNvSpPr txBox="1"/>
          <p:nvPr/>
        </p:nvSpPr>
        <p:spPr>
          <a:xfrm>
            <a:off x="5680250" y="3455173"/>
            <a:ext cx="3672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Ath9k’s roles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Take the message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Request interrupt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 the message and status information to upper layer</a:t>
            </a:r>
          </a:p>
        </p:txBody>
      </p:sp>
      <p:sp>
        <p:nvSpPr>
          <p:cNvPr id="22" name="화살표: 원형 21">
            <a:extLst>
              <a:ext uri="{FF2B5EF4-FFF2-40B4-BE49-F238E27FC236}">
                <a16:creationId xmlns:a16="http://schemas.microsoft.com/office/drawing/2014/main" id="{1FDDD66E-2FA1-4F01-8FEF-D0F48D24D8AC}"/>
              </a:ext>
            </a:extLst>
          </p:cNvPr>
          <p:cNvSpPr/>
          <p:nvPr/>
        </p:nvSpPr>
        <p:spPr>
          <a:xfrm rot="15970982" flipV="1">
            <a:off x="4820185" y="2318700"/>
            <a:ext cx="660491" cy="660491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2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14BB3C-628D-4073-9ACB-6BABFE3BE87E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1732" y="2905636"/>
            <a:chExt cx="6552728" cy="9144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44D3F7-0087-49AA-806B-3CBB0E3B3756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30" name="Pentagon 16">
                <a:extLst>
                  <a:ext uri="{FF2B5EF4-FFF2-40B4-BE49-F238E27FC236}">
                    <a16:creationId xmlns:a16="http://schemas.microsoft.com/office/drawing/2014/main" id="{8F8445AF-693D-4103-947B-82C0A62A848D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7">
                <a:extLst>
                  <a:ext uri="{FF2B5EF4-FFF2-40B4-BE49-F238E27FC236}">
                    <a16:creationId xmlns:a16="http://schemas.microsoft.com/office/drawing/2014/main" id="{A46FAD37-6021-45B5-96CE-9E20AE1E7E2B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8">
                <a:extLst>
                  <a:ext uri="{FF2B5EF4-FFF2-40B4-BE49-F238E27FC236}">
                    <a16:creationId xmlns:a16="http://schemas.microsoft.com/office/drawing/2014/main" id="{D343C9E8-0DBA-4921-A4E4-629C9B84A3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486675C4-19C9-4E6B-B16A-AAA9EFBAF9C9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836675DF-6708-4F1E-826D-197E36566450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10">
            <a:extLst>
              <a:ext uri="{FF2B5EF4-FFF2-40B4-BE49-F238E27FC236}">
                <a16:creationId xmlns:a16="http://schemas.microsoft.com/office/drawing/2014/main" id="{631C287C-ADD9-4A18-A6D9-0735987FF278}"/>
              </a:ext>
            </a:extLst>
          </p:cNvPr>
          <p:cNvSpPr txBox="1"/>
          <p:nvPr/>
        </p:nvSpPr>
        <p:spPr bwMode="auto">
          <a:xfrm>
            <a:off x="2880484" y="2276880"/>
            <a:ext cx="4752528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1475634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F897D-0C7F-4572-8740-88D3AEC7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하늘이(가) 표시된 사진&#10;&#10;자동 생성된 설명">
            <a:extLst>
              <a:ext uri="{FF2B5EF4-FFF2-40B4-BE49-F238E27FC236}">
                <a16:creationId xmlns:a16="http://schemas.microsoft.com/office/drawing/2014/main" id="{4595C1A4-0288-406D-9716-7939AAFF4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86804"/>
            <a:ext cx="6993454" cy="133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3EEBDD-84BD-4B9B-B247-59C7521EB355}"/>
              </a:ext>
            </a:extLst>
          </p:cNvPr>
          <p:cNvCxnSpPr>
            <a:cxnSpLocks/>
          </p:cNvCxnSpPr>
          <p:nvPr/>
        </p:nvCxnSpPr>
        <p:spPr>
          <a:xfrm>
            <a:off x="1584844" y="3522698"/>
            <a:ext cx="33833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3B0C88B-3CC0-4262-96C4-5633FC435FA7}"/>
              </a:ext>
            </a:extLst>
          </p:cNvPr>
          <p:cNvCxnSpPr>
            <a:cxnSpLocks/>
          </p:cNvCxnSpPr>
          <p:nvPr/>
        </p:nvCxnSpPr>
        <p:spPr>
          <a:xfrm>
            <a:off x="4249140" y="3522698"/>
            <a:ext cx="20741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C1B19F-F251-429A-B026-2066717CEB58}"/>
              </a:ext>
            </a:extLst>
          </p:cNvPr>
          <p:cNvSpPr txBox="1"/>
          <p:nvPr/>
        </p:nvSpPr>
        <p:spPr>
          <a:xfrm>
            <a:off x="5195314" y="3807281"/>
            <a:ext cx="274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C : worst case execution time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D : relative deadline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T : period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8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8" y="3445405"/>
            <a:ext cx="609524" cy="609524"/>
          </a:xfrm>
          <a:prstGeom prst="rect">
            <a:avLst/>
          </a:prstGeom>
        </p:spPr>
      </p:pic>
      <p:pic>
        <p:nvPicPr>
          <p:cNvPr id="37" name="그림 3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E589803A-1B91-44F7-840C-7921578A6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563638"/>
            <a:ext cx="720574" cy="7205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7D239AF-7C36-4DD3-961F-E02BD8EBD309}"/>
              </a:ext>
            </a:extLst>
          </p:cNvPr>
          <p:cNvSpPr txBox="1"/>
          <p:nvPr/>
        </p:nvSpPr>
        <p:spPr>
          <a:xfrm>
            <a:off x="2094055" y="2376580"/>
            <a:ext cx="110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Host machine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E89755-A759-44C2-8202-7B4BB24D00DD}"/>
              </a:ext>
            </a:extLst>
          </p:cNvPr>
          <p:cNvSpPr txBox="1"/>
          <p:nvPr/>
        </p:nvSpPr>
        <p:spPr>
          <a:xfrm>
            <a:off x="2323268" y="4162184"/>
            <a:ext cx="572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Board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F5796-35F8-4618-8E5D-896EDB7EB8E6}"/>
              </a:ext>
            </a:extLst>
          </p:cNvPr>
          <p:cNvSpPr txBox="1"/>
          <p:nvPr/>
        </p:nvSpPr>
        <p:spPr>
          <a:xfrm>
            <a:off x="3200229" y="1419622"/>
            <a:ext cx="477566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CPU Model name: </a:t>
            </a:r>
          </a:p>
          <a:p>
            <a:r>
              <a:rPr lang="en-US" altLang="ko-KR" sz="1100" dirty="0"/>
              <a:t>	Intel(R) Core(TM) i5-2400 CPU @ 3.10GHz</a:t>
            </a:r>
          </a:p>
          <a:p>
            <a:r>
              <a:rPr lang="en-US" altLang="ko-KR" sz="1100" dirty="0"/>
              <a:t>	CPU(s) : 4</a:t>
            </a:r>
          </a:p>
          <a:p>
            <a:r>
              <a:rPr lang="en-US" altLang="ko-KR" sz="1100" dirty="0"/>
              <a:t>	Architecture : x86_64</a:t>
            </a:r>
          </a:p>
          <a:p>
            <a:r>
              <a:rPr lang="en-US" altLang="ko-KR" sz="1100" dirty="0"/>
              <a:t>	RAM : 8GiB System Memory</a:t>
            </a:r>
          </a:p>
          <a:p>
            <a:r>
              <a:rPr lang="en-US" altLang="ko-KR" sz="1100" dirty="0"/>
              <a:t>		4GiB DIMM DDR3 Synchronous 1333 MHz</a:t>
            </a:r>
          </a:p>
          <a:p>
            <a:r>
              <a:rPr lang="en-US" altLang="ko-KR" sz="1100" dirty="0"/>
              <a:t>		4GiB DIMM DDR3 Synchronous 1333 MHz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HardDisk</a:t>
            </a:r>
            <a:r>
              <a:rPr lang="en-US" altLang="ko-KR" sz="1100" dirty="0"/>
              <a:t> : 500GB ST500DM002-1BD14</a:t>
            </a:r>
          </a:p>
          <a:p>
            <a:r>
              <a:rPr lang="en-US" altLang="ko-KR" sz="1100" dirty="0"/>
              <a:t>	OS : Linux </a:t>
            </a:r>
            <a:r>
              <a:rPr lang="en-US" altLang="ko-KR" sz="1100" dirty="0" err="1"/>
              <a:t>msdebian</a:t>
            </a:r>
            <a:r>
              <a:rPr lang="en-US" altLang="ko-KR" sz="1100" dirty="0"/>
              <a:t>-pc 4.9.0-8-amd64 </a:t>
            </a:r>
          </a:p>
          <a:p>
            <a:r>
              <a:rPr lang="en-US" altLang="ko-KR" sz="1100" dirty="0"/>
              <a:t>	#1 SMP Debian 4.9.130-2(2018-10-27) x86_64 GNU/Linux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DB5465-5011-422A-8E22-427D01662FD9}"/>
              </a:ext>
            </a:extLst>
          </p:cNvPr>
          <p:cNvSpPr txBox="1"/>
          <p:nvPr/>
        </p:nvSpPr>
        <p:spPr>
          <a:xfrm>
            <a:off x="3200229" y="3326852"/>
            <a:ext cx="36776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Network card info :</a:t>
            </a:r>
          </a:p>
          <a:p>
            <a:r>
              <a:rPr lang="en-US" altLang="ko-KR" sz="1100" dirty="0"/>
              <a:t>	description: Ethernet interface</a:t>
            </a:r>
            <a:br>
              <a:rPr lang="en-US" altLang="ko-KR" sz="1100" dirty="0"/>
            </a:br>
            <a:r>
              <a:rPr lang="en-US" altLang="ko-KR" sz="1100" dirty="0"/>
              <a:t>	</a:t>
            </a:r>
            <a:r>
              <a:rPr lang="en-US" altLang="ko-KR" sz="1100" b="1" dirty="0"/>
              <a:t>product: I211 Gigabit Network Connection</a:t>
            </a:r>
            <a:br>
              <a:rPr lang="en-US" altLang="ko-KR" sz="1100" dirty="0"/>
            </a:br>
            <a:r>
              <a:rPr lang="en-US" altLang="ko-KR" sz="1100" dirty="0"/>
              <a:t>	vendor: Intel Corporation</a:t>
            </a:r>
            <a:br>
              <a:rPr lang="en-US" altLang="ko-KR" sz="1100" dirty="0"/>
            </a:br>
            <a:r>
              <a:rPr lang="en-US" altLang="ko-KR" sz="1100" dirty="0"/>
              <a:t>	serial: 00:0d:b9:4c:c1:5c</a:t>
            </a:r>
            <a:br>
              <a:rPr lang="en-US" altLang="ko-KR" sz="1100" dirty="0"/>
            </a:br>
            <a:r>
              <a:rPr lang="en-US" altLang="ko-KR" sz="1100" dirty="0"/>
              <a:t>	size: 1Gbit/s</a:t>
            </a:r>
            <a:br>
              <a:rPr lang="en-US" altLang="ko-KR" sz="1100" dirty="0"/>
            </a:br>
            <a:r>
              <a:rPr lang="en-US" altLang="ko-KR" sz="1100" dirty="0"/>
              <a:t>	capacity: 1Gbit/s</a:t>
            </a:r>
            <a:br>
              <a:rPr lang="en-US" altLang="ko-KR" sz="1100" dirty="0"/>
            </a:br>
            <a:r>
              <a:rPr lang="en-US" altLang="ko-KR" sz="1100" dirty="0"/>
              <a:t>	width: 32 bits</a:t>
            </a:r>
            <a:br>
              <a:rPr lang="en-US" altLang="ko-KR" sz="1100" dirty="0"/>
            </a:br>
            <a:r>
              <a:rPr lang="en-US" altLang="ko-KR" sz="1100" dirty="0"/>
              <a:t>	clock: 33MHz</a:t>
            </a:r>
            <a:br>
              <a:rPr lang="en-US" altLang="ko-KR" sz="1100" dirty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30055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8A8A84-D0BD-4418-A5ED-8DEA1C1AD715}"/>
              </a:ext>
            </a:extLst>
          </p:cNvPr>
          <p:cNvSpPr txBox="1"/>
          <p:nvPr/>
        </p:nvSpPr>
        <p:spPr>
          <a:xfrm>
            <a:off x="2302405" y="2283718"/>
            <a:ext cx="4487126" cy="1946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Considerations,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Volunteer or Real time kernel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SCHED_OTHER, SCHED_FIFO and SCHED_RR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Different priority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Stressful situation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E345C-EDA7-49B5-9EC0-348CCBAE207F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E345C-EDA7-49B5-9EC0-348CCBAE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947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10C568E-F80D-499E-BCC8-87C54B4ED858}"/>
              </a:ext>
            </a:extLst>
          </p:cNvPr>
          <p:cNvSpPr txBox="1"/>
          <p:nvPr/>
        </p:nvSpPr>
        <p:spPr>
          <a:xfrm>
            <a:off x="1886000" y="2139702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&lt;10 scenarios&gt;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77F86-336E-4A59-A8EA-0BF04FD55790}"/>
              </a:ext>
            </a:extLst>
          </p:cNvPr>
          <p:cNvSpPr txBox="1"/>
          <p:nvPr/>
        </p:nvSpPr>
        <p:spPr>
          <a:xfrm>
            <a:off x="2318048" y="276753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Volunteer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08022-2252-4E1A-9AD7-34A993716FB3}"/>
              </a:ext>
            </a:extLst>
          </p:cNvPr>
          <p:cNvSpPr txBox="1"/>
          <p:nvPr/>
        </p:nvSpPr>
        <p:spPr>
          <a:xfrm>
            <a:off x="3851920" y="2571750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SCHED_OTHER</a:t>
            </a:r>
          </a:p>
          <a:p>
            <a:r>
              <a:rPr lang="en-US" altLang="ko-KR" dirty="0"/>
              <a:t>SCHED_FIFO</a:t>
            </a:r>
          </a:p>
          <a:p>
            <a:r>
              <a:rPr lang="en-US" altLang="ko-KR" dirty="0"/>
              <a:t>SCHED_RR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2A6A53-0961-4BF3-81A7-5D7AF69C2F6A}"/>
              </a:ext>
            </a:extLst>
          </p:cNvPr>
          <p:cNvCxnSpPr>
            <a:stCxn id="6" idx="3"/>
          </p:cNvCxnSpPr>
          <p:nvPr/>
        </p:nvCxnSpPr>
        <p:spPr>
          <a:xfrm flipV="1">
            <a:off x="3458104" y="2786033"/>
            <a:ext cx="393816" cy="166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CB62A3-CF68-49A9-BDF8-FF6DFA98D33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58104" y="2952200"/>
            <a:ext cx="393816" cy="8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F414B20-6514-4A1B-93CA-39E5289BC3EC}"/>
              </a:ext>
            </a:extLst>
          </p:cNvPr>
          <p:cNvCxnSpPr>
            <a:stCxn id="6" idx="3"/>
          </p:cNvCxnSpPr>
          <p:nvPr/>
        </p:nvCxnSpPr>
        <p:spPr>
          <a:xfrm>
            <a:off x="3458104" y="2952200"/>
            <a:ext cx="393816" cy="398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22A477-F538-4B3F-B9D5-D5EB28BA5B5A}"/>
              </a:ext>
            </a:extLst>
          </p:cNvPr>
          <p:cNvSpPr txBox="1"/>
          <p:nvPr/>
        </p:nvSpPr>
        <p:spPr>
          <a:xfrm>
            <a:off x="5580112" y="287667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70097C-4F26-4187-910F-130B6523B668}"/>
              </a:ext>
            </a:extLst>
          </p:cNvPr>
          <p:cNvSpPr txBox="1"/>
          <p:nvPr/>
        </p:nvSpPr>
        <p:spPr>
          <a:xfrm>
            <a:off x="5585338" y="313686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43FE55D-9B7C-46E2-8AEF-EE14A0096FC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292082" y="3061342"/>
            <a:ext cx="288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2DBC0B1-3BD3-4DAE-B144-EDF5BCD9FCC9}"/>
              </a:ext>
            </a:extLst>
          </p:cNvPr>
          <p:cNvCxnSpPr>
            <a:endCxn id="39" idx="1"/>
          </p:cNvCxnSpPr>
          <p:nvPr/>
        </p:nvCxnSpPr>
        <p:spPr>
          <a:xfrm>
            <a:off x="5292082" y="3321532"/>
            <a:ext cx="293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0C10EE-F096-49B8-ADEF-CD59D0512956}"/>
              </a:ext>
            </a:extLst>
          </p:cNvPr>
          <p:cNvSpPr txBox="1"/>
          <p:nvPr/>
        </p:nvSpPr>
        <p:spPr>
          <a:xfrm>
            <a:off x="3813688" y="3651870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SCHED_OTHER</a:t>
            </a:r>
          </a:p>
          <a:p>
            <a:r>
              <a:rPr lang="en-US" altLang="ko-KR" dirty="0"/>
              <a:t>SCHED_FIFO</a:t>
            </a:r>
          </a:p>
          <a:p>
            <a:r>
              <a:rPr lang="en-US" altLang="ko-KR" dirty="0"/>
              <a:t>SCHED_RR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7FA6E10-D58A-4FA0-AB46-4E9F5956CE3F}"/>
              </a:ext>
            </a:extLst>
          </p:cNvPr>
          <p:cNvCxnSpPr/>
          <p:nvPr/>
        </p:nvCxnSpPr>
        <p:spPr>
          <a:xfrm flipV="1">
            <a:off x="3419872" y="3866153"/>
            <a:ext cx="393816" cy="166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8586B7-6536-4919-BCF6-DD57D3B6EE37}"/>
              </a:ext>
            </a:extLst>
          </p:cNvPr>
          <p:cNvCxnSpPr>
            <a:endCxn id="45" idx="1"/>
          </p:cNvCxnSpPr>
          <p:nvPr/>
        </p:nvCxnSpPr>
        <p:spPr>
          <a:xfrm>
            <a:off x="3419872" y="4032320"/>
            <a:ext cx="393816" cy="8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D5CB6F0-BF18-4991-984B-D2F5274880ED}"/>
              </a:ext>
            </a:extLst>
          </p:cNvPr>
          <p:cNvCxnSpPr/>
          <p:nvPr/>
        </p:nvCxnSpPr>
        <p:spPr>
          <a:xfrm>
            <a:off x="3419872" y="4032320"/>
            <a:ext cx="393816" cy="398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2A2788-4043-418B-B8E7-E4B85CFB80B3}"/>
              </a:ext>
            </a:extLst>
          </p:cNvPr>
          <p:cNvSpPr txBox="1"/>
          <p:nvPr/>
        </p:nvSpPr>
        <p:spPr>
          <a:xfrm>
            <a:off x="5541880" y="395679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7DAFB-90DB-4989-AC70-7553EEA9784D}"/>
              </a:ext>
            </a:extLst>
          </p:cNvPr>
          <p:cNvSpPr txBox="1"/>
          <p:nvPr/>
        </p:nvSpPr>
        <p:spPr>
          <a:xfrm>
            <a:off x="5547106" y="4216986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Lower </a:t>
            </a:r>
            <a:r>
              <a:rPr lang="en-US" altLang="ko-KR" dirty="0" err="1"/>
              <a:t>pr</a:t>
            </a:r>
            <a:r>
              <a:rPr lang="en-US" altLang="ko-KR" dirty="0"/>
              <a:t>, Higher </a:t>
            </a:r>
            <a:r>
              <a:rPr lang="en-US" altLang="ko-KR" dirty="0" err="1"/>
              <a:t>pr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9C6B64F-1A9D-4D4E-AEF7-B7939E095823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253850" y="4141462"/>
            <a:ext cx="288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F99291E-0258-4D9F-853A-B78853AD4B96}"/>
              </a:ext>
            </a:extLst>
          </p:cNvPr>
          <p:cNvCxnSpPr>
            <a:endCxn id="50" idx="1"/>
          </p:cNvCxnSpPr>
          <p:nvPr/>
        </p:nvCxnSpPr>
        <p:spPr>
          <a:xfrm>
            <a:off x="5253850" y="4401652"/>
            <a:ext cx="293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A2F87D-B308-4B52-96B6-051A449679DB}"/>
              </a:ext>
            </a:extLst>
          </p:cNvPr>
          <p:cNvSpPr txBox="1"/>
          <p:nvPr/>
        </p:nvSpPr>
        <p:spPr>
          <a:xfrm>
            <a:off x="2316268" y="377705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 time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D333903-8C92-4EC7-895E-57EBF9314F24}"/>
              </a:ext>
            </a:extLst>
          </p:cNvPr>
          <p:cNvSpPr/>
          <p:nvPr/>
        </p:nvSpPr>
        <p:spPr>
          <a:xfrm>
            <a:off x="1763688" y="1973535"/>
            <a:ext cx="6070376" cy="293695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85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/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Testing the latency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between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with different circumstances (kernels, priorities …)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AE9D6E-6E6D-40A2-A513-E141464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327204"/>
                <a:ext cx="5469767" cy="646331"/>
              </a:xfrm>
              <a:prstGeom prst="rect">
                <a:avLst/>
              </a:prstGeom>
              <a:blipFill>
                <a:blip r:embed="rId2"/>
                <a:stretch>
                  <a:fillRect l="-780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CF15005-E464-4244-AA88-CDFEBAC155F9}"/>
              </a:ext>
            </a:extLst>
          </p:cNvPr>
          <p:cNvSpPr txBox="1"/>
          <p:nvPr/>
        </p:nvSpPr>
        <p:spPr>
          <a:xfrm>
            <a:off x="1530653" y="21502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365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A5699-7C6A-4D58-95FE-946F34871EF3}"/>
              </a:ext>
            </a:extLst>
          </p:cNvPr>
          <p:cNvSpPr txBox="1"/>
          <p:nvPr/>
        </p:nvSpPr>
        <p:spPr>
          <a:xfrm>
            <a:off x="1370578" y="1629452"/>
            <a:ext cx="54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Testing performance with different circumstances </a:t>
            </a:r>
          </a:p>
        </p:txBody>
      </p:sp>
    </p:spTree>
    <p:extLst>
      <p:ext uri="{BB962C8B-B14F-4D97-AF65-F5344CB8AC3E}">
        <p14:creationId xmlns:p14="http://schemas.microsoft.com/office/powerpoint/2010/main" val="4191139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0A1191-BA40-4CC7-988D-39FD2FC26884}"/>
              </a:ext>
            </a:extLst>
          </p:cNvPr>
          <p:cNvGrpSpPr/>
          <p:nvPr/>
        </p:nvGrpSpPr>
        <p:grpSpPr>
          <a:xfrm>
            <a:off x="1403648" y="51470"/>
            <a:ext cx="6552728" cy="914400"/>
            <a:chOff x="2264738" y="1982609"/>
            <a:chExt cx="6552728" cy="914400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4A6AF869-FC64-4E16-94EF-A4711365B526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1" name="Pentagon 12">
                <a:extLst>
                  <a:ext uri="{FF2B5EF4-FFF2-40B4-BE49-F238E27FC236}">
                    <a16:creationId xmlns:a16="http://schemas.microsoft.com/office/drawing/2014/main" id="{D9427616-4131-4301-848E-38DA2801B0C3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Pentagon 13">
                <a:extLst>
                  <a:ext uri="{FF2B5EF4-FFF2-40B4-BE49-F238E27FC236}">
                    <a16:creationId xmlns:a16="http://schemas.microsoft.com/office/drawing/2014/main" id="{3405F5E3-A2DB-4323-9EED-860BDA2984F4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Diamond 14">
                <a:extLst>
                  <a:ext uri="{FF2B5EF4-FFF2-40B4-BE49-F238E27FC236}">
                    <a16:creationId xmlns:a16="http://schemas.microsoft.com/office/drawing/2014/main" id="{632DB3B4-07D2-41FB-918D-FFF11E04200F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39">
              <a:extLst>
                <a:ext uri="{FF2B5EF4-FFF2-40B4-BE49-F238E27FC236}">
                  <a16:creationId xmlns:a16="http://schemas.microsoft.com/office/drawing/2014/main" id="{56324AB4-79F6-4D14-92F9-EFED02E85404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id="{E6E534C5-FE12-4396-AF06-1A16DB604483}"/>
                </a:ext>
              </a:extLst>
            </p:cNvPr>
            <p:cNvGrpSpPr/>
            <p:nvPr/>
          </p:nvGrpSpPr>
          <p:grpSpPr>
            <a:xfrm>
              <a:off x="3382961" y="2164145"/>
              <a:ext cx="4752529" cy="546274"/>
              <a:chOff x="2299400" y="1781114"/>
              <a:chExt cx="4576857" cy="546274"/>
            </a:xfrm>
          </p:grpSpPr>
          <p:sp>
            <p:nvSpPr>
              <p:cNvPr id="19" name="TextBox 10">
                <a:extLst>
                  <a:ext uri="{FF2B5EF4-FFF2-40B4-BE49-F238E27FC236}">
                    <a16:creationId xmlns:a16="http://schemas.microsoft.com/office/drawing/2014/main" id="{A249F397-548F-4F0C-800F-487323A699CF}"/>
                  </a:ext>
                </a:extLst>
              </p:cNvPr>
              <p:cNvSpPr txBox="1"/>
              <p:nvPr/>
            </p:nvSpPr>
            <p:spPr bwMode="auto">
              <a:xfrm>
                <a:off x="2299401" y="1781114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AEF7970A-9F80-4493-81C2-A404CD7F28D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Rectangle 7">
            <a:extLst>
              <a:ext uri="{FF2B5EF4-FFF2-40B4-BE49-F238E27FC236}">
                <a16:creationId xmlns:a16="http://schemas.microsoft.com/office/drawing/2014/main" id="{26269EE2-C4A6-471E-9B43-69933D07A557}"/>
              </a:ext>
            </a:extLst>
          </p:cNvPr>
          <p:cNvSpPr/>
          <p:nvPr/>
        </p:nvSpPr>
        <p:spPr>
          <a:xfrm rot="18900000">
            <a:off x="6471014" y="417097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227C0F-E934-4B11-AAA6-00325FB9B0C7}"/>
              </a:ext>
            </a:extLst>
          </p:cNvPr>
          <p:cNvGrpSpPr/>
          <p:nvPr/>
        </p:nvGrpSpPr>
        <p:grpSpPr>
          <a:xfrm>
            <a:off x="1403648" y="45081"/>
            <a:ext cx="6552728" cy="914400"/>
            <a:chOff x="2261732" y="2905636"/>
            <a:chExt cx="6552728" cy="914400"/>
          </a:xfrm>
        </p:grpSpPr>
        <p:grpSp>
          <p:nvGrpSpPr>
            <p:cNvPr id="22" name="Group 15">
              <a:extLst>
                <a:ext uri="{FF2B5EF4-FFF2-40B4-BE49-F238E27FC236}">
                  <a16:creationId xmlns:a16="http://schemas.microsoft.com/office/drawing/2014/main" id="{6C99AC91-5D78-431D-B90C-6DFAF2EC5E19}"/>
                </a:ext>
              </a:extLst>
            </p:cNvPr>
            <p:cNvGrpSpPr/>
            <p:nvPr/>
          </p:nvGrpSpPr>
          <p:grpSpPr>
            <a:xfrm>
              <a:off x="2261732" y="2905636"/>
              <a:ext cx="6552728" cy="914400"/>
              <a:chOff x="1151472" y="3187501"/>
              <a:chExt cx="6552728" cy="914400"/>
            </a:xfrm>
          </p:grpSpPr>
          <p:sp>
            <p:nvSpPr>
              <p:cNvPr id="25" name="Pentagon 16">
                <a:extLst>
                  <a:ext uri="{FF2B5EF4-FFF2-40B4-BE49-F238E27FC236}">
                    <a16:creationId xmlns:a16="http://schemas.microsoft.com/office/drawing/2014/main" id="{2AF446E7-0708-4190-8818-6B8CD87CF9D5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Pentagon 17">
                <a:extLst>
                  <a:ext uri="{FF2B5EF4-FFF2-40B4-BE49-F238E27FC236}">
                    <a16:creationId xmlns:a16="http://schemas.microsoft.com/office/drawing/2014/main" id="{8B5923E4-AC5E-412B-A287-5F745CF314FF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Diamond 18">
                <a:extLst>
                  <a:ext uri="{FF2B5EF4-FFF2-40B4-BE49-F238E27FC236}">
                    <a16:creationId xmlns:a16="http://schemas.microsoft.com/office/drawing/2014/main" id="{06540F35-3DA8-4AB7-BDC8-B208ABB23709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39">
              <a:extLst>
                <a:ext uri="{FF2B5EF4-FFF2-40B4-BE49-F238E27FC236}">
                  <a16:creationId xmlns:a16="http://schemas.microsoft.com/office/drawing/2014/main" id="{CACB0973-56C7-41D6-BC5E-E738D05A6C26}"/>
                </a:ext>
              </a:extLst>
            </p:cNvPr>
            <p:cNvSpPr/>
            <p:nvPr/>
          </p:nvSpPr>
          <p:spPr>
            <a:xfrm>
              <a:off x="2509438" y="3111971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3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7DD993BE-8F7B-4E36-8BCC-983D92D00251}"/>
                </a:ext>
              </a:extLst>
            </p:cNvPr>
            <p:cNvSpPr txBox="1"/>
            <p:nvPr/>
          </p:nvSpPr>
          <p:spPr bwMode="auto">
            <a:xfrm>
              <a:off x="3382961" y="3357942"/>
              <a:ext cx="4752528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Designing how to evaluate and analyze performances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55EDD697-E0A1-40CD-AC51-0A66EF513DD2}"/>
              </a:ext>
            </a:extLst>
          </p:cNvPr>
          <p:cNvSpPr txBox="1"/>
          <p:nvPr/>
        </p:nvSpPr>
        <p:spPr bwMode="auto">
          <a:xfrm>
            <a:off x="2505472" y="225790"/>
            <a:ext cx="475252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en-US" altLang="ko-KR" sz="12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3716081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357A98-EB49-4606-B474-826AD2F34F0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8DD8FA-96FF-4297-82BC-B7DFECDC1B5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C5125-C7AA-4831-808D-2C3F4FAC8A3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491E30-4AF4-4506-9CD8-1FB3C41C973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180996C-A436-4768-893A-DE33693D3415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2A47B97C-61CC-4731-B756-7A96B73F0D83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F8E1BB50-EB71-49F2-B814-F06307A51839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6E090069-21E3-40ED-B20E-3AA777F0C963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B0BA50B9-400E-4F82-A2B6-2AF3F66C9A05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F0EA586D-617D-4516-977E-B7F7D0F84608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9BFA0057-5D03-436F-8E4C-2612D2AC283E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0541E569-8D79-4DDE-8629-9E78F0557A1A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C1C0DCF-07C0-428A-8ECD-79609C07015A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F9FCC4A8-BCAA-4D8C-BC41-0DD8AEADA9BD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76E30C1C-B9EC-4ED6-81D1-7F9311BC70FA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CF9C96B-9CC6-468B-BF19-FBA7BC2ABB62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B3B25E34-8ABE-4D0C-9A57-89485104BAD1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314527E1-6A60-4BFA-9002-2F0707419734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639783EE-1347-400D-AEBC-AE5CB5CE953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F518E758-041A-4D8B-9778-956884CBB34F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16EC9336-FB95-4030-8495-DC19F8A86FA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E00A3998-B707-49C6-A851-432FD6A9F65C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BD106B25-1EDA-4074-851D-C82811246B6C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3430BAE5-FF79-4409-AD32-B1C8A8CD27F0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ABD0C272-DC42-4BE3-81F3-32216408B334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45FBF74F-3111-4C71-8DB3-85332DF59EC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86F6F63C-DDAC-464A-9D5D-31A606C54F57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F6CEEA7-0BBF-417C-B445-C5738FA255F7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5776FCEB-9998-48B3-BA34-81AC338A9D6B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205B5B60-FD59-41B0-81EA-F707F3840D9B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DFFEDEBA-6167-45D1-9FE7-65FD8B8D2013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3C1A2C90-0284-4021-8BAF-127C28F3E4D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886748B8-6D80-4BD7-9274-49995CD265E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3188D751-5606-4C06-B977-B137C0F31FEF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9DAAB80C-7AE2-4387-A056-E2F74CE47DBC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1A95B1CB-7960-432E-A0EE-41C63D958ED8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34A2FDC1-05CB-4F3B-A60A-598B99807221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A732AC9D-154B-48DA-81E0-8C8053B513AF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D33B8D0-699E-42C3-8D4E-28D828460313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2924751D-8167-4993-8C6B-6342C34EA9E1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5801D75E-F748-4820-A111-26B3FD7269F4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1DA50799-C094-4850-957F-2A8EE583367B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65600602-7652-4706-89E8-F8DB7CA40EEF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D78A51BB-CB51-41F9-9CDB-BA87F2C09A5F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079406D8-5403-408E-90C4-6C82E9D8F8BF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582054CC-7C7B-43BC-810F-049B554CFEB3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DDBA29AA-1C09-4CD6-9559-8801E24EC4B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61A96916-3B8A-4D58-8B61-7946CAF75B8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8655D1-FEF2-484D-81C0-6455C5FC5F24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6E54F7-802B-48B7-9B1C-CDEA5FFFC54E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720532-C86C-4E89-A61F-7DC628C2FD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40776-82C4-4EC0-B1E2-E2E8285E226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E45613FF-6251-4ED9-8B1A-AEC8F385AC30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C8B60A5B-0528-44B6-B42A-12905A9EB67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F10FA8D2-828D-4C63-9CA5-969921697B81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971BA1F7-EC6B-4F77-BF25-AC5DF90000F6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235E9CA7-6DDA-4CCD-9ACA-751C3B7AAD5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7A57ECC0-EB54-4DF2-A931-733B9B55705C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D1B1CCAF-5AF4-4BDA-98F9-D52C4B432C4E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73875282-78F0-4298-A0B1-384186B9495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2F1E2F06-1EC9-44C2-A25C-D899411205A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E81E661-2AC8-474A-9025-FF897BA8CC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F19BD494-C9C7-4D74-B73F-CB63E108454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1F705170-826F-4FE4-8B7F-00083C59501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4F4704C1-DD2C-45FB-944A-65222FA493E0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341BB701-C479-4318-BF4E-740B38EFBFF4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6FDDF52-AF52-40A8-AA40-3BD2DBE7C8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E28DCCFB-88CB-4047-8A5B-2395D344FA3B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A67A402-F25E-49A4-AC0F-A492184C76AF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0F973CE5-69CD-4452-A2EF-4BE84EB8927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85CCA230-D531-4F1E-A41C-DBE49FDB3C24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823A6F0F-E059-4AD1-A91B-76708A9B696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9F0844C6-A64A-4548-9D91-C28541F3618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F5E34715-657D-4C4C-A56F-BFE58E53FFF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81F49C7C-DFCA-4FDE-AB0D-42B8F72E9478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D60BE6FD-68E0-4660-A95E-A4A22D32EED6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85B44B9B-0491-4A43-8C1B-1B7A8359BC3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92640961-EB4C-4963-82A6-B3973D6F18DD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BBFADF48-D7F6-4F71-8503-774FF4778D6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CBCDAF64-3B6A-4B4F-B9A9-1ADFF5D8CDCB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E88606A-EFB1-4A57-B8B5-58B7E4D9F08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697E8C7B-864A-4F60-94EA-FD2205A4586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6E020AFD-FD24-4707-A766-0EF98AFEB95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8F47702-1DC7-4C03-A061-D9D1117E80F3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1EAB0980-56BF-4709-80E6-050748A9609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E03946E3-251B-4ED6-A6DF-5A7140A4002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E11F07A0-FE08-4423-AF68-41FE241F62C9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17309D69-8660-470D-88EB-E718559E819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74C6B3D2-07FD-433C-8D66-C374DE5B9486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D860799F-DA98-4B9D-BDDF-20D29304A53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807B0AFD-9022-41E8-BADA-2379D30C28D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BDE76511-3FBF-48C7-B68C-37B829722D1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4F7AA256-052A-42A3-B506-22AD31115AF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B294EBEE-37F7-4D01-949A-5A15F8D0105A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F453E9B1-D637-4428-88EC-45B3B3FE0C9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EB931A1E-D4B3-4759-8A55-15F0B8B73ED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128B6D37-0B22-442F-9CC6-099525A2B91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70" y="1563638"/>
            <a:ext cx="609524" cy="609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210FB-2969-4E97-BFB2-53D79BA228CA}"/>
              </a:ext>
            </a:extLst>
          </p:cNvPr>
          <p:cNvSpPr txBox="1"/>
          <p:nvPr/>
        </p:nvSpPr>
        <p:spPr>
          <a:xfrm>
            <a:off x="2987824" y="1378972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have </a:t>
            </a:r>
            <a:r>
              <a:rPr lang="en-US" altLang="ko-KR" dirty="0">
                <a:highlight>
                  <a:srgbClr val="C0C0C0"/>
                </a:highlight>
              </a:rPr>
              <a:t>two</a:t>
            </a:r>
            <a:r>
              <a:rPr lang="en-US" altLang="ko-KR" dirty="0"/>
              <a:t> different kernels on the board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9EE04-C2BE-4633-B290-21F8DA95202C}"/>
              </a:ext>
            </a:extLst>
          </p:cNvPr>
          <p:cNvSpPr txBox="1"/>
          <p:nvPr/>
        </p:nvSpPr>
        <p:spPr>
          <a:xfrm>
            <a:off x="3131840" y="1923678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4.9.0-8-amd64 : Volunteer (Original one)</a:t>
            </a:r>
          </a:p>
          <a:p>
            <a:r>
              <a:rPr lang="en-US" altLang="ko-KR" dirty="0"/>
              <a:t>    :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5.9 GHz</a:t>
            </a:r>
            <a:r>
              <a:rPr lang="en-US" altLang="ko-KR" strike="sngStrike" dirty="0"/>
              <a:t> </a:t>
            </a:r>
            <a:r>
              <a:rPr lang="en-US" altLang="ko-KR" dirty="0"/>
              <a:t>+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RT</a:t>
            </a:r>
            <a:endParaRPr lang="ko-KR" altLang="en-US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2D29C-7285-44A2-8901-977214055EA0}"/>
              </a:ext>
            </a:extLst>
          </p:cNvPr>
          <p:cNvSpPr txBox="1"/>
          <p:nvPr/>
        </p:nvSpPr>
        <p:spPr>
          <a:xfrm>
            <a:off x="3158181" y="2745383"/>
            <a:ext cx="314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4.9.0-8-rc8-rt+ : Real time</a:t>
            </a:r>
          </a:p>
          <a:p>
            <a:r>
              <a:rPr lang="en-US" altLang="ko-KR" dirty="0"/>
              <a:t>    : 5.9 GHz + 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09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70" y="1563638"/>
            <a:ext cx="609524" cy="609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4210FB-2969-4E97-BFB2-53D79BA228CA}"/>
              </a:ext>
            </a:extLst>
          </p:cNvPr>
          <p:cNvSpPr txBox="1"/>
          <p:nvPr/>
        </p:nvSpPr>
        <p:spPr>
          <a:xfrm>
            <a:off x="2987824" y="1378972"/>
            <a:ext cx="454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 created </a:t>
            </a:r>
            <a:r>
              <a:rPr lang="en-US" altLang="ko-KR" dirty="0">
                <a:highlight>
                  <a:srgbClr val="C0C0C0"/>
                </a:highlight>
              </a:rPr>
              <a:t>3</a:t>
            </a:r>
            <a:r>
              <a:rPr lang="en-US" altLang="ko-KR" baseline="30000" dirty="0">
                <a:highlight>
                  <a:srgbClr val="C0C0C0"/>
                </a:highlight>
              </a:rPr>
              <a:t>rd</a:t>
            </a:r>
            <a:r>
              <a:rPr lang="en-US" altLang="ko-KR" dirty="0">
                <a:highlight>
                  <a:srgbClr val="C0C0C0"/>
                </a:highlight>
              </a:rPr>
              <a:t> kernel</a:t>
            </a:r>
            <a:r>
              <a:rPr lang="en-US" altLang="ko-KR" dirty="0"/>
              <a:t> for this specific model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9EE04-C2BE-4633-B290-21F8DA95202C}"/>
              </a:ext>
            </a:extLst>
          </p:cNvPr>
          <p:cNvSpPr txBox="1"/>
          <p:nvPr/>
        </p:nvSpPr>
        <p:spPr>
          <a:xfrm>
            <a:off x="3131840" y="1923678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4.9.0-8-amd64 : Volunteer (Original one)</a:t>
            </a:r>
          </a:p>
          <a:p>
            <a:r>
              <a:rPr lang="en-US" altLang="ko-KR" dirty="0"/>
              <a:t>    :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5.9 GHz</a:t>
            </a:r>
            <a:r>
              <a:rPr lang="en-US" altLang="ko-KR" strike="sngStrike" dirty="0"/>
              <a:t> </a:t>
            </a:r>
            <a:r>
              <a:rPr lang="en-US" altLang="ko-KR" dirty="0"/>
              <a:t>+ </a:t>
            </a:r>
            <a:r>
              <a:rPr lang="en-US" altLang="ko-KR" strike="sngStrike" dirty="0">
                <a:solidFill>
                  <a:schemeClr val="bg1">
                    <a:lumMod val="75000"/>
                  </a:schemeClr>
                </a:solidFill>
              </a:rPr>
              <a:t>RT</a:t>
            </a:r>
            <a:endParaRPr lang="ko-KR" altLang="en-US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2D29C-7285-44A2-8901-977214055EA0}"/>
              </a:ext>
            </a:extLst>
          </p:cNvPr>
          <p:cNvSpPr txBox="1"/>
          <p:nvPr/>
        </p:nvSpPr>
        <p:spPr>
          <a:xfrm>
            <a:off x="3158181" y="2745383"/>
            <a:ext cx="314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4.9.0-8-rc8-rt+ : Real time</a:t>
            </a:r>
          </a:p>
          <a:p>
            <a:r>
              <a:rPr lang="en-US" altLang="ko-KR" dirty="0"/>
              <a:t>    : 5.9 GHz + RT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D4F18-7DDB-4C91-B66B-7A852F4DCD2D}"/>
              </a:ext>
            </a:extLst>
          </p:cNvPr>
          <p:cNvSpPr txBox="1"/>
          <p:nvPr/>
        </p:nvSpPr>
        <p:spPr>
          <a:xfrm>
            <a:off x="3131840" y="3567088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3.  4.9.0-8-rc8-rt+ : Volunteer + 802.11p patched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: 5.9 GHz + </a:t>
            </a:r>
            <a:r>
              <a:rPr lang="en-US" altLang="ko-KR" b="1" strike="sngStrike" dirty="0">
                <a:solidFill>
                  <a:srgbClr val="0070C0"/>
                </a:solidFill>
              </a:rPr>
              <a:t>RT</a:t>
            </a:r>
            <a:endParaRPr lang="ko-KR" altLang="en-US" b="1" strike="sngStrik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9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49177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70" y="1563638"/>
            <a:ext cx="609524" cy="609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1D4F18-7DDB-4C91-B66B-7A852F4DCD2D}"/>
              </a:ext>
            </a:extLst>
          </p:cNvPr>
          <p:cNvSpPr txBox="1"/>
          <p:nvPr/>
        </p:nvSpPr>
        <p:spPr>
          <a:xfrm>
            <a:off x="2987824" y="1566582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3.  4.9.0-8-rc8-rt+ : Volunteer + 802.11p patched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  : 5.9 GHz + </a:t>
            </a:r>
            <a:r>
              <a:rPr lang="en-US" altLang="ko-KR" b="1" strike="sngStrike" dirty="0">
                <a:solidFill>
                  <a:srgbClr val="0070C0"/>
                </a:solidFill>
              </a:rPr>
              <a:t>RT</a:t>
            </a:r>
            <a:endParaRPr lang="ko-KR" altLang="en-US" b="1" strike="sngStrike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D59A-7BA9-40B4-AF18-FC3E5C77FD78}"/>
              </a:ext>
            </a:extLst>
          </p:cNvPr>
          <p:cNvSpPr txBox="1"/>
          <p:nvPr/>
        </p:nvSpPr>
        <p:spPr>
          <a:xfrm>
            <a:off x="2843808" y="2259826"/>
            <a:ext cx="5573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First, we extracted the configuration file in the board to the host machine.</a:t>
            </a:r>
          </a:p>
          <a:p>
            <a:r>
              <a:rPr lang="en-US" altLang="ko-KR" sz="1600" dirty="0"/>
              <a:t>Then, we applied 802.11p patch and changed some configurations.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6B1FC-C736-4B4B-AB8B-CB9931139F22}"/>
              </a:ext>
            </a:extLst>
          </p:cNvPr>
          <p:cNvSpPr txBox="1"/>
          <p:nvPr/>
        </p:nvSpPr>
        <p:spPr>
          <a:xfrm>
            <a:off x="3059832" y="3337044"/>
            <a:ext cx="4520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 Three features are revised</a:t>
            </a:r>
          </a:p>
          <a:p>
            <a:r>
              <a:rPr lang="en-US" altLang="ko-KR" sz="1400" dirty="0"/>
              <a:t> &amp; in network support, check nl80211</a:t>
            </a:r>
          </a:p>
          <a:p>
            <a:r>
              <a:rPr lang="en-US" altLang="ko-KR" sz="1400" dirty="0"/>
              <a:t> &amp; in network support, check mac option and check OCB</a:t>
            </a:r>
          </a:p>
          <a:p>
            <a:r>
              <a:rPr lang="en-US" altLang="ko-KR" sz="1400" dirty="0"/>
              <a:t> &amp; in kernel hacking, uncheck bug reporting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849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2453" y="1049521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A8CCBF-C11D-432B-ADCA-004921E0F306}"/>
              </a:ext>
            </a:extLst>
          </p:cNvPr>
          <p:cNvGrpSpPr/>
          <p:nvPr/>
        </p:nvGrpSpPr>
        <p:grpSpPr>
          <a:xfrm>
            <a:off x="1475656" y="62634"/>
            <a:ext cx="6552728" cy="914400"/>
            <a:chOff x="2267744" y="1059582"/>
            <a:chExt cx="6552728" cy="914400"/>
          </a:xfrm>
        </p:grpSpPr>
        <p:grpSp>
          <p:nvGrpSpPr>
            <p:cNvPr id="23" name="Group 3">
              <a:extLst>
                <a:ext uri="{FF2B5EF4-FFF2-40B4-BE49-F238E27FC236}">
                  <a16:creationId xmlns:a16="http://schemas.microsoft.com/office/drawing/2014/main" id="{5828ADA1-7A7D-4412-ADE9-4BDCE89A2BAA}"/>
                </a:ext>
              </a:extLst>
            </p:cNvPr>
            <p:cNvGrpSpPr/>
            <p:nvPr/>
          </p:nvGrpSpPr>
          <p:grpSpPr>
            <a:xfrm>
              <a:off x="2267744" y="1059582"/>
              <a:ext cx="6552728" cy="914400"/>
              <a:chOff x="1151472" y="3187501"/>
              <a:chExt cx="6552728" cy="914400"/>
            </a:xfrm>
          </p:grpSpPr>
          <p:sp>
            <p:nvSpPr>
              <p:cNvPr id="28" name="Pentagon 4">
                <a:extLst>
                  <a:ext uri="{FF2B5EF4-FFF2-40B4-BE49-F238E27FC236}">
                    <a16:creationId xmlns:a16="http://schemas.microsoft.com/office/drawing/2014/main" id="{D7188859-F32A-4D58-A325-5D6D3193D407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Pentagon 5">
                <a:extLst>
                  <a:ext uri="{FF2B5EF4-FFF2-40B4-BE49-F238E27FC236}">
                    <a16:creationId xmlns:a16="http://schemas.microsoft.com/office/drawing/2014/main" id="{59081497-96A5-4CBE-8BBF-BD6B10C2EAB8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Diamond 6">
                <a:extLst>
                  <a:ext uri="{FF2B5EF4-FFF2-40B4-BE49-F238E27FC236}">
                    <a16:creationId xmlns:a16="http://schemas.microsoft.com/office/drawing/2014/main" id="{4C2D9227-D31D-4640-BD6C-507FDC5A94DA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직사각형 39">
              <a:extLst>
                <a:ext uri="{FF2B5EF4-FFF2-40B4-BE49-F238E27FC236}">
                  <a16:creationId xmlns:a16="http://schemas.microsoft.com/office/drawing/2014/main" id="{8ED612A0-6EC0-44BB-8F75-EE9B4423AA68}"/>
                </a:ext>
              </a:extLst>
            </p:cNvPr>
            <p:cNvSpPr/>
            <p:nvPr/>
          </p:nvSpPr>
          <p:spPr>
            <a:xfrm>
              <a:off x="2509438" y="1262927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1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E9F43EDB-A2E2-4546-918E-9485EA8E6293}"/>
                </a:ext>
              </a:extLst>
            </p:cNvPr>
            <p:cNvGrpSpPr/>
            <p:nvPr/>
          </p:nvGrpSpPr>
          <p:grpSpPr>
            <a:xfrm>
              <a:off x="3382961" y="1239623"/>
              <a:ext cx="4752528" cy="546274"/>
              <a:chOff x="2299400" y="1781114"/>
              <a:chExt cx="4576856" cy="546274"/>
            </a:xfrm>
          </p:grpSpPr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FC3283C-FBC7-4C2E-A16D-C5167086383E}"/>
                  </a:ext>
                </a:extLst>
              </p:cNvPr>
              <p:cNvSpPr txBox="1"/>
              <p:nvPr/>
            </p:nvSpPr>
            <p:spPr bwMode="auto">
              <a:xfrm>
                <a:off x="2299400" y="1781114"/>
                <a:ext cx="4576856" cy="30777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1</a:t>
                </a:r>
                <a:r>
                  <a:rPr lang="en-US" altLang="ko-KR" sz="12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week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27" name="TextBox 12">
                <a:extLst>
                  <a:ext uri="{FF2B5EF4-FFF2-40B4-BE49-F238E27FC236}">
                    <a16:creationId xmlns:a16="http://schemas.microsoft.com/office/drawing/2014/main" id="{5146C00F-AE21-49D3-9FDE-1D66C4E8C569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Setting up the environments we are working on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3" name="Trapezoid 13">
            <a:extLst>
              <a:ext uri="{FF2B5EF4-FFF2-40B4-BE49-F238E27FC236}">
                <a16:creationId xmlns:a16="http://schemas.microsoft.com/office/drawing/2014/main" id="{47CB8A74-88CC-4C5E-A769-E1E44B2F8FFE}"/>
              </a:ext>
            </a:extLst>
          </p:cNvPr>
          <p:cNvSpPr/>
          <p:nvPr/>
        </p:nvSpPr>
        <p:spPr>
          <a:xfrm>
            <a:off x="5940152" y="42902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C9B5AF6-F527-400B-AAF0-917AB4AD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86" y="3651870"/>
            <a:ext cx="609524" cy="609524"/>
          </a:xfrm>
          <a:prstGeom prst="rect">
            <a:avLst/>
          </a:prstGeom>
        </p:spPr>
      </p:pic>
      <p:pic>
        <p:nvPicPr>
          <p:cNvPr id="37" name="그림 36" descr="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E589803A-1B91-44F7-840C-7921578A6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18" y="1606981"/>
            <a:ext cx="720574" cy="7205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14E731-D043-4507-A7F4-095871923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55" y="2671719"/>
            <a:ext cx="635986" cy="635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9484E-6976-402A-AB7E-EEABB6AFD547}"/>
              </a:ext>
            </a:extLst>
          </p:cNvPr>
          <p:cNvSpPr txBox="1"/>
          <p:nvPr/>
        </p:nvSpPr>
        <p:spPr>
          <a:xfrm>
            <a:off x="3275856" y="1851670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Then, we transferred the kernel to the board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3945C-468E-49CB-A913-1409A4E74D25}"/>
              </a:ext>
            </a:extLst>
          </p:cNvPr>
          <p:cNvSpPr txBox="1"/>
          <p:nvPr/>
        </p:nvSpPr>
        <p:spPr>
          <a:xfrm>
            <a:off x="3203848" y="2756086"/>
            <a:ext cx="607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~/Kernel/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linux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$ make INSTALL_MOD_STRIP=1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modules_install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E5298-DB24-4514-8953-FDBF920ED8A9}"/>
              </a:ext>
            </a:extLst>
          </p:cNvPr>
          <p:cNvSpPr txBox="1"/>
          <p:nvPr/>
        </p:nvSpPr>
        <p:spPr>
          <a:xfrm>
            <a:off x="3290592" y="2427734"/>
            <a:ext cx="19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Notable command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E5DF6-05EF-4C73-B854-4EAD926D3E5D}"/>
              </a:ext>
            </a:extLst>
          </p:cNvPr>
          <p:cNvSpPr txBox="1"/>
          <p:nvPr/>
        </p:nvSpPr>
        <p:spPr>
          <a:xfrm>
            <a:off x="3275856" y="3043689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It let the compiled file be compressed without debug files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so that the size of .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tgz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file became small.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B6D210-603B-41C1-916F-15CCFFD1B7DD}"/>
              </a:ext>
            </a:extLst>
          </p:cNvPr>
          <p:cNvSpPr txBox="1"/>
          <p:nvPr/>
        </p:nvSpPr>
        <p:spPr>
          <a:xfrm>
            <a:off x="3820452" y="4090786"/>
            <a:ext cx="349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All detailed procedures are listed in the file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E66B0A0-9E2F-4285-B95A-69419B61A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22" y="3692033"/>
            <a:ext cx="570502" cy="8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B09954-3103-4ABB-A240-3FEF9E973B03}"/>
              </a:ext>
            </a:extLst>
          </p:cNvPr>
          <p:cNvGrpSpPr/>
          <p:nvPr/>
        </p:nvGrpSpPr>
        <p:grpSpPr>
          <a:xfrm>
            <a:off x="1907704" y="2114550"/>
            <a:ext cx="6552728" cy="914400"/>
            <a:chOff x="2264738" y="1982609"/>
            <a:chExt cx="6552728" cy="914400"/>
          </a:xfrm>
        </p:grpSpPr>
        <p:grpSp>
          <p:nvGrpSpPr>
            <p:cNvPr id="19" name="Group 11">
              <a:extLst>
                <a:ext uri="{FF2B5EF4-FFF2-40B4-BE49-F238E27FC236}">
                  <a16:creationId xmlns:a16="http://schemas.microsoft.com/office/drawing/2014/main" id="{983679AA-F427-4723-9DD7-9B8169645909}"/>
                </a:ext>
              </a:extLst>
            </p:cNvPr>
            <p:cNvGrpSpPr/>
            <p:nvPr/>
          </p:nvGrpSpPr>
          <p:grpSpPr>
            <a:xfrm>
              <a:off x="2264738" y="1982609"/>
              <a:ext cx="6552728" cy="914400"/>
              <a:chOff x="1151472" y="3187501"/>
              <a:chExt cx="6552728" cy="914400"/>
            </a:xfrm>
          </p:grpSpPr>
          <p:sp>
            <p:nvSpPr>
              <p:cNvPr id="24" name="Pentagon 12">
                <a:extLst>
                  <a:ext uri="{FF2B5EF4-FFF2-40B4-BE49-F238E27FC236}">
                    <a16:creationId xmlns:a16="http://schemas.microsoft.com/office/drawing/2014/main" id="{3E85B5FC-CED0-4BA9-892F-87B6E2ACACF4}"/>
                  </a:ext>
                </a:extLst>
              </p:cNvPr>
              <p:cNvSpPr/>
              <p:nvPr/>
            </p:nvSpPr>
            <p:spPr>
              <a:xfrm>
                <a:off x="1633824" y="3347030"/>
                <a:ext cx="6070376" cy="720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Pentagon 13">
                <a:extLst>
                  <a:ext uri="{FF2B5EF4-FFF2-40B4-BE49-F238E27FC236}">
                    <a16:creationId xmlns:a16="http://schemas.microsoft.com/office/drawing/2014/main" id="{737D7F56-2121-4DDB-86AA-CA77D93C20B1}"/>
                  </a:ext>
                </a:extLst>
              </p:cNvPr>
              <p:cNvSpPr/>
              <p:nvPr/>
            </p:nvSpPr>
            <p:spPr>
              <a:xfrm>
                <a:off x="1633824" y="3284701"/>
                <a:ext cx="5914970" cy="720000"/>
              </a:xfrm>
              <a:prstGeom prst="homePlat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Diamond 14">
                <a:extLst>
                  <a:ext uri="{FF2B5EF4-FFF2-40B4-BE49-F238E27FC236}">
                    <a16:creationId xmlns:a16="http://schemas.microsoft.com/office/drawing/2014/main" id="{68019706-D8DA-43B7-92FA-BAB5A39026B6}"/>
                  </a:ext>
                </a:extLst>
              </p:cNvPr>
              <p:cNvSpPr/>
              <p:nvPr/>
            </p:nvSpPr>
            <p:spPr>
              <a:xfrm>
                <a:off x="1151472" y="3187501"/>
                <a:ext cx="914400" cy="9144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직사각형 39">
              <a:extLst>
                <a:ext uri="{FF2B5EF4-FFF2-40B4-BE49-F238E27FC236}">
                  <a16:creationId xmlns:a16="http://schemas.microsoft.com/office/drawing/2014/main" id="{E8527523-79AC-42E8-A385-5609ABEDEB90}"/>
                </a:ext>
              </a:extLst>
            </p:cNvPr>
            <p:cNvSpPr/>
            <p:nvPr/>
          </p:nvSpPr>
          <p:spPr>
            <a:xfrm>
              <a:off x="2509438" y="2187449"/>
              <a:ext cx="403184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4152A1A-67E4-44AB-8D77-C93E34D58BE6}"/>
                </a:ext>
              </a:extLst>
            </p:cNvPr>
            <p:cNvGrpSpPr/>
            <p:nvPr/>
          </p:nvGrpSpPr>
          <p:grpSpPr>
            <a:xfrm>
              <a:off x="3237518" y="2144939"/>
              <a:ext cx="4897971" cy="565480"/>
              <a:chOff x="2159333" y="1761908"/>
              <a:chExt cx="4716923" cy="565480"/>
            </a:xfrm>
          </p:grpSpPr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id="{A2BED897-E2F9-49FB-A210-3FD06F5D2593}"/>
                  </a:ext>
                </a:extLst>
              </p:cNvPr>
              <p:cNvSpPr txBox="1"/>
              <p:nvPr/>
            </p:nvSpPr>
            <p:spPr bwMode="auto">
              <a:xfrm>
                <a:off x="2159333" y="1761908"/>
                <a:ext cx="4576856" cy="33855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2</a:t>
                </a:r>
                <a:r>
                  <a:rPr lang="en-US" altLang="ko-KR" sz="16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nd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week</a:t>
                </a:r>
              </a:p>
            </p:txBody>
          </p:sp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2463B9E0-290D-4E6F-B50A-001E022F3C46}"/>
                  </a:ext>
                </a:extLst>
              </p:cNvPr>
              <p:cNvSpPr txBox="1"/>
              <p:nvPr/>
            </p:nvSpPr>
            <p:spPr bwMode="auto">
              <a:xfrm>
                <a:off x="2299400" y="2050389"/>
                <a:ext cx="4576856" cy="2769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Understanding basic Linux (Kernels, Network and so on)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85538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Abadi"/>
        <a:ea typeface="Arial Unicode MS"/>
        <a:cs typeface=""/>
      </a:majorFont>
      <a:minorFont>
        <a:latin typeface="Abad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1776</Words>
  <Application>Microsoft Office PowerPoint</Application>
  <PresentationFormat>화면 슬라이드 쇼(16:9)</PresentationFormat>
  <Paragraphs>421</Paragraphs>
  <Slides>47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맑은 고딕</vt:lpstr>
      <vt:lpstr>Abadi</vt:lpstr>
      <vt:lpstr>Abadi Extra Light</vt:lpstr>
      <vt:lpstr>Arial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HYUNJAE LEE</cp:lastModifiedBy>
  <cp:revision>173</cp:revision>
  <dcterms:created xsi:type="dcterms:W3CDTF">2016-12-05T23:26:54Z</dcterms:created>
  <dcterms:modified xsi:type="dcterms:W3CDTF">2019-01-22T16:43:21Z</dcterms:modified>
</cp:coreProperties>
</file>