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6"/>
  </p:notesMasterIdLst>
  <p:sldIdLst>
    <p:sldId id="256" r:id="rId4"/>
    <p:sldId id="261" r:id="rId5"/>
    <p:sldId id="310" r:id="rId6"/>
    <p:sldId id="301" r:id="rId7"/>
    <p:sldId id="349" r:id="rId8"/>
    <p:sldId id="350" r:id="rId9"/>
    <p:sldId id="355" r:id="rId10"/>
    <p:sldId id="359" r:id="rId11"/>
    <p:sldId id="360" r:id="rId12"/>
    <p:sldId id="362" r:id="rId13"/>
    <p:sldId id="347" r:id="rId14"/>
    <p:sldId id="340" r:id="rId15"/>
    <p:sldId id="341" r:id="rId16"/>
    <p:sldId id="342" r:id="rId17"/>
    <p:sldId id="343" r:id="rId18"/>
    <p:sldId id="379" r:id="rId19"/>
    <p:sldId id="380" r:id="rId20"/>
    <p:sldId id="383" r:id="rId21"/>
    <p:sldId id="381" r:id="rId22"/>
    <p:sldId id="382" r:id="rId23"/>
    <p:sldId id="384" r:id="rId24"/>
    <p:sldId id="34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11" r:id="rId38"/>
    <p:sldId id="304" r:id="rId39"/>
    <p:sldId id="364" r:id="rId40"/>
    <p:sldId id="365" r:id="rId41"/>
    <p:sldId id="366" r:id="rId42"/>
    <p:sldId id="371" r:id="rId43"/>
    <p:sldId id="368" r:id="rId44"/>
    <p:sldId id="370" r:id="rId45"/>
    <p:sldId id="369" r:id="rId46"/>
    <p:sldId id="367" r:id="rId47"/>
    <p:sldId id="372" r:id="rId48"/>
    <p:sldId id="373" r:id="rId49"/>
    <p:sldId id="375" r:id="rId50"/>
    <p:sldId id="378" r:id="rId51"/>
    <p:sldId id="374" r:id="rId52"/>
    <p:sldId id="324" r:id="rId53"/>
    <p:sldId id="339" r:id="rId54"/>
    <p:sldId id="262" r:id="rId5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A5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107" d="100"/>
          <a:sy n="107" d="100"/>
        </p:scale>
        <p:origin x="715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22443" y="1193356"/>
            <a:ext cx="4164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(receiver)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sender’s info by </a:t>
            </a:r>
            <a:r>
              <a:rPr lang="en-US" altLang="ko-KR" dirty="0" err="1"/>
              <a:t>sockaddr_ll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recvfrom</a:t>
            </a:r>
            <a:r>
              <a:rPr lang="en-US" altLang="ko-KR" dirty="0"/>
              <a:t>’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Print out the message (data)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D8CDD-426C-48BE-8A9E-477CD2B6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3" y="1193356"/>
            <a:ext cx="4714530" cy="3758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6688D-F63E-44EF-B190-E486FFF2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370893"/>
            <a:ext cx="4775664" cy="25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2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</a:t>
            </a:r>
            <a:r>
              <a:rPr lang="en-US" altLang="ko-KR" baseline="30000" dirty="0"/>
              <a:t>st</a:t>
            </a:r>
            <a:r>
              <a:rPr lang="en-US" altLang="ko-KR" dirty="0"/>
              <a:t> paper we summarized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2E71E-2040-4C09-9B42-1102659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1602"/>
            <a:ext cx="695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Abstract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F81E1-E143-4CC9-85B7-36FEB2C4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1" y="1463139"/>
            <a:ext cx="6333901" cy="35518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A573EF-8888-4374-B284-CCEC33947CC9}"/>
              </a:ext>
            </a:extLst>
          </p:cNvPr>
          <p:cNvCxnSpPr/>
          <p:nvPr/>
        </p:nvCxnSpPr>
        <p:spPr>
          <a:xfrm>
            <a:off x="1547664" y="2571750"/>
            <a:ext cx="6048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0B06D2-3D48-4E72-804A-C381BEE1EAA7}"/>
              </a:ext>
            </a:extLst>
          </p:cNvPr>
          <p:cNvCxnSpPr/>
          <p:nvPr/>
        </p:nvCxnSpPr>
        <p:spPr>
          <a:xfrm>
            <a:off x="4973706" y="2859782"/>
            <a:ext cx="25922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AF6986-181B-4A81-9B40-50701B9EC55E}"/>
              </a:ext>
            </a:extLst>
          </p:cNvPr>
          <p:cNvCxnSpPr>
            <a:cxnSpLocks/>
          </p:cNvCxnSpPr>
          <p:nvPr/>
        </p:nvCxnSpPr>
        <p:spPr>
          <a:xfrm>
            <a:off x="1449177" y="3075806"/>
            <a:ext cx="61471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8E3759D-8531-42F8-9F4D-45E9A73D4837}"/>
              </a:ext>
            </a:extLst>
          </p:cNvPr>
          <p:cNvCxnSpPr>
            <a:cxnSpLocks/>
          </p:cNvCxnSpPr>
          <p:nvPr/>
        </p:nvCxnSpPr>
        <p:spPr>
          <a:xfrm>
            <a:off x="1498420" y="3363838"/>
            <a:ext cx="3937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E9F43D-F857-49FF-9107-F943503A677D}"/>
              </a:ext>
            </a:extLst>
          </p:cNvPr>
          <p:cNvCxnSpPr>
            <a:cxnSpLocks/>
          </p:cNvCxnSpPr>
          <p:nvPr/>
        </p:nvCxnSpPr>
        <p:spPr>
          <a:xfrm>
            <a:off x="1369351" y="3795886"/>
            <a:ext cx="38135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8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B614-C34B-4D24-8F4B-11A78AD5DB26}"/>
              </a:ext>
            </a:extLst>
          </p:cNvPr>
          <p:cNvSpPr txBox="1"/>
          <p:nvPr/>
        </p:nvSpPr>
        <p:spPr>
          <a:xfrm>
            <a:off x="842030" y="1495712"/>
            <a:ext cx="8377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real-time communications, manufactures selected field buses instead of Ethernet.</a:t>
            </a:r>
          </a:p>
          <a:p>
            <a:endParaRPr lang="en-US" altLang="ko-KR" dirty="0"/>
          </a:p>
          <a:p>
            <a:r>
              <a:rPr lang="en-US" altLang="ko-KR" dirty="0"/>
              <a:t>The arrival of TSN(time sensitive networking)      Ethernet was enhanced</a:t>
            </a:r>
          </a:p>
          <a:p>
            <a:r>
              <a:rPr lang="en-US" altLang="ko-KR" dirty="0"/>
              <a:t>    currently several communications based on Ethernet (RT, DDS and so on)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6A2131-DB9E-4BE3-A55B-5483EDB8A76D}"/>
              </a:ext>
            </a:extLst>
          </p:cNvPr>
          <p:cNvCxnSpPr>
            <a:cxnSpLocks/>
          </p:cNvCxnSpPr>
          <p:nvPr/>
        </p:nvCxnSpPr>
        <p:spPr>
          <a:xfrm>
            <a:off x="5940152" y="1779662"/>
            <a:ext cx="11521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776D5C-C94C-4EC2-9D4E-26B921713BDA}"/>
              </a:ext>
            </a:extLst>
          </p:cNvPr>
          <p:cNvSpPr/>
          <p:nvPr/>
        </p:nvSpPr>
        <p:spPr>
          <a:xfrm>
            <a:off x="5364088" y="2095545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083A05E-8414-49F4-A2B8-4875BAFB1534}"/>
              </a:ext>
            </a:extLst>
          </p:cNvPr>
          <p:cNvSpPr/>
          <p:nvPr/>
        </p:nvSpPr>
        <p:spPr>
          <a:xfrm>
            <a:off x="899592" y="2355726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F5739-6196-4452-9BB2-08B7AB20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65" y="2629134"/>
            <a:ext cx="7038443" cy="17251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CFA84-AD32-4FE7-A194-8C01B2BE962C}"/>
              </a:ext>
            </a:extLst>
          </p:cNvPr>
          <p:cNvSpPr/>
          <p:nvPr/>
        </p:nvSpPr>
        <p:spPr>
          <a:xfrm>
            <a:off x="1247228" y="2629134"/>
            <a:ext cx="2172644" cy="34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AF0C39-9A0E-420B-8DB2-74D9B6C232D3}"/>
              </a:ext>
            </a:extLst>
          </p:cNvPr>
          <p:cNvSpPr/>
          <p:nvPr/>
        </p:nvSpPr>
        <p:spPr>
          <a:xfrm>
            <a:off x="3131040" y="2710614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16D631A-6A8F-4AAE-8428-25C8580AC049}"/>
              </a:ext>
            </a:extLst>
          </p:cNvPr>
          <p:cNvCxnSpPr>
            <a:cxnSpLocks/>
          </p:cNvCxnSpPr>
          <p:nvPr/>
        </p:nvCxnSpPr>
        <p:spPr>
          <a:xfrm>
            <a:off x="4860032" y="3291830"/>
            <a:ext cx="3240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3B668-A1E6-4C3E-9A95-B635C83D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63638"/>
            <a:ext cx="6372200" cy="121088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BDBAF0-9A03-4885-A639-3058EE9BF6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1259632" y="2139702"/>
            <a:ext cx="6372200" cy="29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7FE41-BF29-476D-B9AD-2C7BE6C6ED38}"/>
              </a:ext>
            </a:extLst>
          </p:cNvPr>
          <p:cNvSpPr/>
          <p:nvPr/>
        </p:nvSpPr>
        <p:spPr>
          <a:xfrm>
            <a:off x="3275856" y="2503184"/>
            <a:ext cx="43238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11B60-3D86-4CC4-B0FA-24F7C0A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2900"/>
            <a:ext cx="6551712" cy="1881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95706-7CE0-4759-A8ED-1E916EB2A9BF}"/>
              </a:ext>
            </a:extLst>
          </p:cNvPr>
          <p:cNvSpPr/>
          <p:nvPr/>
        </p:nvSpPr>
        <p:spPr>
          <a:xfrm>
            <a:off x="1259632" y="2832900"/>
            <a:ext cx="1872208" cy="31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AE934-18E3-45E5-BC26-B1C512C4627B}"/>
              </a:ext>
            </a:extLst>
          </p:cNvPr>
          <p:cNvSpPr/>
          <p:nvPr/>
        </p:nvSpPr>
        <p:spPr>
          <a:xfrm>
            <a:off x="3203848" y="4371950"/>
            <a:ext cx="4607496" cy="29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2BA724-9DC7-4A8F-A70A-06085FDAE9AE}"/>
              </a:ext>
            </a:extLst>
          </p:cNvPr>
          <p:cNvCxnSpPr>
            <a:cxnSpLocks/>
          </p:cNvCxnSpPr>
          <p:nvPr/>
        </p:nvCxnSpPr>
        <p:spPr>
          <a:xfrm>
            <a:off x="2267744" y="3435846"/>
            <a:ext cx="16561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8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0044D-BEC1-4996-A31B-8B4AB47A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9116"/>
            <a:ext cx="7415808" cy="24948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9F1FB8-A99C-4086-90D6-626938BD8E88}"/>
              </a:ext>
            </a:extLst>
          </p:cNvPr>
          <p:cNvSpPr/>
          <p:nvPr/>
        </p:nvSpPr>
        <p:spPr>
          <a:xfrm>
            <a:off x="1115616" y="1635645"/>
            <a:ext cx="2160240" cy="33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263D78-EC73-4EFC-BFFA-72CA12701903}"/>
              </a:ext>
            </a:extLst>
          </p:cNvPr>
          <p:cNvCxnSpPr>
            <a:cxnSpLocks/>
          </p:cNvCxnSpPr>
          <p:nvPr/>
        </p:nvCxnSpPr>
        <p:spPr>
          <a:xfrm>
            <a:off x="4139952" y="2283718"/>
            <a:ext cx="43204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7BEF70-CFEE-4958-8C3B-CAFD819D0613}"/>
              </a:ext>
            </a:extLst>
          </p:cNvPr>
          <p:cNvCxnSpPr>
            <a:cxnSpLocks/>
          </p:cNvCxnSpPr>
          <p:nvPr/>
        </p:nvCxnSpPr>
        <p:spPr>
          <a:xfrm flipV="1">
            <a:off x="2564394" y="3651870"/>
            <a:ext cx="5896038" cy="72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AD98D-5B81-4E2D-9EB9-2ADBCAC32F4E}"/>
              </a:ext>
            </a:extLst>
          </p:cNvPr>
          <p:cNvCxnSpPr>
            <a:cxnSpLocks/>
          </p:cNvCxnSpPr>
          <p:nvPr/>
        </p:nvCxnSpPr>
        <p:spPr>
          <a:xfrm>
            <a:off x="1128437" y="4063050"/>
            <a:ext cx="48117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6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3A6E4-EF59-49B3-A652-BE9F0BE5C501}"/>
              </a:ext>
            </a:extLst>
          </p:cNvPr>
          <p:cNvGrpSpPr/>
          <p:nvPr/>
        </p:nvGrpSpPr>
        <p:grpSpPr>
          <a:xfrm>
            <a:off x="1353182" y="1618498"/>
            <a:ext cx="2458574" cy="3302839"/>
            <a:chOff x="1353182" y="1618498"/>
            <a:chExt cx="2458574" cy="330283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8E8D739-2961-49A0-95D5-755EA7F39192}"/>
                </a:ext>
              </a:extLst>
            </p:cNvPr>
            <p:cNvSpPr/>
            <p:nvPr/>
          </p:nvSpPr>
          <p:spPr>
            <a:xfrm>
              <a:off x="1353182" y="2114550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Commander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39BD00-B048-4B4A-AB6B-630D3CEA1842}"/>
                </a:ext>
              </a:extLst>
            </p:cNvPr>
            <p:cNvSpPr txBox="1"/>
            <p:nvPr/>
          </p:nvSpPr>
          <p:spPr>
            <a:xfrm>
              <a:off x="1612453" y="161849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Field Bus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E3D594F-FDFD-4BF7-B1CB-970D5604A893}"/>
                </a:ext>
              </a:extLst>
            </p:cNvPr>
            <p:cNvSpPr/>
            <p:nvPr/>
          </p:nvSpPr>
          <p:spPr>
            <a:xfrm>
              <a:off x="1353182" y="4006937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9B18F89-DACB-4DEB-8F10-8D4F850A6F9E}"/>
                </a:ext>
              </a:extLst>
            </p:cNvPr>
            <p:cNvCxnSpPr>
              <a:stCxn id="6" idx="2"/>
              <a:endCxn id="35" idx="0"/>
            </p:cNvCxnSpPr>
            <p:nvPr/>
          </p:nvCxnSpPr>
          <p:spPr>
            <a:xfrm>
              <a:off x="2094055" y="3028950"/>
              <a:ext cx="0" cy="9779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FCFA7-904D-4919-9B97-0D302C64F1B1}"/>
                </a:ext>
              </a:extLst>
            </p:cNvPr>
            <p:cNvSpPr txBox="1"/>
            <p:nvPr/>
          </p:nvSpPr>
          <p:spPr>
            <a:xfrm>
              <a:off x="2267744" y="331869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Point to Point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7E25CD-6985-47DD-83D7-AAD3E6822706}"/>
              </a:ext>
            </a:extLst>
          </p:cNvPr>
          <p:cNvGrpSpPr/>
          <p:nvPr/>
        </p:nvGrpSpPr>
        <p:grpSpPr>
          <a:xfrm>
            <a:off x="4788024" y="1618498"/>
            <a:ext cx="2760746" cy="3302839"/>
            <a:chOff x="4788024" y="1618498"/>
            <a:chExt cx="2760746" cy="33028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9F0A2-020C-4785-B544-9EFC8786F01B}"/>
                </a:ext>
              </a:extLst>
            </p:cNvPr>
            <p:cNvSpPr txBox="1"/>
            <p:nvPr/>
          </p:nvSpPr>
          <p:spPr>
            <a:xfrm>
              <a:off x="6301990" y="161849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Ethernet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27736EE-DCDF-4CF6-8D19-1967D389F98B}"/>
                </a:ext>
              </a:extLst>
            </p:cNvPr>
            <p:cNvSpPr/>
            <p:nvPr/>
          </p:nvSpPr>
          <p:spPr>
            <a:xfrm>
              <a:off x="6067024" y="2114550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Commander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E756EB1-923F-4B08-9AF5-41BEDA3D2454}"/>
                </a:ext>
              </a:extLst>
            </p:cNvPr>
            <p:cNvSpPr/>
            <p:nvPr/>
          </p:nvSpPr>
          <p:spPr>
            <a:xfrm>
              <a:off x="6067024" y="4006937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BA0B9AF-0D54-4B4F-9AE3-D7855FA2806E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6807897" y="3028950"/>
              <a:ext cx="0" cy="9779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0536BF-D36F-4018-8977-EE7964F46A09}"/>
                </a:ext>
              </a:extLst>
            </p:cNvPr>
            <p:cNvSpPr txBox="1"/>
            <p:nvPr/>
          </p:nvSpPr>
          <p:spPr>
            <a:xfrm>
              <a:off x="4788024" y="3315838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Ethernet Protocol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60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3A6E4-EF59-49B3-A652-BE9F0BE5C501}"/>
              </a:ext>
            </a:extLst>
          </p:cNvPr>
          <p:cNvGrpSpPr/>
          <p:nvPr/>
        </p:nvGrpSpPr>
        <p:grpSpPr>
          <a:xfrm>
            <a:off x="1353182" y="1618498"/>
            <a:ext cx="2458574" cy="3302839"/>
            <a:chOff x="1353182" y="1618498"/>
            <a:chExt cx="2458574" cy="330283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8E8D739-2961-49A0-95D5-755EA7F39192}"/>
                </a:ext>
              </a:extLst>
            </p:cNvPr>
            <p:cNvSpPr/>
            <p:nvPr/>
          </p:nvSpPr>
          <p:spPr>
            <a:xfrm>
              <a:off x="1353182" y="2114550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Commander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39BD00-B048-4B4A-AB6B-630D3CEA1842}"/>
                </a:ext>
              </a:extLst>
            </p:cNvPr>
            <p:cNvSpPr txBox="1"/>
            <p:nvPr/>
          </p:nvSpPr>
          <p:spPr>
            <a:xfrm>
              <a:off x="1612453" y="161849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Field Bus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E3D594F-FDFD-4BF7-B1CB-970D5604A893}"/>
                </a:ext>
              </a:extLst>
            </p:cNvPr>
            <p:cNvSpPr/>
            <p:nvPr/>
          </p:nvSpPr>
          <p:spPr>
            <a:xfrm>
              <a:off x="1353182" y="4006937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9B18F89-DACB-4DEB-8F10-8D4F850A6F9E}"/>
                </a:ext>
              </a:extLst>
            </p:cNvPr>
            <p:cNvCxnSpPr>
              <a:stCxn id="6" idx="2"/>
              <a:endCxn id="35" idx="0"/>
            </p:cNvCxnSpPr>
            <p:nvPr/>
          </p:nvCxnSpPr>
          <p:spPr>
            <a:xfrm>
              <a:off x="2094055" y="3028950"/>
              <a:ext cx="0" cy="9779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FCFA7-904D-4919-9B97-0D302C64F1B1}"/>
                </a:ext>
              </a:extLst>
            </p:cNvPr>
            <p:cNvSpPr txBox="1"/>
            <p:nvPr/>
          </p:nvSpPr>
          <p:spPr>
            <a:xfrm>
              <a:off x="2267744" y="331869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Point to Point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D40E93F-5C13-47E4-8D81-3EC0BBEC5869}"/>
              </a:ext>
            </a:extLst>
          </p:cNvPr>
          <p:cNvSpPr txBox="1"/>
          <p:nvPr/>
        </p:nvSpPr>
        <p:spPr>
          <a:xfrm>
            <a:off x="4577059" y="1987830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 Strongness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1. Execute RT Performance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2CC19-4FC6-4127-A7CE-C68BDEE7BE88}"/>
              </a:ext>
            </a:extLst>
          </p:cNvPr>
          <p:cNvSpPr txBox="1"/>
          <p:nvPr/>
        </p:nvSpPr>
        <p:spPr>
          <a:xfrm>
            <a:off x="4609606" y="3499730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Weakness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Too many protocol </a:t>
            </a:r>
          </a:p>
          <a:p>
            <a:r>
              <a:rPr lang="en-US" altLang="ko-KR" dirty="0"/>
              <a:t>to share with other device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4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70BF2F-FFF6-4133-BA94-17B7F5C31DE0}"/>
              </a:ext>
            </a:extLst>
          </p:cNvPr>
          <p:cNvGrpSpPr/>
          <p:nvPr/>
        </p:nvGrpSpPr>
        <p:grpSpPr>
          <a:xfrm>
            <a:off x="1673769" y="1657296"/>
            <a:ext cx="2172719" cy="3019631"/>
            <a:chOff x="3485640" y="1645058"/>
            <a:chExt cx="2172719" cy="30196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062AD5-4DB4-48D8-BAF0-8942A643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640" y="1645058"/>
              <a:ext cx="2172719" cy="3019631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213E92E-70B7-4962-A507-8F97FECC72EC}"/>
                </a:ext>
              </a:extLst>
            </p:cNvPr>
            <p:cNvSpPr/>
            <p:nvPr/>
          </p:nvSpPr>
          <p:spPr>
            <a:xfrm>
              <a:off x="3872747" y="1995687"/>
              <a:ext cx="1368151" cy="7200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Commander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F0805DF-CFBC-4218-BDA1-4D840E00CE64}"/>
                </a:ext>
              </a:extLst>
            </p:cNvPr>
            <p:cNvSpPr/>
            <p:nvPr/>
          </p:nvSpPr>
          <p:spPr>
            <a:xfrm rot="949166">
              <a:off x="3599065" y="2643758"/>
              <a:ext cx="360039" cy="111847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Driver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38B2D63-5909-4733-9FCE-CDA42E38AFC8}"/>
                </a:ext>
              </a:extLst>
            </p:cNvPr>
            <p:cNvSpPr/>
            <p:nvPr/>
          </p:nvSpPr>
          <p:spPr>
            <a:xfrm rot="949166">
              <a:off x="5177411" y="1952077"/>
              <a:ext cx="360039" cy="111847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Driver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0443FC2-550E-4340-9A7C-C24244A4457D}"/>
                </a:ext>
              </a:extLst>
            </p:cNvPr>
            <p:cNvCxnSpPr>
              <a:stCxn id="8" idx="4"/>
              <a:endCxn id="40" idx="6"/>
            </p:cNvCxnSpPr>
            <p:nvPr/>
          </p:nvCxnSpPr>
          <p:spPr>
            <a:xfrm flipH="1">
              <a:off x="3952286" y="2715767"/>
              <a:ext cx="604537" cy="53630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95A014A-ABFD-4BE1-8FDE-392DD1B5D8E3}"/>
                </a:ext>
              </a:extLst>
            </p:cNvPr>
            <p:cNvCxnSpPr>
              <a:cxnSpLocks/>
              <a:stCxn id="41" idx="4"/>
              <a:endCxn id="8" idx="4"/>
            </p:cNvCxnSpPr>
            <p:nvPr/>
          </p:nvCxnSpPr>
          <p:spPr>
            <a:xfrm flipH="1" flipV="1">
              <a:off x="4556823" y="2715767"/>
              <a:ext cx="648156" cy="3336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35839-78A2-4957-8AA3-D3DB61BFB3AB}"/>
              </a:ext>
            </a:extLst>
          </p:cNvPr>
          <p:cNvSpPr txBox="1"/>
          <p:nvPr/>
        </p:nvSpPr>
        <p:spPr>
          <a:xfrm>
            <a:off x="4079266" y="2248584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Because of many protocols,</a:t>
            </a:r>
          </a:p>
          <a:p>
            <a:r>
              <a:rPr lang="en-US" altLang="ko-KR" dirty="0"/>
              <a:t>The more complicated, The more difficulted</a:t>
            </a:r>
          </a:p>
        </p:txBody>
      </p:sp>
    </p:spTree>
    <p:extLst>
      <p:ext uri="{BB962C8B-B14F-4D97-AF65-F5344CB8AC3E}">
        <p14:creationId xmlns:p14="http://schemas.microsoft.com/office/powerpoint/2010/main" val="231364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7E25CD-6985-47DD-83D7-AAD3E6822706}"/>
              </a:ext>
            </a:extLst>
          </p:cNvPr>
          <p:cNvGrpSpPr/>
          <p:nvPr/>
        </p:nvGrpSpPr>
        <p:grpSpPr>
          <a:xfrm>
            <a:off x="4788024" y="1618498"/>
            <a:ext cx="2760746" cy="3302839"/>
            <a:chOff x="4788024" y="1618498"/>
            <a:chExt cx="2760746" cy="33028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9F0A2-020C-4785-B544-9EFC8786F01B}"/>
                </a:ext>
              </a:extLst>
            </p:cNvPr>
            <p:cNvSpPr txBox="1"/>
            <p:nvPr/>
          </p:nvSpPr>
          <p:spPr>
            <a:xfrm>
              <a:off x="6301990" y="161849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Ethernet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27736EE-DCDF-4CF6-8D19-1967D389F98B}"/>
                </a:ext>
              </a:extLst>
            </p:cNvPr>
            <p:cNvSpPr/>
            <p:nvPr/>
          </p:nvSpPr>
          <p:spPr>
            <a:xfrm>
              <a:off x="6067024" y="2114550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Commander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E756EB1-923F-4B08-9AF5-41BEDA3D2454}"/>
                </a:ext>
              </a:extLst>
            </p:cNvPr>
            <p:cNvSpPr/>
            <p:nvPr/>
          </p:nvSpPr>
          <p:spPr>
            <a:xfrm>
              <a:off x="6067024" y="4006937"/>
              <a:ext cx="1481746" cy="914400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BA0B9AF-0D54-4B4F-9AE3-D7855FA2806E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6807897" y="3028950"/>
              <a:ext cx="0" cy="9779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0536BF-D36F-4018-8977-EE7964F46A09}"/>
                </a:ext>
              </a:extLst>
            </p:cNvPr>
            <p:cNvSpPr txBox="1"/>
            <p:nvPr/>
          </p:nvSpPr>
          <p:spPr>
            <a:xfrm>
              <a:off x="4788024" y="3315838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Ethernet Protocol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10FADC4-405A-40A7-A552-94003F9D3312}"/>
              </a:ext>
            </a:extLst>
          </p:cNvPr>
          <p:cNvSpPr txBox="1"/>
          <p:nvPr/>
        </p:nvSpPr>
        <p:spPr>
          <a:xfrm>
            <a:off x="1457164" y="1987830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Strongness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There is protocols </a:t>
            </a:r>
          </a:p>
          <a:p>
            <a:r>
              <a:rPr lang="en-US" altLang="ko-KR" dirty="0"/>
              <a:t>to share with other device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A53E2-4414-47CC-A84A-BA8B0D9C6B4C}"/>
              </a:ext>
            </a:extLst>
          </p:cNvPr>
          <p:cNvSpPr txBox="1"/>
          <p:nvPr/>
        </p:nvSpPr>
        <p:spPr>
          <a:xfrm>
            <a:off x="1457164" y="3500504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 Weakness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1. Can’t meet the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45511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and analyzing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FADC4-405A-40A7-A552-94003F9D3312}"/>
              </a:ext>
            </a:extLst>
          </p:cNvPr>
          <p:cNvSpPr txBox="1"/>
          <p:nvPr/>
        </p:nvSpPr>
        <p:spPr>
          <a:xfrm>
            <a:off x="1457164" y="1987830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Strongness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There is protocols </a:t>
            </a:r>
          </a:p>
          <a:p>
            <a:r>
              <a:rPr lang="en-US" altLang="ko-KR" dirty="0"/>
              <a:t>to share with other device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A53E2-4414-47CC-A84A-BA8B0D9C6B4C}"/>
              </a:ext>
            </a:extLst>
          </p:cNvPr>
          <p:cNvSpPr txBox="1"/>
          <p:nvPr/>
        </p:nvSpPr>
        <p:spPr>
          <a:xfrm>
            <a:off x="1457164" y="3500504"/>
            <a:ext cx="384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Sensitive Networking(TSN)</a:t>
            </a:r>
          </a:p>
          <a:p>
            <a:r>
              <a:rPr lang="en-US" altLang="ko-KR" dirty="0"/>
              <a:t>- Making Ethernet more deterministic</a:t>
            </a:r>
          </a:p>
          <a:p>
            <a:r>
              <a:rPr lang="en-US" altLang="ko-KR" strike="sngStrike" dirty="0">
                <a:solidFill>
                  <a:srgbClr val="FF0000"/>
                </a:solidFill>
              </a:rPr>
              <a:t>- Weakness</a:t>
            </a:r>
          </a:p>
          <a:p>
            <a:r>
              <a:rPr lang="en-US" altLang="ko-KR" strike="sngStrike" dirty="0">
                <a:solidFill>
                  <a:srgbClr val="FF0000"/>
                </a:solidFill>
              </a:rPr>
              <a:t>1. Can’t meet the Deterministic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B9E904-7FF1-4934-B12F-9D8592A9362D}"/>
              </a:ext>
            </a:extLst>
          </p:cNvPr>
          <p:cNvGrpSpPr/>
          <p:nvPr/>
        </p:nvGrpSpPr>
        <p:grpSpPr>
          <a:xfrm>
            <a:off x="4788024" y="1618498"/>
            <a:ext cx="4345061" cy="3302839"/>
            <a:chOff x="4788024" y="1618498"/>
            <a:chExt cx="4345061" cy="330283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97E25CD-6985-47DD-83D7-AAD3E6822706}"/>
                </a:ext>
              </a:extLst>
            </p:cNvPr>
            <p:cNvGrpSpPr/>
            <p:nvPr/>
          </p:nvGrpSpPr>
          <p:grpSpPr>
            <a:xfrm>
              <a:off x="4788024" y="1618498"/>
              <a:ext cx="2760746" cy="3302839"/>
              <a:chOff x="4788024" y="1618498"/>
              <a:chExt cx="2760746" cy="330283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99F0A2-020C-4785-B544-9EFC8786F01B}"/>
                  </a:ext>
                </a:extLst>
              </p:cNvPr>
              <p:cNvSpPr txBox="1"/>
              <p:nvPr/>
            </p:nvSpPr>
            <p:spPr>
              <a:xfrm>
                <a:off x="6301990" y="1618498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Ethernet</a:t>
                </a:r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E27736EE-DCDF-4CF6-8D19-1967D389F98B}"/>
                  </a:ext>
                </a:extLst>
              </p:cNvPr>
              <p:cNvSpPr/>
              <p:nvPr/>
            </p:nvSpPr>
            <p:spPr>
              <a:xfrm>
                <a:off x="6067024" y="2114550"/>
                <a:ext cx="1481746" cy="914400"/>
              </a:xfrm>
              <a:prstGeom prst="roundRect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Commander</a:t>
                </a:r>
                <a:endParaRPr lang="ko-KR" altLang="en-US" dirty="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5E756EB1-923F-4B08-9AF5-41BEDA3D2454}"/>
                  </a:ext>
                </a:extLst>
              </p:cNvPr>
              <p:cNvSpPr/>
              <p:nvPr/>
            </p:nvSpPr>
            <p:spPr>
              <a:xfrm>
                <a:off x="6067024" y="4006937"/>
                <a:ext cx="1481746" cy="914400"/>
              </a:xfrm>
              <a:prstGeom prst="roundRect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Device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4BA0B9AF-0D54-4B4F-9AE3-D7855FA2806E}"/>
                  </a:ext>
                </a:extLst>
              </p:cNvPr>
              <p:cNvCxnSpPr>
                <a:cxnSpLocks/>
                <a:stCxn id="36" idx="2"/>
                <a:endCxn id="37" idx="0"/>
              </p:cNvCxnSpPr>
              <p:nvPr/>
            </p:nvCxnSpPr>
            <p:spPr>
              <a:xfrm>
                <a:off x="6807897" y="3028950"/>
                <a:ext cx="0" cy="9779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0536BF-D36F-4018-8977-EE7964F46A09}"/>
                  </a:ext>
                </a:extLst>
              </p:cNvPr>
              <p:cNvSpPr txBox="1"/>
              <p:nvPr/>
            </p:nvSpPr>
            <p:spPr>
              <a:xfrm>
                <a:off x="4788024" y="3315838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Ethernet Protocol</a:t>
                </a:r>
                <a:endParaRPr lang="ko-KR" altLang="en-US" dirty="0"/>
              </a:p>
            </p:txBody>
          </p: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2FD38F-EFCF-4E65-959A-2BEA06B40125}"/>
                </a:ext>
              </a:extLst>
            </p:cNvPr>
            <p:cNvSpPr/>
            <p:nvPr/>
          </p:nvSpPr>
          <p:spPr>
            <a:xfrm>
              <a:off x="7225391" y="3008757"/>
              <a:ext cx="1907694" cy="1018505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Time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Sensitive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Networking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61A2A03-64DF-49D9-BF85-8568B5659F44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6807897" y="3518010"/>
              <a:ext cx="417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83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70BF2F-FFF6-4133-BA94-17B7F5C31DE0}"/>
              </a:ext>
            </a:extLst>
          </p:cNvPr>
          <p:cNvGrpSpPr/>
          <p:nvPr/>
        </p:nvGrpSpPr>
        <p:grpSpPr>
          <a:xfrm>
            <a:off x="1673769" y="1657296"/>
            <a:ext cx="2172719" cy="3019631"/>
            <a:chOff x="3485640" y="1645058"/>
            <a:chExt cx="2172719" cy="30196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062AD5-4DB4-48D8-BAF0-8942A643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640" y="1645058"/>
              <a:ext cx="2172719" cy="3019631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213E92E-70B7-4962-A507-8F97FECC72EC}"/>
                </a:ext>
              </a:extLst>
            </p:cNvPr>
            <p:cNvSpPr/>
            <p:nvPr/>
          </p:nvSpPr>
          <p:spPr>
            <a:xfrm>
              <a:off x="3872747" y="1995687"/>
              <a:ext cx="1368151" cy="7200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RT Kernel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F0805DF-CFBC-4218-BDA1-4D840E00CE64}"/>
                </a:ext>
              </a:extLst>
            </p:cNvPr>
            <p:cNvSpPr/>
            <p:nvPr/>
          </p:nvSpPr>
          <p:spPr>
            <a:xfrm rot="949166">
              <a:off x="3599065" y="2643758"/>
              <a:ext cx="360039" cy="111847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Driver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38B2D63-5909-4733-9FCE-CDA42E38AFC8}"/>
                </a:ext>
              </a:extLst>
            </p:cNvPr>
            <p:cNvSpPr/>
            <p:nvPr/>
          </p:nvSpPr>
          <p:spPr>
            <a:xfrm rot="949166">
              <a:off x="5177411" y="1952077"/>
              <a:ext cx="360039" cy="111847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Driver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0443FC2-550E-4340-9A7C-C24244A4457D}"/>
                </a:ext>
              </a:extLst>
            </p:cNvPr>
            <p:cNvCxnSpPr>
              <a:stCxn id="8" idx="4"/>
              <a:endCxn id="40" idx="6"/>
            </p:cNvCxnSpPr>
            <p:nvPr/>
          </p:nvCxnSpPr>
          <p:spPr>
            <a:xfrm flipH="1">
              <a:off x="3952286" y="2715767"/>
              <a:ext cx="604537" cy="53630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95A014A-ABFD-4BE1-8FDE-392DD1B5D8E3}"/>
                </a:ext>
              </a:extLst>
            </p:cNvPr>
            <p:cNvCxnSpPr>
              <a:cxnSpLocks/>
              <a:stCxn id="41" idx="4"/>
              <a:endCxn id="8" idx="4"/>
            </p:cNvCxnSpPr>
            <p:nvPr/>
          </p:nvCxnSpPr>
          <p:spPr>
            <a:xfrm flipH="1" flipV="1">
              <a:off x="4556823" y="2715767"/>
              <a:ext cx="648156" cy="3336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35839-78A2-4957-8AA3-D3DB61BFB3AB}"/>
              </a:ext>
            </a:extLst>
          </p:cNvPr>
          <p:cNvSpPr txBox="1"/>
          <p:nvPr/>
        </p:nvSpPr>
        <p:spPr>
          <a:xfrm>
            <a:off x="4079266" y="2248584"/>
            <a:ext cx="49664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 Kernel + Configuration and Ethernet Protocol</a:t>
            </a:r>
          </a:p>
          <a:p>
            <a:r>
              <a:rPr lang="en-US" altLang="ko-KR" dirty="0"/>
              <a:t>might meet the robotics’ requirements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The Goal : Evaluate and Analysis</a:t>
            </a:r>
          </a:p>
          <a:p>
            <a:r>
              <a:rPr lang="en-US" altLang="ko-KR" dirty="0"/>
              <a:t>RT Kernel and Ethernet Protocol </a:t>
            </a:r>
          </a:p>
          <a:p>
            <a:r>
              <a:rPr lang="en-US" altLang="ko-KR" dirty="0"/>
              <a:t>can meet the robotics’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4148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3842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Linux for RT applications,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 Tool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 Library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70C0"/>
                </a:solidFill>
              </a:rPr>
              <a:t>Use Patch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5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Linux for RT applications,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 Tool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321895-1C47-4404-9905-16EB5BE04040}"/>
              </a:ext>
            </a:extLst>
          </p:cNvPr>
          <p:cNvGrpSpPr/>
          <p:nvPr/>
        </p:nvGrpSpPr>
        <p:grpSpPr>
          <a:xfrm>
            <a:off x="1773931" y="2787774"/>
            <a:ext cx="5479827" cy="2133563"/>
            <a:chOff x="1773931" y="2787774"/>
            <a:chExt cx="5479827" cy="213356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123679A-3103-4E7D-A725-F5B0F3C66DF5}"/>
                </a:ext>
              </a:extLst>
            </p:cNvPr>
            <p:cNvGrpSpPr/>
            <p:nvPr/>
          </p:nvGrpSpPr>
          <p:grpSpPr>
            <a:xfrm>
              <a:off x="1867372" y="3147813"/>
              <a:ext cx="2672526" cy="1668403"/>
              <a:chOff x="2238805" y="3147813"/>
              <a:chExt cx="2672526" cy="1668403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9E0B5CA4-D41D-4CCD-9245-511794663192}"/>
                  </a:ext>
                </a:extLst>
              </p:cNvPr>
              <p:cNvSpPr/>
              <p:nvPr/>
            </p:nvSpPr>
            <p:spPr>
              <a:xfrm>
                <a:off x="2915816" y="3147813"/>
                <a:ext cx="1512977" cy="946165"/>
              </a:xfrm>
              <a:prstGeom prst="ellipse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Linux</a:t>
                </a:r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7AB860-5C29-4E3E-8224-89D676851AE2}"/>
                  </a:ext>
                </a:extLst>
              </p:cNvPr>
              <p:cNvSpPr txBox="1"/>
              <p:nvPr/>
            </p:nvSpPr>
            <p:spPr>
              <a:xfrm>
                <a:off x="2238805" y="4446884"/>
                <a:ext cx="2672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Highest Level Commands</a:t>
                </a:r>
                <a:endParaRPr lang="ko-KR" altLang="en-US" dirty="0"/>
              </a:p>
            </p:txBody>
          </p: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9365CA43-2AFE-482F-84C1-EFC69160627B}"/>
                  </a:ext>
                </a:extLst>
              </p:cNvPr>
              <p:cNvSpPr/>
              <p:nvPr/>
            </p:nvSpPr>
            <p:spPr>
              <a:xfrm rot="16200000">
                <a:off x="3456280" y="4093978"/>
                <a:ext cx="432048" cy="349980"/>
              </a:xfrm>
              <a:prstGeom prst="rightArrow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C4E44E-72EC-46B8-8FF2-6FEE0991E1C2}"/>
                </a:ext>
              </a:extLst>
            </p:cNvPr>
            <p:cNvGrpSpPr/>
            <p:nvPr/>
          </p:nvGrpSpPr>
          <p:grpSpPr>
            <a:xfrm>
              <a:off x="4937897" y="3147813"/>
              <a:ext cx="1866351" cy="1668403"/>
              <a:chOff x="4937897" y="3147813"/>
              <a:chExt cx="1866351" cy="166840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885EDCD-982F-4AEF-8EF1-762D47AB3344}"/>
                  </a:ext>
                </a:extLst>
              </p:cNvPr>
              <p:cNvSpPr/>
              <p:nvPr/>
            </p:nvSpPr>
            <p:spPr>
              <a:xfrm>
                <a:off x="4937897" y="3147813"/>
                <a:ext cx="1866351" cy="946165"/>
              </a:xfrm>
              <a:prstGeom prst="ellipse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Embedded RTOS</a:t>
                </a:r>
                <a:endParaRPr lang="ko-KR" altLang="en-US" dirty="0"/>
              </a:p>
            </p:txBody>
          </p:sp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D5123124-A930-4CE0-AF13-5636964CCF60}"/>
                  </a:ext>
                </a:extLst>
              </p:cNvPr>
              <p:cNvSpPr/>
              <p:nvPr/>
            </p:nvSpPr>
            <p:spPr>
              <a:xfrm rot="16200000">
                <a:off x="5655048" y="4101097"/>
                <a:ext cx="432048" cy="349980"/>
              </a:xfrm>
              <a:prstGeom prst="rightArrow">
                <a:avLst/>
              </a:prstGeom>
              <a:solidFill>
                <a:srgbClr val="9AD3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085028-16DB-41E5-AD06-028A6CC31549}"/>
                  </a:ext>
                </a:extLst>
              </p:cNvPr>
              <p:cNvSpPr txBox="1"/>
              <p:nvPr/>
            </p:nvSpPr>
            <p:spPr>
              <a:xfrm>
                <a:off x="5135133" y="4446884"/>
                <a:ext cx="147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Critical Tasks</a:t>
                </a:r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328679-5806-4975-A98B-8CFFC2618406}"/>
                </a:ext>
              </a:extLst>
            </p:cNvPr>
            <p:cNvSpPr/>
            <p:nvPr/>
          </p:nvSpPr>
          <p:spPr>
            <a:xfrm>
              <a:off x="1773931" y="2787774"/>
              <a:ext cx="5479827" cy="2133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62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Linux for RT applications,</a:t>
            </a:r>
          </a:p>
          <a:p>
            <a:endParaRPr lang="en-US" altLang="ko-KR" dirty="0"/>
          </a:p>
          <a:p>
            <a:r>
              <a:rPr lang="en-US" altLang="ko-KR" dirty="0"/>
              <a:t>2. Use Library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66D35B4-68C8-41D9-AEE9-6B55E0D9BCCF}"/>
              </a:ext>
            </a:extLst>
          </p:cNvPr>
          <p:cNvGrpSpPr/>
          <p:nvPr/>
        </p:nvGrpSpPr>
        <p:grpSpPr>
          <a:xfrm>
            <a:off x="3347864" y="2310663"/>
            <a:ext cx="4238182" cy="2674251"/>
            <a:chOff x="3347864" y="2310663"/>
            <a:chExt cx="4238182" cy="267425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3869AB7-945E-49C1-BA3E-BBC154F988A3}"/>
                </a:ext>
              </a:extLst>
            </p:cNvPr>
            <p:cNvSpPr/>
            <p:nvPr/>
          </p:nvSpPr>
          <p:spPr>
            <a:xfrm>
              <a:off x="3347864" y="2310663"/>
              <a:ext cx="2674251" cy="2674251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F1C3893-41FC-4B6E-B145-D6A6D21AFD7F}"/>
                </a:ext>
              </a:extLst>
            </p:cNvPr>
            <p:cNvSpPr/>
            <p:nvPr/>
          </p:nvSpPr>
          <p:spPr>
            <a:xfrm>
              <a:off x="4355976" y="3337895"/>
              <a:ext cx="1512168" cy="15121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8E3BA-37AC-4BDF-A037-56CAE0F322A9}"/>
                </a:ext>
              </a:extLst>
            </p:cNvPr>
            <p:cNvSpPr txBox="1"/>
            <p:nvPr/>
          </p:nvSpPr>
          <p:spPr>
            <a:xfrm>
              <a:off x="3563888" y="286466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3C896C-DB23-4F23-94C1-EE3132245596}"/>
                </a:ext>
              </a:extLst>
            </p:cNvPr>
            <p:cNvSpPr txBox="1"/>
            <p:nvPr/>
          </p:nvSpPr>
          <p:spPr>
            <a:xfrm>
              <a:off x="4750160" y="3939902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Cobalt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6E48C8F-AF46-428A-BB4A-A5E4A5B62AB4}"/>
                </a:ext>
              </a:extLst>
            </p:cNvPr>
            <p:cNvCxnSpPr/>
            <p:nvPr/>
          </p:nvCxnSpPr>
          <p:spPr>
            <a:xfrm>
              <a:off x="4299962" y="3233993"/>
              <a:ext cx="563907" cy="63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E7DE5C-6FB2-430C-8EC4-5F226D706F60}"/>
                </a:ext>
              </a:extLst>
            </p:cNvPr>
            <p:cNvSpPr txBox="1"/>
            <p:nvPr/>
          </p:nvSpPr>
          <p:spPr>
            <a:xfrm>
              <a:off x="4612155" y="3181611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Tasks that over the deadline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36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Linux for RT applications,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3. Use patch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ECA9F6-4F2D-4570-A76A-298C1C68A582}"/>
              </a:ext>
            </a:extLst>
          </p:cNvPr>
          <p:cNvSpPr/>
          <p:nvPr/>
        </p:nvSpPr>
        <p:spPr>
          <a:xfrm>
            <a:off x="3347864" y="2310663"/>
            <a:ext cx="2674251" cy="2674251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RT Kernel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3E7B-EF3C-40D4-8868-A5848ACF2A0F}"/>
              </a:ext>
            </a:extLst>
          </p:cNvPr>
          <p:cNvSpPr txBox="1"/>
          <p:nvPr/>
        </p:nvSpPr>
        <p:spPr>
          <a:xfrm>
            <a:off x="6129695" y="2893650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Without need Tool or Library,</a:t>
            </a:r>
          </a:p>
          <a:p>
            <a:endParaRPr lang="en-US" altLang="ko-KR" dirty="0"/>
          </a:p>
          <a:p>
            <a:r>
              <a:rPr lang="en-US" altLang="ko-KR" dirty="0"/>
              <a:t>Just using the RT Patch,</a:t>
            </a:r>
          </a:p>
          <a:p>
            <a:r>
              <a:rPr lang="en-US" altLang="ko-KR" dirty="0"/>
              <a:t>We can get RT capabilities</a:t>
            </a:r>
          </a:p>
        </p:txBody>
      </p:sp>
    </p:spTree>
    <p:extLst>
      <p:ext uri="{BB962C8B-B14F-4D97-AF65-F5344CB8AC3E}">
        <p14:creationId xmlns:p14="http://schemas.microsoft.com/office/powerpoint/2010/main" val="358308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7D5658-FD1E-4BAE-B1B4-9F46176DEDD2}"/>
              </a:ext>
            </a:extLst>
          </p:cNvPr>
          <p:cNvGrpSpPr/>
          <p:nvPr/>
        </p:nvGrpSpPr>
        <p:grpSpPr>
          <a:xfrm>
            <a:off x="1390408" y="2113201"/>
            <a:ext cx="6501307" cy="2398684"/>
            <a:chOff x="1390408" y="2113201"/>
            <a:chExt cx="6501307" cy="239868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3969280-1F80-4139-83EC-D60F5E24B072}"/>
                </a:ext>
              </a:extLst>
            </p:cNvPr>
            <p:cNvSpPr/>
            <p:nvPr/>
          </p:nvSpPr>
          <p:spPr>
            <a:xfrm>
              <a:off x="1449177" y="2522885"/>
              <a:ext cx="3024336" cy="494765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Network Protocols Layers</a:t>
              </a:r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39B6C62-B9C5-482A-B37F-F9A2AE7AA998}"/>
                </a:ext>
              </a:extLst>
            </p:cNvPr>
            <p:cNvSpPr/>
            <p:nvPr/>
          </p:nvSpPr>
          <p:spPr>
            <a:xfrm>
              <a:off x="1390408" y="4017120"/>
              <a:ext cx="3253584" cy="494765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Network Interface Ring Buffer??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A56A4F5-A706-43EC-844D-28B4AA043B5D}"/>
                </a:ext>
              </a:extLst>
            </p:cNvPr>
            <p:cNvSpPr/>
            <p:nvPr/>
          </p:nvSpPr>
          <p:spPr>
            <a:xfrm>
              <a:off x="1450237" y="3273053"/>
              <a:ext cx="962583" cy="494765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Ingress</a:t>
              </a:r>
            </a:p>
            <a:p>
              <a:pPr algn="ctr"/>
              <a:r>
                <a:rPr lang="en-US" altLang="ko-KR" dirty="0" err="1"/>
                <a:t>Qdisc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D2C1E25-1C51-4F0D-8617-E77892B8D2AC}"/>
                </a:ext>
              </a:extLst>
            </p:cNvPr>
            <p:cNvSpPr/>
            <p:nvPr/>
          </p:nvSpPr>
          <p:spPr>
            <a:xfrm>
              <a:off x="3510930" y="3265804"/>
              <a:ext cx="962583" cy="494765"/>
            </a:xfrm>
            <a:prstGeom prst="roundRect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Egress</a:t>
              </a:r>
            </a:p>
            <a:p>
              <a:pPr algn="ctr"/>
              <a:r>
                <a:rPr lang="en-US" altLang="ko-KR" dirty="0" err="1"/>
                <a:t>Qdisc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A1DFEF9-9EC4-4384-B59E-36F44B27E9B4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1931529" y="3009911"/>
              <a:ext cx="0" cy="2631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CD176E2-23B6-4626-A8DD-143F2C33560F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3992221" y="3009910"/>
              <a:ext cx="1" cy="255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65C0946-FE39-4C8C-8363-5A49C8C5E8A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992220" y="3760569"/>
              <a:ext cx="2" cy="2565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BBE95AA-5628-4408-B371-752E172459F6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931528" y="3767818"/>
              <a:ext cx="1" cy="267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D61347F-4DA5-40AD-9A74-2A45BDE168AF}"/>
                </a:ext>
              </a:extLst>
            </p:cNvPr>
            <p:cNvSpPr/>
            <p:nvPr/>
          </p:nvSpPr>
          <p:spPr>
            <a:xfrm>
              <a:off x="6444208" y="2113201"/>
              <a:ext cx="1314132" cy="1314132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Linux Traffic Control</a:t>
              </a:r>
            </a:p>
            <a:p>
              <a:pPr algn="ctr"/>
              <a:r>
                <a:rPr lang="en-US" altLang="ko-KR" dirty="0"/>
                <a:t>(TC)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26EFA53-2CB7-46C8-998F-7AF552064EE5}"/>
                </a:ext>
              </a:extLst>
            </p:cNvPr>
            <p:cNvCxnSpPr>
              <a:cxnSpLocks/>
              <a:stCxn id="16" idx="2"/>
              <a:endCxn id="20" idx="3"/>
            </p:cNvCxnSpPr>
            <p:nvPr/>
          </p:nvCxnSpPr>
          <p:spPr>
            <a:xfrm flipH="1">
              <a:off x="4473513" y="2770267"/>
              <a:ext cx="1970695" cy="7429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13B33B2-BC2C-446E-B2B7-0AB338A66B7D}"/>
                </a:ext>
              </a:extLst>
            </p:cNvPr>
            <p:cNvCxnSpPr>
              <a:cxnSpLocks/>
              <a:stCxn id="16" idx="2"/>
              <a:endCxn id="19" idx="3"/>
            </p:cNvCxnSpPr>
            <p:nvPr/>
          </p:nvCxnSpPr>
          <p:spPr>
            <a:xfrm flipH="1">
              <a:off x="2412820" y="2770267"/>
              <a:ext cx="4031388" cy="7501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7B48F9-EFE6-4A46-BDF5-4D917BF01A4C}"/>
                </a:ext>
              </a:extLst>
            </p:cNvPr>
            <p:cNvSpPr txBox="1"/>
            <p:nvPr/>
          </p:nvSpPr>
          <p:spPr>
            <a:xfrm>
              <a:off x="6310833" y="3510901"/>
              <a:ext cx="158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Control </a:t>
              </a:r>
              <a:r>
                <a:rPr lang="en-US" altLang="ko-KR" dirty="0" err="1"/>
                <a:t>Qdisc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98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85C75-52F9-4127-B08C-6C1410E93F62}"/>
              </a:ext>
            </a:extLst>
          </p:cNvPr>
          <p:cNvSpPr txBox="1"/>
          <p:nvPr/>
        </p:nvSpPr>
        <p:spPr>
          <a:xfrm>
            <a:off x="4670762" y="2994507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Shaping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Scheduling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06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85C75-52F9-4127-B08C-6C1410E93F62}"/>
              </a:ext>
            </a:extLst>
          </p:cNvPr>
          <p:cNvSpPr txBox="1"/>
          <p:nvPr/>
        </p:nvSpPr>
        <p:spPr>
          <a:xfrm>
            <a:off x="4670762" y="2994507"/>
            <a:ext cx="4613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Shaping</a:t>
            </a:r>
          </a:p>
          <a:p>
            <a:r>
              <a:rPr lang="en-US" altLang="ko-KR" dirty="0"/>
              <a:t>If there are delays of sending the packets,</a:t>
            </a:r>
          </a:p>
          <a:p>
            <a:r>
              <a:rPr lang="en-US" altLang="ko-KR" dirty="0"/>
              <a:t>To avoid traffic congestion, control the traffic</a:t>
            </a:r>
          </a:p>
        </p:txBody>
      </p:sp>
    </p:spTree>
    <p:extLst>
      <p:ext uri="{BB962C8B-B14F-4D97-AF65-F5344CB8AC3E}">
        <p14:creationId xmlns:p14="http://schemas.microsoft.com/office/powerpoint/2010/main" val="38159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85C75-52F9-4127-B08C-6C1410E93F62}"/>
              </a:ext>
            </a:extLst>
          </p:cNvPr>
          <p:cNvSpPr txBox="1"/>
          <p:nvPr/>
        </p:nvSpPr>
        <p:spPr>
          <a:xfrm>
            <a:off x="4670762" y="2994507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Roles</a:t>
            </a:r>
          </a:p>
          <a:p>
            <a:r>
              <a:rPr lang="en-US" altLang="ko-KR" dirty="0"/>
              <a:t>2. Scheduling</a:t>
            </a:r>
          </a:p>
          <a:p>
            <a:r>
              <a:rPr lang="en-US" altLang="ko-KR" dirty="0"/>
              <a:t>Select which packet will be sent next</a:t>
            </a:r>
          </a:p>
        </p:txBody>
      </p:sp>
    </p:spTree>
    <p:extLst>
      <p:ext uri="{BB962C8B-B14F-4D97-AF65-F5344CB8AC3E}">
        <p14:creationId xmlns:p14="http://schemas.microsoft.com/office/powerpoint/2010/main" val="217837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85C75-52F9-4127-B08C-6C1410E93F62}"/>
              </a:ext>
            </a:extLst>
          </p:cNvPr>
          <p:cNvSpPr txBox="1"/>
          <p:nvPr/>
        </p:nvSpPr>
        <p:spPr>
          <a:xfrm>
            <a:off x="4670762" y="2994507"/>
            <a:ext cx="3451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Roles</a:t>
            </a:r>
          </a:p>
          <a:p>
            <a:r>
              <a:rPr lang="en-US" altLang="ko-KR" dirty="0"/>
              <a:t>3. Filter</a:t>
            </a:r>
          </a:p>
          <a:p>
            <a:r>
              <a:rPr lang="en-US" altLang="ko-KR" dirty="0"/>
              <a:t>Block </a:t>
            </a:r>
            <a:r>
              <a:rPr lang="en-US" altLang="ko-KR" dirty="0">
                <a:solidFill>
                  <a:srgbClr val="FF0000"/>
                </a:solidFill>
              </a:rPr>
              <a:t>unauthenticated packets??</a:t>
            </a:r>
          </a:p>
          <a:p>
            <a:r>
              <a:rPr lang="en-US" altLang="ko-KR" dirty="0"/>
              <a:t>Or</a:t>
            </a:r>
          </a:p>
          <a:p>
            <a:r>
              <a:rPr lang="en-US" altLang="ko-KR" dirty="0"/>
              <a:t>Classify the packets to each class</a:t>
            </a:r>
          </a:p>
        </p:txBody>
      </p:sp>
    </p:spTree>
    <p:extLst>
      <p:ext uri="{BB962C8B-B14F-4D97-AF65-F5344CB8AC3E}">
        <p14:creationId xmlns:p14="http://schemas.microsoft.com/office/powerpoint/2010/main" val="3587104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203D3-7AE3-4936-B008-7770AE1CBD87}"/>
              </a:ext>
            </a:extLst>
          </p:cNvPr>
          <p:cNvSpPr txBox="1"/>
          <p:nvPr/>
        </p:nvSpPr>
        <p:spPr>
          <a:xfrm>
            <a:off x="4670762" y="2994507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Type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Classless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Classful??</a:t>
            </a:r>
          </a:p>
        </p:txBody>
      </p:sp>
    </p:spTree>
    <p:extLst>
      <p:ext uri="{BB962C8B-B14F-4D97-AF65-F5344CB8AC3E}">
        <p14:creationId xmlns:p14="http://schemas.microsoft.com/office/powerpoint/2010/main" val="949820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203D3-7AE3-4936-B008-7770AE1CBD87}"/>
              </a:ext>
            </a:extLst>
          </p:cNvPr>
          <p:cNvSpPr txBox="1"/>
          <p:nvPr/>
        </p:nvSpPr>
        <p:spPr>
          <a:xfrm>
            <a:off x="4670762" y="2994507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Type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Classless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28E14E-6398-4467-B9CC-D691F3F2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601" y="2227329"/>
            <a:ext cx="2978791" cy="2773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58169B-1669-48EF-B5BA-D8853D432FDB}"/>
              </a:ext>
            </a:extLst>
          </p:cNvPr>
          <p:cNvSpPr txBox="1"/>
          <p:nvPr/>
        </p:nvSpPr>
        <p:spPr>
          <a:xfrm>
            <a:off x="216468" y="4692713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Reference : http://www.tldp.org/HOWTO/Traffic-Control-HOWTO/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534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Networking Architecture : Linux Traffic Control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86D7A7-1A8B-4BBB-AF91-644FCAE22D7A}"/>
              </a:ext>
            </a:extLst>
          </p:cNvPr>
          <p:cNvSpPr/>
          <p:nvPr/>
        </p:nvSpPr>
        <p:spPr>
          <a:xfrm>
            <a:off x="3510930" y="3265804"/>
            <a:ext cx="962583" cy="494765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Egress</a:t>
            </a:r>
          </a:p>
          <a:p>
            <a:pPr algn="ctr"/>
            <a:r>
              <a:rPr lang="en-US" altLang="ko-KR" dirty="0" err="1"/>
              <a:t>Qdisc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203D3-7AE3-4936-B008-7770AE1CBD87}"/>
              </a:ext>
            </a:extLst>
          </p:cNvPr>
          <p:cNvSpPr txBox="1"/>
          <p:nvPr/>
        </p:nvSpPr>
        <p:spPr>
          <a:xfrm>
            <a:off x="4670762" y="2994507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Type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2. Classful??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77E081-932B-44E4-B0EC-AF910155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53" y="2366123"/>
            <a:ext cx="3040447" cy="2563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BB83FE-DA2A-45F8-B95F-C45538C03FAE}"/>
              </a:ext>
            </a:extLst>
          </p:cNvPr>
          <p:cNvSpPr txBox="1"/>
          <p:nvPr/>
        </p:nvSpPr>
        <p:spPr>
          <a:xfrm>
            <a:off x="216468" y="4692713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Reference : http://www.tldp.org/HOWTO/Traffic-Control-HOWTO/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2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Setting up RT communications in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1449177" y="1779662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Network hard IRQ threads and </a:t>
            </a:r>
            <a:r>
              <a:rPr lang="en-US" altLang="ko-KR" dirty="0" err="1"/>
              <a:t>Softirqs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8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9532D-BBD0-4BEB-8350-68F9C31D75B2}"/>
              </a:ext>
            </a:extLst>
          </p:cNvPr>
          <p:cNvSpPr txBox="1"/>
          <p:nvPr/>
        </p:nvSpPr>
        <p:spPr>
          <a:xfrm>
            <a:off x="1403648" y="1170710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goal of this week : Improving the code to evaluate latency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458B5F-F950-407F-B209-B2006C191432}"/>
              </a:ext>
            </a:extLst>
          </p:cNvPr>
          <p:cNvGrpSpPr/>
          <p:nvPr/>
        </p:nvGrpSpPr>
        <p:grpSpPr>
          <a:xfrm>
            <a:off x="2915816" y="1769479"/>
            <a:ext cx="2695272" cy="2589840"/>
            <a:chOff x="948368" y="1744882"/>
            <a:chExt cx="2695272" cy="258984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BF94204-D49F-42C8-96D7-3840D91931A3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DCDADF-15BD-40A1-9838-6C8D9069C175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65B1A0F-5900-4F1F-827A-16E015C3F45D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3B183F3-016E-45E1-87F2-9C9FF8914637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E08B6A44-DCC4-4D01-8C3A-CB1DB4D04B2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85A76E6D-0915-4480-B982-E093BFB4DF2A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629C5ED3-529D-4C3F-ADC9-BEE38D9DEB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5D2B5-0196-4212-AC00-0AFEEC62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78" y="1923678"/>
            <a:ext cx="4410075" cy="14192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1779662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91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2738010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DFAFD-0A95-4686-8D62-A2E53898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95" y="1240043"/>
            <a:ext cx="4480776" cy="35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4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264817" y="3747870"/>
            <a:ext cx="26952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9FC38-AB2E-4805-A0CC-3390DAA3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46" y="1312645"/>
            <a:ext cx="1304469" cy="346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F67BE-ADA5-4B82-A21D-679C7B033415}"/>
              </a:ext>
            </a:extLst>
          </p:cNvPr>
          <p:cNvSpPr txBox="1"/>
          <p:nvPr/>
        </p:nvSpPr>
        <p:spPr>
          <a:xfrm>
            <a:off x="5522812" y="2002241"/>
            <a:ext cx="1596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$make client</a:t>
            </a:r>
          </a:p>
          <a:p>
            <a:r>
              <a:rPr lang="en-US" altLang="ko-KR" dirty="0"/>
              <a:t>$make server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./client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5CCD1-DD9A-4665-813D-535E9C64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67829"/>
            <a:ext cx="5507876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7E409-9A6F-4764-98EA-F599E392E552}"/>
              </a:ext>
            </a:extLst>
          </p:cNvPr>
          <p:cNvSpPr txBox="1"/>
          <p:nvPr/>
        </p:nvSpPr>
        <p:spPr>
          <a:xfrm>
            <a:off x="2483768" y="1925004"/>
            <a:ext cx="137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AF_PACKET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63F0-001B-47C3-B5D4-6B558387D4A4}"/>
              </a:ext>
            </a:extLst>
          </p:cNvPr>
          <p:cNvSpPr txBox="1"/>
          <p:nvPr/>
        </p:nvSpPr>
        <p:spPr>
          <a:xfrm>
            <a:off x="3808927" y="1915061"/>
            <a:ext cx="146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SOCK_DGRAM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SOCK_RAW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074A3-309C-4660-98E3-BACA82CF913D}"/>
              </a:ext>
            </a:extLst>
          </p:cNvPr>
          <p:cNvSpPr txBox="1"/>
          <p:nvPr/>
        </p:nvSpPr>
        <p:spPr>
          <a:xfrm>
            <a:off x="5436096" y="1925004"/>
            <a:ext cx="81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ETH_*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A28BE-932D-494F-9D4E-027E5AD93DB5}"/>
              </a:ext>
            </a:extLst>
          </p:cNvPr>
          <p:cNvSpPr txBox="1"/>
          <p:nvPr/>
        </p:nvSpPr>
        <p:spPr>
          <a:xfrm>
            <a:off x="1316347" y="2754520"/>
            <a:ext cx="18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AF_INET cases)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46A1A4-F9DF-49F6-B682-6CC584D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31" y="3062461"/>
            <a:ext cx="49244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355B7B-B3C6-41E6-8B98-2308C547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61309"/>
            <a:ext cx="6448425" cy="3429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28E272-F69A-49F7-A60D-8FB5878A3EF2}"/>
              </a:ext>
            </a:extLst>
          </p:cNvPr>
          <p:cNvCxnSpPr/>
          <p:nvPr/>
        </p:nvCxnSpPr>
        <p:spPr>
          <a:xfrm>
            <a:off x="2771800" y="2355726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6A759F-B7E8-47F4-AD0B-CD912DF0EB08}"/>
              </a:ext>
            </a:extLst>
          </p:cNvPr>
          <p:cNvSpPr txBox="1"/>
          <p:nvPr/>
        </p:nvSpPr>
        <p:spPr>
          <a:xfrm>
            <a:off x="3215649" y="3942888"/>
            <a:ext cx="1826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Low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level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packet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interface</a:t>
            </a:r>
            <a:r>
              <a:rPr lang="ko-KR" altLang="ko-KR" sz="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ko-K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E8F35D-0FE5-4B3D-B97A-A749B2EAF193}"/>
              </a:ext>
            </a:extLst>
          </p:cNvPr>
          <p:cNvCxnSpPr/>
          <p:nvPr/>
        </p:nvCxnSpPr>
        <p:spPr>
          <a:xfrm>
            <a:off x="4128720" y="2482091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D050B-54B8-49B7-B5DF-C3DF94838BCD}"/>
              </a:ext>
            </a:extLst>
          </p:cNvPr>
          <p:cNvSpPr txBox="1"/>
          <p:nvPr/>
        </p:nvSpPr>
        <p:spPr>
          <a:xfrm>
            <a:off x="1259632" y="38667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AF_PACKET cases)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01BD16-2AC7-40DC-AFF7-19A2AD806EB3}"/>
              </a:ext>
            </a:extLst>
          </p:cNvPr>
          <p:cNvCxnSpPr>
            <a:cxnSpLocks/>
          </p:cNvCxnSpPr>
          <p:nvPr/>
        </p:nvCxnSpPr>
        <p:spPr>
          <a:xfrm>
            <a:off x="5083944" y="4515966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66421-7410-4652-AABF-E9D2CCC017B0}"/>
              </a:ext>
            </a:extLst>
          </p:cNvPr>
          <p:cNvSpPr txBox="1"/>
          <p:nvPr/>
        </p:nvSpPr>
        <p:spPr>
          <a:xfrm>
            <a:off x="1141189" y="2571750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How we evaluate the latency between client and server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286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0CAA52-6173-4E84-8100-AD8DDD85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2" y="1180182"/>
            <a:ext cx="733425" cy="266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02D7B-6FED-44E5-A592-7F2F4F11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64" y="1192923"/>
            <a:ext cx="1333500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CE953C-480A-4445-A901-FF9FCD4C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82" y="1492925"/>
            <a:ext cx="5409590" cy="119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70628B-F937-4429-ADA9-B0104F482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23" y="2833052"/>
            <a:ext cx="733425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7E2F63-FA3E-4569-B77B-421C40982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674" y="2857130"/>
            <a:ext cx="1971675" cy="238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FA0617-F9B7-4DAF-99DD-B10D52E43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3095255"/>
            <a:ext cx="5445987" cy="1802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F3CD8-D7ED-4BBE-B456-B7A2EF07A4A4}"/>
              </a:ext>
            </a:extLst>
          </p:cNvPr>
          <p:cNvSpPr txBox="1"/>
          <p:nvPr/>
        </p:nvSpPr>
        <p:spPr>
          <a:xfrm>
            <a:off x="6338887" y="1494037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sent the data with</a:t>
            </a:r>
          </a:p>
          <a:p>
            <a:r>
              <a:rPr lang="en-US" altLang="ko-KR" dirty="0"/>
              <a:t>the time that checked</a:t>
            </a:r>
          </a:p>
          <a:p>
            <a:r>
              <a:rPr lang="en-US" altLang="ko-KR" dirty="0"/>
              <a:t>just before.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04D9C-3589-43CC-A77B-E2349627D2CE}"/>
              </a:ext>
            </a:extLst>
          </p:cNvPr>
          <p:cNvSpPr txBox="1"/>
          <p:nvPr/>
        </p:nvSpPr>
        <p:spPr>
          <a:xfrm>
            <a:off x="6250721" y="3112497"/>
            <a:ext cx="3012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created a flag to check</a:t>
            </a:r>
          </a:p>
          <a:p>
            <a:r>
              <a:rPr lang="en-US" altLang="ko-KR" dirty="0"/>
              <a:t>if the sender’s MAC </a:t>
            </a:r>
            <a:r>
              <a:rPr lang="en-US" altLang="ko-KR" dirty="0" err="1"/>
              <a:t>addr</a:t>
            </a:r>
            <a:r>
              <a:rPr lang="en-US" altLang="ko-KR" dirty="0"/>
              <a:t> is</a:t>
            </a:r>
          </a:p>
          <a:p>
            <a:r>
              <a:rPr lang="en-US" altLang="ko-KR" dirty="0"/>
              <a:t>the designated one or not.</a:t>
            </a:r>
          </a:p>
          <a:p>
            <a:endParaRPr lang="en-US" altLang="ko-KR" dirty="0"/>
          </a:p>
          <a:p>
            <a:r>
              <a:rPr lang="en-US" altLang="ko-KR" dirty="0"/>
              <a:t>If they are different, it means</a:t>
            </a:r>
          </a:p>
          <a:p>
            <a:r>
              <a:rPr lang="en-US" altLang="ko-KR" dirty="0"/>
              <a:t>the sender is another one.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26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287F37-6747-4998-822B-EFA2F103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5" y="1347614"/>
            <a:ext cx="733425" cy="2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F0E862-14B4-4E20-B59C-26A6A53E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95264"/>
            <a:ext cx="4623288" cy="249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3F414-9B63-41B7-9F0A-6D20E6A97776}"/>
              </a:ext>
            </a:extLst>
          </p:cNvPr>
          <p:cNvSpPr txBox="1"/>
          <p:nvPr/>
        </p:nvSpPr>
        <p:spPr>
          <a:xfrm>
            <a:off x="5076056" y="1626085"/>
            <a:ext cx="39437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flag is 1, we just print out.</a:t>
            </a:r>
          </a:p>
          <a:p>
            <a:r>
              <a:rPr lang="en-US" altLang="ko-KR" dirty="0"/>
              <a:t>Otherwise (flag is 0), we need to split </a:t>
            </a:r>
          </a:p>
          <a:p>
            <a:r>
              <a:rPr lang="en-US" altLang="ko-KR" dirty="0"/>
              <a:t>the data by looking at space.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Then, </a:t>
            </a:r>
          </a:p>
          <a:p>
            <a:r>
              <a:rPr lang="en-US" altLang="ko-KR" dirty="0" err="1"/>
              <a:t>sArr</a:t>
            </a:r>
            <a:r>
              <a:rPr lang="en-US" altLang="ko-KR" dirty="0"/>
              <a:t>[0] = </a:t>
            </a:r>
            <a:r>
              <a:rPr lang="en-US" altLang="ko-KR" dirty="0" err="1"/>
              <a:t>raw_packet_test</a:t>
            </a:r>
            <a:endParaRPr lang="en-US" altLang="ko-KR" dirty="0"/>
          </a:p>
          <a:p>
            <a:r>
              <a:rPr lang="en-US" altLang="ko-KR" dirty="0" err="1"/>
              <a:t>sArr</a:t>
            </a:r>
            <a:r>
              <a:rPr lang="en-US" altLang="ko-KR" dirty="0"/>
              <a:t>[1] = the value of u16_i</a:t>
            </a:r>
          </a:p>
          <a:p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sArr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[2] = the value of 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curTime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 we sent</a:t>
            </a:r>
            <a:endParaRPr lang="ko-KR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28FC5-122C-48E4-98FF-D70C65BB4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88" y="2495717"/>
            <a:ext cx="3943708" cy="285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8872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75F6C-C920-4CD1-9706-84AE46E31413}"/>
              </a:ext>
            </a:extLst>
          </p:cNvPr>
          <p:cNvSpPr txBox="1"/>
          <p:nvPr/>
        </p:nvSpPr>
        <p:spPr>
          <a:xfrm>
            <a:off x="4644008" y="1491630"/>
            <a:ext cx="4483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last one (</a:t>
            </a:r>
            <a:r>
              <a:rPr lang="en-US" altLang="ko-KR" dirty="0" err="1"/>
              <a:t>sArr</a:t>
            </a:r>
            <a:r>
              <a:rPr lang="en-US" altLang="ko-KR" dirty="0"/>
              <a:t>[2]) would be a parameter</a:t>
            </a:r>
          </a:p>
          <a:p>
            <a:r>
              <a:rPr lang="en-US" altLang="ko-KR" dirty="0"/>
              <a:t>for our latency.</a:t>
            </a:r>
          </a:p>
          <a:p>
            <a:endParaRPr lang="en-US" altLang="ko-KR" dirty="0"/>
          </a:p>
          <a:p>
            <a:r>
              <a:rPr lang="en-US" altLang="ko-KR" dirty="0"/>
              <a:t>So, we get another time (</a:t>
            </a:r>
            <a:r>
              <a:rPr lang="en-US" altLang="ko-KR" dirty="0" err="1"/>
              <a:t>lastTime</a:t>
            </a:r>
            <a:r>
              <a:rPr lang="en-US" altLang="ko-KR" dirty="0"/>
              <a:t>) that </a:t>
            </a:r>
          </a:p>
          <a:p>
            <a:r>
              <a:rPr lang="en-US" altLang="ko-KR" dirty="0"/>
              <a:t>represents the time as soon as the data </a:t>
            </a:r>
          </a:p>
          <a:p>
            <a:r>
              <a:rPr lang="en-US" altLang="ko-KR" dirty="0"/>
              <a:t>decodes.</a:t>
            </a:r>
          </a:p>
          <a:p>
            <a:endParaRPr lang="en-US" altLang="ko-KR" dirty="0"/>
          </a:p>
          <a:p>
            <a:r>
              <a:rPr lang="en-US" altLang="ko-KR" dirty="0"/>
              <a:t>Then, we just subtract them to get latency</a:t>
            </a:r>
          </a:p>
          <a:p>
            <a:r>
              <a:rPr lang="en-US" altLang="ko-KR" dirty="0"/>
              <a:t>and average of 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226A2-6F2D-42BB-BF1C-16851BA7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" y="953006"/>
            <a:ext cx="4585692" cy="41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4359F-B9F4-4C8C-A45D-E725F96AD703}"/>
              </a:ext>
            </a:extLst>
          </p:cNvPr>
          <p:cNvSpPr txBox="1"/>
          <p:nvPr/>
        </p:nvSpPr>
        <p:spPr>
          <a:xfrm>
            <a:off x="3263456" y="2571750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Simple test results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88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177E0C-AB53-4AA3-998A-A1903B6B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395412"/>
            <a:ext cx="5286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5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4FC409-D859-40FA-9552-8054C517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2043112"/>
            <a:ext cx="7858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8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E56FC26-0E66-4D0F-B2D5-8841DF4A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262062"/>
            <a:ext cx="5572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1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9B7EC-DE05-4AB4-8821-1C31875E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14747"/>
            <a:ext cx="4248150" cy="25908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C28D66-5BF1-4B2A-AB93-6BB098B15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689888"/>
            <a:ext cx="4762500" cy="43053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EAF2A-E016-40F3-93D7-0151D3F5C92D}"/>
              </a:ext>
            </a:extLst>
          </p:cNvPr>
          <p:cNvSpPr/>
          <p:nvPr/>
        </p:nvSpPr>
        <p:spPr>
          <a:xfrm>
            <a:off x="6406860" y="4659982"/>
            <a:ext cx="973451" cy="16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43EAE-6462-4BD8-BCEA-C46E646C3145}"/>
              </a:ext>
            </a:extLst>
          </p:cNvPr>
          <p:cNvSpPr/>
          <p:nvPr/>
        </p:nvSpPr>
        <p:spPr>
          <a:xfrm>
            <a:off x="1979712" y="3003798"/>
            <a:ext cx="216024" cy="10901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A2481-9CD9-49B7-B506-F95F35A204C8}"/>
              </a:ext>
            </a:extLst>
          </p:cNvPr>
          <p:cNvSpPr/>
          <p:nvPr/>
        </p:nvSpPr>
        <p:spPr>
          <a:xfrm>
            <a:off x="5580112" y="10562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CA1B1-9981-46A7-8853-46FC68534260}"/>
              </a:ext>
            </a:extLst>
          </p:cNvPr>
          <p:cNvSpPr/>
          <p:nvPr/>
        </p:nvSpPr>
        <p:spPr>
          <a:xfrm>
            <a:off x="5616115" y="19236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6411AB-C412-43CC-B4DA-457CC621DDA4}"/>
              </a:ext>
            </a:extLst>
          </p:cNvPr>
          <p:cNvSpPr/>
          <p:nvPr/>
        </p:nvSpPr>
        <p:spPr>
          <a:xfrm>
            <a:off x="5603770" y="2786442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9F728E-5254-47E3-BAFD-1EB337E08FBF}"/>
              </a:ext>
            </a:extLst>
          </p:cNvPr>
          <p:cNvSpPr/>
          <p:nvPr/>
        </p:nvSpPr>
        <p:spPr>
          <a:xfrm>
            <a:off x="5601716" y="36110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2FA7-E9F0-4D8E-8EE2-90B29AD83284}"/>
              </a:ext>
            </a:extLst>
          </p:cNvPr>
          <p:cNvSpPr/>
          <p:nvPr/>
        </p:nvSpPr>
        <p:spPr>
          <a:xfrm>
            <a:off x="5601716" y="44784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05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5B2110B-EFF6-47BD-AC13-4A89F559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93328"/>
            <a:ext cx="5328592" cy="1219638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7FA8C95-773C-4802-88DF-23FBD3872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37433"/>
            <a:ext cx="3802359" cy="344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F776C-F101-44DD-9481-468A982DEDDE}"/>
              </a:ext>
            </a:extLst>
          </p:cNvPr>
          <p:cNvSpPr txBox="1"/>
          <p:nvPr/>
        </p:nvSpPr>
        <p:spPr>
          <a:xfrm>
            <a:off x="1505140" y="22691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 a stressful condition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C2AF7-8F55-4572-902F-73E0EFBC6F86}"/>
              </a:ext>
            </a:extLst>
          </p:cNvPr>
          <p:cNvSpPr/>
          <p:nvPr/>
        </p:nvSpPr>
        <p:spPr>
          <a:xfrm>
            <a:off x="6012160" y="170765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962DD7-B773-477D-9BAA-D612B13F62DE}"/>
              </a:ext>
            </a:extLst>
          </p:cNvPr>
          <p:cNvSpPr/>
          <p:nvPr/>
        </p:nvSpPr>
        <p:spPr>
          <a:xfrm>
            <a:off x="6012160" y="242773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F38D88-785E-44C6-99EB-8600711016D9}"/>
              </a:ext>
            </a:extLst>
          </p:cNvPr>
          <p:cNvSpPr/>
          <p:nvPr/>
        </p:nvSpPr>
        <p:spPr>
          <a:xfrm>
            <a:off x="6012160" y="3118730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2BE0B-2774-4F60-82D9-ACC7F9992976}"/>
              </a:ext>
            </a:extLst>
          </p:cNvPr>
          <p:cNvSpPr/>
          <p:nvPr/>
        </p:nvSpPr>
        <p:spPr>
          <a:xfrm>
            <a:off x="6012160" y="3819589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F03C1-68FF-4FD0-82D4-28E68830F0FE}"/>
              </a:ext>
            </a:extLst>
          </p:cNvPr>
          <p:cNvSpPr/>
          <p:nvPr/>
        </p:nvSpPr>
        <p:spPr>
          <a:xfrm>
            <a:off x="6012160" y="4477205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9CE563-3986-4884-BD22-D59F4C4A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89" y="1391073"/>
            <a:ext cx="6448425" cy="3429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07EB48-79DF-4C1E-9200-0B0E6D93C446}"/>
              </a:ext>
            </a:extLst>
          </p:cNvPr>
          <p:cNvCxnSpPr>
            <a:cxnSpLocks/>
          </p:cNvCxnSpPr>
          <p:nvPr/>
        </p:nvCxnSpPr>
        <p:spPr>
          <a:xfrm>
            <a:off x="5013093" y="1645730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8FC40E-1C4B-4FE9-843B-434B72E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2" y="1785898"/>
            <a:ext cx="6355301" cy="294646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C26F26-386F-4A28-A6FF-81AAFDD70EA0}"/>
              </a:ext>
            </a:extLst>
          </p:cNvPr>
          <p:cNvCxnSpPr>
            <a:cxnSpLocks/>
          </p:cNvCxnSpPr>
          <p:nvPr/>
        </p:nvCxnSpPr>
        <p:spPr>
          <a:xfrm>
            <a:off x="3780081" y="2859782"/>
            <a:ext cx="23211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74A765-4372-47ED-8F31-1B9121452B84}"/>
              </a:ext>
            </a:extLst>
          </p:cNvPr>
          <p:cNvCxnSpPr>
            <a:cxnSpLocks/>
          </p:cNvCxnSpPr>
          <p:nvPr/>
        </p:nvCxnSpPr>
        <p:spPr>
          <a:xfrm>
            <a:off x="3324424" y="3075806"/>
            <a:ext cx="412789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0AE056-2544-44EA-A378-8EB2A8EAF45D}"/>
              </a:ext>
            </a:extLst>
          </p:cNvPr>
          <p:cNvCxnSpPr>
            <a:cxnSpLocks/>
          </p:cNvCxnSpPr>
          <p:nvPr/>
        </p:nvCxnSpPr>
        <p:spPr>
          <a:xfrm>
            <a:off x="1449177" y="3312960"/>
            <a:ext cx="18752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56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61671-EDD1-47C3-BEF0-38E3B8E3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2523"/>
            <a:ext cx="782002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D11941-94C2-483B-A9A6-EF2F4F4F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8" y="3219822"/>
            <a:ext cx="6677025" cy="12001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A0C2007-F09D-431A-A5FF-6FBF54A6F279}"/>
              </a:ext>
            </a:extLst>
          </p:cNvPr>
          <p:cNvSpPr/>
          <p:nvPr/>
        </p:nvSpPr>
        <p:spPr>
          <a:xfrm rot="16200000">
            <a:off x="1434199" y="2325176"/>
            <a:ext cx="730989" cy="9361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7E280-A800-4116-8D96-4245616D7008}"/>
              </a:ext>
            </a:extLst>
          </p:cNvPr>
          <p:cNvSpPr/>
          <p:nvPr/>
        </p:nvSpPr>
        <p:spPr>
          <a:xfrm>
            <a:off x="839428" y="1931690"/>
            <a:ext cx="2076388" cy="424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C668D5-739F-4ED9-8A39-61168A1B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" y="1562523"/>
            <a:ext cx="3412738" cy="1464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6B2095-25A7-4F7F-8EB9-302B33A5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44" y="1240755"/>
            <a:ext cx="5530492" cy="33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ACE60-715F-45C5-8CA1-432FB25C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" y="1093138"/>
            <a:ext cx="4640213" cy="3403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58016-DBDE-4A9E-988A-28E68FF9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17" y="1729262"/>
            <a:ext cx="4192340" cy="72000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99A0280-D8B1-4FAE-9C99-6C64E92978F9}"/>
              </a:ext>
            </a:extLst>
          </p:cNvPr>
          <p:cNvCxnSpPr>
            <a:cxnSpLocks/>
          </p:cNvCxnSpPr>
          <p:nvPr/>
        </p:nvCxnSpPr>
        <p:spPr>
          <a:xfrm>
            <a:off x="4040124" y="1393005"/>
            <a:ext cx="963924" cy="515615"/>
          </a:xfrm>
          <a:prstGeom prst="bentConnector3">
            <a:avLst>
              <a:gd name="adj1" fmla="val 101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3DE6A90-AA64-47F4-A63E-0CE5F684C221}"/>
              </a:ext>
            </a:extLst>
          </p:cNvPr>
          <p:cNvCxnSpPr>
            <a:cxnSpLocks/>
          </p:cNvCxnSpPr>
          <p:nvPr/>
        </p:nvCxnSpPr>
        <p:spPr>
          <a:xfrm flipV="1">
            <a:off x="2987824" y="2180104"/>
            <a:ext cx="3384376" cy="680693"/>
          </a:xfrm>
          <a:prstGeom prst="bentConnector3">
            <a:avLst>
              <a:gd name="adj1" fmla="val 99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F6A6DEA-7CE5-4158-B29D-CB3752EC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751" y="3036527"/>
            <a:ext cx="4309148" cy="3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5DF90-46FB-448E-86ED-5AD5E384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1" y="1146136"/>
            <a:ext cx="4261572" cy="375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51733" y="1971585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 (sender)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Set up date in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Sendto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828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1512</Words>
  <Application>Microsoft Office PowerPoint</Application>
  <PresentationFormat>화면 슬라이드 쇼(16:9)</PresentationFormat>
  <Paragraphs>415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Arial Unicode MS</vt:lpstr>
      <vt:lpstr>맑은 고딕</vt:lpstr>
      <vt:lpstr>Abadi</vt:lpstr>
      <vt:lpstr>Abadi Extra Light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JiHun Lim</cp:lastModifiedBy>
  <cp:revision>250</cp:revision>
  <dcterms:created xsi:type="dcterms:W3CDTF">2016-12-05T23:26:54Z</dcterms:created>
  <dcterms:modified xsi:type="dcterms:W3CDTF">2019-02-08T20:38:50Z</dcterms:modified>
</cp:coreProperties>
</file>