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1" r:id="rId2"/>
    <p:sldId id="274" r:id="rId3"/>
    <p:sldId id="272" r:id="rId4"/>
    <p:sldId id="273" r:id="rId5"/>
    <p:sldId id="275" r:id="rId6"/>
    <p:sldId id="276" r:id="rId7"/>
    <p:sldId id="296" r:id="rId8"/>
    <p:sldId id="297"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8" r:id="rId24"/>
    <p:sldId id="301" r:id="rId25"/>
    <p:sldId id="299" r:id="rId26"/>
    <p:sldId id="302" r:id="rId27"/>
    <p:sldId id="291" r:id="rId28"/>
    <p:sldId id="292" r:id="rId29"/>
    <p:sldId id="293" r:id="rId30"/>
    <p:sldId id="294" r:id="rId31"/>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ECEE8-56E6-4881-8302-19A61061417D}">
          <p14:sldIdLst>
            <p14:sldId id="271"/>
            <p14:sldId id="274"/>
            <p14:sldId id="272"/>
            <p14:sldId id="273"/>
            <p14:sldId id="275"/>
            <p14:sldId id="276"/>
            <p14:sldId id="296"/>
            <p14:sldId id="297"/>
            <p14:sldId id="277"/>
            <p14:sldId id="278"/>
            <p14:sldId id="279"/>
            <p14:sldId id="280"/>
            <p14:sldId id="281"/>
            <p14:sldId id="282"/>
            <p14:sldId id="283"/>
            <p14:sldId id="284"/>
            <p14:sldId id="285"/>
            <p14:sldId id="286"/>
            <p14:sldId id="287"/>
            <p14:sldId id="288"/>
            <p14:sldId id="289"/>
            <p14:sldId id="290"/>
            <p14:sldId id="298"/>
            <p14:sldId id="301"/>
            <p14:sldId id="299"/>
            <p14:sldId id="302"/>
            <p14:sldId id="291"/>
            <p14:sldId id="292"/>
            <p14:sldId id="293"/>
            <p14:sldId id="29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52F44"/>
    <a:srgbClr val="932E44"/>
    <a:srgbClr val="762536"/>
    <a:srgbClr val="FFFFCC"/>
    <a:srgbClr val="00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85" autoAdjust="0"/>
  </p:normalViewPr>
  <p:slideViewPr>
    <p:cSldViewPr>
      <p:cViewPr varScale="1">
        <p:scale>
          <a:sx n="102" d="100"/>
          <a:sy n="102" d="100"/>
        </p:scale>
        <p:origin x="121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B2D4CF-7E0B-4DAE-A87C-C1F6FC9C56E1}" type="datetimeFigureOut">
              <a:rPr lang="hu-HU" smtClean="0"/>
              <a:pPr/>
              <a:t>2024. 01. 29.</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86C690-4F62-4AFC-8745-06DC9BF07935}" type="slidenum">
              <a:rPr lang="hu-HU" smtClean="0"/>
              <a:pPr/>
              <a:t>‹#›</a:t>
            </a:fld>
            <a:endParaRPr lang="hu-HU"/>
          </a:p>
        </p:txBody>
      </p:sp>
    </p:spTree>
    <p:extLst>
      <p:ext uri="{BB962C8B-B14F-4D97-AF65-F5344CB8AC3E}">
        <p14:creationId xmlns:p14="http://schemas.microsoft.com/office/powerpoint/2010/main" val="168998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given a random sample of data points </a:t>
                </a:r>
                <a14:m>
                  <m:oMath xmlns:m="http://schemas.openxmlformats.org/officeDocument/2006/math">
                    <m:d>
                      <m:dPr>
                        <m:ctrlPr>
                          <a:rPr lang="es-ES" i="1" dirty="0" smtClean="0">
                            <a:latin typeface="Cambria Math" panose="02040503050406030204" pitchFamily="18" charset="0"/>
                          </a:rPr>
                        </m:ctrlPr>
                      </m:dPr>
                      <m:e>
                        <m:sSub>
                          <m:sSubPr>
                            <m:ctrlPr>
                              <a:rPr lang="es-ES"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1</m:t>
                            </m:r>
                          </m:sub>
                        </m:sSub>
                        <m:r>
                          <a:rPr lang="es-ES" i="1" dirty="0" smtClean="0">
                            <a:latin typeface="Cambria Math" panose="02040503050406030204" pitchFamily="18" charset="0"/>
                          </a:rPr>
                          <m:t>,</m:t>
                        </m:r>
                        <m:sSub>
                          <m:sSubPr>
                            <m:ctrlPr>
                              <a:rPr lang="es-ES" i="1" dirty="0" smtClean="0">
                                <a:latin typeface="Cambria Math" panose="02040503050406030204" pitchFamily="18" charset="0"/>
                              </a:rPr>
                            </m:ctrlPr>
                          </m:sSubPr>
                          <m:e>
                            <m:r>
                              <a:rPr lang="es-ES" i="1" dirty="0" smtClean="0">
                                <a:latin typeface="Cambria Math" panose="02040503050406030204" pitchFamily="18" charset="0"/>
                              </a:rPr>
                              <m:t>𝑦</m:t>
                            </m:r>
                          </m:e>
                          <m:sub>
                            <m:r>
                              <a:rPr lang="es-ES" i="1" dirty="0" smtClean="0">
                                <a:latin typeface="Cambria Math" panose="02040503050406030204" pitchFamily="18" charset="0"/>
                              </a:rPr>
                              <m:t>1</m:t>
                            </m:r>
                          </m:sub>
                        </m:sSub>
                      </m:e>
                    </m:d>
                    <m:r>
                      <a:rPr lang="es-ES" i="1" dirty="0" smtClean="0">
                        <a:latin typeface="Cambria Math" panose="02040503050406030204" pitchFamily="18" charset="0"/>
                      </a:rPr>
                      <m:t>,…,</m:t>
                    </m:r>
                    <m:d>
                      <m:dPr>
                        <m:ctrlPr>
                          <a:rPr lang="es-ES" i="1" dirty="0" smtClean="0">
                            <a:latin typeface="Cambria Math" panose="02040503050406030204" pitchFamily="18" charset="0"/>
                          </a:rPr>
                        </m:ctrlPr>
                      </m:dPr>
                      <m:e>
                        <m:sSub>
                          <m:sSubPr>
                            <m:ctrlPr>
                              <a:rPr lang="es-ES" i="1" dirty="0" err="1" smtClean="0">
                                <a:latin typeface="Cambria Math" panose="02040503050406030204" pitchFamily="18" charset="0"/>
                              </a:rPr>
                            </m:ctrlPr>
                          </m:sSubPr>
                          <m:e>
                            <m:r>
                              <a:rPr lang="es-ES" i="1" dirty="0" err="1" smtClean="0">
                                <a:latin typeface="Cambria Math" panose="02040503050406030204" pitchFamily="18" charset="0"/>
                              </a:rPr>
                              <m:t>𝑥</m:t>
                            </m:r>
                          </m:e>
                          <m:sub>
                            <m:r>
                              <a:rPr lang="es-ES" i="1" dirty="0" err="1" smtClean="0">
                                <a:latin typeface="Cambria Math" panose="02040503050406030204" pitchFamily="18" charset="0"/>
                              </a:rPr>
                              <m:t>𝑛</m:t>
                            </m:r>
                          </m:sub>
                        </m:sSub>
                        <m:r>
                          <a:rPr lang="es-ES" i="1" dirty="0" err="1" smtClean="0">
                            <a:latin typeface="Cambria Math" panose="02040503050406030204" pitchFamily="18" charset="0"/>
                          </a:rPr>
                          <m:t>,</m:t>
                        </m:r>
                        <m:sSub>
                          <m:sSubPr>
                            <m:ctrlPr>
                              <a:rPr lang="es-ES" i="1" dirty="0" err="1" smtClean="0">
                                <a:latin typeface="Cambria Math" panose="02040503050406030204" pitchFamily="18" charset="0"/>
                              </a:rPr>
                            </m:ctrlPr>
                          </m:sSubPr>
                          <m:e>
                            <m:r>
                              <a:rPr lang="es-ES" i="1" dirty="0" err="1" smtClean="0">
                                <a:latin typeface="Cambria Math" panose="02040503050406030204" pitchFamily="18" charset="0"/>
                              </a:rPr>
                              <m:t>𝑦</m:t>
                            </m:r>
                          </m:e>
                          <m:sub>
                            <m:r>
                              <a:rPr lang="es-ES" i="1" dirty="0" err="1" smtClean="0">
                                <a:latin typeface="Cambria Math" panose="02040503050406030204" pitchFamily="18" charset="0"/>
                              </a:rPr>
                              <m:t>𝑛</m:t>
                            </m:r>
                          </m:sub>
                        </m:sSub>
                      </m:e>
                    </m:d>
                  </m:oMath>
                </a14:m>
                <a:r>
                  <a:rPr lang="en-US" dirty="0"/>
                  <a:t> from a population, and our goal is to find a linear function that describes the relationship between x and y as good as possible:</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given a random sample of data points </a:t>
                </a:r>
                <a:r>
                  <a:rPr lang="es-ES" i="0" dirty="0">
                    <a:latin typeface="Cambria Math" panose="02040503050406030204" pitchFamily="18" charset="0"/>
                  </a:rPr>
                  <a:t>(𝑥_1,𝑦_1 ),…,(</a:t>
                </a:r>
                <a:r>
                  <a:rPr lang="es-ES" i="0" dirty="0" err="1">
                    <a:latin typeface="Cambria Math" panose="02040503050406030204" pitchFamily="18" charset="0"/>
                  </a:rPr>
                  <a:t>𝑥_𝑛,𝑦_𝑛 )</a:t>
                </a:r>
                <a:r>
                  <a:rPr lang="en-US" dirty="0"/>
                  <a:t> from a population, and our goal is to find a linear function that describes the relationship between x and y as good as possible:</a:t>
                </a:r>
              </a:p>
            </p:txBody>
          </p:sp>
        </mc:Fallback>
      </mc:AlternateContent>
      <p:sp>
        <p:nvSpPr>
          <p:cNvPr id="4" name="Slide Number Placeholder 3"/>
          <p:cNvSpPr>
            <a:spLocks noGrp="1"/>
          </p:cNvSpPr>
          <p:nvPr>
            <p:ph type="sldNum" sz="quarter" idx="5"/>
          </p:nvPr>
        </p:nvSpPr>
        <p:spPr/>
        <p:txBody>
          <a:bodyPr/>
          <a:lstStyle/>
          <a:p>
            <a:fld id="{3D86C690-4F62-4AFC-8745-06DC9BF07935}" type="slidenum">
              <a:rPr lang="hu-HU" smtClean="0"/>
              <a:pPr/>
              <a:t>4</a:t>
            </a:fld>
            <a:endParaRPr lang="hu-HU"/>
          </a:p>
        </p:txBody>
      </p:sp>
    </p:spTree>
    <p:extLst>
      <p:ext uri="{BB962C8B-B14F-4D97-AF65-F5344CB8AC3E}">
        <p14:creationId xmlns:p14="http://schemas.microsoft.com/office/powerpoint/2010/main" val="135486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 of this paper, we will assume that errors are normally distributed with mean 0 and variance sigma^2</a:t>
            </a:r>
          </a:p>
        </p:txBody>
      </p:sp>
      <p:sp>
        <p:nvSpPr>
          <p:cNvPr id="4" name="Slide Number Placeholder 3"/>
          <p:cNvSpPr>
            <a:spLocks noGrp="1"/>
          </p:cNvSpPr>
          <p:nvPr>
            <p:ph type="sldNum" sz="quarter" idx="5"/>
          </p:nvPr>
        </p:nvSpPr>
        <p:spPr/>
        <p:txBody>
          <a:bodyPr/>
          <a:lstStyle/>
          <a:p>
            <a:fld id="{3D86C690-4F62-4AFC-8745-06DC9BF07935}" type="slidenum">
              <a:rPr lang="hu-HU" smtClean="0"/>
              <a:pPr/>
              <a:t>5</a:t>
            </a:fld>
            <a:endParaRPr lang="hu-HU"/>
          </a:p>
        </p:txBody>
      </p:sp>
    </p:spTree>
    <p:extLst>
      <p:ext uri="{BB962C8B-B14F-4D97-AF65-F5344CB8AC3E}">
        <p14:creationId xmlns:p14="http://schemas.microsoft.com/office/powerpoint/2010/main" val="55625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mention what are </a:t>
            </a:r>
            <a:r>
              <a:rPr lang="en-US" dirty="0" err="1"/>
              <a:t>S_xx</a:t>
            </a:r>
            <a:r>
              <a:rPr lang="en-US" dirty="0"/>
              <a:t> and </a:t>
            </a:r>
            <a:r>
              <a:rPr lang="en-US" dirty="0" err="1"/>
              <a:t>S_xy</a:t>
            </a:r>
            <a:endParaRPr lang="en-US" dirty="0"/>
          </a:p>
        </p:txBody>
      </p:sp>
      <p:sp>
        <p:nvSpPr>
          <p:cNvPr id="4" name="Slide Number Placeholder 3"/>
          <p:cNvSpPr>
            <a:spLocks noGrp="1"/>
          </p:cNvSpPr>
          <p:nvPr>
            <p:ph type="sldNum" sz="quarter" idx="5"/>
          </p:nvPr>
        </p:nvSpPr>
        <p:spPr/>
        <p:txBody>
          <a:bodyPr/>
          <a:lstStyle/>
          <a:p>
            <a:fld id="{3D86C690-4F62-4AFC-8745-06DC9BF07935}" type="slidenum">
              <a:rPr lang="hu-HU" smtClean="0"/>
              <a:pPr/>
              <a:t>6</a:t>
            </a:fld>
            <a:endParaRPr lang="hu-HU"/>
          </a:p>
        </p:txBody>
      </p:sp>
    </p:spTree>
    <p:extLst>
      <p:ext uri="{BB962C8B-B14F-4D97-AF65-F5344CB8AC3E}">
        <p14:creationId xmlns:p14="http://schemas.microsoft.com/office/powerpoint/2010/main" val="492168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perpendicular to plane spanned by 1 and x -&gt; MSE estimators</a:t>
            </a:r>
          </a:p>
        </p:txBody>
      </p:sp>
      <p:sp>
        <p:nvSpPr>
          <p:cNvPr id="4" name="Slide Number Placeholder 3"/>
          <p:cNvSpPr>
            <a:spLocks noGrp="1"/>
          </p:cNvSpPr>
          <p:nvPr>
            <p:ph type="sldNum" sz="quarter" idx="5"/>
          </p:nvPr>
        </p:nvSpPr>
        <p:spPr/>
        <p:txBody>
          <a:bodyPr/>
          <a:lstStyle/>
          <a:p>
            <a:fld id="{3D86C690-4F62-4AFC-8745-06DC9BF07935}" type="slidenum">
              <a:rPr lang="hu-HU" smtClean="0"/>
              <a:pPr/>
              <a:t>9</a:t>
            </a:fld>
            <a:endParaRPr lang="hu-HU"/>
          </a:p>
        </p:txBody>
      </p:sp>
    </p:spTree>
    <p:extLst>
      <p:ext uri="{BB962C8B-B14F-4D97-AF65-F5344CB8AC3E}">
        <p14:creationId xmlns:p14="http://schemas.microsoft.com/office/powerpoint/2010/main" val="180329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1374769"/>
            <a:ext cx="7772400" cy="1470025"/>
          </a:xfrm>
        </p:spPr>
        <p:txBody>
          <a:bodyPr/>
          <a:lstStyle/>
          <a:p>
            <a:r>
              <a:rPr lang="hu-HU"/>
              <a:t>Mintacím szerkesztése</a:t>
            </a:r>
            <a:endParaRPr lang="hu-HU" dirty="0"/>
          </a:p>
        </p:txBody>
      </p:sp>
      <p:sp>
        <p:nvSpPr>
          <p:cNvPr id="3" name="Alcím 2"/>
          <p:cNvSpPr>
            <a:spLocks noGrp="1"/>
          </p:cNvSpPr>
          <p:nvPr>
            <p:ph type="subTitle" idx="1"/>
          </p:nvPr>
        </p:nvSpPr>
        <p:spPr>
          <a:xfrm>
            <a:off x="1371600" y="3246437"/>
            <a:ext cx="6400800" cy="1277955"/>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hu-HU"/>
              <a:t>Alcím mintájának szerkesztése</a:t>
            </a:r>
            <a:endParaRPr lang="hu-HU" dirty="0"/>
          </a:p>
        </p:txBody>
      </p:sp>
      <p:sp>
        <p:nvSpPr>
          <p:cNvPr id="7" name="Rectangle 9"/>
          <p:cNvSpPr>
            <a:spLocks noChangeArrowheads="1"/>
          </p:cNvSpPr>
          <p:nvPr userDrawn="1"/>
        </p:nvSpPr>
        <p:spPr bwMode="auto">
          <a:xfrm>
            <a:off x="0" y="6356350"/>
            <a:ext cx="9144000" cy="501650"/>
          </a:xfrm>
          <a:prstGeom prst="rect">
            <a:avLst/>
          </a:prstGeom>
          <a:solidFill>
            <a:srgbClr val="762536"/>
          </a:solidFill>
          <a:ln w="12700">
            <a:noFill/>
            <a:miter lim="800000"/>
            <a:headEnd/>
            <a:tailEnd/>
          </a:ln>
          <a:effectLst/>
        </p:spPr>
        <p:txBody>
          <a:bodyPr wrap="none" anchor="ctr"/>
          <a:lstStyle/>
          <a:p>
            <a:endParaRPr lang="hu-HU" sz="1350"/>
          </a:p>
        </p:txBody>
      </p:sp>
      <p:sp>
        <p:nvSpPr>
          <p:cNvPr id="8" name="Text Box 10"/>
          <p:cNvSpPr txBox="1">
            <a:spLocks noChangeArrowheads="1"/>
          </p:cNvSpPr>
          <p:nvPr userDrawn="1"/>
        </p:nvSpPr>
        <p:spPr bwMode="auto">
          <a:xfrm>
            <a:off x="-17462" y="6413502"/>
            <a:ext cx="3649663" cy="400110"/>
          </a:xfrm>
          <a:prstGeom prst="rect">
            <a:avLst/>
          </a:prstGeom>
          <a:noFill/>
          <a:ln w="12700" algn="ctr">
            <a:noFill/>
            <a:miter lim="800000"/>
            <a:headEnd/>
            <a:tailEnd/>
          </a:ln>
          <a:effectLst/>
        </p:spPr>
        <p:txBody>
          <a:bodyPr>
            <a:spAutoFit/>
          </a:bodyPr>
          <a:lstStyle/>
          <a:p>
            <a:pPr algn="l" defTabSz="571500"/>
            <a:r>
              <a:rPr lang="en-US" sz="1000" b="1" noProof="0" dirty="0">
                <a:solidFill>
                  <a:schemeClr val="bg1"/>
                </a:solidFill>
                <a:latin typeface="+mn-lt"/>
              </a:rPr>
              <a:t>Budapest University</a:t>
            </a:r>
            <a:r>
              <a:rPr lang="en-US" sz="1000" b="1" baseline="0" noProof="0" dirty="0">
                <a:solidFill>
                  <a:schemeClr val="bg1"/>
                </a:solidFill>
                <a:latin typeface="+mn-lt"/>
              </a:rPr>
              <a:t> of Technology and Economics</a:t>
            </a:r>
            <a:endParaRPr lang="en-US" sz="1000" b="1" noProof="0" dirty="0">
              <a:solidFill>
                <a:schemeClr val="bg1"/>
              </a:solidFill>
              <a:latin typeface="+mn-lt"/>
            </a:endParaRPr>
          </a:p>
          <a:p>
            <a:pPr algn="l" defTabSz="571500"/>
            <a:r>
              <a:rPr lang="en-US" sz="1000" b="1" noProof="0" dirty="0">
                <a:solidFill>
                  <a:schemeClr val="bg1"/>
                </a:solidFill>
                <a:latin typeface="+mn-lt"/>
              </a:rPr>
              <a:t>Faculty of Natural Sciences</a:t>
            </a:r>
          </a:p>
        </p:txBody>
      </p:sp>
      <p:sp>
        <p:nvSpPr>
          <p:cNvPr id="11" name="Rectangle 20"/>
          <p:cNvSpPr>
            <a:spLocks noChangeArrowheads="1"/>
          </p:cNvSpPr>
          <p:nvPr userDrawn="1"/>
        </p:nvSpPr>
        <p:spPr bwMode="auto">
          <a:xfrm>
            <a:off x="0" y="0"/>
            <a:ext cx="9144000" cy="501650"/>
          </a:xfrm>
          <a:prstGeom prst="rect">
            <a:avLst/>
          </a:prstGeom>
          <a:solidFill>
            <a:srgbClr val="762536"/>
          </a:solidFill>
          <a:ln w="12700">
            <a:noFill/>
            <a:miter lim="800000"/>
            <a:headEnd/>
            <a:tailEnd/>
          </a:ln>
          <a:effectLst/>
        </p:spPr>
        <p:txBody>
          <a:bodyPr wrap="none" anchor="ctr"/>
          <a:lstStyle/>
          <a:p>
            <a:endParaRPr lang="hu-HU"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a:xfrm>
            <a:off x="107504" y="857234"/>
            <a:ext cx="8858312" cy="552932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ia számának helye 6"/>
          <p:cNvSpPr>
            <a:spLocks noGrp="1"/>
          </p:cNvSpPr>
          <p:nvPr>
            <p:ph type="sldNum" sz="quarter" idx="5"/>
          </p:nvPr>
        </p:nvSpPr>
        <p:spPr>
          <a:xfrm>
            <a:off x="3214678" y="6500834"/>
            <a:ext cx="2971800" cy="357166"/>
          </a:xfrm>
          <a:prstGeom prst="rect">
            <a:avLst/>
          </a:prstGeom>
        </p:spPr>
        <p:txBody>
          <a:bodyPr vert="horz" lIns="91440" tIns="45720" rIns="91440" bIns="45720" rtlCol="0" anchor="ctr"/>
          <a:lstStyle>
            <a:lvl1pPr algn="ctr">
              <a:defRPr sz="900">
                <a:solidFill>
                  <a:schemeClr val="bg1"/>
                </a:solidFill>
              </a:defRPr>
            </a:lvl1pPr>
          </a:lstStyle>
          <a:p>
            <a:fld id="{3D86C690-4F62-4AFC-8745-06DC9BF07935}" type="slidenum">
              <a:rPr lang="hu-HU" smtClean="0"/>
              <a:pPr/>
              <a:t>‹#›</a:t>
            </a:fld>
            <a:endParaRPr lang="hu-HU"/>
          </a:p>
        </p:txBody>
      </p:sp>
      <p:sp>
        <p:nvSpPr>
          <p:cNvPr id="5" name="Rectangle 4">
            <a:extLst>
              <a:ext uri="{FF2B5EF4-FFF2-40B4-BE49-F238E27FC236}">
                <a16:creationId xmlns:a16="http://schemas.microsoft.com/office/drawing/2014/main" id="{F5EDB61A-7481-5139-03B8-B454E301D756}"/>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8596" y="2844794"/>
            <a:ext cx="7776000" cy="1362075"/>
          </a:xfrm>
        </p:spPr>
        <p:txBody>
          <a:bodyPr anchor="ctr"/>
          <a:lstStyle>
            <a:lvl1pPr algn="ctr">
              <a:defRPr sz="3000" b="1" cap="none" baseline="0"/>
            </a:lvl1pPr>
          </a:lstStyle>
          <a:p>
            <a:r>
              <a:rPr lang="hu-HU"/>
              <a:t>Mintacím szerkesztése</a:t>
            </a:r>
            <a:endParaRPr lang="hu-HU" dirty="0"/>
          </a:p>
        </p:txBody>
      </p:sp>
      <p:sp>
        <p:nvSpPr>
          <p:cNvPr id="3" name="Szöveg helye 2"/>
          <p:cNvSpPr>
            <a:spLocks noGrp="1"/>
          </p:cNvSpPr>
          <p:nvPr>
            <p:ph type="body" idx="1"/>
          </p:nvPr>
        </p:nvSpPr>
        <p:spPr>
          <a:xfrm>
            <a:off x="628596" y="4195775"/>
            <a:ext cx="7772400" cy="1500187"/>
          </a:xfrm>
          <a:ln>
            <a:solidFill>
              <a:srgbClr val="000000"/>
            </a:solidFill>
          </a:ln>
        </p:spPr>
        <p:txBody>
          <a:bodyPr anchor="ctr">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u-HU"/>
              <a:t>Mintaszöveg szerkesztése</a:t>
            </a:r>
          </a:p>
        </p:txBody>
      </p:sp>
      <p:sp>
        <p:nvSpPr>
          <p:cNvPr id="4" name="Rectangle 3">
            <a:extLst>
              <a:ext uri="{FF2B5EF4-FFF2-40B4-BE49-F238E27FC236}">
                <a16:creationId xmlns:a16="http://schemas.microsoft.com/office/drawing/2014/main" id="{6C385B6A-4722-DAB5-7B9C-EB91436DDF29}"/>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117414" y="836578"/>
            <a:ext cx="4378386" cy="55134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dirty="0"/>
          </a:p>
        </p:txBody>
      </p:sp>
      <p:sp>
        <p:nvSpPr>
          <p:cNvPr id="4" name="Tartalom helye 3"/>
          <p:cNvSpPr>
            <a:spLocks noGrp="1"/>
          </p:cNvSpPr>
          <p:nvPr>
            <p:ph sz="half" idx="2"/>
          </p:nvPr>
        </p:nvSpPr>
        <p:spPr>
          <a:xfrm>
            <a:off x="4648199" y="836579"/>
            <a:ext cx="4341873" cy="55134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ia számának helye 6"/>
          <p:cNvSpPr>
            <a:spLocks noGrp="1"/>
          </p:cNvSpPr>
          <p:nvPr>
            <p:ph type="sldNum" sz="quarter" idx="5"/>
          </p:nvPr>
        </p:nvSpPr>
        <p:spPr>
          <a:xfrm>
            <a:off x="3214678" y="6500834"/>
            <a:ext cx="2971800" cy="357166"/>
          </a:xfrm>
          <a:prstGeom prst="rect">
            <a:avLst/>
          </a:prstGeom>
        </p:spPr>
        <p:txBody>
          <a:bodyPr vert="horz" lIns="91440" tIns="45720" rIns="91440" bIns="45720" rtlCol="0" anchor="ctr"/>
          <a:lstStyle>
            <a:lvl1pPr algn="ctr">
              <a:defRPr sz="900">
                <a:solidFill>
                  <a:schemeClr val="bg1"/>
                </a:solidFill>
              </a:defRPr>
            </a:lvl1pPr>
          </a:lstStyle>
          <a:p>
            <a:fld id="{3D86C690-4F62-4AFC-8745-06DC9BF07935}" type="slidenum">
              <a:rPr lang="hu-HU" smtClean="0"/>
              <a:pPr/>
              <a:t>‹#›</a:t>
            </a:fld>
            <a:endParaRPr lang="hu-HU"/>
          </a:p>
        </p:txBody>
      </p:sp>
      <p:sp>
        <p:nvSpPr>
          <p:cNvPr id="6" name="Rectangle 5">
            <a:extLst>
              <a:ext uri="{FF2B5EF4-FFF2-40B4-BE49-F238E27FC236}">
                <a16:creationId xmlns:a16="http://schemas.microsoft.com/office/drawing/2014/main" id="{B7516EA1-01D6-268D-E064-35F327DF2230}"/>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iagram+txt">
    <p:spTree>
      <p:nvGrpSpPr>
        <p:cNvPr id="1" name=""/>
        <p:cNvGrpSpPr/>
        <p:nvPr/>
      </p:nvGrpSpPr>
      <p:grpSpPr>
        <a:xfrm>
          <a:off x="0" y="0"/>
          <a:ext cx="0" cy="0"/>
          <a:chOff x="0" y="0"/>
          <a:chExt cx="0" cy="0"/>
        </a:xfrm>
      </p:grpSpPr>
      <p:sp>
        <p:nvSpPr>
          <p:cNvPr id="3" name="Tartalom helye 2"/>
          <p:cNvSpPr>
            <a:spLocks noGrp="1"/>
          </p:cNvSpPr>
          <p:nvPr>
            <p:ph sz="half" idx="1"/>
          </p:nvPr>
        </p:nvSpPr>
        <p:spPr>
          <a:xfrm>
            <a:off x="35496" y="692696"/>
            <a:ext cx="6120000" cy="6120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hu-HU" dirty="0"/>
          </a:p>
        </p:txBody>
      </p:sp>
      <p:sp>
        <p:nvSpPr>
          <p:cNvPr id="4" name="Tartalom helye 3"/>
          <p:cNvSpPr>
            <a:spLocks noGrp="1"/>
          </p:cNvSpPr>
          <p:nvPr>
            <p:ph sz="half" idx="2"/>
          </p:nvPr>
        </p:nvSpPr>
        <p:spPr>
          <a:xfrm>
            <a:off x="5724128" y="836579"/>
            <a:ext cx="3265944" cy="5513463"/>
          </a:xfrm>
          <a:solidFill>
            <a:srgbClr val="762536"/>
          </a:solidFill>
        </p:spPr>
        <p:txBody>
          <a:bodyPr/>
          <a:lstStyle>
            <a:lvl1pPr>
              <a:defRPr sz="2100">
                <a:solidFill>
                  <a:srgbClr val="FFFF00"/>
                </a:solidFill>
              </a:defRPr>
            </a:lvl1pPr>
            <a:lvl2pPr>
              <a:defRPr sz="1800">
                <a:solidFill>
                  <a:srgbClr val="FFFF00"/>
                </a:solidFill>
              </a:defRPr>
            </a:lvl2pPr>
            <a:lvl3pPr>
              <a:defRPr sz="1500">
                <a:solidFill>
                  <a:srgbClr val="FFFF00"/>
                </a:solidFill>
              </a:defRPr>
            </a:lvl3pPr>
            <a:lvl4pPr>
              <a:defRPr sz="1350">
                <a:solidFill>
                  <a:srgbClr val="FFFF00"/>
                </a:solidFill>
              </a:defRPr>
            </a:lvl4pPr>
            <a:lvl5pPr>
              <a:defRPr sz="1350">
                <a:solidFill>
                  <a:srgbClr val="FFFF00"/>
                </a:solidFill>
              </a:defRPr>
            </a:lvl5pPr>
            <a:lvl6pPr>
              <a:defRPr sz="1350"/>
            </a:lvl6pPr>
            <a:lvl7pPr>
              <a:defRPr sz="1350"/>
            </a:lvl7pPr>
            <a:lvl8pPr>
              <a:defRPr sz="1350"/>
            </a:lvl8pPr>
            <a:lvl9pPr>
              <a:defRPr sz="1350"/>
            </a:lvl9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2" name="Cím 1"/>
          <p:cNvSpPr>
            <a:spLocks noGrp="1"/>
          </p:cNvSpPr>
          <p:nvPr>
            <p:ph type="title"/>
          </p:nvPr>
        </p:nvSpPr>
        <p:spPr/>
        <p:txBody>
          <a:bodyPr/>
          <a:lstStyle/>
          <a:p>
            <a:r>
              <a:rPr lang="hu-HU" dirty="0"/>
              <a:t>Mintacím szerkesztése</a:t>
            </a:r>
          </a:p>
        </p:txBody>
      </p:sp>
      <p:sp>
        <p:nvSpPr>
          <p:cNvPr id="5" name="Dia számának helye 6"/>
          <p:cNvSpPr>
            <a:spLocks noGrp="1"/>
          </p:cNvSpPr>
          <p:nvPr>
            <p:ph type="sldNum" sz="quarter" idx="5"/>
          </p:nvPr>
        </p:nvSpPr>
        <p:spPr>
          <a:xfrm>
            <a:off x="3214678" y="6500834"/>
            <a:ext cx="2971800" cy="357166"/>
          </a:xfrm>
          <a:prstGeom prst="rect">
            <a:avLst/>
          </a:prstGeom>
        </p:spPr>
        <p:txBody>
          <a:bodyPr vert="horz" lIns="91440" tIns="45720" rIns="91440" bIns="45720" rtlCol="0" anchor="ctr"/>
          <a:lstStyle>
            <a:lvl1pPr algn="ctr">
              <a:defRPr sz="900">
                <a:solidFill>
                  <a:schemeClr val="bg1"/>
                </a:solidFill>
              </a:defRPr>
            </a:lvl1pPr>
          </a:lstStyle>
          <a:p>
            <a:fld id="{3D86C690-4F62-4AFC-8745-06DC9BF07935}" type="slidenum">
              <a:rPr lang="hu-HU" smtClean="0"/>
              <a:pPr/>
              <a:t>‹#›</a:t>
            </a:fld>
            <a:endParaRPr lang="hu-HU"/>
          </a:p>
        </p:txBody>
      </p:sp>
      <p:sp>
        <p:nvSpPr>
          <p:cNvPr id="6" name="Rectangle 5">
            <a:extLst>
              <a:ext uri="{FF2B5EF4-FFF2-40B4-BE49-F238E27FC236}">
                <a16:creationId xmlns:a16="http://schemas.microsoft.com/office/drawing/2014/main" id="{2AC8526A-01CD-4C25-32D4-27DB3A74CD97}"/>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extLst>
      <p:ext uri="{BB962C8B-B14F-4D97-AF65-F5344CB8AC3E}">
        <p14:creationId xmlns:p14="http://schemas.microsoft.com/office/powerpoint/2010/main" val="176935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ia számának helye 6"/>
          <p:cNvSpPr>
            <a:spLocks noGrp="1"/>
          </p:cNvSpPr>
          <p:nvPr>
            <p:ph type="sldNum" sz="quarter" idx="5"/>
          </p:nvPr>
        </p:nvSpPr>
        <p:spPr>
          <a:xfrm>
            <a:off x="3214678" y="6500834"/>
            <a:ext cx="2971800" cy="357166"/>
          </a:xfrm>
          <a:prstGeom prst="rect">
            <a:avLst/>
          </a:prstGeom>
        </p:spPr>
        <p:txBody>
          <a:bodyPr vert="horz" lIns="91440" tIns="45720" rIns="91440" bIns="45720" rtlCol="0" anchor="ctr"/>
          <a:lstStyle>
            <a:lvl1pPr algn="ctr">
              <a:defRPr sz="900">
                <a:solidFill>
                  <a:schemeClr val="bg1"/>
                </a:solidFill>
              </a:defRPr>
            </a:lvl1pPr>
          </a:lstStyle>
          <a:p>
            <a:fld id="{3D86C690-4F62-4AFC-8745-06DC9BF07935}" type="slidenum">
              <a:rPr lang="hu-HU" smtClean="0"/>
              <a:pPr/>
              <a:t>‹#›</a:t>
            </a:fld>
            <a:endParaRPr lang="hu-HU"/>
          </a:p>
        </p:txBody>
      </p:sp>
      <p:sp>
        <p:nvSpPr>
          <p:cNvPr id="3" name="Rectangle 2">
            <a:extLst>
              <a:ext uri="{FF2B5EF4-FFF2-40B4-BE49-F238E27FC236}">
                <a16:creationId xmlns:a16="http://schemas.microsoft.com/office/drawing/2014/main" id="{7280CC35-8F3C-9A47-0FAE-0BB21EB68423}"/>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Tartalom helye 2"/>
          <p:cNvSpPr>
            <a:spLocks noGrp="1"/>
          </p:cNvSpPr>
          <p:nvPr>
            <p:ph idx="1"/>
          </p:nvPr>
        </p:nvSpPr>
        <p:spPr>
          <a:xfrm>
            <a:off x="117413" y="1019144"/>
            <a:ext cx="8872659" cy="536741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1650960" y="0"/>
            <a:ext cx="7493040" cy="720000"/>
          </a:xfrm>
          <a:ln w="19050">
            <a:noFill/>
          </a:ln>
        </p:spPr>
        <p:txBody>
          <a:bodyPr anchor="ctr">
            <a:noAutofit/>
          </a:bodyPr>
          <a:lstStyle>
            <a:lvl1pPr marL="0" indent="0">
              <a:buNone/>
              <a:defRPr sz="30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u-HU"/>
              <a:t>Mintaszöveg szerkesztése</a:t>
            </a:r>
          </a:p>
        </p:txBody>
      </p:sp>
      <p:sp>
        <p:nvSpPr>
          <p:cNvPr id="5" name="Téglalap 4"/>
          <p:cNvSpPr/>
          <p:nvPr userDrawn="1"/>
        </p:nvSpPr>
        <p:spPr>
          <a:xfrm>
            <a:off x="1" y="0"/>
            <a:ext cx="1679597" cy="730260"/>
          </a:xfrm>
          <a:prstGeom prst="rect">
            <a:avLst/>
          </a:prstGeom>
          <a:solidFill>
            <a:srgbClr val="762536"/>
          </a:solidFill>
          <a:ln>
            <a:noFill/>
          </a:ln>
        </p:spPr>
        <p:style>
          <a:lnRef idx="2">
            <a:schemeClr val="dk1"/>
          </a:lnRef>
          <a:fillRef idx="1">
            <a:schemeClr val="lt1"/>
          </a:fillRef>
          <a:effectRef idx="0">
            <a:schemeClr val="dk1"/>
          </a:effectRef>
          <a:fontRef idx="minor">
            <a:schemeClr val="dk1"/>
          </a:fontRef>
        </p:style>
        <p:txBody>
          <a:bodyPr rtlCol="0" anchor="ctr"/>
          <a:lstStyle/>
          <a:p>
            <a:pPr marL="0" algn="ctr" defTabSz="685800" rtl="0" eaLnBrk="1" latinLnBrk="0" hangingPunct="1"/>
            <a:r>
              <a:rPr lang="hu-HU" sz="3000" dirty="0">
                <a:solidFill>
                  <a:schemeClr val="bg1"/>
                </a:solidFill>
              </a:rPr>
              <a:t>DEMO</a:t>
            </a:r>
          </a:p>
        </p:txBody>
      </p:sp>
      <p:cxnSp>
        <p:nvCxnSpPr>
          <p:cNvPr id="7" name="Egyenes összekötő 6"/>
          <p:cNvCxnSpPr/>
          <p:nvPr userDrawn="1"/>
        </p:nvCxnSpPr>
        <p:spPr>
          <a:xfrm>
            <a:off x="1" y="727038"/>
            <a:ext cx="9136125"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ia számának helye 6"/>
          <p:cNvSpPr>
            <a:spLocks noGrp="1"/>
          </p:cNvSpPr>
          <p:nvPr>
            <p:ph type="sldNum" sz="quarter" idx="5"/>
          </p:nvPr>
        </p:nvSpPr>
        <p:spPr>
          <a:xfrm>
            <a:off x="3214678" y="6500834"/>
            <a:ext cx="2971800" cy="357166"/>
          </a:xfrm>
          <a:prstGeom prst="rect">
            <a:avLst/>
          </a:prstGeom>
        </p:spPr>
        <p:txBody>
          <a:bodyPr vert="horz" lIns="91440" tIns="45720" rIns="91440" bIns="45720" rtlCol="0" anchor="ctr"/>
          <a:lstStyle>
            <a:lvl1pPr algn="ctr">
              <a:defRPr sz="900">
                <a:solidFill>
                  <a:schemeClr val="bg1"/>
                </a:solidFill>
              </a:defRPr>
            </a:lvl1pPr>
          </a:lstStyle>
          <a:p>
            <a:fld id="{3D86C690-4F62-4AFC-8745-06DC9BF07935}" type="slidenum">
              <a:rPr lang="hu-HU" smtClean="0"/>
              <a:pPr/>
              <a:t>‹#›</a:t>
            </a:fld>
            <a:endParaRPr lang="hu-HU"/>
          </a:p>
        </p:txBody>
      </p:sp>
      <p:sp>
        <p:nvSpPr>
          <p:cNvPr id="2" name="Rectangle 1">
            <a:extLst>
              <a:ext uri="{FF2B5EF4-FFF2-40B4-BE49-F238E27FC236}">
                <a16:creationId xmlns:a16="http://schemas.microsoft.com/office/drawing/2014/main" id="{79F8C1F6-480F-C943-4A2F-0C9E9DE0BE03}"/>
              </a:ext>
            </a:extLst>
          </p:cNvPr>
          <p:cNvSpPr/>
          <p:nvPr userDrawn="1"/>
        </p:nvSpPr>
        <p:spPr>
          <a:xfrm>
            <a:off x="7970268" y="6500832"/>
            <a:ext cx="1173731" cy="357167"/>
          </a:xfrm>
          <a:prstGeom prst="rect">
            <a:avLst/>
          </a:prstGeom>
          <a:solidFill>
            <a:srgbClr val="952F44"/>
          </a:solidFill>
          <a:ln w="38100">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0" y="0"/>
            <a:ext cx="9144000" cy="720000"/>
          </a:xfrm>
          <a:prstGeom prst="rect">
            <a:avLst/>
          </a:prstGeom>
          <a:solidFill>
            <a:srgbClr val="762536"/>
          </a:solidFill>
        </p:spPr>
        <p:txBody>
          <a:bodyPr vert="horz" lIns="91440" tIns="45720" rIns="91440" bIns="45720" rtlCol="0" anchor="ctr">
            <a:normAutofit/>
          </a:bodyPr>
          <a:lstStyle/>
          <a:p>
            <a:r>
              <a:rPr lang="hu-HU" dirty="0"/>
              <a:t>Mintacím szerkesztése</a:t>
            </a:r>
          </a:p>
        </p:txBody>
      </p:sp>
      <p:sp>
        <p:nvSpPr>
          <p:cNvPr id="3" name="Szöveg helye 2"/>
          <p:cNvSpPr>
            <a:spLocks noGrp="1"/>
          </p:cNvSpPr>
          <p:nvPr>
            <p:ph type="body" idx="1"/>
          </p:nvPr>
        </p:nvSpPr>
        <p:spPr>
          <a:xfrm>
            <a:off x="142845" y="857234"/>
            <a:ext cx="8858312" cy="5529321"/>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7" name="Rectangle 22"/>
          <p:cNvSpPr>
            <a:spLocks noChangeArrowheads="1"/>
          </p:cNvSpPr>
          <p:nvPr/>
        </p:nvSpPr>
        <p:spPr bwMode="auto">
          <a:xfrm>
            <a:off x="0" y="6477000"/>
            <a:ext cx="9144000" cy="381000"/>
          </a:xfrm>
          <a:prstGeom prst="rect">
            <a:avLst/>
          </a:prstGeom>
          <a:gradFill flip="none" rotWithShape="1">
            <a:gsLst>
              <a:gs pos="0">
                <a:srgbClr val="762536"/>
              </a:gs>
              <a:gs pos="50000">
                <a:srgbClr val="762536"/>
              </a:gs>
              <a:gs pos="100000">
                <a:srgbClr val="A3334B"/>
              </a:gs>
            </a:gsLst>
            <a:lin ang="0" scaled="1"/>
            <a:tileRect/>
          </a:gradFill>
          <a:ln w="9525">
            <a:noFill/>
            <a:miter lim="800000"/>
            <a:headEnd/>
            <a:tailEnd/>
          </a:ln>
          <a:effectLst/>
        </p:spPr>
        <p:txBody>
          <a:bodyPr wrap="none" anchor="ctr"/>
          <a:lstStyle/>
          <a:p>
            <a:endParaRPr lang="hu-HU" sz="1350" dirty="0"/>
          </a:p>
        </p:txBody>
      </p:sp>
      <p:pic>
        <p:nvPicPr>
          <p:cNvPr id="8" name="Picture 41" descr="muegyetem_logo_bordo"/>
          <p:cNvPicPr>
            <a:picLocks noChangeAspect="1" noChangeArrowheads="1"/>
          </p:cNvPicPr>
          <p:nvPr/>
        </p:nvPicPr>
        <p:blipFill>
          <a:blip r:embed="rId9" cstate="print"/>
          <a:srcRect/>
          <a:stretch>
            <a:fillRect/>
          </a:stretch>
        </p:blipFill>
        <p:spPr bwMode="auto">
          <a:xfrm>
            <a:off x="1" y="6486299"/>
            <a:ext cx="1269711" cy="360000"/>
          </a:xfrm>
          <a:prstGeom prst="rect">
            <a:avLst/>
          </a:prstGeom>
          <a:noFill/>
        </p:spPr>
      </p:pic>
      <p:pic>
        <p:nvPicPr>
          <p:cNvPr id="9" name="Kép 8" descr="ftsrg_logo_new-transparent.png"/>
          <p:cNvPicPr>
            <a:picLocks noChangeAspect="1"/>
          </p:cNvPicPr>
          <p:nvPr/>
        </p:nvPicPr>
        <p:blipFill>
          <a:blip r:embed="rId10" cstate="print"/>
          <a:stretch>
            <a:fillRect/>
          </a:stretch>
        </p:blipFill>
        <p:spPr>
          <a:xfrm>
            <a:off x="8040736" y="6498024"/>
            <a:ext cx="1066973"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5" r:id="rId6"/>
    <p:sldLayoutId id="2147483656" r:id="rId7"/>
  </p:sldLayoutIdLst>
  <p:hf hdr="0" ftr="0" dt="0"/>
  <p:txStyles>
    <p:titleStyle>
      <a:lvl1pPr algn="ctr" defTabSz="685800" rtl="0" eaLnBrk="1" latinLnBrk="0" hangingPunct="1">
        <a:spcBef>
          <a:spcPct val="0"/>
        </a:spcBef>
        <a:buNone/>
        <a:defRPr sz="3000" kern="1200">
          <a:solidFill>
            <a:srgbClr val="F8F8F8"/>
          </a:solidFill>
          <a:latin typeface="+mj-lt"/>
          <a:ea typeface="+mj-ea"/>
          <a:cs typeface="+mj-cs"/>
        </a:defRPr>
      </a:lvl1pPr>
    </p:titleStyle>
    <p:bodyStyle>
      <a:lvl1pPr marL="257175" indent="-257175" algn="l" defTabSz="685800" rtl="0" eaLnBrk="1" latinLnBrk="0" hangingPunct="1">
        <a:spcBef>
          <a:spcPct val="20000"/>
        </a:spcBef>
        <a:buClr>
          <a:srgbClr val="762536"/>
        </a:buClr>
        <a:buFont typeface="Wingdings" pitchFamily="2" charset="2"/>
        <a:buChar char="§"/>
        <a:defRPr sz="2400" kern="1200">
          <a:solidFill>
            <a:schemeClr val="tx1"/>
          </a:solidFill>
          <a:latin typeface="+mn-lt"/>
          <a:ea typeface="+mn-ea"/>
          <a:cs typeface="+mn-cs"/>
        </a:defRPr>
      </a:lvl1pPr>
      <a:lvl2pPr marL="557213" indent="-214313" algn="l" defTabSz="685800" rtl="0" eaLnBrk="1" latinLnBrk="0" hangingPunct="1">
        <a:spcBef>
          <a:spcPct val="20000"/>
        </a:spcBef>
        <a:buClr>
          <a:srgbClr val="762536"/>
        </a:buClr>
        <a:buFont typeface="Courier New" pitchFamily="49" charset="0"/>
        <a:buChar char="o"/>
        <a:defRPr sz="2100" kern="1200">
          <a:solidFill>
            <a:schemeClr val="tx1"/>
          </a:solidFill>
          <a:latin typeface="+mn-lt"/>
          <a:ea typeface="+mn-ea"/>
          <a:cs typeface="+mn-cs"/>
        </a:defRPr>
      </a:lvl2pPr>
      <a:lvl3pPr marL="857250" indent="-171450" algn="l" defTabSz="685800" rtl="0" eaLnBrk="1" latinLnBrk="0" hangingPunct="1">
        <a:spcBef>
          <a:spcPct val="20000"/>
        </a:spcBef>
        <a:buClr>
          <a:srgbClr val="762536"/>
        </a:buClr>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hu-H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542406-0517-4B79-E2A0-0EC5A13A277C}"/>
              </a:ext>
            </a:extLst>
          </p:cNvPr>
          <p:cNvSpPr>
            <a:spLocks noGrp="1"/>
          </p:cNvSpPr>
          <p:nvPr>
            <p:ph type="ctrTitle"/>
          </p:nvPr>
        </p:nvSpPr>
        <p:spPr>
          <a:xfrm>
            <a:off x="685800" y="2852936"/>
            <a:ext cx="7772400" cy="1470025"/>
          </a:xfrm>
          <a:solidFill>
            <a:schemeClr val="bg1"/>
          </a:solidFill>
          <a:ln>
            <a:solidFill>
              <a:schemeClr val="bg1"/>
            </a:solidFill>
          </a:ln>
        </p:spPr>
        <p:txBody>
          <a:bodyPr>
            <a:noAutofit/>
          </a:bodyPr>
          <a:lstStyle/>
          <a:p>
            <a:r>
              <a:rPr lang="en-US" sz="5400" dirty="0">
                <a:solidFill>
                  <a:srgbClr val="762536"/>
                </a:solidFill>
                <a:latin typeface="Calibri Light" panose="020F0302020204030204" pitchFamily="34" charset="0"/>
                <a:ea typeface="Calibri Light" panose="020F0302020204030204" pitchFamily="34" charset="0"/>
                <a:cs typeface="Calibri Light" panose="020F0302020204030204" pitchFamily="34" charset="0"/>
              </a:rPr>
              <a:t>Linear regression through the origin</a:t>
            </a:r>
          </a:p>
        </p:txBody>
      </p:sp>
      <p:sp>
        <p:nvSpPr>
          <p:cNvPr id="9" name="Subtitle 2">
            <a:extLst>
              <a:ext uri="{FF2B5EF4-FFF2-40B4-BE49-F238E27FC236}">
                <a16:creationId xmlns:a16="http://schemas.microsoft.com/office/drawing/2014/main" id="{655829E6-D6E2-5CB8-A119-043986DAB865}"/>
              </a:ext>
            </a:extLst>
          </p:cNvPr>
          <p:cNvSpPr txBox="1">
            <a:spLocks noGrp="1"/>
          </p:cNvSpPr>
          <p:nvPr>
            <p:ph type="subTitle" sz="quarter" idx="1"/>
          </p:nvPr>
        </p:nvSpPr>
        <p:spPr>
          <a:xfrm>
            <a:off x="179512" y="5445224"/>
            <a:ext cx="3856936" cy="720080"/>
          </a:xfrm>
          <a:prstGeom prst="rect">
            <a:avLst/>
          </a:prstGeom>
        </p:spPr>
        <p:txBody>
          <a:bodyPr>
            <a:normAutofit/>
          </a:bodyPr>
          <a:lstStyle/>
          <a:p>
            <a:pPr algn="l" defTabSz="804672">
              <a:spcBef>
                <a:spcPts val="1000"/>
              </a:spcBef>
              <a:defRPr sz="1408" b="1" spc="176">
                <a:latin typeface="+mj-lt"/>
                <a:ea typeface="+mj-ea"/>
                <a:cs typeface="+mj-cs"/>
                <a:sym typeface="Calibri"/>
              </a:defRPr>
            </a:pPr>
            <a:r>
              <a:rPr lang="en-US" i="1" dirty="0" err="1">
                <a:latin typeface="Calibri Light" panose="020F0302020204030204" pitchFamily="34" charset="0"/>
                <a:ea typeface="Calibri Light" panose="020F0302020204030204" pitchFamily="34" charset="0"/>
                <a:cs typeface="Calibri Light" panose="020F0302020204030204" pitchFamily="34" charset="0"/>
              </a:rPr>
              <a:t>Nuraly</a:t>
            </a:r>
            <a:r>
              <a:rPr lang="en-US" i="1" dirty="0">
                <a:latin typeface="Calibri Light" panose="020F0302020204030204" pitchFamily="34" charset="0"/>
                <a:ea typeface="Calibri Light" panose="020F0302020204030204" pitchFamily="34" charset="0"/>
                <a:cs typeface="Calibri Light" panose="020F0302020204030204" pitchFamily="34" charset="0"/>
              </a:rPr>
              <a:t> </a:t>
            </a:r>
            <a:r>
              <a:rPr lang="en-US" i="1" dirty="0" err="1">
                <a:latin typeface="Calibri Light" panose="020F0302020204030204" pitchFamily="34" charset="0"/>
                <a:ea typeface="Calibri Light" panose="020F0302020204030204" pitchFamily="34" charset="0"/>
                <a:cs typeface="Calibri Light" panose="020F0302020204030204" pitchFamily="34" charset="0"/>
              </a:rPr>
              <a:t>Dyussenov</a:t>
            </a:r>
            <a:endParaRPr lang="en-US" i="1" dirty="0">
              <a:latin typeface="Calibri Light" panose="020F0302020204030204" pitchFamily="34" charset="0"/>
              <a:ea typeface="Calibri Light" panose="020F0302020204030204" pitchFamily="34" charset="0"/>
              <a:cs typeface="Calibri Light" panose="020F0302020204030204" pitchFamily="34" charset="0"/>
            </a:endParaRPr>
          </a:p>
          <a:p>
            <a:pPr algn="l" defTabSz="804672">
              <a:spcBef>
                <a:spcPts val="1000"/>
              </a:spcBef>
              <a:defRPr sz="1408" b="1" spc="176">
                <a:latin typeface="+mj-lt"/>
                <a:ea typeface="+mj-ea"/>
                <a:cs typeface="+mj-cs"/>
                <a:sym typeface="Calibri"/>
              </a:defRPr>
            </a:pPr>
            <a:r>
              <a:rPr lang="en-US" i="1" dirty="0">
                <a:latin typeface="Calibri Light" panose="020F0302020204030204" pitchFamily="34" charset="0"/>
                <a:ea typeface="Calibri Light" panose="020F0302020204030204" pitchFamily="34" charset="0"/>
                <a:cs typeface="Calibri Light" panose="020F0302020204030204" pitchFamily="34" charset="0"/>
              </a:rPr>
              <a:t>Supervisor: Dr. </a:t>
            </a:r>
            <a:r>
              <a:rPr lang="en-US" i="1" dirty="0" err="1">
                <a:latin typeface="Calibri Light" panose="020F0302020204030204" pitchFamily="34" charset="0"/>
                <a:ea typeface="Calibri Light" panose="020F0302020204030204" pitchFamily="34" charset="0"/>
                <a:cs typeface="Calibri Light" panose="020F0302020204030204" pitchFamily="34" charset="0"/>
              </a:rPr>
              <a:t>József</a:t>
            </a:r>
            <a:r>
              <a:rPr lang="en-US" i="1" dirty="0">
                <a:latin typeface="Calibri Light" panose="020F0302020204030204" pitchFamily="34" charset="0"/>
                <a:ea typeface="Calibri Light" panose="020F0302020204030204" pitchFamily="34" charset="0"/>
                <a:cs typeface="Calibri Light" panose="020F0302020204030204" pitchFamily="34" charset="0"/>
              </a:rPr>
              <a:t> Mala</a:t>
            </a:r>
          </a:p>
        </p:txBody>
      </p:sp>
      <p:pic>
        <p:nvPicPr>
          <p:cNvPr id="10" name="Picture 2" descr="Budapesti Műszaki és Gazdaságtudományi Egyetem - Természettudományi Kar">
            <a:extLst>
              <a:ext uri="{FF2B5EF4-FFF2-40B4-BE49-F238E27FC236}">
                <a16:creationId xmlns:a16="http://schemas.microsoft.com/office/drawing/2014/main" id="{C5BFD2D7-C362-9C5B-F218-A767F3DF8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88029" cy="8880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icture 10">
            <a:extLst>
              <a:ext uri="{FF2B5EF4-FFF2-40B4-BE49-F238E27FC236}">
                <a16:creationId xmlns:a16="http://schemas.microsoft.com/office/drawing/2014/main" id="{35AF548A-D005-8153-6252-526C7D086BE5}"/>
              </a:ext>
            </a:extLst>
          </p:cNvPr>
          <p:cNvPicPr>
            <a:picLocks noChangeAspect="1"/>
          </p:cNvPicPr>
          <p:nvPr/>
        </p:nvPicPr>
        <p:blipFill>
          <a:blip r:embed="rId3"/>
          <a:stretch>
            <a:fillRect/>
          </a:stretch>
        </p:blipFill>
        <p:spPr>
          <a:xfrm>
            <a:off x="2739927" y="1208576"/>
            <a:ext cx="3664146" cy="1033781"/>
          </a:xfrm>
          <a:prstGeom prst="rect">
            <a:avLst/>
          </a:prstGeom>
          <a:ln w="12700">
            <a:miter lim="400000"/>
          </a:ln>
        </p:spPr>
      </p:pic>
    </p:spTree>
    <p:extLst>
      <p:ext uri="{BB962C8B-B14F-4D97-AF65-F5344CB8AC3E}">
        <p14:creationId xmlns:p14="http://schemas.microsoft.com/office/powerpoint/2010/main" val="224249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A26F-FDB1-7865-3B84-94CB118EDDB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53B15A1-B2E8-D81A-F6C2-06A0ADDF1E1D}"/>
              </a:ext>
            </a:extLst>
          </p:cNvPr>
          <p:cNvPicPr>
            <a:picLocks noGrp="1" noChangeAspect="1"/>
          </p:cNvPicPr>
          <p:nvPr>
            <p:ph idx="1"/>
          </p:nvPr>
        </p:nvPicPr>
        <p:blipFill>
          <a:blip r:embed="rId2"/>
          <a:stretch>
            <a:fillRect/>
          </a:stretch>
        </p:blipFill>
        <p:spPr>
          <a:xfrm>
            <a:off x="2123728" y="1268760"/>
            <a:ext cx="3267531" cy="828791"/>
          </a:xfrm>
        </p:spPr>
      </p:pic>
      <p:sp>
        <p:nvSpPr>
          <p:cNvPr id="4" name="Slide Number Placeholder 3">
            <a:extLst>
              <a:ext uri="{FF2B5EF4-FFF2-40B4-BE49-F238E27FC236}">
                <a16:creationId xmlns:a16="http://schemas.microsoft.com/office/drawing/2014/main" id="{136E1D76-9BFD-3426-7149-CD1EA721FA53}"/>
              </a:ext>
            </a:extLst>
          </p:cNvPr>
          <p:cNvSpPr>
            <a:spLocks noGrp="1"/>
          </p:cNvSpPr>
          <p:nvPr>
            <p:ph type="sldNum" sz="quarter" idx="5"/>
          </p:nvPr>
        </p:nvSpPr>
        <p:spPr/>
        <p:txBody>
          <a:bodyPr/>
          <a:lstStyle/>
          <a:p>
            <a:fld id="{3D86C690-4F62-4AFC-8745-06DC9BF07935}" type="slidenum">
              <a:rPr lang="hu-HU" smtClean="0"/>
              <a:pPr/>
              <a:t>10</a:t>
            </a:fld>
            <a:endParaRPr lang="hu-HU"/>
          </a:p>
        </p:txBody>
      </p:sp>
      <p:pic>
        <p:nvPicPr>
          <p:cNvPr id="8" name="Picture 7">
            <a:extLst>
              <a:ext uri="{FF2B5EF4-FFF2-40B4-BE49-F238E27FC236}">
                <a16:creationId xmlns:a16="http://schemas.microsoft.com/office/drawing/2014/main" id="{FA4444E6-A23B-75DC-0D7D-DB546B95F520}"/>
              </a:ext>
            </a:extLst>
          </p:cNvPr>
          <p:cNvPicPr>
            <a:picLocks noChangeAspect="1"/>
          </p:cNvPicPr>
          <p:nvPr/>
        </p:nvPicPr>
        <p:blipFill rotWithShape="1">
          <a:blip r:embed="rId3"/>
          <a:srcRect t="12622" b="20927"/>
          <a:stretch/>
        </p:blipFill>
        <p:spPr>
          <a:xfrm>
            <a:off x="827584" y="3140968"/>
            <a:ext cx="6944694" cy="576064"/>
          </a:xfrm>
          <a:prstGeom prst="rect">
            <a:avLst/>
          </a:prstGeom>
        </p:spPr>
      </p:pic>
    </p:spTree>
    <p:extLst>
      <p:ext uri="{BB962C8B-B14F-4D97-AF65-F5344CB8AC3E}">
        <p14:creationId xmlns:p14="http://schemas.microsoft.com/office/powerpoint/2010/main" val="147405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687C-F497-BC5C-C611-9ED4EE849E61}"/>
              </a:ext>
            </a:extLst>
          </p:cNvPr>
          <p:cNvSpPr>
            <a:spLocks noGrp="1"/>
          </p:cNvSpPr>
          <p:nvPr>
            <p:ph type="title"/>
          </p:nvPr>
        </p:nvSpPr>
        <p:spPr/>
        <p:txBody>
          <a:bodyPr/>
          <a:lstStyle/>
          <a:p>
            <a:r>
              <a:rPr lang="en-US" dirty="0"/>
              <a:t>Variance of MLE estimators</a:t>
            </a:r>
          </a:p>
        </p:txBody>
      </p:sp>
      <p:pic>
        <p:nvPicPr>
          <p:cNvPr id="6" name="Content Placeholder 5">
            <a:extLst>
              <a:ext uri="{FF2B5EF4-FFF2-40B4-BE49-F238E27FC236}">
                <a16:creationId xmlns:a16="http://schemas.microsoft.com/office/drawing/2014/main" id="{5EAA47E7-68EB-C67A-6D82-6EC82508813E}"/>
              </a:ext>
            </a:extLst>
          </p:cNvPr>
          <p:cNvPicPr>
            <a:picLocks noGrp="1" noChangeAspect="1"/>
          </p:cNvPicPr>
          <p:nvPr>
            <p:ph idx="1"/>
          </p:nvPr>
        </p:nvPicPr>
        <p:blipFill>
          <a:blip r:embed="rId2"/>
          <a:stretch>
            <a:fillRect/>
          </a:stretch>
        </p:blipFill>
        <p:spPr>
          <a:xfrm>
            <a:off x="179512" y="720000"/>
            <a:ext cx="6401693" cy="1879149"/>
          </a:xfrm>
        </p:spPr>
      </p:pic>
      <p:sp>
        <p:nvSpPr>
          <p:cNvPr id="4" name="Slide Number Placeholder 3">
            <a:extLst>
              <a:ext uri="{FF2B5EF4-FFF2-40B4-BE49-F238E27FC236}">
                <a16:creationId xmlns:a16="http://schemas.microsoft.com/office/drawing/2014/main" id="{E3F1EA54-2A62-64CE-763A-BFEA68AFFDB0}"/>
              </a:ext>
            </a:extLst>
          </p:cNvPr>
          <p:cNvSpPr>
            <a:spLocks noGrp="1"/>
          </p:cNvSpPr>
          <p:nvPr>
            <p:ph type="sldNum" sz="quarter" idx="5"/>
          </p:nvPr>
        </p:nvSpPr>
        <p:spPr/>
        <p:txBody>
          <a:bodyPr/>
          <a:lstStyle/>
          <a:p>
            <a:fld id="{3D86C690-4F62-4AFC-8745-06DC9BF07935}" type="slidenum">
              <a:rPr lang="hu-HU" smtClean="0"/>
              <a:pPr/>
              <a:t>11</a:t>
            </a:fld>
            <a:endParaRPr lang="hu-HU"/>
          </a:p>
        </p:txBody>
      </p:sp>
      <p:pic>
        <p:nvPicPr>
          <p:cNvPr id="8" name="Picture 7">
            <a:extLst>
              <a:ext uri="{FF2B5EF4-FFF2-40B4-BE49-F238E27FC236}">
                <a16:creationId xmlns:a16="http://schemas.microsoft.com/office/drawing/2014/main" id="{29C3C439-9120-81D4-5CDA-350A99F4529D}"/>
              </a:ext>
            </a:extLst>
          </p:cNvPr>
          <p:cNvPicPr>
            <a:picLocks noChangeAspect="1"/>
          </p:cNvPicPr>
          <p:nvPr/>
        </p:nvPicPr>
        <p:blipFill>
          <a:blip r:embed="rId3"/>
          <a:stretch>
            <a:fillRect/>
          </a:stretch>
        </p:blipFill>
        <p:spPr>
          <a:xfrm>
            <a:off x="13831" y="2310963"/>
            <a:ext cx="6016156" cy="1754713"/>
          </a:xfrm>
          <a:prstGeom prst="rect">
            <a:avLst/>
          </a:prstGeom>
        </p:spPr>
      </p:pic>
      <p:pic>
        <p:nvPicPr>
          <p:cNvPr id="10" name="Picture 9">
            <a:extLst>
              <a:ext uri="{FF2B5EF4-FFF2-40B4-BE49-F238E27FC236}">
                <a16:creationId xmlns:a16="http://schemas.microsoft.com/office/drawing/2014/main" id="{9BE454B1-00F5-0E6F-2133-982A50674746}"/>
              </a:ext>
            </a:extLst>
          </p:cNvPr>
          <p:cNvPicPr>
            <a:picLocks noChangeAspect="1"/>
          </p:cNvPicPr>
          <p:nvPr/>
        </p:nvPicPr>
        <p:blipFill rotWithShape="1">
          <a:blip r:embed="rId4"/>
          <a:srcRect t="11256"/>
          <a:stretch/>
        </p:blipFill>
        <p:spPr>
          <a:xfrm>
            <a:off x="1043608" y="3669680"/>
            <a:ext cx="5790942" cy="2674353"/>
          </a:xfrm>
          <a:prstGeom prst="rect">
            <a:avLst/>
          </a:prstGeom>
        </p:spPr>
      </p:pic>
    </p:spTree>
    <p:extLst>
      <p:ext uri="{BB962C8B-B14F-4D97-AF65-F5344CB8AC3E}">
        <p14:creationId xmlns:p14="http://schemas.microsoft.com/office/powerpoint/2010/main" val="40317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5FD9-9F99-4A42-966F-7083A5EC413A}"/>
              </a:ext>
            </a:extLst>
          </p:cNvPr>
          <p:cNvSpPr>
            <a:spLocks noGrp="1"/>
          </p:cNvSpPr>
          <p:nvPr>
            <p:ph type="title"/>
          </p:nvPr>
        </p:nvSpPr>
        <p:spPr/>
        <p:txBody>
          <a:bodyPr/>
          <a:lstStyle/>
          <a:p>
            <a:r>
              <a:rPr lang="en-US" dirty="0"/>
              <a:t>Linear Regression Through the Origin (RTO)</a:t>
            </a:r>
          </a:p>
        </p:txBody>
      </p:sp>
      <p:pic>
        <p:nvPicPr>
          <p:cNvPr id="6" name="Content Placeholder 5">
            <a:extLst>
              <a:ext uri="{FF2B5EF4-FFF2-40B4-BE49-F238E27FC236}">
                <a16:creationId xmlns:a16="http://schemas.microsoft.com/office/drawing/2014/main" id="{02912991-BBD5-7983-4A0F-2156C5CAEEF6}"/>
              </a:ext>
            </a:extLst>
          </p:cNvPr>
          <p:cNvPicPr>
            <a:picLocks noGrp="1" noChangeAspect="1"/>
          </p:cNvPicPr>
          <p:nvPr>
            <p:ph idx="1"/>
          </p:nvPr>
        </p:nvPicPr>
        <p:blipFill>
          <a:blip r:embed="rId2"/>
          <a:stretch>
            <a:fillRect/>
          </a:stretch>
        </p:blipFill>
        <p:spPr>
          <a:xfrm>
            <a:off x="1331640" y="920979"/>
            <a:ext cx="5507465" cy="1149616"/>
          </a:xfrm>
        </p:spPr>
      </p:pic>
      <p:sp>
        <p:nvSpPr>
          <p:cNvPr id="4" name="Slide Number Placeholder 3">
            <a:extLst>
              <a:ext uri="{FF2B5EF4-FFF2-40B4-BE49-F238E27FC236}">
                <a16:creationId xmlns:a16="http://schemas.microsoft.com/office/drawing/2014/main" id="{22EAA088-1061-90A8-57D6-788C0C9EF45F}"/>
              </a:ext>
            </a:extLst>
          </p:cNvPr>
          <p:cNvSpPr>
            <a:spLocks noGrp="1"/>
          </p:cNvSpPr>
          <p:nvPr>
            <p:ph type="sldNum" sz="quarter" idx="5"/>
          </p:nvPr>
        </p:nvSpPr>
        <p:spPr/>
        <p:txBody>
          <a:bodyPr/>
          <a:lstStyle/>
          <a:p>
            <a:fld id="{3D86C690-4F62-4AFC-8745-06DC9BF07935}" type="slidenum">
              <a:rPr lang="hu-HU" smtClean="0"/>
              <a:pPr/>
              <a:t>12</a:t>
            </a:fld>
            <a:endParaRPr lang="hu-HU"/>
          </a:p>
        </p:txBody>
      </p:sp>
      <p:sp>
        <p:nvSpPr>
          <p:cNvPr id="7" name="Content Placeholder 2">
            <a:extLst>
              <a:ext uri="{FF2B5EF4-FFF2-40B4-BE49-F238E27FC236}">
                <a16:creationId xmlns:a16="http://schemas.microsoft.com/office/drawing/2014/main" id="{3C754AC5-E387-7A5B-8228-FA0376CCE12B}"/>
              </a:ext>
            </a:extLst>
          </p:cNvPr>
          <p:cNvSpPr txBox="1">
            <a:spLocks/>
          </p:cNvSpPr>
          <p:nvPr/>
        </p:nvSpPr>
        <p:spPr>
          <a:xfrm>
            <a:off x="107504" y="2470352"/>
            <a:ext cx="8858312" cy="3916203"/>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Clr>
                <a:srgbClr val="762536"/>
              </a:buClr>
              <a:buFont typeface="Wingdings" pitchFamily="2" charset="2"/>
              <a:buChar char="§"/>
              <a:defRPr sz="2400" kern="1200">
                <a:solidFill>
                  <a:schemeClr val="tx1"/>
                </a:solidFill>
                <a:latin typeface="+mn-lt"/>
                <a:ea typeface="+mn-ea"/>
                <a:cs typeface="+mn-cs"/>
              </a:defRPr>
            </a:lvl1pPr>
            <a:lvl2pPr marL="557213" indent="-214313" algn="l" defTabSz="685800" rtl="0" eaLnBrk="1" latinLnBrk="0" hangingPunct="1">
              <a:spcBef>
                <a:spcPct val="20000"/>
              </a:spcBef>
              <a:buClr>
                <a:srgbClr val="762536"/>
              </a:buClr>
              <a:buFont typeface="Courier New" pitchFamily="49" charset="0"/>
              <a:buChar char="o"/>
              <a:defRPr sz="2100" kern="1200">
                <a:solidFill>
                  <a:schemeClr val="tx1"/>
                </a:solidFill>
                <a:latin typeface="+mn-lt"/>
                <a:ea typeface="+mn-ea"/>
                <a:cs typeface="+mn-cs"/>
              </a:defRPr>
            </a:lvl2pPr>
            <a:lvl3pPr marL="857250" indent="-171450" algn="l" defTabSz="685800" rtl="0" eaLnBrk="1" latinLnBrk="0" hangingPunct="1">
              <a:spcBef>
                <a:spcPct val="20000"/>
              </a:spcBef>
              <a:buClr>
                <a:srgbClr val="762536"/>
              </a:buClr>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Likelihood, log-likelihood</a:t>
            </a:r>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9DB1D6C3-5BAC-EB0D-65DD-6151341682F1}"/>
              </a:ext>
            </a:extLst>
          </p:cNvPr>
          <p:cNvPicPr>
            <a:picLocks/>
          </p:cNvPicPr>
          <p:nvPr/>
        </p:nvPicPr>
        <p:blipFill>
          <a:blip r:embed="rId3"/>
          <a:stretch>
            <a:fillRect/>
          </a:stretch>
        </p:blipFill>
        <p:spPr>
          <a:xfrm>
            <a:off x="1152767" y="2980743"/>
            <a:ext cx="4688024" cy="502461"/>
          </a:xfrm>
          <a:prstGeom prst="rect">
            <a:avLst/>
          </a:prstGeom>
        </p:spPr>
      </p:pic>
      <p:pic>
        <p:nvPicPr>
          <p:cNvPr id="19" name="Picture 18">
            <a:extLst>
              <a:ext uri="{FF2B5EF4-FFF2-40B4-BE49-F238E27FC236}">
                <a16:creationId xmlns:a16="http://schemas.microsoft.com/office/drawing/2014/main" id="{32655A83-8EA2-E72F-C396-72212B319605}"/>
              </a:ext>
            </a:extLst>
          </p:cNvPr>
          <p:cNvPicPr>
            <a:picLocks/>
          </p:cNvPicPr>
          <p:nvPr/>
        </p:nvPicPr>
        <p:blipFill rotWithShape="1">
          <a:blip r:embed="rId4"/>
          <a:srcRect b="40305"/>
          <a:stretch/>
        </p:blipFill>
        <p:spPr>
          <a:xfrm>
            <a:off x="395536" y="3686526"/>
            <a:ext cx="5184576" cy="640265"/>
          </a:xfrm>
          <a:prstGeom prst="rect">
            <a:avLst/>
          </a:prstGeom>
        </p:spPr>
      </p:pic>
      <p:pic>
        <p:nvPicPr>
          <p:cNvPr id="20" name="Picture 19">
            <a:extLst>
              <a:ext uri="{FF2B5EF4-FFF2-40B4-BE49-F238E27FC236}">
                <a16:creationId xmlns:a16="http://schemas.microsoft.com/office/drawing/2014/main" id="{655DE38C-6C1C-BBDF-B461-CDAD4FCEF81C}"/>
              </a:ext>
            </a:extLst>
          </p:cNvPr>
          <p:cNvPicPr>
            <a:picLocks/>
          </p:cNvPicPr>
          <p:nvPr/>
        </p:nvPicPr>
        <p:blipFill rotWithShape="1">
          <a:blip r:embed="rId5"/>
          <a:srcRect b="16333"/>
          <a:stretch/>
        </p:blipFill>
        <p:spPr>
          <a:xfrm>
            <a:off x="611560" y="4326791"/>
            <a:ext cx="4752528" cy="1965323"/>
          </a:xfrm>
          <a:prstGeom prst="rect">
            <a:avLst/>
          </a:prstGeom>
        </p:spPr>
      </p:pic>
    </p:spTree>
    <p:extLst>
      <p:ext uri="{BB962C8B-B14F-4D97-AF65-F5344CB8AC3E}">
        <p14:creationId xmlns:p14="http://schemas.microsoft.com/office/powerpoint/2010/main" val="28459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B23D-BC33-CCAE-0352-851755E0149A}"/>
              </a:ext>
            </a:extLst>
          </p:cNvPr>
          <p:cNvSpPr>
            <a:spLocks noGrp="1"/>
          </p:cNvSpPr>
          <p:nvPr>
            <p:ph type="title"/>
          </p:nvPr>
        </p:nvSpPr>
        <p:spPr/>
        <p:txBody>
          <a:bodyPr/>
          <a:lstStyle/>
          <a:p>
            <a:r>
              <a:rPr lang="en-US" dirty="0"/>
              <a:t>Properties of slope term estimator in RTO</a:t>
            </a:r>
          </a:p>
        </p:txBody>
      </p:sp>
      <p:pic>
        <p:nvPicPr>
          <p:cNvPr id="6" name="Content Placeholder 5">
            <a:extLst>
              <a:ext uri="{FF2B5EF4-FFF2-40B4-BE49-F238E27FC236}">
                <a16:creationId xmlns:a16="http://schemas.microsoft.com/office/drawing/2014/main" id="{CD509F67-85F8-C470-20E0-3AA496108B1E}"/>
              </a:ext>
            </a:extLst>
          </p:cNvPr>
          <p:cNvPicPr>
            <a:picLocks noGrp="1" noChangeAspect="1"/>
          </p:cNvPicPr>
          <p:nvPr>
            <p:ph idx="1"/>
          </p:nvPr>
        </p:nvPicPr>
        <p:blipFill>
          <a:blip r:embed="rId2"/>
          <a:stretch>
            <a:fillRect/>
          </a:stretch>
        </p:blipFill>
        <p:spPr>
          <a:xfrm>
            <a:off x="246148" y="731033"/>
            <a:ext cx="5940330" cy="5529263"/>
          </a:xfrm>
        </p:spPr>
      </p:pic>
      <p:sp>
        <p:nvSpPr>
          <p:cNvPr id="4" name="Slide Number Placeholder 3">
            <a:extLst>
              <a:ext uri="{FF2B5EF4-FFF2-40B4-BE49-F238E27FC236}">
                <a16:creationId xmlns:a16="http://schemas.microsoft.com/office/drawing/2014/main" id="{6B1CA03C-D5BC-B933-523F-70C363301AA8}"/>
              </a:ext>
            </a:extLst>
          </p:cNvPr>
          <p:cNvSpPr>
            <a:spLocks noGrp="1"/>
          </p:cNvSpPr>
          <p:nvPr>
            <p:ph type="sldNum" sz="quarter" idx="5"/>
          </p:nvPr>
        </p:nvSpPr>
        <p:spPr/>
        <p:txBody>
          <a:bodyPr/>
          <a:lstStyle/>
          <a:p>
            <a:fld id="{3D86C690-4F62-4AFC-8745-06DC9BF07935}" type="slidenum">
              <a:rPr lang="hu-HU" smtClean="0"/>
              <a:pPr/>
              <a:t>13</a:t>
            </a:fld>
            <a:endParaRPr lang="hu-HU"/>
          </a:p>
        </p:txBody>
      </p:sp>
    </p:spTree>
    <p:extLst>
      <p:ext uri="{BB962C8B-B14F-4D97-AF65-F5344CB8AC3E}">
        <p14:creationId xmlns:p14="http://schemas.microsoft.com/office/powerpoint/2010/main" val="136970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0CDF-D79B-FB5E-C463-1524FC0CB4D1}"/>
              </a:ext>
            </a:extLst>
          </p:cNvPr>
          <p:cNvSpPr>
            <a:spLocks noGrp="1"/>
          </p:cNvSpPr>
          <p:nvPr>
            <p:ph type="title"/>
          </p:nvPr>
        </p:nvSpPr>
        <p:spPr/>
        <p:txBody>
          <a:bodyPr/>
          <a:lstStyle/>
          <a:p>
            <a:r>
              <a:rPr lang="en-US" dirty="0"/>
              <a:t>Model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25ADFD-49EB-F27D-B2C7-D4E29BE36CAC}"/>
                  </a:ext>
                </a:extLst>
              </p:cNvPr>
              <p:cNvSpPr>
                <a:spLocks noGrp="1"/>
              </p:cNvSpPr>
              <p:nvPr>
                <p:ph idx="1"/>
              </p:nvPr>
            </p:nvSpPr>
            <p:spPr/>
            <p:txBody>
              <a:bodyPr/>
              <a:lstStyle/>
              <a:p>
                <a:r>
                  <a:rPr lang="en-US" dirty="0"/>
                  <a:t>We have two models:</a:t>
                </a:r>
              </a:p>
              <a:p>
                <a:pPr lvl="1"/>
                <a:r>
                  <a:rPr lang="en-US" dirty="0"/>
                  <a:t>One with intercept term and one without one</a:t>
                </a:r>
              </a:p>
              <a:p>
                <a:r>
                  <a:rPr lang="en-US" dirty="0"/>
                  <a:t>Usually, we use the coefficient of determination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to compare proportion of variation in the dependent variable that is predictable from the independent variable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a14:m>
                <a:r>
                  <a:rPr lang="en-US" dirty="0"/>
                  <a:t>)</a:t>
                </a:r>
              </a:p>
              <a:p>
                <a:r>
                  <a:rPr lang="en-US" dirty="0"/>
                  <a:t>But!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is not comparable for RTO and full model, because formula for of the coefficient of determination for RTO is given by </a:t>
                </a:r>
              </a:p>
              <a:p>
                <a:endParaRPr lang="en-US" dirty="0"/>
              </a:p>
              <a:p>
                <a:endParaRPr lang="en-US" dirty="0"/>
              </a:p>
              <a:p>
                <a:endParaRPr lang="en-US" dirty="0"/>
              </a:p>
              <a:p>
                <a:r>
                  <a:rPr lang="en-US" dirty="0"/>
                  <a:t>So, we find other ways to compare</a:t>
                </a:r>
              </a:p>
            </p:txBody>
          </p:sp>
        </mc:Choice>
        <mc:Fallback xmlns="">
          <p:sp>
            <p:nvSpPr>
              <p:cNvPr id="3" name="Content Placeholder 2">
                <a:extLst>
                  <a:ext uri="{FF2B5EF4-FFF2-40B4-BE49-F238E27FC236}">
                    <a16:creationId xmlns:a16="http://schemas.microsoft.com/office/drawing/2014/main" id="{0E25ADFD-49EB-F27D-B2C7-D4E29BE36CAC}"/>
                  </a:ext>
                </a:extLst>
              </p:cNvPr>
              <p:cNvSpPr>
                <a:spLocks noGrp="1" noRot="1" noChangeAspect="1" noMove="1" noResize="1" noEditPoints="1" noAdjustHandles="1" noChangeArrowheads="1" noChangeShapeType="1" noTextEdit="1"/>
              </p:cNvSpPr>
              <p:nvPr>
                <p:ph idx="1"/>
              </p:nvPr>
            </p:nvSpPr>
            <p:spPr>
              <a:blipFill>
                <a:blip r:embed="rId2"/>
                <a:stretch>
                  <a:fillRect l="-964" t="-882" r="-13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8ED643-C3A1-962A-964F-BCD1F4F2DA8E}"/>
              </a:ext>
            </a:extLst>
          </p:cNvPr>
          <p:cNvSpPr>
            <a:spLocks noGrp="1"/>
          </p:cNvSpPr>
          <p:nvPr>
            <p:ph type="sldNum" sz="quarter" idx="5"/>
          </p:nvPr>
        </p:nvSpPr>
        <p:spPr/>
        <p:txBody>
          <a:bodyPr/>
          <a:lstStyle/>
          <a:p>
            <a:fld id="{3D86C690-4F62-4AFC-8745-06DC9BF07935}" type="slidenum">
              <a:rPr lang="hu-HU" smtClean="0"/>
              <a:pPr/>
              <a:t>14</a:t>
            </a:fld>
            <a:endParaRPr lang="hu-HU"/>
          </a:p>
        </p:txBody>
      </p:sp>
      <p:pic>
        <p:nvPicPr>
          <p:cNvPr id="6" name="Picture 5">
            <a:extLst>
              <a:ext uri="{FF2B5EF4-FFF2-40B4-BE49-F238E27FC236}">
                <a16:creationId xmlns:a16="http://schemas.microsoft.com/office/drawing/2014/main" id="{524F5D31-7347-3E8F-117A-C6BAFD836C23}"/>
              </a:ext>
            </a:extLst>
          </p:cNvPr>
          <p:cNvPicPr>
            <a:picLocks noChangeAspect="1"/>
          </p:cNvPicPr>
          <p:nvPr/>
        </p:nvPicPr>
        <p:blipFill>
          <a:blip r:embed="rId3"/>
          <a:stretch>
            <a:fillRect/>
          </a:stretch>
        </p:blipFill>
        <p:spPr>
          <a:xfrm>
            <a:off x="2915816" y="3717032"/>
            <a:ext cx="2610214" cy="1000265"/>
          </a:xfrm>
          <a:prstGeom prst="rect">
            <a:avLst/>
          </a:prstGeom>
        </p:spPr>
      </p:pic>
    </p:spTree>
    <p:extLst>
      <p:ext uri="{BB962C8B-B14F-4D97-AF65-F5344CB8AC3E}">
        <p14:creationId xmlns:p14="http://schemas.microsoft.com/office/powerpoint/2010/main" val="235168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ABA9-9558-B1F0-4520-54A9BDA4421F}"/>
              </a:ext>
            </a:extLst>
          </p:cNvPr>
          <p:cNvSpPr>
            <a:spLocks noGrp="1"/>
          </p:cNvSpPr>
          <p:nvPr>
            <p:ph type="title"/>
          </p:nvPr>
        </p:nvSpPr>
        <p:spPr/>
        <p:txBody>
          <a:bodyPr/>
          <a:lstStyle/>
          <a:p>
            <a:r>
              <a:rPr lang="en-US" dirty="0"/>
              <a:t>Akaike Information Criterion</a:t>
            </a:r>
          </a:p>
        </p:txBody>
      </p:sp>
      <p:sp>
        <p:nvSpPr>
          <p:cNvPr id="3" name="Content Placeholder 2">
            <a:extLst>
              <a:ext uri="{FF2B5EF4-FFF2-40B4-BE49-F238E27FC236}">
                <a16:creationId xmlns:a16="http://schemas.microsoft.com/office/drawing/2014/main" id="{11510C42-C1FD-FE1C-E54D-7C23883A20AF}"/>
              </a:ext>
            </a:extLst>
          </p:cNvPr>
          <p:cNvSpPr>
            <a:spLocks noGrp="1"/>
          </p:cNvSpPr>
          <p:nvPr>
            <p:ph idx="1"/>
          </p:nvPr>
        </p:nvSpPr>
        <p:spPr/>
        <p:txBody>
          <a:bodyPr/>
          <a:lstStyle/>
          <a:p>
            <a:r>
              <a:rPr lang="en-US" dirty="0"/>
              <a:t>AIC = -2 log(maximum likelihood) + 2k</a:t>
            </a:r>
          </a:p>
          <a:p>
            <a:r>
              <a:rPr lang="en-US" dirty="0"/>
              <a:t>Where k is the number of independently adjusted parameters within the model</a:t>
            </a:r>
          </a:p>
          <a:p>
            <a:r>
              <a:rPr lang="en-US" dirty="0"/>
              <a:t>AIC is related to </a:t>
            </a:r>
            <a:r>
              <a:rPr lang="en-US" dirty="0" err="1"/>
              <a:t>Kullback-Leibler</a:t>
            </a:r>
            <a:r>
              <a:rPr lang="en-US" dirty="0"/>
              <a:t> divergence, which is given by</a:t>
            </a:r>
          </a:p>
          <a:p>
            <a:endParaRPr lang="en-US" dirty="0"/>
          </a:p>
          <a:p>
            <a:endParaRPr lang="en-US" dirty="0"/>
          </a:p>
          <a:p>
            <a:r>
              <a:rPr lang="en-US" dirty="0"/>
              <a:t>Where S is given by:</a:t>
            </a:r>
          </a:p>
          <a:p>
            <a:r>
              <a:rPr lang="en-US" dirty="0"/>
              <a:t>So KL divergence can be interpreted as “distance” between two distributions, since </a:t>
            </a:r>
          </a:p>
          <a:p>
            <a:endParaRPr lang="en-US" dirty="0"/>
          </a:p>
          <a:p>
            <a:r>
              <a:rPr lang="en-US" dirty="0"/>
              <a:t>Akaike found that maximized log-likelihood is a biased estimate of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265F18C-C430-9849-7457-7D5C6146027A}"/>
              </a:ext>
            </a:extLst>
          </p:cNvPr>
          <p:cNvSpPr>
            <a:spLocks noGrp="1"/>
          </p:cNvSpPr>
          <p:nvPr>
            <p:ph type="sldNum" sz="quarter" idx="5"/>
          </p:nvPr>
        </p:nvSpPr>
        <p:spPr/>
        <p:txBody>
          <a:bodyPr/>
          <a:lstStyle/>
          <a:p>
            <a:fld id="{3D86C690-4F62-4AFC-8745-06DC9BF07935}" type="slidenum">
              <a:rPr lang="hu-HU" smtClean="0"/>
              <a:pPr/>
              <a:t>15</a:t>
            </a:fld>
            <a:endParaRPr lang="hu-HU"/>
          </a:p>
        </p:txBody>
      </p:sp>
      <p:pic>
        <p:nvPicPr>
          <p:cNvPr id="6" name="Picture 5">
            <a:extLst>
              <a:ext uri="{FF2B5EF4-FFF2-40B4-BE49-F238E27FC236}">
                <a16:creationId xmlns:a16="http://schemas.microsoft.com/office/drawing/2014/main" id="{A092E984-5FE6-0EB4-4890-5FBBC1EA5579}"/>
              </a:ext>
            </a:extLst>
          </p:cNvPr>
          <p:cNvPicPr>
            <a:picLocks noChangeAspect="1"/>
          </p:cNvPicPr>
          <p:nvPr/>
        </p:nvPicPr>
        <p:blipFill>
          <a:blip r:embed="rId2"/>
          <a:stretch>
            <a:fillRect/>
          </a:stretch>
        </p:blipFill>
        <p:spPr>
          <a:xfrm>
            <a:off x="2972386" y="3247286"/>
            <a:ext cx="3456384" cy="749216"/>
          </a:xfrm>
          <a:prstGeom prst="rect">
            <a:avLst/>
          </a:prstGeom>
        </p:spPr>
      </p:pic>
      <p:pic>
        <p:nvPicPr>
          <p:cNvPr id="8" name="Picture 7">
            <a:extLst>
              <a:ext uri="{FF2B5EF4-FFF2-40B4-BE49-F238E27FC236}">
                <a16:creationId xmlns:a16="http://schemas.microsoft.com/office/drawing/2014/main" id="{90264A58-54E7-1DC6-D761-B9648D6F41FD}"/>
              </a:ext>
            </a:extLst>
          </p:cNvPr>
          <p:cNvPicPr>
            <a:picLocks noChangeAspect="1"/>
          </p:cNvPicPr>
          <p:nvPr/>
        </p:nvPicPr>
        <p:blipFill>
          <a:blip r:embed="rId3"/>
          <a:stretch>
            <a:fillRect/>
          </a:stretch>
        </p:blipFill>
        <p:spPr>
          <a:xfrm>
            <a:off x="2051721" y="2517217"/>
            <a:ext cx="5112568" cy="879581"/>
          </a:xfrm>
          <a:prstGeom prst="rect">
            <a:avLst/>
          </a:prstGeom>
        </p:spPr>
      </p:pic>
      <p:pic>
        <p:nvPicPr>
          <p:cNvPr id="10" name="Picture 9">
            <a:extLst>
              <a:ext uri="{FF2B5EF4-FFF2-40B4-BE49-F238E27FC236}">
                <a16:creationId xmlns:a16="http://schemas.microsoft.com/office/drawing/2014/main" id="{615B2EED-2B97-DBB7-4A9B-BA51E2345EA4}"/>
              </a:ext>
            </a:extLst>
          </p:cNvPr>
          <p:cNvPicPr>
            <a:picLocks noChangeAspect="1"/>
          </p:cNvPicPr>
          <p:nvPr/>
        </p:nvPicPr>
        <p:blipFill>
          <a:blip r:embed="rId4"/>
          <a:stretch>
            <a:fillRect/>
          </a:stretch>
        </p:blipFill>
        <p:spPr>
          <a:xfrm>
            <a:off x="2763020" y="4440781"/>
            <a:ext cx="3096754" cy="749215"/>
          </a:xfrm>
          <a:prstGeom prst="rect">
            <a:avLst/>
          </a:prstGeom>
        </p:spPr>
      </p:pic>
      <p:pic>
        <p:nvPicPr>
          <p:cNvPr id="11" name="Picture 10">
            <a:extLst>
              <a:ext uri="{FF2B5EF4-FFF2-40B4-BE49-F238E27FC236}">
                <a16:creationId xmlns:a16="http://schemas.microsoft.com/office/drawing/2014/main" id="{85BBE417-2838-3F4D-5066-FD2F4305EFB3}"/>
              </a:ext>
            </a:extLst>
          </p:cNvPr>
          <p:cNvPicPr>
            <a:picLocks/>
          </p:cNvPicPr>
          <p:nvPr/>
        </p:nvPicPr>
        <p:blipFill>
          <a:blip r:embed="rId5"/>
          <a:stretch>
            <a:fillRect/>
          </a:stretch>
        </p:blipFill>
        <p:spPr>
          <a:xfrm>
            <a:off x="3343076" y="5661248"/>
            <a:ext cx="1296143" cy="339518"/>
          </a:xfrm>
          <a:prstGeom prst="rect">
            <a:avLst/>
          </a:prstGeom>
        </p:spPr>
      </p:pic>
    </p:spTree>
    <p:extLst>
      <p:ext uri="{BB962C8B-B14F-4D97-AF65-F5344CB8AC3E}">
        <p14:creationId xmlns:p14="http://schemas.microsoft.com/office/powerpoint/2010/main" val="208280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3047-F314-34AF-9AD9-A31D68478A56}"/>
              </a:ext>
            </a:extLst>
          </p:cNvPr>
          <p:cNvSpPr>
            <a:spLocks noGrp="1"/>
          </p:cNvSpPr>
          <p:nvPr>
            <p:ph type="title"/>
          </p:nvPr>
        </p:nvSpPr>
        <p:spPr/>
        <p:txBody>
          <a:bodyPr/>
          <a:lstStyle/>
          <a:p>
            <a:r>
              <a:rPr lang="en-US" dirty="0"/>
              <a:t>Bayesian Information Criterion</a:t>
            </a:r>
          </a:p>
        </p:txBody>
      </p:sp>
      <p:sp>
        <p:nvSpPr>
          <p:cNvPr id="3" name="Content Placeholder 2">
            <a:extLst>
              <a:ext uri="{FF2B5EF4-FFF2-40B4-BE49-F238E27FC236}">
                <a16:creationId xmlns:a16="http://schemas.microsoft.com/office/drawing/2014/main" id="{0669F1C9-0B8D-7D63-D4B0-3F0651FBDAA7}"/>
              </a:ext>
            </a:extLst>
          </p:cNvPr>
          <p:cNvSpPr>
            <a:spLocks noGrp="1"/>
          </p:cNvSpPr>
          <p:nvPr>
            <p:ph idx="1"/>
          </p:nvPr>
        </p:nvSpPr>
        <p:spPr/>
        <p:txBody>
          <a:bodyPr/>
          <a:lstStyle/>
          <a:p>
            <a:r>
              <a:rPr lang="en-US" dirty="0"/>
              <a:t>BIC = -2 log(maximized likelihood) + k </a:t>
            </a:r>
            <a:r>
              <a:rPr lang="en-US" dirty="0" err="1"/>
              <a:t>logn</a:t>
            </a:r>
            <a:endParaRPr lang="en-US" dirty="0"/>
          </a:p>
          <a:p>
            <a:r>
              <a:rPr lang="en-US" dirty="0"/>
              <a:t>The way how AIC and BIC penalize increasing number of parameters is different, but from the formulae we can see how closely they are related, and for the sake of practice we shall use both of them</a:t>
            </a:r>
          </a:p>
        </p:txBody>
      </p:sp>
      <p:sp>
        <p:nvSpPr>
          <p:cNvPr id="4" name="Slide Number Placeholder 3">
            <a:extLst>
              <a:ext uri="{FF2B5EF4-FFF2-40B4-BE49-F238E27FC236}">
                <a16:creationId xmlns:a16="http://schemas.microsoft.com/office/drawing/2014/main" id="{F30012C1-59F5-2236-7008-C3F15A20985F}"/>
              </a:ext>
            </a:extLst>
          </p:cNvPr>
          <p:cNvSpPr>
            <a:spLocks noGrp="1"/>
          </p:cNvSpPr>
          <p:nvPr>
            <p:ph type="sldNum" sz="quarter" idx="5"/>
          </p:nvPr>
        </p:nvSpPr>
        <p:spPr/>
        <p:txBody>
          <a:bodyPr/>
          <a:lstStyle/>
          <a:p>
            <a:fld id="{3D86C690-4F62-4AFC-8745-06DC9BF07935}" type="slidenum">
              <a:rPr lang="hu-HU" smtClean="0"/>
              <a:pPr/>
              <a:t>16</a:t>
            </a:fld>
            <a:endParaRPr lang="hu-HU"/>
          </a:p>
        </p:txBody>
      </p:sp>
    </p:spTree>
    <p:extLst>
      <p:ext uri="{BB962C8B-B14F-4D97-AF65-F5344CB8AC3E}">
        <p14:creationId xmlns:p14="http://schemas.microsoft.com/office/powerpoint/2010/main" val="200932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D520576-6662-6324-2618-25BD7F1BFDC0}"/>
                  </a:ext>
                </a:extLst>
              </p:cNvPr>
              <p:cNvSpPr>
                <a:spLocks noGrp="1"/>
              </p:cNvSpPr>
              <p:nvPr>
                <p:ph type="title"/>
              </p:nvPr>
            </p:nvSpPr>
            <p:spPr/>
            <p:txBody>
              <a:bodyPr/>
              <a:lstStyle/>
              <a:p>
                <a:r>
                  <a:rPr lang="en-US" dirty="0"/>
                  <a:t>Model Comparison: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=0</m:t>
                    </m:r>
                  </m:oMath>
                </a14:m>
                <a:endParaRPr lang="en-US" dirty="0"/>
              </a:p>
            </p:txBody>
          </p:sp>
        </mc:Choice>
        <mc:Fallback xmlns="">
          <p:sp>
            <p:nvSpPr>
              <p:cNvPr id="2" name="Title 1">
                <a:extLst>
                  <a:ext uri="{FF2B5EF4-FFF2-40B4-BE49-F238E27FC236}">
                    <a16:creationId xmlns:a16="http://schemas.microsoft.com/office/drawing/2014/main" id="{7D520576-6662-6324-2618-25BD7F1BFDC0}"/>
                  </a:ext>
                </a:extLst>
              </p:cNvPr>
              <p:cNvSpPr>
                <a:spLocks noGrp="1" noRot="1" noChangeAspect="1" noMove="1" noResize="1" noEditPoints="1" noAdjustHandles="1" noChangeArrowheads="1" noChangeShapeType="1" noTextEdit="1"/>
              </p:cNvSpPr>
              <p:nvPr>
                <p:ph type="title"/>
              </p:nvPr>
            </p:nvSpPr>
            <p:spPr>
              <a:blipFill>
                <a:blip r:embed="rId2"/>
                <a:stretch>
                  <a:fillRect b="-15254"/>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54D7F65-A7A1-54F2-005F-DFBBAA6EC1EB}"/>
              </a:ext>
            </a:extLst>
          </p:cNvPr>
          <p:cNvSpPr>
            <a:spLocks noGrp="1"/>
          </p:cNvSpPr>
          <p:nvPr>
            <p:ph idx="1"/>
          </p:nvPr>
        </p:nvSpPr>
        <p:spPr/>
        <p:txBody>
          <a:bodyPr/>
          <a:lstStyle/>
          <a:p>
            <a:r>
              <a:rPr lang="en-US" dirty="0"/>
              <a:t>When the true intercept term is equal to zero, for both models MLE estimators are unbiased, but from our previous result we know that</a:t>
            </a:r>
          </a:p>
          <a:p>
            <a:endParaRPr lang="en-US" dirty="0"/>
          </a:p>
          <a:p>
            <a:endParaRPr lang="en-US" dirty="0"/>
          </a:p>
          <a:p>
            <a:r>
              <a:rPr lang="en-US" dirty="0"/>
              <a:t>Hence no-intercept model is preferred trivially</a:t>
            </a:r>
          </a:p>
          <a:p>
            <a:pPr marL="0" indent="0">
              <a:buNone/>
            </a:pPr>
            <a:r>
              <a:rPr lang="en-US" dirty="0"/>
              <a:t> </a:t>
            </a:r>
          </a:p>
        </p:txBody>
      </p:sp>
      <p:sp>
        <p:nvSpPr>
          <p:cNvPr id="4" name="Slide Number Placeholder 3">
            <a:extLst>
              <a:ext uri="{FF2B5EF4-FFF2-40B4-BE49-F238E27FC236}">
                <a16:creationId xmlns:a16="http://schemas.microsoft.com/office/drawing/2014/main" id="{10A95A8C-AC39-D0AD-3D1B-447DCAF9AF3F}"/>
              </a:ext>
            </a:extLst>
          </p:cNvPr>
          <p:cNvSpPr>
            <a:spLocks noGrp="1"/>
          </p:cNvSpPr>
          <p:nvPr>
            <p:ph type="sldNum" sz="quarter" idx="5"/>
          </p:nvPr>
        </p:nvSpPr>
        <p:spPr/>
        <p:txBody>
          <a:bodyPr/>
          <a:lstStyle/>
          <a:p>
            <a:fld id="{3D86C690-4F62-4AFC-8745-06DC9BF07935}" type="slidenum">
              <a:rPr lang="hu-HU" smtClean="0"/>
              <a:pPr/>
              <a:t>17</a:t>
            </a:fld>
            <a:endParaRPr lang="hu-HU"/>
          </a:p>
        </p:txBody>
      </p:sp>
      <p:pic>
        <p:nvPicPr>
          <p:cNvPr id="6" name="Picture 5">
            <a:extLst>
              <a:ext uri="{FF2B5EF4-FFF2-40B4-BE49-F238E27FC236}">
                <a16:creationId xmlns:a16="http://schemas.microsoft.com/office/drawing/2014/main" id="{5B65865A-0A2A-7F76-1FEE-359AA2E5CE9D}"/>
              </a:ext>
            </a:extLst>
          </p:cNvPr>
          <p:cNvPicPr>
            <a:picLocks noChangeAspect="1"/>
          </p:cNvPicPr>
          <p:nvPr/>
        </p:nvPicPr>
        <p:blipFill>
          <a:blip r:embed="rId3"/>
          <a:stretch>
            <a:fillRect/>
          </a:stretch>
        </p:blipFill>
        <p:spPr>
          <a:xfrm>
            <a:off x="3347864" y="1772816"/>
            <a:ext cx="2077812" cy="665443"/>
          </a:xfrm>
          <a:prstGeom prst="rect">
            <a:avLst/>
          </a:prstGeom>
        </p:spPr>
      </p:pic>
    </p:spTree>
    <p:extLst>
      <p:ext uri="{BB962C8B-B14F-4D97-AF65-F5344CB8AC3E}">
        <p14:creationId xmlns:p14="http://schemas.microsoft.com/office/powerpoint/2010/main" val="61735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0D754E4-35D6-FA9B-46C8-B7A0D37FC7D3}"/>
                  </a:ext>
                </a:extLst>
              </p:cNvPr>
              <p:cNvSpPr>
                <a:spLocks noGrp="1"/>
              </p:cNvSpPr>
              <p:nvPr>
                <p:ph type="title"/>
              </p:nvPr>
            </p:nvSpPr>
            <p:spPr/>
            <p:txBody>
              <a:bodyPr/>
              <a:lstStyle/>
              <a:p>
                <a:r>
                  <a:rPr lang="en-US" dirty="0"/>
                  <a:t>Model Comparison: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dirty="0"/>
              </a:p>
            </p:txBody>
          </p:sp>
        </mc:Choice>
        <mc:Fallback xmlns="">
          <p:sp>
            <p:nvSpPr>
              <p:cNvPr id="2" name="Title 1">
                <a:extLst>
                  <a:ext uri="{FF2B5EF4-FFF2-40B4-BE49-F238E27FC236}">
                    <a16:creationId xmlns:a16="http://schemas.microsoft.com/office/drawing/2014/main" id="{40D754E4-35D6-FA9B-46C8-B7A0D37FC7D3}"/>
                  </a:ext>
                </a:extLst>
              </p:cNvPr>
              <p:cNvSpPr>
                <a:spLocks noGrp="1" noRot="1" noChangeAspect="1" noMove="1" noResize="1" noEditPoints="1" noAdjustHandles="1" noChangeArrowheads="1" noChangeShapeType="1" noTextEdit="1"/>
              </p:cNvSpPr>
              <p:nvPr>
                <p:ph type="title"/>
              </p:nvPr>
            </p:nvSpPr>
            <p:spPr>
              <a:blipFill>
                <a:blip r:embed="rId2"/>
                <a:stretch>
                  <a:fillRect b="-15254"/>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3AB0847-D857-E2F3-E30B-658F02022218}"/>
              </a:ext>
            </a:extLst>
          </p:cNvPr>
          <p:cNvSpPr>
            <a:spLocks noGrp="1"/>
          </p:cNvSpPr>
          <p:nvPr>
            <p:ph idx="1"/>
          </p:nvPr>
        </p:nvSpPr>
        <p:spPr/>
        <p:txBody>
          <a:bodyPr/>
          <a:lstStyle/>
          <a:p>
            <a:r>
              <a:rPr lang="en-US" dirty="0"/>
              <a:t>Intuitively, in general one might prefer the model which is unbiased and some anecdotal evidence might support that</a:t>
            </a:r>
          </a:p>
        </p:txBody>
      </p:sp>
      <p:sp>
        <p:nvSpPr>
          <p:cNvPr id="4" name="Slide Number Placeholder 3">
            <a:extLst>
              <a:ext uri="{FF2B5EF4-FFF2-40B4-BE49-F238E27FC236}">
                <a16:creationId xmlns:a16="http://schemas.microsoft.com/office/drawing/2014/main" id="{C568F931-F1DE-9469-6828-C5D0C3E7590D}"/>
              </a:ext>
            </a:extLst>
          </p:cNvPr>
          <p:cNvSpPr>
            <a:spLocks noGrp="1"/>
          </p:cNvSpPr>
          <p:nvPr>
            <p:ph type="sldNum" sz="quarter" idx="5"/>
          </p:nvPr>
        </p:nvSpPr>
        <p:spPr/>
        <p:txBody>
          <a:bodyPr/>
          <a:lstStyle/>
          <a:p>
            <a:fld id="{3D86C690-4F62-4AFC-8745-06DC9BF07935}" type="slidenum">
              <a:rPr lang="hu-HU" smtClean="0"/>
              <a:pPr/>
              <a:t>18</a:t>
            </a:fld>
            <a:endParaRPr lang="hu-HU"/>
          </a:p>
        </p:txBody>
      </p:sp>
      <p:pic>
        <p:nvPicPr>
          <p:cNvPr id="6" name="Picture 5">
            <a:extLst>
              <a:ext uri="{FF2B5EF4-FFF2-40B4-BE49-F238E27FC236}">
                <a16:creationId xmlns:a16="http://schemas.microsoft.com/office/drawing/2014/main" id="{82283CBE-84E3-FDEB-0441-DDBD6416327F}"/>
              </a:ext>
            </a:extLst>
          </p:cNvPr>
          <p:cNvPicPr>
            <a:picLocks noChangeAspect="1"/>
          </p:cNvPicPr>
          <p:nvPr/>
        </p:nvPicPr>
        <p:blipFill>
          <a:blip r:embed="rId3"/>
          <a:stretch>
            <a:fillRect/>
          </a:stretch>
        </p:blipFill>
        <p:spPr>
          <a:xfrm>
            <a:off x="1043608" y="1988840"/>
            <a:ext cx="6150791" cy="3888432"/>
          </a:xfrm>
          <a:prstGeom prst="rect">
            <a:avLst/>
          </a:prstGeom>
        </p:spPr>
      </p:pic>
    </p:spTree>
    <p:extLst>
      <p:ext uri="{BB962C8B-B14F-4D97-AF65-F5344CB8AC3E}">
        <p14:creationId xmlns:p14="http://schemas.microsoft.com/office/powerpoint/2010/main" val="305841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4F4480D-4DF0-8CA5-7A04-55874BEACA39}"/>
                  </a:ext>
                </a:extLst>
              </p:cNvPr>
              <p:cNvSpPr>
                <a:spLocks noGrp="1"/>
              </p:cNvSpPr>
              <p:nvPr>
                <p:ph type="title"/>
              </p:nvPr>
            </p:nvSpPr>
            <p:spPr/>
            <p:txBody>
              <a:bodyPr/>
              <a:lstStyle/>
              <a:p>
                <a:r>
                  <a:rPr lang="en-US" dirty="0"/>
                  <a:t>Model Comparison: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dirty="0"/>
              </a:p>
            </p:txBody>
          </p:sp>
        </mc:Choice>
        <mc:Fallback xmlns="">
          <p:sp>
            <p:nvSpPr>
              <p:cNvPr id="2" name="Title 1">
                <a:extLst>
                  <a:ext uri="{FF2B5EF4-FFF2-40B4-BE49-F238E27FC236}">
                    <a16:creationId xmlns:a16="http://schemas.microsoft.com/office/drawing/2014/main" id="{24F4480D-4DF0-8CA5-7A04-55874BEACA39}"/>
                  </a:ext>
                </a:extLst>
              </p:cNvPr>
              <p:cNvSpPr>
                <a:spLocks noGrp="1" noRot="1" noChangeAspect="1" noMove="1" noResize="1" noEditPoints="1" noAdjustHandles="1" noChangeArrowheads="1" noChangeShapeType="1" noTextEdit="1"/>
              </p:cNvSpPr>
              <p:nvPr>
                <p:ph type="title"/>
              </p:nvPr>
            </p:nvSpPr>
            <p:spPr>
              <a:blipFill>
                <a:blip r:embed="rId2"/>
                <a:stretch>
                  <a:fillRect b="-152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5410FD-1D3E-2F88-7DC1-72964C2C304D}"/>
                  </a:ext>
                </a:extLst>
              </p:cNvPr>
              <p:cNvSpPr>
                <a:spLocks noGrp="1"/>
              </p:cNvSpPr>
              <p:nvPr>
                <p:ph idx="1"/>
              </p:nvPr>
            </p:nvSpPr>
            <p:spPr/>
            <p:txBody>
              <a:bodyPr/>
              <a:lstStyle/>
              <a:p>
                <a:r>
                  <a:rPr lang="en-US" dirty="0"/>
                  <a:t>In the following slides we are going to use new notion</a:t>
                </a:r>
              </a:p>
              <a:p>
                <a:r>
                  <a:rPr lang="en-US" dirty="0"/>
                  <a:t>Values points on the true relationship line</a:t>
                </a:r>
              </a:p>
              <a:p>
                <a:endParaRPr lang="en-US" dirty="0"/>
              </a:p>
              <a:p>
                <a:endParaRPr lang="en-US" dirty="0"/>
              </a:p>
              <a:p>
                <a:r>
                  <a:rPr lang="en-US" dirty="0"/>
                  <a:t>Let us simulate data points by adding normally-distributed error terms with variance</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endParaRPr lang="en-US" dirty="0"/>
              </a:p>
              <a:p>
                <a:r>
                  <a:rPr lang="en-US" dirty="0"/>
                  <a:t>Let also define </a:t>
                </a:r>
                <a14:m>
                  <m:oMath xmlns:m="http://schemas.openxmlformats.org/officeDocument/2006/math">
                    <m:r>
                      <a:rPr lang="en-US" b="0" i="1" smtClean="0">
                        <a:latin typeface="Cambria Math" panose="02040503050406030204" pitchFamily="18" charset="0"/>
                      </a:rPr>
                      <m:t>𝑆𝑆𝐷</m:t>
                    </m:r>
                    <m:r>
                      <a:rPr lang="en-US" b="0" i="1" smtClean="0">
                        <a:latin typeface="Cambria Math" panose="02040503050406030204" pitchFamily="18" charset="0"/>
                      </a:rPr>
                      <m:t>= </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p:txBody>
          </p:sp>
        </mc:Choice>
        <mc:Fallback xmlns="">
          <p:sp>
            <p:nvSpPr>
              <p:cNvPr id="3" name="Content Placeholder 2">
                <a:extLst>
                  <a:ext uri="{FF2B5EF4-FFF2-40B4-BE49-F238E27FC236}">
                    <a16:creationId xmlns:a16="http://schemas.microsoft.com/office/drawing/2014/main" id="{4C5410FD-1D3E-2F88-7DC1-72964C2C304D}"/>
                  </a:ext>
                </a:extLst>
              </p:cNvPr>
              <p:cNvSpPr>
                <a:spLocks noGrp="1" noRot="1" noChangeAspect="1" noMove="1" noResize="1" noEditPoints="1" noAdjustHandles="1" noChangeArrowheads="1" noChangeShapeType="1" noTextEdit="1"/>
              </p:cNvSpPr>
              <p:nvPr>
                <p:ph idx="1"/>
              </p:nvPr>
            </p:nvSpPr>
            <p:spPr>
              <a:blipFill>
                <a:blip r:embed="rId3"/>
                <a:stretch>
                  <a:fillRect l="-964" t="-8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ED4CF9-3AE2-4E10-E0A0-CA40534E0A9B}"/>
              </a:ext>
            </a:extLst>
          </p:cNvPr>
          <p:cNvSpPr>
            <a:spLocks noGrp="1"/>
          </p:cNvSpPr>
          <p:nvPr>
            <p:ph type="sldNum" sz="quarter" idx="5"/>
          </p:nvPr>
        </p:nvSpPr>
        <p:spPr/>
        <p:txBody>
          <a:bodyPr/>
          <a:lstStyle/>
          <a:p>
            <a:fld id="{3D86C690-4F62-4AFC-8745-06DC9BF07935}" type="slidenum">
              <a:rPr lang="hu-HU" smtClean="0"/>
              <a:pPr/>
              <a:t>19</a:t>
            </a:fld>
            <a:endParaRPr lang="hu-HU"/>
          </a:p>
        </p:txBody>
      </p:sp>
      <p:pic>
        <p:nvPicPr>
          <p:cNvPr id="6" name="Picture 5">
            <a:extLst>
              <a:ext uri="{FF2B5EF4-FFF2-40B4-BE49-F238E27FC236}">
                <a16:creationId xmlns:a16="http://schemas.microsoft.com/office/drawing/2014/main" id="{41E85B53-D597-C3D8-7574-9265C5484274}"/>
              </a:ext>
            </a:extLst>
          </p:cNvPr>
          <p:cNvPicPr>
            <a:picLocks noChangeAspect="1"/>
          </p:cNvPicPr>
          <p:nvPr/>
        </p:nvPicPr>
        <p:blipFill>
          <a:blip r:embed="rId4"/>
          <a:stretch>
            <a:fillRect/>
          </a:stretch>
        </p:blipFill>
        <p:spPr>
          <a:xfrm>
            <a:off x="3563888" y="1916832"/>
            <a:ext cx="1296144" cy="605674"/>
          </a:xfrm>
          <a:prstGeom prst="rect">
            <a:avLst/>
          </a:prstGeom>
        </p:spPr>
      </p:pic>
    </p:spTree>
    <p:extLst>
      <p:ext uri="{BB962C8B-B14F-4D97-AF65-F5344CB8AC3E}">
        <p14:creationId xmlns:p14="http://schemas.microsoft.com/office/powerpoint/2010/main" val="389837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F817-8F4F-3967-8D98-604C0F7B3CED}"/>
              </a:ext>
            </a:extLst>
          </p:cNvPr>
          <p:cNvSpPr>
            <a:spLocks noGrp="1"/>
          </p:cNvSpPr>
          <p:nvPr>
            <p:ph type="title"/>
          </p:nvPr>
        </p:nvSpPr>
        <p:spPr/>
        <p:txBody>
          <a:bodyPr/>
          <a:lstStyle/>
          <a:p>
            <a:r>
              <a:rPr lang="en-US" dirty="0"/>
              <a:t>Goal</a:t>
            </a:r>
          </a:p>
        </p:txBody>
      </p:sp>
      <p:sp>
        <p:nvSpPr>
          <p:cNvPr id="4" name="Slide Number Placeholder 3">
            <a:extLst>
              <a:ext uri="{FF2B5EF4-FFF2-40B4-BE49-F238E27FC236}">
                <a16:creationId xmlns:a16="http://schemas.microsoft.com/office/drawing/2014/main" id="{DB35EA6B-3525-83AB-18C5-5E2C4C27EE8B}"/>
              </a:ext>
            </a:extLst>
          </p:cNvPr>
          <p:cNvSpPr>
            <a:spLocks noGrp="1"/>
          </p:cNvSpPr>
          <p:nvPr>
            <p:ph type="sldNum" sz="quarter" idx="5"/>
          </p:nvPr>
        </p:nvSpPr>
        <p:spPr/>
        <p:txBody>
          <a:bodyPr/>
          <a:lstStyle/>
          <a:p>
            <a:fld id="{3D86C690-4F62-4AFC-8745-06DC9BF07935}" type="slidenum">
              <a:rPr lang="hu-HU" smtClean="0"/>
              <a:pPr/>
              <a:t>2</a:t>
            </a:fld>
            <a:endParaRPr lang="hu-HU"/>
          </a:p>
        </p:txBody>
      </p:sp>
      <p:sp>
        <p:nvSpPr>
          <p:cNvPr id="3" name="Content Placeholder 2">
            <a:extLst>
              <a:ext uri="{FF2B5EF4-FFF2-40B4-BE49-F238E27FC236}">
                <a16:creationId xmlns:a16="http://schemas.microsoft.com/office/drawing/2014/main" id="{C524859D-FD61-8722-0C31-F1700F9C1B7A}"/>
              </a:ext>
            </a:extLst>
          </p:cNvPr>
          <p:cNvSpPr>
            <a:spLocks noGrp="1"/>
          </p:cNvSpPr>
          <p:nvPr>
            <p:ph idx="1"/>
          </p:nvPr>
        </p:nvSpPr>
        <p:spPr/>
        <p:txBody>
          <a:bodyPr/>
          <a:lstStyle/>
          <a:p>
            <a:r>
              <a:rPr lang="en-US" dirty="0"/>
              <a:t>Familiarize reader with the concept of simple linear regression and simple linear regression through the origin (RTO)</a:t>
            </a:r>
          </a:p>
          <a:p>
            <a:r>
              <a:rPr lang="en-US" dirty="0"/>
              <a:t>Discover properties of both models</a:t>
            </a:r>
          </a:p>
          <a:p>
            <a:r>
              <a:rPr lang="en-US" dirty="0"/>
              <a:t>Compare two models </a:t>
            </a:r>
          </a:p>
          <a:p>
            <a:pPr marL="0" indent="0">
              <a:buNone/>
            </a:pPr>
            <a:endParaRPr lang="en-US" dirty="0"/>
          </a:p>
        </p:txBody>
      </p:sp>
    </p:spTree>
    <p:extLst>
      <p:ext uri="{BB962C8B-B14F-4D97-AF65-F5344CB8AC3E}">
        <p14:creationId xmlns:p14="http://schemas.microsoft.com/office/powerpoint/2010/main" val="240964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1D88-43E0-E178-D3FE-995588B058B9}"/>
              </a:ext>
            </a:extLst>
          </p:cNvPr>
          <p:cNvSpPr>
            <a:spLocks noGrp="1"/>
          </p:cNvSpPr>
          <p:nvPr>
            <p:ph type="title"/>
          </p:nvPr>
        </p:nvSpPr>
        <p:spPr/>
        <p:txBody>
          <a:bodyPr/>
          <a:lstStyle/>
          <a:p>
            <a:r>
              <a:rPr lang="en-US" dirty="0"/>
              <a:t>Simulation 1</a:t>
            </a:r>
          </a:p>
        </p:txBody>
      </p:sp>
      <p:sp>
        <p:nvSpPr>
          <p:cNvPr id="4" name="Slide Number Placeholder 3">
            <a:extLst>
              <a:ext uri="{FF2B5EF4-FFF2-40B4-BE49-F238E27FC236}">
                <a16:creationId xmlns:a16="http://schemas.microsoft.com/office/drawing/2014/main" id="{338BBAA6-62FC-1784-8780-C87A1A5C06C7}"/>
              </a:ext>
            </a:extLst>
          </p:cNvPr>
          <p:cNvSpPr>
            <a:spLocks noGrp="1"/>
          </p:cNvSpPr>
          <p:nvPr>
            <p:ph type="sldNum" sz="quarter" idx="5"/>
          </p:nvPr>
        </p:nvSpPr>
        <p:spPr/>
        <p:txBody>
          <a:bodyPr/>
          <a:lstStyle/>
          <a:p>
            <a:fld id="{3D86C690-4F62-4AFC-8745-06DC9BF07935}" type="slidenum">
              <a:rPr lang="hu-HU" smtClean="0"/>
              <a:pPr/>
              <a:t>20</a:t>
            </a:fld>
            <a:endParaRPr lang="hu-HU"/>
          </a:p>
        </p:txBody>
      </p:sp>
      <p:pic>
        <p:nvPicPr>
          <p:cNvPr id="6" name="Picture 5">
            <a:extLst>
              <a:ext uri="{FF2B5EF4-FFF2-40B4-BE49-F238E27FC236}">
                <a16:creationId xmlns:a16="http://schemas.microsoft.com/office/drawing/2014/main" id="{05CE9C83-9FC2-3955-C0B0-5DD7C7D82CC1}"/>
              </a:ext>
            </a:extLst>
          </p:cNvPr>
          <p:cNvPicPr>
            <a:picLocks noChangeAspect="1"/>
          </p:cNvPicPr>
          <p:nvPr/>
        </p:nvPicPr>
        <p:blipFill rotWithShape="1">
          <a:blip r:embed="rId2"/>
          <a:srcRect b="5339"/>
          <a:stretch/>
        </p:blipFill>
        <p:spPr>
          <a:xfrm>
            <a:off x="431540" y="1196752"/>
            <a:ext cx="8280920" cy="5116165"/>
          </a:xfrm>
          <a:prstGeom prst="rect">
            <a:avLst/>
          </a:prstGeom>
        </p:spPr>
      </p:pic>
      <p:pic>
        <p:nvPicPr>
          <p:cNvPr id="10" name="Picture 9">
            <a:extLst>
              <a:ext uri="{FF2B5EF4-FFF2-40B4-BE49-F238E27FC236}">
                <a16:creationId xmlns:a16="http://schemas.microsoft.com/office/drawing/2014/main" id="{379A81D8-D796-232D-562A-9BC476083B0D}"/>
              </a:ext>
            </a:extLst>
          </p:cNvPr>
          <p:cNvPicPr>
            <a:picLocks/>
          </p:cNvPicPr>
          <p:nvPr/>
        </p:nvPicPr>
        <p:blipFill rotWithShape="1">
          <a:blip r:embed="rId3"/>
          <a:srcRect t="33898" b="20325"/>
          <a:stretch/>
        </p:blipFill>
        <p:spPr>
          <a:xfrm>
            <a:off x="755576" y="676959"/>
            <a:ext cx="2734413" cy="597865"/>
          </a:xfrm>
          <a:prstGeom prst="rect">
            <a:avLst/>
          </a:prstGeom>
        </p:spPr>
      </p:pic>
    </p:spTree>
    <p:extLst>
      <p:ext uri="{BB962C8B-B14F-4D97-AF65-F5344CB8AC3E}">
        <p14:creationId xmlns:p14="http://schemas.microsoft.com/office/powerpoint/2010/main" val="957808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0575-5933-EDDC-8379-9B7964737E60}"/>
              </a:ext>
            </a:extLst>
          </p:cNvPr>
          <p:cNvSpPr>
            <a:spLocks noGrp="1"/>
          </p:cNvSpPr>
          <p:nvPr>
            <p:ph type="title"/>
          </p:nvPr>
        </p:nvSpPr>
        <p:spPr/>
        <p:txBody>
          <a:bodyPr/>
          <a:lstStyle/>
          <a:p>
            <a:r>
              <a:rPr lang="en-US" dirty="0"/>
              <a:t>Simulation 2</a:t>
            </a:r>
          </a:p>
        </p:txBody>
      </p:sp>
      <p:pic>
        <p:nvPicPr>
          <p:cNvPr id="6" name="Content Placeholder 5">
            <a:extLst>
              <a:ext uri="{FF2B5EF4-FFF2-40B4-BE49-F238E27FC236}">
                <a16:creationId xmlns:a16="http://schemas.microsoft.com/office/drawing/2014/main" id="{6E301112-5647-0C25-8F1E-0E53BC405F86}"/>
              </a:ext>
            </a:extLst>
          </p:cNvPr>
          <p:cNvPicPr>
            <a:picLocks noGrp="1" noChangeAspect="1"/>
          </p:cNvPicPr>
          <p:nvPr>
            <p:ph idx="1"/>
          </p:nvPr>
        </p:nvPicPr>
        <p:blipFill rotWithShape="1">
          <a:blip r:embed="rId2"/>
          <a:srcRect t="5000"/>
          <a:stretch/>
        </p:blipFill>
        <p:spPr>
          <a:xfrm>
            <a:off x="467544" y="753528"/>
            <a:ext cx="7776864" cy="5585109"/>
          </a:xfrm>
        </p:spPr>
      </p:pic>
      <p:sp>
        <p:nvSpPr>
          <p:cNvPr id="4" name="Slide Number Placeholder 3">
            <a:extLst>
              <a:ext uri="{FF2B5EF4-FFF2-40B4-BE49-F238E27FC236}">
                <a16:creationId xmlns:a16="http://schemas.microsoft.com/office/drawing/2014/main" id="{E01815AF-BE5D-E2C2-A0B5-AA1382E5FF4C}"/>
              </a:ext>
            </a:extLst>
          </p:cNvPr>
          <p:cNvSpPr>
            <a:spLocks noGrp="1"/>
          </p:cNvSpPr>
          <p:nvPr>
            <p:ph type="sldNum" sz="quarter" idx="5"/>
          </p:nvPr>
        </p:nvSpPr>
        <p:spPr/>
        <p:txBody>
          <a:bodyPr/>
          <a:lstStyle/>
          <a:p>
            <a:fld id="{3D86C690-4F62-4AFC-8745-06DC9BF07935}" type="slidenum">
              <a:rPr lang="hu-HU" smtClean="0"/>
              <a:pPr/>
              <a:t>21</a:t>
            </a:fld>
            <a:endParaRPr lang="hu-HU"/>
          </a:p>
        </p:txBody>
      </p:sp>
    </p:spTree>
    <p:extLst>
      <p:ext uri="{BB962C8B-B14F-4D97-AF65-F5344CB8AC3E}">
        <p14:creationId xmlns:p14="http://schemas.microsoft.com/office/powerpoint/2010/main" val="27847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D898-947B-5D72-B0EF-6D311F8BE675}"/>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95FE398-EAD1-1DFE-0A9E-B7A437514FD0}"/>
              </a:ext>
            </a:extLst>
          </p:cNvPr>
          <p:cNvPicPr>
            <a:picLocks noGrp="1" noChangeAspect="1"/>
          </p:cNvPicPr>
          <p:nvPr>
            <p:ph idx="1"/>
          </p:nvPr>
        </p:nvPicPr>
        <p:blipFill>
          <a:blip r:embed="rId2"/>
          <a:stretch>
            <a:fillRect/>
          </a:stretch>
        </p:blipFill>
        <p:spPr>
          <a:xfrm>
            <a:off x="256573" y="908720"/>
            <a:ext cx="4315427" cy="1000265"/>
          </a:xfrm>
        </p:spPr>
      </p:pic>
      <p:sp>
        <p:nvSpPr>
          <p:cNvPr id="4" name="Slide Number Placeholder 3">
            <a:extLst>
              <a:ext uri="{FF2B5EF4-FFF2-40B4-BE49-F238E27FC236}">
                <a16:creationId xmlns:a16="http://schemas.microsoft.com/office/drawing/2014/main" id="{0EA3B616-CC01-EE68-335F-5844C0B4B56A}"/>
              </a:ext>
            </a:extLst>
          </p:cNvPr>
          <p:cNvSpPr>
            <a:spLocks noGrp="1"/>
          </p:cNvSpPr>
          <p:nvPr>
            <p:ph type="sldNum" sz="quarter" idx="5"/>
          </p:nvPr>
        </p:nvSpPr>
        <p:spPr/>
        <p:txBody>
          <a:bodyPr/>
          <a:lstStyle/>
          <a:p>
            <a:fld id="{3D86C690-4F62-4AFC-8745-06DC9BF07935}" type="slidenum">
              <a:rPr lang="hu-HU" smtClean="0"/>
              <a:pPr/>
              <a:t>22</a:t>
            </a:fld>
            <a:endParaRPr lang="hu-HU"/>
          </a:p>
        </p:txBody>
      </p:sp>
      <p:pic>
        <p:nvPicPr>
          <p:cNvPr id="5" name="Picture 4">
            <a:extLst>
              <a:ext uri="{FF2B5EF4-FFF2-40B4-BE49-F238E27FC236}">
                <a16:creationId xmlns:a16="http://schemas.microsoft.com/office/drawing/2014/main" id="{FEC986BF-4356-5B73-FAC6-CA91E9FBE8BB}"/>
              </a:ext>
            </a:extLst>
          </p:cNvPr>
          <p:cNvPicPr>
            <a:picLocks/>
          </p:cNvPicPr>
          <p:nvPr/>
        </p:nvPicPr>
        <p:blipFill rotWithShape="1">
          <a:blip r:embed="rId3"/>
          <a:srcRect t="33124" r="-17545" b="14925"/>
          <a:stretch/>
        </p:blipFill>
        <p:spPr>
          <a:xfrm>
            <a:off x="3779912" y="1408852"/>
            <a:ext cx="720080" cy="435972"/>
          </a:xfrm>
          <a:prstGeom prst="rect">
            <a:avLst/>
          </a:prstGeom>
        </p:spPr>
      </p:pic>
    </p:spTree>
    <p:extLst>
      <p:ext uri="{BB962C8B-B14F-4D97-AF65-F5344CB8AC3E}">
        <p14:creationId xmlns:p14="http://schemas.microsoft.com/office/powerpoint/2010/main" val="198124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8BA5-E8C5-CFFC-2C63-3F7C10BEB82A}"/>
              </a:ext>
            </a:extLst>
          </p:cNvPr>
          <p:cNvSpPr>
            <a:spLocks noGrp="1"/>
          </p:cNvSpPr>
          <p:nvPr>
            <p:ph type="title"/>
          </p:nvPr>
        </p:nvSpPr>
        <p:spPr>
          <a:xfrm>
            <a:off x="0" y="-3900"/>
            <a:ext cx="9144000" cy="720000"/>
          </a:xfrm>
        </p:spPr>
        <p:txBody>
          <a:bodyPr/>
          <a:lstStyle/>
          <a:p>
            <a:r>
              <a:rPr lang="en-US" dirty="0"/>
              <a:t>Expected value for the slope term (biased)</a:t>
            </a:r>
          </a:p>
        </p:txBody>
      </p:sp>
      <p:pic>
        <p:nvPicPr>
          <p:cNvPr id="6" name="Content Placeholder 5">
            <a:extLst>
              <a:ext uri="{FF2B5EF4-FFF2-40B4-BE49-F238E27FC236}">
                <a16:creationId xmlns:a16="http://schemas.microsoft.com/office/drawing/2014/main" id="{B1800D9D-41EA-F6D4-B991-3FF4B03C6744}"/>
              </a:ext>
            </a:extLst>
          </p:cNvPr>
          <p:cNvPicPr>
            <a:picLocks noGrp="1" noChangeAspect="1"/>
          </p:cNvPicPr>
          <p:nvPr>
            <p:ph idx="1"/>
          </p:nvPr>
        </p:nvPicPr>
        <p:blipFill>
          <a:blip r:embed="rId2"/>
          <a:stretch>
            <a:fillRect/>
          </a:stretch>
        </p:blipFill>
        <p:spPr>
          <a:xfrm>
            <a:off x="899592" y="1052736"/>
            <a:ext cx="2514951" cy="885949"/>
          </a:xfrm>
        </p:spPr>
      </p:pic>
      <p:sp>
        <p:nvSpPr>
          <p:cNvPr id="4" name="Slide Number Placeholder 3">
            <a:extLst>
              <a:ext uri="{FF2B5EF4-FFF2-40B4-BE49-F238E27FC236}">
                <a16:creationId xmlns:a16="http://schemas.microsoft.com/office/drawing/2014/main" id="{F76079A0-3969-34E9-7F2B-4B376FA0FAE5}"/>
              </a:ext>
            </a:extLst>
          </p:cNvPr>
          <p:cNvSpPr>
            <a:spLocks noGrp="1"/>
          </p:cNvSpPr>
          <p:nvPr>
            <p:ph type="sldNum" sz="quarter" idx="5"/>
          </p:nvPr>
        </p:nvSpPr>
        <p:spPr/>
        <p:txBody>
          <a:bodyPr/>
          <a:lstStyle/>
          <a:p>
            <a:fld id="{3D86C690-4F62-4AFC-8745-06DC9BF07935}" type="slidenum">
              <a:rPr lang="hu-HU" smtClean="0"/>
              <a:pPr/>
              <a:t>23</a:t>
            </a:fld>
            <a:endParaRPr lang="hu-HU"/>
          </a:p>
        </p:txBody>
      </p:sp>
      <p:pic>
        <p:nvPicPr>
          <p:cNvPr id="8" name="Picture 7">
            <a:extLst>
              <a:ext uri="{FF2B5EF4-FFF2-40B4-BE49-F238E27FC236}">
                <a16:creationId xmlns:a16="http://schemas.microsoft.com/office/drawing/2014/main" id="{84812448-E2E3-C9B8-A704-784323310FD6}"/>
              </a:ext>
            </a:extLst>
          </p:cNvPr>
          <p:cNvPicPr>
            <a:picLocks noChangeAspect="1"/>
          </p:cNvPicPr>
          <p:nvPr/>
        </p:nvPicPr>
        <p:blipFill>
          <a:blip r:embed="rId3"/>
          <a:stretch>
            <a:fillRect/>
          </a:stretch>
        </p:blipFill>
        <p:spPr>
          <a:xfrm>
            <a:off x="899592" y="1921173"/>
            <a:ext cx="3371211" cy="885949"/>
          </a:xfrm>
          <a:prstGeom prst="rect">
            <a:avLst/>
          </a:prstGeom>
        </p:spPr>
      </p:pic>
    </p:spTree>
    <p:extLst>
      <p:ext uri="{BB962C8B-B14F-4D97-AF65-F5344CB8AC3E}">
        <p14:creationId xmlns:p14="http://schemas.microsoft.com/office/powerpoint/2010/main" val="343131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B896-8640-2B7C-3DA1-5A191220FF74}"/>
              </a:ext>
            </a:extLst>
          </p:cNvPr>
          <p:cNvSpPr>
            <a:spLocks noGrp="1"/>
          </p:cNvSpPr>
          <p:nvPr>
            <p:ph type="title"/>
          </p:nvPr>
        </p:nvSpPr>
        <p:spPr/>
        <p:txBody>
          <a:bodyPr/>
          <a:lstStyle/>
          <a:p>
            <a:r>
              <a:rPr lang="en-US" dirty="0"/>
              <a:t>Proof of proposition 4.2.1</a:t>
            </a:r>
          </a:p>
        </p:txBody>
      </p:sp>
      <p:pic>
        <p:nvPicPr>
          <p:cNvPr id="6" name="Content Placeholder 5">
            <a:extLst>
              <a:ext uri="{FF2B5EF4-FFF2-40B4-BE49-F238E27FC236}">
                <a16:creationId xmlns:a16="http://schemas.microsoft.com/office/drawing/2014/main" id="{F3975529-6864-783E-52F4-E4F9C1AD93EF}"/>
              </a:ext>
            </a:extLst>
          </p:cNvPr>
          <p:cNvPicPr>
            <a:picLocks noGrp="1" noChangeAspect="1"/>
          </p:cNvPicPr>
          <p:nvPr>
            <p:ph idx="1"/>
          </p:nvPr>
        </p:nvPicPr>
        <p:blipFill>
          <a:blip r:embed="rId2"/>
          <a:stretch>
            <a:fillRect/>
          </a:stretch>
        </p:blipFill>
        <p:spPr>
          <a:xfrm>
            <a:off x="395536" y="1556792"/>
            <a:ext cx="6384410" cy="4129109"/>
          </a:xfrm>
        </p:spPr>
      </p:pic>
      <p:sp>
        <p:nvSpPr>
          <p:cNvPr id="4" name="Slide Number Placeholder 3">
            <a:extLst>
              <a:ext uri="{FF2B5EF4-FFF2-40B4-BE49-F238E27FC236}">
                <a16:creationId xmlns:a16="http://schemas.microsoft.com/office/drawing/2014/main" id="{0887E2FB-38F5-B7D9-BA94-CFA396663873}"/>
              </a:ext>
            </a:extLst>
          </p:cNvPr>
          <p:cNvSpPr>
            <a:spLocks noGrp="1"/>
          </p:cNvSpPr>
          <p:nvPr>
            <p:ph type="sldNum" sz="quarter" idx="5"/>
          </p:nvPr>
        </p:nvSpPr>
        <p:spPr/>
        <p:txBody>
          <a:bodyPr/>
          <a:lstStyle/>
          <a:p>
            <a:fld id="{3D86C690-4F62-4AFC-8745-06DC9BF07935}" type="slidenum">
              <a:rPr lang="hu-HU" smtClean="0"/>
              <a:pPr/>
              <a:t>24</a:t>
            </a:fld>
            <a:endParaRPr lang="hu-HU"/>
          </a:p>
        </p:txBody>
      </p:sp>
    </p:spTree>
    <p:extLst>
      <p:ext uri="{BB962C8B-B14F-4D97-AF65-F5344CB8AC3E}">
        <p14:creationId xmlns:p14="http://schemas.microsoft.com/office/powerpoint/2010/main" val="1417882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8BA5-E8C5-CFFC-2C63-3F7C10BEB82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76079A0-3969-34E9-7F2B-4B376FA0FAE5}"/>
              </a:ext>
            </a:extLst>
          </p:cNvPr>
          <p:cNvSpPr>
            <a:spLocks noGrp="1"/>
          </p:cNvSpPr>
          <p:nvPr>
            <p:ph type="sldNum" sz="quarter" idx="5"/>
          </p:nvPr>
        </p:nvSpPr>
        <p:spPr/>
        <p:txBody>
          <a:bodyPr/>
          <a:lstStyle/>
          <a:p>
            <a:fld id="{3D86C690-4F62-4AFC-8745-06DC9BF07935}" type="slidenum">
              <a:rPr lang="hu-HU" smtClean="0"/>
              <a:pPr/>
              <a:t>25</a:t>
            </a:fld>
            <a:endParaRPr lang="hu-HU"/>
          </a:p>
        </p:txBody>
      </p:sp>
      <p:pic>
        <p:nvPicPr>
          <p:cNvPr id="10" name="Content Placeholder 9">
            <a:extLst>
              <a:ext uri="{FF2B5EF4-FFF2-40B4-BE49-F238E27FC236}">
                <a16:creationId xmlns:a16="http://schemas.microsoft.com/office/drawing/2014/main" id="{305D7E80-10D1-1D19-777A-35C36161F840}"/>
              </a:ext>
            </a:extLst>
          </p:cNvPr>
          <p:cNvPicPr>
            <a:picLocks noGrp="1" noChangeAspect="1"/>
          </p:cNvPicPr>
          <p:nvPr>
            <p:ph idx="1"/>
          </p:nvPr>
        </p:nvPicPr>
        <p:blipFill>
          <a:blip r:embed="rId2"/>
          <a:stretch>
            <a:fillRect/>
          </a:stretch>
        </p:blipFill>
        <p:spPr>
          <a:xfrm>
            <a:off x="467544" y="977893"/>
            <a:ext cx="4833108" cy="720001"/>
          </a:xfrm>
        </p:spPr>
      </p:pic>
      <p:pic>
        <p:nvPicPr>
          <p:cNvPr id="12" name="Picture 11">
            <a:extLst>
              <a:ext uri="{FF2B5EF4-FFF2-40B4-BE49-F238E27FC236}">
                <a16:creationId xmlns:a16="http://schemas.microsoft.com/office/drawing/2014/main" id="{773F171C-2415-ACA7-08D0-0B79DC854FC6}"/>
              </a:ext>
            </a:extLst>
          </p:cNvPr>
          <p:cNvPicPr>
            <a:picLocks noChangeAspect="1"/>
          </p:cNvPicPr>
          <p:nvPr/>
        </p:nvPicPr>
        <p:blipFill>
          <a:blip r:embed="rId3"/>
          <a:stretch>
            <a:fillRect/>
          </a:stretch>
        </p:blipFill>
        <p:spPr>
          <a:xfrm>
            <a:off x="1542356" y="1805352"/>
            <a:ext cx="3326533" cy="1080516"/>
          </a:xfrm>
          <a:prstGeom prst="rect">
            <a:avLst/>
          </a:prstGeom>
        </p:spPr>
      </p:pic>
      <p:pic>
        <p:nvPicPr>
          <p:cNvPr id="14" name="Picture 13">
            <a:extLst>
              <a:ext uri="{FF2B5EF4-FFF2-40B4-BE49-F238E27FC236}">
                <a16:creationId xmlns:a16="http://schemas.microsoft.com/office/drawing/2014/main" id="{03AD9A0F-7242-AE26-98BA-025ECAF50500}"/>
              </a:ext>
            </a:extLst>
          </p:cNvPr>
          <p:cNvPicPr>
            <a:picLocks noChangeAspect="1"/>
          </p:cNvPicPr>
          <p:nvPr/>
        </p:nvPicPr>
        <p:blipFill>
          <a:blip r:embed="rId4"/>
          <a:stretch>
            <a:fillRect/>
          </a:stretch>
        </p:blipFill>
        <p:spPr>
          <a:xfrm>
            <a:off x="2123728" y="2827452"/>
            <a:ext cx="3734695" cy="831164"/>
          </a:xfrm>
          <a:prstGeom prst="rect">
            <a:avLst/>
          </a:prstGeom>
        </p:spPr>
      </p:pic>
      <p:pic>
        <p:nvPicPr>
          <p:cNvPr id="16" name="Picture 15">
            <a:extLst>
              <a:ext uri="{FF2B5EF4-FFF2-40B4-BE49-F238E27FC236}">
                <a16:creationId xmlns:a16="http://schemas.microsoft.com/office/drawing/2014/main" id="{719106DF-DCBF-B1E1-930B-2271DB154D76}"/>
              </a:ext>
            </a:extLst>
          </p:cNvPr>
          <p:cNvPicPr>
            <a:picLocks noChangeAspect="1"/>
          </p:cNvPicPr>
          <p:nvPr/>
        </p:nvPicPr>
        <p:blipFill>
          <a:blip r:embed="rId5"/>
          <a:stretch>
            <a:fillRect/>
          </a:stretch>
        </p:blipFill>
        <p:spPr>
          <a:xfrm>
            <a:off x="2067379" y="3687315"/>
            <a:ext cx="2947861" cy="831164"/>
          </a:xfrm>
          <a:prstGeom prst="rect">
            <a:avLst/>
          </a:prstGeom>
        </p:spPr>
      </p:pic>
      <p:pic>
        <p:nvPicPr>
          <p:cNvPr id="18" name="Picture 17">
            <a:extLst>
              <a:ext uri="{FF2B5EF4-FFF2-40B4-BE49-F238E27FC236}">
                <a16:creationId xmlns:a16="http://schemas.microsoft.com/office/drawing/2014/main" id="{592B864A-EC5D-22A6-A464-E9B4AF11F206}"/>
              </a:ext>
            </a:extLst>
          </p:cNvPr>
          <p:cNvPicPr>
            <a:picLocks noChangeAspect="1"/>
          </p:cNvPicPr>
          <p:nvPr/>
        </p:nvPicPr>
        <p:blipFill>
          <a:blip r:embed="rId6"/>
          <a:stretch>
            <a:fillRect/>
          </a:stretch>
        </p:blipFill>
        <p:spPr>
          <a:xfrm>
            <a:off x="2060637" y="4409703"/>
            <a:ext cx="2961344" cy="1020295"/>
          </a:xfrm>
          <a:prstGeom prst="rect">
            <a:avLst/>
          </a:prstGeom>
        </p:spPr>
      </p:pic>
      <p:pic>
        <p:nvPicPr>
          <p:cNvPr id="20" name="Picture 19">
            <a:extLst>
              <a:ext uri="{FF2B5EF4-FFF2-40B4-BE49-F238E27FC236}">
                <a16:creationId xmlns:a16="http://schemas.microsoft.com/office/drawing/2014/main" id="{67A644D4-90AD-208B-E2D3-33D3FDA7CF96}"/>
              </a:ext>
            </a:extLst>
          </p:cNvPr>
          <p:cNvPicPr>
            <a:picLocks noChangeAspect="1"/>
          </p:cNvPicPr>
          <p:nvPr/>
        </p:nvPicPr>
        <p:blipFill>
          <a:blip r:embed="rId7"/>
          <a:stretch>
            <a:fillRect/>
          </a:stretch>
        </p:blipFill>
        <p:spPr>
          <a:xfrm>
            <a:off x="2123728" y="5501782"/>
            <a:ext cx="1620950" cy="528571"/>
          </a:xfrm>
          <a:prstGeom prst="rect">
            <a:avLst/>
          </a:prstGeom>
        </p:spPr>
      </p:pic>
    </p:spTree>
    <p:extLst>
      <p:ext uri="{BB962C8B-B14F-4D97-AF65-F5344CB8AC3E}">
        <p14:creationId xmlns:p14="http://schemas.microsoft.com/office/powerpoint/2010/main" val="4024576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34B8-EC30-C64A-FFA3-4DE618A2BF56}"/>
              </a:ext>
            </a:extLst>
          </p:cNvPr>
          <p:cNvSpPr>
            <a:spLocks noGrp="1"/>
          </p:cNvSpPr>
          <p:nvPr>
            <p:ph type="title"/>
          </p:nvPr>
        </p:nvSpPr>
        <p:spPr/>
        <p:txBody>
          <a:bodyPr/>
          <a:lstStyle/>
          <a:p>
            <a:r>
              <a:rPr lang="en-US" dirty="0"/>
              <a:t>Proof of proposition 4.2.2</a:t>
            </a:r>
          </a:p>
        </p:txBody>
      </p:sp>
      <p:pic>
        <p:nvPicPr>
          <p:cNvPr id="6" name="Content Placeholder 5">
            <a:extLst>
              <a:ext uri="{FF2B5EF4-FFF2-40B4-BE49-F238E27FC236}">
                <a16:creationId xmlns:a16="http://schemas.microsoft.com/office/drawing/2014/main" id="{FCADD735-1988-3AE2-42AB-3EE6D9655F6F}"/>
              </a:ext>
            </a:extLst>
          </p:cNvPr>
          <p:cNvPicPr>
            <a:picLocks noGrp="1" noChangeAspect="1"/>
          </p:cNvPicPr>
          <p:nvPr>
            <p:ph idx="1"/>
          </p:nvPr>
        </p:nvPicPr>
        <p:blipFill>
          <a:blip r:embed="rId2"/>
          <a:stretch>
            <a:fillRect/>
          </a:stretch>
        </p:blipFill>
        <p:spPr>
          <a:xfrm>
            <a:off x="1326071" y="857250"/>
            <a:ext cx="6422008" cy="5529263"/>
          </a:xfrm>
        </p:spPr>
      </p:pic>
      <p:sp>
        <p:nvSpPr>
          <p:cNvPr id="4" name="Slide Number Placeholder 3">
            <a:extLst>
              <a:ext uri="{FF2B5EF4-FFF2-40B4-BE49-F238E27FC236}">
                <a16:creationId xmlns:a16="http://schemas.microsoft.com/office/drawing/2014/main" id="{A03519A3-7F52-5F38-EF50-8072369A26E0}"/>
              </a:ext>
            </a:extLst>
          </p:cNvPr>
          <p:cNvSpPr>
            <a:spLocks noGrp="1"/>
          </p:cNvSpPr>
          <p:nvPr>
            <p:ph type="sldNum" sz="quarter" idx="5"/>
          </p:nvPr>
        </p:nvSpPr>
        <p:spPr/>
        <p:txBody>
          <a:bodyPr/>
          <a:lstStyle/>
          <a:p>
            <a:fld id="{3D86C690-4F62-4AFC-8745-06DC9BF07935}" type="slidenum">
              <a:rPr lang="hu-HU" smtClean="0"/>
              <a:pPr/>
              <a:t>26</a:t>
            </a:fld>
            <a:endParaRPr lang="hu-HU"/>
          </a:p>
        </p:txBody>
      </p:sp>
    </p:spTree>
    <p:extLst>
      <p:ext uri="{BB962C8B-B14F-4D97-AF65-F5344CB8AC3E}">
        <p14:creationId xmlns:p14="http://schemas.microsoft.com/office/powerpoint/2010/main" val="4185517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D1B3-51CE-B3BE-4CE0-27079A5E10F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390048D-4C5A-68BC-9D9D-25D36C070AB7}"/>
              </a:ext>
            </a:extLst>
          </p:cNvPr>
          <p:cNvSpPr>
            <a:spLocks noGrp="1"/>
          </p:cNvSpPr>
          <p:nvPr>
            <p:ph idx="1"/>
          </p:nvPr>
        </p:nvSpPr>
        <p:spPr/>
        <p:txBody>
          <a:bodyPr/>
          <a:lstStyle/>
          <a:p>
            <a:r>
              <a:rPr lang="en-US" dirty="0"/>
              <a:t>When true intercept is equal to zero RTO clearly is the best choice for the model</a:t>
            </a:r>
          </a:p>
          <a:p>
            <a:r>
              <a:rPr lang="en-US" dirty="0"/>
              <a:t>However, even if true intercept is non-zero RTO can be better model </a:t>
            </a:r>
            <a:r>
              <a:rPr lang="en-US" u="sng" dirty="0"/>
              <a:t>in average</a:t>
            </a:r>
            <a:r>
              <a:rPr lang="en-US" dirty="0"/>
              <a:t> if the true intercept is very small</a:t>
            </a:r>
          </a:p>
          <a:p>
            <a:endParaRPr lang="en-US" dirty="0"/>
          </a:p>
        </p:txBody>
      </p:sp>
      <p:sp>
        <p:nvSpPr>
          <p:cNvPr id="4" name="Slide Number Placeholder 3">
            <a:extLst>
              <a:ext uri="{FF2B5EF4-FFF2-40B4-BE49-F238E27FC236}">
                <a16:creationId xmlns:a16="http://schemas.microsoft.com/office/drawing/2014/main" id="{F2B607C2-D5C9-E3DA-9B27-BB2F6BAC95C0}"/>
              </a:ext>
            </a:extLst>
          </p:cNvPr>
          <p:cNvSpPr>
            <a:spLocks noGrp="1"/>
          </p:cNvSpPr>
          <p:nvPr>
            <p:ph type="sldNum" sz="quarter" idx="5"/>
          </p:nvPr>
        </p:nvSpPr>
        <p:spPr/>
        <p:txBody>
          <a:bodyPr/>
          <a:lstStyle/>
          <a:p>
            <a:fld id="{3D86C690-4F62-4AFC-8745-06DC9BF07935}" type="slidenum">
              <a:rPr lang="hu-HU" smtClean="0"/>
              <a:pPr/>
              <a:t>27</a:t>
            </a:fld>
            <a:endParaRPr lang="hu-HU"/>
          </a:p>
        </p:txBody>
      </p:sp>
    </p:spTree>
    <p:extLst>
      <p:ext uri="{BB962C8B-B14F-4D97-AF65-F5344CB8AC3E}">
        <p14:creationId xmlns:p14="http://schemas.microsoft.com/office/powerpoint/2010/main" val="3975315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4EA1-E15C-D767-0898-A22212C5E0EE}"/>
              </a:ext>
            </a:extLst>
          </p:cNvPr>
          <p:cNvSpPr>
            <a:spLocks noGrp="1"/>
          </p:cNvSpPr>
          <p:nvPr>
            <p:ph type="title"/>
          </p:nvPr>
        </p:nvSpPr>
        <p:spPr/>
        <p:txBody>
          <a:bodyPr/>
          <a:lstStyle/>
          <a:p>
            <a:r>
              <a:rPr lang="en-US" dirty="0"/>
              <a:t>Question from reviewer</a:t>
            </a:r>
          </a:p>
        </p:txBody>
      </p:sp>
      <p:sp>
        <p:nvSpPr>
          <p:cNvPr id="3" name="Content Placeholder 2">
            <a:extLst>
              <a:ext uri="{FF2B5EF4-FFF2-40B4-BE49-F238E27FC236}">
                <a16:creationId xmlns:a16="http://schemas.microsoft.com/office/drawing/2014/main" id="{FCD74375-8999-3B02-A6D5-52AF0FE3E0EA}"/>
              </a:ext>
            </a:extLst>
          </p:cNvPr>
          <p:cNvSpPr>
            <a:spLocks noGrp="1"/>
          </p:cNvSpPr>
          <p:nvPr>
            <p:ph idx="1"/>
          </p:nvPr>
        </p:nvSpPr>
        <p:spPr/>
        <p:txBody>
          <a:bodyPr/>
          <a:lstStyle/>
          <a:p>
            <a:r>
              <a:rPr lang="en-US" dirty="0"/>
              <a:t>Q: Imagine that you fitted both linear regression versions to a sample of length n and would like to use the models to predict the dependent variable on a new sample. Can the non-intercept linear regression be better?</a:t>
            </a:r>
          </a:p>
          <a:p>
            <a:endParaRPr lang="en-US" dirty="0"/>
          </a:p>
          <a:p>
            <a:r>
              <a:rPr lang="en-US" dirty="0"/>
              <a:t>A: If the intercept is insignificant, RTO can be better. Also, general model can be too overfitted for the training sample and give results with higher SSE for a different sample. Even if the intercept is insignificant, using AIC/BIC can provide more information</a:t>
            </a:r>
          </a:p>
        </p:txBody>
      </p:sp>
      <p:sp>
        <p:nvSpPr>
          <p:cNvPr id="4" name="Slide Number Placeholder 3">
            <a:extLst>
              <a:ext uri="{FF2B5EF4-FFF2-40B4-BE49-F238E27FC236}">
                <a16:creationId xmlns:a16="http://schemas.microsoft.com/office/drawing/2014/main" id="{807683FD-F4A3-DD53-ED8F-F642AD8D9FF7}"/>
              </a:ext>
            </a:extLst>
          </p:cNvPr>
          <p:cNvSpPr>
            <a:spLocks noGrp="1"/>
          </p:cNvSpPr>
          <p:nvPr>
            <p:ph type="sldNum" sz="quarter" idx="5"/>
          </p:nvPr>
        </p:nvSpPr>
        <p:spPr/>
        <p:txBody>
          <a:bodyPr/>
          <a:lstStyle/>
          <a:p>
            <a:fld id="{3D86C690-4F62-4AFC-8745-06DC9BF07935}" type="slidenum">
              <a:rPr lang="hu-HU" smtClean="0"/>
              <a:pPr/>
              <a:t>28</a:t>
            </a:fld>
            <a:endParaRPr lang="hu-HU"/>
          </a:p>
        </p:txBody>
      </p:sp>
    </p:spTree>
    <p:extLst>
      <p:ext uri="{BB962C8B-B14F-4D97-AF65-F5344CB8AC3E}">
        <p14:creationId xmlns:p14="http://schemas.microsoft.com/office/powerpoint/2010/main" val="158357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45C3-46D8-9906-653E-BA57EDCDB842}"/>
              </a:ext>
            </a:extLst>
          </p:cNvPr>
          <p:cNvSpPr>
            <a:spLocks noGrp="1"/>
          </p:cNvSpPr>
          <p:nvPr>
            <p:ph type="title"/>
          </p:nvPr>
        </p:nvSpPr>
        <p:spPr/>
        <p:txBody>
          <a:bodyPr/>
          <a:lstStyle/>
          <a:p>
            <a:r>
              <a:rPr lang="en-US" dirty="0" err="1"/>
              <a:t>Bilbiography</a:t>
            </a:r>
            <a:endParaRPr lang="en-US" dirty="0"/>
          </a:p>
        </p:txBody>
      </p:sp>
      <p:pic>
        <p:nvPicPr>
          <p:cNvPr id="6" name="Content Placeholder 5">
            <a:extLst>
              <a:ext uri="{FF2B5EF4-FFF2-40B4-BE49-F238E27FC236}">
                <a16:creationId xmlns:a16="http://schemas.microsoft.com/office/drawing/2014/main" id="{D86A869E-0F73-A98F-F4D9-AA726CE18491}"/>
              </a:ext>
            </a:extLst>
          </p:cNvPr>
          <p:cNvPicPr>
            <a:picLocks noGrp="1" noChangeAspect="1"/>
          </p:cNvPicPr>
          <p:nvPr>
            <p:ph idx="1"/>
          </p:nvPr>
        </p:nvPicPr>
        <p:blipFill>
          <a:blip r:embed="rId2"/>
          <a:stretch>
            <a:fillRect/>
          </a:stretch>
        </p:blipFill>
        <p:spPr>
          <a:xfrm>
            <a:off x="1351475" y="857250"/>
            <a:ext cx="6371200" cy="5529263"/>
          </a:xfrm>
        </p:spPr>
      </p:pic>
      <p:sp>
        <p:nvSpPr>
          <p:cNvPr id="4" name="Slide Number Placeholder 3">
            <a:extLst>
              <a:ext uri="{FF2B5EF4-FFF2-40B4-BE49-F238E27FC236}">
                <a16:creationId xmlns:a16="http://schemas.microsoft.com/office/drawing/2014/main" id="{EFD901CB-64AC-0D80-D768-551ECFACE36A}"/>
              </a:ext>
            </a:extLst>
          </p:cNvPr>
          <p:cNvSpPr>
            <a:spLocks noGrp="1"/>
          </p:cNvSpPr>
          <p:nvPr>
            <p:ph type="sldNum" sz="quarter" idx="5"/>
          </p:nvPr>
        </p:nvSpPr>
        <p:spPr/>
        <p:txBody>
          <a:bodyPr/>
          <a:lstStyle/>
          <a:p>
            <a:fld id="{3D86C690-4F62-4AFC-8745-06DC9BF07935}" type="slidenum">
              <a:rPr lang="hu-HU" smtClean="0"/>
              <a:pPr/>
              <a:t>29</a:t>
            </a:fld>
            <a:endParaRPr lang="hu-HU"/>
          </a:p>
        </p:txBody>
      </p:sp>
    </p:spTree>
    <p:extLst>
      <p:ext uri="{BB962C8B-B14F-4D97-AF65-F5344CB8AC3E}">
        <p14:creationId xmlns:p14="http://schemas.microsoft.com/office/powerpoint/2010/main" val="287888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058E-5C31-BAAA-F126-48310433F2A8}"/>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E47950D-7A23-6499-4481-C42FC8DF897E}"/>
              </a:ext>
            </a:extLst>
          </p:cNvPr>
          <p:cNvSpPr>
            <a:spLocks noGrp="1"/>
          </p:cNvSpPr>
          <p:nvPr>
            <p:ph type="sldNum" sz="quarter" idx="5"/>
          </p:nvPr>
        </p:nvSpPr>
        <p:spPr/>
        <p:txBody>
          <a:bodyPr/>
          <a:lstStyle/>
          <a:p>
            <a:fld id="{3D86C690-4F62-4AFC-8745-06DC9BF07935}" type="slidenum">
              <a:rPr lang="hu-HU" smtClean="0"/>
              <a:pPr/>
              <a:t>3</a:t>
            </a:fld>
            <a:endParaRPr lang="hu-HU"/>
          </a:p>
        </p:txBody>
      </p:sp>
      <p:pic>
        <p:nvPicPr>
          <p:cNvPr id="7" name="Picture 2" descr="Step-by-Step Linear Regression Explanation: A Beginner's Guide | by Himani  | Medium">
            <a:extLst>
              <a:ext uri="{FF2B5EF4-FFF2-40B4-BE49-F238E27FC236}">
                <a16:creationId xmlns:a16="http://schemas.microsoft.com/office/drawing/2014/main" id="{B56C51BB-8C07-6A6E-71DD-DCB4BD9D8EE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08" t="3535" r="1433" b="2699"/>
          <a:stretch/>
        </p:blipFill>
        <p:spPr bwMode="auto">
          <a:xfrm>
            <a:off x="-5464" y="938477"/>
            <a:ext cx="8858250" cy="535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3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4DDE-04DD-9305-04C1-832C99204BC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883D0893-5626-451F-8B51-12852705EB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E14D8E1-8CE1-EE04-976E-C3EBEFC98456}"/>
              </a:ext>
            </a:extLst>
          </p:cNvPr>
          <p:cNvSpPr>
            <a:spLocks noGrp="1"/>
          </p:cNvSpPr>
          <p:nvPr>
            <p:ph type="sldNum" sz="quarter" idx="5"/>
          </p:nvPr>
        </p:nvSpPr>
        <p:spPr/>
        <p:txBody>
          <a:bodyPr/>
          <a:lstStyle/>
          <a:p>
            <a:fld id="{3D86C690-4F62-4AFC-8745-06DC9BF07935}" type="slidenum">
              <a:rPr lang="hu-HU" smtClean="0"/>
              <a:pPr/>
              <a:t>30</a:t>
            </a:fld>
            <a:endParaRPr lang="hu-HU"/>
          </a:p>
        </p:txBody>
      </p:sp>
    </p:spTree>
    <p:extLst>
      <p:ext uri="{BB962C8B-B14F-4D97-AF65-F5344CB8AC3E}">
        <p14:creationId xmlns:p14="http://schemas.microsoft.com/office/powerpoint/2010/main" val="109623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AB26-782E-C300-1F9C-AF6A51E78033}"/>
              </a:ext>
            </a:extLst>
          </p:cNvPr>
          <p:cNvSpPr>
            <a:spLocks noGrp="1"/>
          </p:cNvSpPr>
          <p:nvPr>
            <p:ph type="title"/>
          </p:nvPr>
        </p:nvSpPr>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6CBABE-F222-1F8C-C412-418414D09933}"/>
                  </a:ext>
                </a:extLst>
              </p:cNvPr>
              <p:cNvSpPr>
                <a:spLocks noGrp="1"/>
              </p:cNvSpPr>
              <p:nvPr>
                <p:ph idx="1"/>
              </p:nvPr>
            </p:nvSpPr>
            <p:spPr/>
            <p:txBody>
              <a:bodyPr/>
              <a:lstStyle/>
              <a:p>
                <a:r>
                  <a:rPr lang="en-US" dirty="0"/>
                  <a:t>We are given a random sample of data points</a:t>
                </a:r>
                <a14:m>
                  <m:oMath xmlns:m="http://schemas.openxmlformats.org/officeDocument/2006/math">
                    <m:r>
                      <a:rPr lang="es-ES" i="1" dirty="0" smtClean="0">
                        <a:latin typeface="Cambria Math" panose="02040503050406030204" pitchFamily="18" charset="0"/>
                      </a:rPr>
                      <m:t>,…,</m:t>
                    </m:r>
                    <m:d>
                      <m:dPr>
                        <m:ctrlPr>
                          <a:rPr lang="es-ES" i="1" dirty="0" smtClean="0">
                            <a:latin typeface="Cambria Math" panose="02040503050406030204" pitchFamily="18" charset="0"/>
                          </a:rPr>
                        </m:ctrlPr>
                      </m:dPr>
                      <m:e>
                        <m:sSub>
                          <m:sSubPr>
                            <m:ctrlPr>
                              <a:rPr lang="es-ES" i="1" dirty="0" err="1" smtClean="0">
                                <a:latin typeface="Cambria Math" panose="02040503050406030204" pitchFamily="18" charset="0"/>
                              </a:rPr>
                            </m:ctrlPr>
                          </m:sSubPr>
                          <m:e>
                            <m:r>
                              <a:rPr lang="es-ES" i="1" dirty="0" err="1" smtClean="0">
                                <a:latin typeface="Cambria Math" panose="02040503050406030204" pitchFamily="18" charset="0"/>
                              </a:rPr>
                              <m:t>𝑥</m:t>
                            </m:r>
                          </m:e>
                          <m:sub>
                            <m:r>
                              <a:rPr lang="es-ES" i="1" dirty="0" err="1" smtClean="0">
                                <a:latin typeface="Cambria Math" panose="02040503050406030204" pitchFamily="18" charset="0"/>
                              </a:rPr>
                              <m:t>𝑛</m:t>
                            </m:r>
                          </m:sub>
                        </m:sSub>
                        <m:r>
                          <a:rPr lang="es-ES" i="1" dirty="0" err="1" smtClean="0">
                            <a:latin typeface="Cambria Math" panose="02040503050406030204" pitchFamily="18" charset="0"/>
                          </a:rPr>
                          <m:t>,</m:t>
                        </m:r>
                        <m:sSub>
                          <m:sSubPr>
                            <m:ctrlPr>
                              <a:rPr lang="es-ES" i="1" dirty="0" err="1" smtClean="0">
                                <a:latin typeface="Cambria Math" panose="02040503050406030204" pitchFamily="18" charset="0"/>
                              </a:rPr>
                            </m:ctrlPr>
                          </m:sSubPr>
                          <m:e>
                            <m:r>
                              <a:rPr lang="es-ES" i="1" dirty="0" err="1" smtClean="0">
                                <a:latin typeface="Cambria Math" panose="02040503050406030204" pitchFamily="18" charset="0"/>
                              </a:rPr>
                              <m:t>𝑦</m:t>
                            </m:r>
                          </m:e>
                          <m:sub>
                            <m:r>
                              <a:rPr lang="es-ES" i="1" dirty="0" err="1" smtClean="0">
                                <a:latin typeface="Cambria Math" panose="02040503050406030204" pitchFamily="18" charset="0"/>
                              </a:rPr>
                              <m:t>𝑛</m:t>
                            </m:r>
                          </m:sub>
                        </m:sSub>
                      </m:e>
                    </m:d>
                  </m:oMath>
                </a14:m>
                <a:r>
                  <a:rPr lang="en-US" dirty="0"/>
                  <a:t> </a:t>
                </a:r>
              </a:p>
              <a:p>
                <a14:m>
                  <m:oMath xmlns:m="http://schemas.openxmlformats.org/officeDocument/2006/math">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𝑥</m:t>
                            </m:r>
                          </m:e>
                          <m:sub>
                            <m:r>
                              <a:rPr lang="es-ES" i="1" dirty="0">
                                <a:latin typeface="Cambria Math" panose="02040503050406030204" pitchFamily="18" charset="0"/>
                              </a:rPr>
                              <m:t>1</m:t>
                            </m:r>
                          </m:sub>
                        </m:sSub>
                        <m:r>
                          <a:rPr lang="es-ES" i="1" dirty="0">
                            <a:latin typeface="Cambria Math" panose="02040503050406030204" pitchFamily="18" charset="0"/>
                          </a:rPr>
                          <m:t>,</m:t>
                        </m:r>
                        <m:sSub>
                          <m:sSubPr>
                            <m:ctrlPr>
                              <a:rPr lang="es-ES" i="1" dirty="0">
                                <a:latin typeface="Cambria Math" panose="02040503050406030204" pitchFamily="18" charset="0"/>
                              </a:rPr>
                            </m:ctrlPr>
                          </m:sSubPr>
                          <m:e>
                            <m:r>
                              <a:rPr lang="es-ES" i="1" dirty="0">
                                <a:latin typeface="Cambria Math" panose="02040503050406030204" pitchFamily="18" charset="0"/>
                              </a:rPr>
                              <m:t>𝑦</m:t>
                            </m:r>
                          </m:e>
                          <m:sub>
                            <m:r>
                              <a:rPr lang="es-ES" i="1" dirty="0">
                                <a:latin typeface="Cambria Math" panose="02040503050406030204" pitchFamily="18" charset="0"/>
                              </a:rPr>
                              <m:t>1</m:t>
                            </m:r>
                          </m:sub>
                        </m:sSub>
                      </m:e>
                    </m:d>
                  </m:oMath>
                </a14:m>
                <a:endParaRPr lang="en-US" i="1" dirty="0">
                  <a:latin typeface="Cambria Math" panose="02040503050406030204" pitchFamily="18" charset="0"/>
                </a:endParaRPr>
              </a:p>
              <a:p>
                <a:pPr marL="0" indent="0">
                  <a:buNone/>
                </a:pPr>
                <a:r>
                  <a:rPr lang="en-US" dirty="0" err="1"/>
                  <a:t>Goal</a:t>
                </a:r>
                <a:r>
                  <a:rPr lang="en-US" dirty="0"/>
                  <a:t>: to find parameters </a:t>
                </a:r>
                <a14:m>
                  <m:oMath xmlns:m="http://schemas.openxmlformats.org/officeDocument/2006/math">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0</m:t>
                        </m:r>
                      </m:sub>
                    </m:sSub>
                    <m:r>
                      <a:rPr lang="en-US" i="1" dirty="0">
                        <a:latin typeface="Cambria Math" panose="02040503050406030204" pitchFamily="18" charset="0"/>
                      </a:rPr>
                      <m:t> </m:t>
                    </m:r>
                  </m:oMath>
                </a14:m>
                <a:r>
                  <a:rPr lang="en-US" dirty="0"/>
                  <a:t>such that </a:t>
                </a:r>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i="1" dirty="0" smtClean="0">
                              <a:latin typeface="Cambria Math" panose="02040503050406030204" pitchFamily="18" charset="0"/>
                            </a:rPr>
                            <m:t>1</m:t>
                          </m:r>
                        </m:sub>
                      </m:sSub>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𝜀</m:t>
                          </m:r>
                        </m:e>
                        <m:sub>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 </m:t>
                      </m:r>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𝑖</m:t>
                          </m:r>
                          <m:r>
                            <a:rPr lang="en-US" i="1" dirty="0" smtClean="0">
                              <a:latin typeface="Cambria Math" panose="02040503050406030204" pitchFamily="18" charset="0"/>
                            </a:rPr>
                            <m:t>= 1,2,…,</m:t>
                          </m:r>
                          <m:r>
                            <a:rPr lang="en-US" i="1" dirty="0" smtClean="0">
                              <a:latin typeface="Cambria Math" panose="02040503050406030204" pitchFamily="18" charset="0"/>
                            </a:rPr>
                            <m:t>𝑛</m:t>
                          </m:r>
                        </m:e>
                      </m:d>
                    </m:oMath>
                  </m:oMathPara>
                </a14:m>
                <a:endParaRPr lang="en-US" dirty="0"/>
              </a:p>
              <a:p>
                <a:r>
                  <a:rPr lang="en-US" dirty="0"/>
                  <a:t>Or in matrix notation:</a:t>
                </a:r>
              </a:p>
              <a:p>
                <a:pPr marL="0" indent="0">
                  <a:buNone/>
                </a:pPr>
                <a:endParaRPr lang="en-US" dirty="0"/>
              </a:p>
              <a:p>
                <a:pPr marL="0" indent="0">
                  <a:buNone/>
                </a:pPr>
                <a:endParaRPr lang="en-US" dirty="0"/>
              </a:p>
              <a:p>
                <a:r>
                  <a:rPr lang="en-US" dirty="0"/>
                  <a:t>Where</a:t>
                </a:r>
              </a:p>
            </p:txBody>
          </p:sp>
        </mc:Choice>
        <mc:Fallback xmlns="">
          <p:sp>
            <p:nvSpPr>
              <p:cNvPr id="3" name="Content Placeholder 2">
                <a:extLst>
                  <a:ext uri="{FF2B5EF4-FFF2-40B4-BE49-F238E27FC236}">
                    <a16:creationId xmlns:a16="http://schemas.microsoft.com/office/drawing/2014/main" id="{926CBABE-F222-1F8C-C412-418414D09933}"/>
                  </a:ext>
                </a:extLst>
              </p:cNvPr>
              <p:cNvSpPr>
                <a:spLocks noGrp="1" noRot="1" noChangeAspect="1" noMove="1" noResize="1" noEditPoints="1" noAdjustHandles="1" noChangeArrowheads="1" noChangeShapeType="1" noTextEdit="1"/>
              </p:cNvSpPr>
              <p:nvPr>
                <p:ph idx="1"/>
              </p:nvPr>
            </p:nvSpPr>
            <p:spPr>
              <a:blipFill>
                <a:blip r:embed="rId3"/>
                <a:stretch>
                  <a:fillRect l="-1101" t="-8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E96C9-A476-464D-95EA-30F26D792F5F}"/>
              </a:ext>
            </a:extLst>
          </p:cNvPr>
          <p:cNvSpPr>
            <a:spLocks noGrp="1"/>
          </p:cNvSpPr>
          <p:nvPr>
            <p:ph type="sldNum" sz="quarter" idx="5"/>
          </p:nvPr>
        </p:nvSpPr>
        <p:spPr/>
        <p:txBody>
          <a:bodyPr/>
          <a:lstStyle/>
          <a:p>
            <a:fld id="{3D86C690-4F62-4AFC-8745-06DC9BF07935}" type="slidenum">
              <a:rPr lang="hu-HU" smtClean="0"/>
              <a:pPr/>
              <a:t>4</a:t>
            </a:fld>
            <a:endParaRPr lang="hu-HU"/>
          </a:p>
        </p:txBody>
      </p:sp>
      <p:pic>
        <p:nvPicPr>
          <p:cNvPr id="5" name="Picture 4">
            <a:extLst>
              <a:ext uri="{FF2B5EF4-FFF2-40B4-BE49-F238E27FC236}">
                <a16:creationId xmlns:a16="http://schemas.microsoft.com/office/drawing/2014/main" id="{7B82DDDF-C53D-B122-6A10-335D2E015C0C}"/>
              </a:ext>
            </a:extLst>
          </p:cNvPr>
          <p:cNvPicPr>
            <a:picLocks/>
          </p:cNvPicPr>
          <p:nvPr/>
        </p:nvPicPr>
        <p:blipFill>
          <a:blip r:embed="rId4"/>
          <a:stretch>
            <a:fillRect/>
          </a:stretch>
        </p:blipFill>
        <p:spPr>
          <a:xfrm>
            <a:off x="2754531" y="4149080"/>
            <a:ext cx="3960440" cy="1368152"/>
          </a:xfrm>
          <a:prstGeom prst="rect">
            <a:avLst/>
          </a:prstGeom>
        </p:spPr>
      </p:pic>
      <p:pic>
        <p:nvPicPr>
          <p:cNvPr id="6" name="Picture 5">
            <a:extLst>
              <a:ext uri="{FF2B5EF4-FFF2-40B4-BE49-F238E27FC236}">
                <a16:creationId xmlns:a16="http://schemas.microsoft.com/office/drawing/2014/main" id="{AC0C99E8-3DB5-4BD5-89BC-96241048B7F1}"/>
              </a:ext>
            </a:extLst>
          </p:cNvPr>
          <p:cNvPicPr>
            <a:picLocks/>
          </p:cNvPicPr>
          <p:nvPr/>
        </p:nvPicPr>
        <p:blipFill>
          <a:blip r:embed="rId5"/>
          <a:stretch>
            <a:fillRect/>
          </a:stretch>
        </p:blipFill>
        <p:spPr>
          <a:xfrm>
            <a:off x="3510615" y="3225156"/>
            <a:ext cx="1224136" cy="216024"/>
          </a:xfrm>
          <a:prstGeom prst="rect">
            <a:avLst/>
          </a:prstGeom>
        </p:spPr>
      </p:pic>
      <p:pic>
        <p:nvPicPr>
          <p:cNvPr id="7" name="Picture 6">
            <a:extLst>
              <a:ext uri="{FF2B5EF4-FFF2-40B4-BE49-F238E27FC236}">
                <a16:creationId xmlns:a16="http://schemas.microsoft.com/office/drawing/2014/main" id="{20E3FEFD-65C1-4ECB-B02B-70878C781859}"/>
              </a:ext>
            </a:extLst>
          </p:cNvPr>
          <p:cNvPicPr>
            <a:picLocks/>
          </p:cNvPicPr>
          <p:nvPr/>
        </p:nvPicPr>
        <p:blipFill>
          <a:blip r:embed="rId6"/>
          <a:stretch>
            <a:fillRect/>
          </a:stretch>
        </p:blipFill>
        <p:spPr>
          <a:xfrm>
            <a:off x="5508104" y="3177240"/>
            <a:ext cx="1728192" cy="311856"/>
          </a:xfrm>
          <a:prstGeom prst="rect">
            <a:avLst/>
          </a:prstGeom>
        </p:spPr>
      </p:pic>
    </p:spTree>
    <p:extLst>
      <p:ext uri="{BB962C8B-B14F-4D97-AF65-F5344CB8AC3E}">
        <p14:creationId xmlns:p14="http://schemas.microsoft.com/office/powerpoint/2010/main" val="89175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2BA6-A69B-14FB-8312-4A3FF0ECF93B}"/>
              </a:ext>
            </a:extLst>
          </p:cNvPr>
          <p:cNvSpPr>
            <a:spLocks noGrp="1"/>
          </p:cNvSpPr>
          <p:nvPr>
            <p:ph type="title"/>
          </p:nvPr>
        </p:nvSpPr>
        <p:spPr/>
        <p:txBody>
          <a:bodyPr/>
          <a:lstStyle/>
          <a:p>
            <a:r>
              <a:rPr lang="en-US" dirty="0"/>
              <a:t>Assumptions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A91F76-626A-929F-B84D-52AF748DFF56}"/>
                  </a:ext>
                </a:extLst>
              </p:cNvPr>
              <p:cNvSpPr>
                <a:spLocks noGrp="1"/>
              </p:cNvSpPr>
              <p:nvPr>
                <p:ph idx="1"/>
              </p:nvPr>
            </p:nvSpPr>
            <p:spPr/>
            <p:txBody>
              <a:bodyPr/>
              <a:lstStyle/>
              <a:p>
                <a:r>
                  <a:rPr lang="en-US" dirty="0"/>
                  <a:t>(Linearity)</a:t>
                </a:r>
              </a:p>
              <a:p>
                <a:pPr marL="0" indent="0">
                  <a:buNone/>
                </a:pPr>
                <a:endParaRPr lang="en-US" dirty="0"/>
              </a:p>
              <a:p>
                <a:r>
                  <a:rPr lang="en-US" dirty="0"/>
                  <a:t>(Strict exogeneity) </a:t>
                </a:r>
              </a:p>
              <a:p>
                <a:pPr marL="0" indent="0">
                  <a:buNone/>
                </a:pPr>
                <a:r>
                  <a:rPr lang="en-US" dirty="0"/>
                  <a:t> </a:t>
                </a:r>
              </a:p>
              <a:p>
                <a:r>
                  <a:rPr lang="en-US" dirty="0"/>
                  <a:t>(No collinearity) Vector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e>
                      <m:sup>
                        <m:r>
                          <a:rPr lang="en-US" b="0" i="1" smtClean="0">
                            <a:latin typeface="Cambria Math" panose="02040503050406030204" pitchFamily="18" charset="0"/>
                          </a:rPr>
                          <m:t>𝑇</m:t>
                        </m:r>
                      </m:sup>
                    </m:sSup>
                  </m:oMath>
                </a14:m>
                <a:r>
                  <a:rPr lang="en-US" dirty="0"/>
                  <a:t>is not collinear with constant </a:t>
                </a:r>
                <a:r>
                  <a:rPr lang="en-US" b="1" dirty="0"/>
                  <a:t>1</a:t>
                </a:r>
                <a:r>
                  <a:rPr lang="en-US" dirty="0"/>
                  <a:t> vector with probability 1</a:t>
                </a:r>
              </a:p>
              <a:p>
                <a:r>
                  <a:rPr lang="en-US" dirty="0"/>
                  <a:t>(Homoskedasticity)</a:t>
                </a:r>
              </a:p>
              <a:p>
                <a:pPr marL="0" indent="0">
                  <a:buNone/>
                </a:pPr>
                <a:endParaRPr lang="en-US" dirty="0"/>
              </a:p>
              <a:p>
                <a:r>
                  <a:rPr lang="en-US" dirty="0"/>
                  <a:t>(No correlation between observations)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4A91F76-626A-929F-B84D-52AF748DFF56}"/>
                  </a:ext>
                </a:extLst>
              </p:cNvPr>
              <p:cNvSpPr>
                <a:spLocks noGrp="1" noRot="1" noChangeAspect="1" noMove="1" noResize="1" noEditPoints="1" noAdjustHandles="1" noChangeArrowheads="1" noChangeShapeType="1" noTextEdit="1"/>
              </p:cNvSpPr>
              <p:nvPr>
                <p:ph idx="1"/>
              </p:nvPr>
            </p:nvSpPr>
            <p:spPr>
              <a:blipFill>
                <a:blip r:embed="rId3"/>
                <a:stretch>
                  <a:fillRect l="-964" t="-8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A06EFA1-25C7-68AF-0668-263A30A91468}"/>
              </a:ext>
            </a:extLst>
          </p:cNvPr>
          <p:cNvSpPr>
            <a:spLocks noGrp="1"/>
          </p:cNvSpPr>
          <p:nvPr>
            <p:ph type="sldNum" sz="quarter" idx="5"/>
          </p:nvPr>
        </p:nvSpPr>
        <p:spPr/>
        <p:txBody>
          <a:bodyPr/>
          <a:lstStyle/>
          <a:p>
            <a:fld id="{3D86C690-4F62-4AFC-8745-06DC9BF07935}" type="slidenum">
              <a:rPr lang="hu-HU" smtClean="0"/>
              <a:pPr/>
              <a:t>5</a:t>
            </a:fld>
            <a:endParaRPr lang="hu-HU"/>
          </a:p>
        </p:txBody>
      </p:sp>
      <p:pic>
        <p:nvPicPr>
          <p:cNvPr id="5" name="Picture 4">
            <a:extLst>
              <a:ext uri="{FF2B5EF4-FFF2-40B4-BE49-F238E27FC236}">
                <a16:creationId xmlns:a16="http://schemas.microsoft.com/office/drawing/2014/main" id="{71AA4F0A-9C7E-F33B-A0F6-78D86C165E90}"/>
              </a:ext>
            </a:extLst>
          </p:cNvPr>
          <p:cNvPicPr>
            <a:picLocks/>
          </p:cNvPicPr>
          <p:nvPr/>
        </p:nvPicPr>
        <p:blipFill>
          <a:blip r:embed="rId4"/>
          <a:stretch>
            <a:fillRect/>
          </a:stretch>
        </p:blipFill>
        <p:spPr>
          <a:xfrm>
            <a:off x="3214678" y="1285593"/>
            <a:ext cx="1728192" cy="288032"/>
          </a:xfrm>
          <a:prstGeom prst="rect">
            <a:avLst/>
          </a:prstGeom>
        </p:spPr>
      </p:pic>
      <p:pic>
        <p:nvPicPr>
          <p:cNvPr id="8" name="Picture 7">
            <a:extLst>
              <a:ext uri="{FF2B5EF4-FFF2-40B4-BE49-F238E27FC236}">
                <a16:creationId xmlns:a16="http://schemas.microsoft.com/office/drawing/2014/main" id="{4EBB2CB0-161B-3D2F-7609-C2C26FDBE5ED}"/>
              </a:ext>
            </a:extLst>
          </p:cNvPr>
          <p:cNvPicPr>
            <a:picLocks/>
          </p:cNvPicPr>
          <p:nvPr/>
        </p:nvPicPr>
        <p:blipFill>
          <a:blip r:embed="rId5"/>
          <a:stretch>
            <a:fillRect/>
          </a:stretch>
        </p:blipFill>
        <p:spPr>
          <a:xfrm>
            <a:off x="2991743" y="2291593"/>
            <a:ext cx="2594253" cy="288032"/>
          </a:xfrm>
          <a:prstGeom prst="rect">
            <a:avLst/>
          </a:prstGeom>
        </p:spPr>
      </p:pic>
      <p:pic>
        <p:nvPicPr>
          <p:cNvPr id="9" name="Picture 8">
            <a:extLst>
              <a:ext uri="{FF2B5EF4-FFF2-40B4-BE49-F238E27FC236}">
                <a16:creationId xmlns:a16="http://schemas.microsoft.com/office/drawing/2014/main" id="{D5C487C8-E517-650E-2A06-EF6B9D415FF3}"/>
              </a:ext>
            </a:extLst>
          </p:cNvPr>
          <p:cNvPicPr>
            <a:picLocks/>
          </p:cNvPicPr>
          <p:nvPr/>
        </p:nvPicPr>
        <p:blipFill>
          <a:blip r:embed="rId6"/>
          <a:stretch>
            <a:fillRect/>
          </a:stretch>
        </p:blipFill>
        <p:spPr>
          <a:xfrm>
            <a:off x="2978673" y="4013984"/>
            <a:ext cx="2745455" cy="295952"/>
          </a:xfrm>
          <a:prstGeom prst="rect">
            <a:avLst/>
          </a:prstGeom>
        </p:spPr>
      </p:pic>
      <p:pic>
        <p:nvPicPr>
          <p:cNvPr id="10" name="Picture 9">
            <a:extLst>
              <a:ext uri="{FF2B5EF4-FFF2-40B4-BE49-F238E27FC236}">
                <a16:creationId xmlns:a16="http://schemas.microsoft.com/office/drawing/2014/main" id="{6F47FAD3-0F3B-7335-178E-AF0EF05183EA}"/>
              </a:ext>
            </a:extLst>
          </p:cNvPr>
          <p:cNvPicPr>
            <a:picLocks/>
          </p:cNvPicPr>
          <p:nvPr/>
        </p:nvPicPr>
        <p:blipFill>
          <a:blip r:embed="rId7"/>
          <a:stretch>
            <a:fillRect/>
          </a:stretch>
        </p:blipFill>
        <p:spPr>
          <a:xfrm>
            <a:off x="2872485" y="5013176"/>
            <a:ext cx="2957830" cy="295952"/>
          </a:xfrm>
          <a:prstGeom prst="rect">
            <a:avLst/>
          </a:prstGeom>
        </p:spPr>
      </p:pic>
    </p:spTree>
    <p:extLst>
      <p:ext uri="{BB962C8B-B14F-4D97-AF65-F5344CB8AC3E}">
        <p14:creationId xmlns:p14="http://schemas.microsoft.com/office/powerpoint/2010/main" val="381255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B157-44C0-AD8F-2C9E-E5E6D1F40AE4}"/>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3FCAD59A-6BB9-D4F6-51F9-211AE2E3E10F}"/>
              </a:ext>
            </a:extLst>
          </p:cNvPr>
          <p:cNvSpPr>
            <a:spLocks noGrp="1"/>
          </p:cNvSpPr>
          <p:nvPr>
            <p:ph idx="1"/>
          </p:nvPr>
        </p:nvSpPr>
        <p:spPr/>
        <p:txBody>
          <a:bodyPr/>
          <a:lstStyle/>
          <a:p>
            <a:r>
              <a:rPr lang="en-US" dirty="0"/>
              <a:t>Likelihood, log-likelihood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9F109D7-C00D-FF1B-D1E6-2E3D1B7E95B0}"/>
              </a:ext>
            </a:extLst>
          </p:cNvPr>
          <p:cNvSpPr>
            <a:spLocks noGrp="1"/>
          </p:cNvSpPr>
          <p:nvPr>
            <p:ph type="sldNum" sz="quarter" idx="5"/>
          </p:nvPr>
        </p:nvSpPr>
        <p:spPr/>
        <p:txBody>
          <a:bodyPr/>
          <a:lstStyle/>
          <a:p>
            <a:fld id="{3D86C690-4F62-4AFC-8745-06DC9BF07935}" type="slidenum">
              <a:rPr lang="hu-HU" smtClean="0"/>
              <a:pPr/>
              <a:t>6</a:t>
            </a:fld>
            <a:endParaRPr lang="hu-HU"/>
          </a:p>
        </p:txBody>
      </p:sp>
      <p:pic>
        <p:nvPicPr>
          <p:cNvPr id="7" name="Picture 6">
            <a:extLst>
              <a:ext uri="{FF2B5EF4-FFF2-40B4-BE49-F238E27FC236}">
                <a16:creationId xmlns:a16="http://schemas.microsoft.com/office/drawing/2014/main" id="{61C16F6F-A36F-1072-BC3D-4DDCD9F9AEFF}"/>
              </a:ext>
            </a:extLst>
          </p:cNvPr>
          <p:cNvPicPr>
            <a:picLocks/>
          </p:cNvPicPr>
          <p:nvPr/>
        </p:nvPicPr>
        <p:blipFill>
          <a:blip r:embed="rId3"/>
          <a:stretch>
            <a:fillRect/>
          </a:stretch>
        </p:blipFill>
        <p:spPr>
          <a:xfrm>
            <a:off x="971600" y="1340768"/>
            <a:ext cx="5760640" cy="648072"/>
          </a:xfrm>
          <a:prstGeom prst="rect">
            <a:avLst/>
          </a:prstGeom>
        </p:spPr>
      </p:pic>
      <p:pic>
        <p:nvPicPr>
          <p:cNvPr id="8" name="Picture 7">
            <a:extLst>
              <a:ext uri="{FF2B5EF4-FFF2-40B4-BE49-F238E27FC236}">
                <a16:creationId xmlns:a16="http://schemas.microsoft.com/office/drawing/2014/main" id="{FFAF1BCD-1126-4073-4B1D-B7E610E761A6}"/>
              </a:ext>
            </a:extLst>
          </p:cNvPr>
          <p:cNvPicPr>
            <a:picLocks/>
          </p:cNvPicPr>
          <p:nvPr/>
        </p:nvPicPr>
        <p:blipFill>
          <a:blip r:embed="rId4"/>
          <a:stretch>
            <a:fillRect/>
          </a:stretch>
        </p:blipFill>
        <p:spPr>
          <a:xfrm>
            <a:off x="971600" y="1990446"/>
            <a:ext cx="5760640" cy="566700"/>
          </a:xfrm>
          <a:prstGeom prst="rect">
            <a:avLst/>
          </a:prstGeom>
        </p:spPr>
      </p:pic>
    </p:spTree>
    <p:extLst>
      <p:ext uri="{BB962C8B-B14F-4D97-AF65-F5344CB8AC3E}">
        <p14:creationId xmlns:p14="http://schemas.microsoft.com/office/powerpoint/2010/main" val="198593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DC9B-5AE9-3D13-7436-8283C0F9D7F9}"/>
              </a:ext>
            </a:extLst>
          </p:cNvPr>
          <p:cNvSpPr>
            <a:spLocks noGrp="1"/>
          </p:cNvSpPr>
          <p:nvPr>
            <p:ph type="title"/>
          </p:nvPr>
        </p:nvSpPr>
        <p:spPr/>
        <p:txBody>
          <a:bodyPr/>
          <a:lstStyle/>
          <a:p>
            <a:r>
              <a:rPr lang="en-US" dirty="0"/>
              <a:t>Properties: Maximum Likelihood</a:t>
            </a:r>
          </a:p>
        </p:txBody>
      </p:sp>
      <p:sp>
        <p:nvSpPr>
          <p:cNvPr id="4" name="Slide Number Placeholder 3">
            <a:extLst>
              <a:ext uri="{FF2B5EF4-FFF2-40B4-BE49-F238E27FC236}">
                <a16:creationId xmlns:a16="http://schemas.microsoft.com/office/drawing/2014/main" id="{6DC04A7F-4E4F-1B42-9BBF-8DE981CA94E5}"/>
              </a:ext>
            </a:extLst>
          </p:cNvPr>
          <p:cNvSpPr>
            <a:spLocks noGrp="1"/>
          </p:cNvSpPr>
          <p:nvPr>
            <p:ph type="sldNum" sz="quarter" idx="5"/>
          </p:nvPr>
        </p:nvSpPr>
        <p:spPr/>
        <p:txBody>
          <a:bodyPr/>
          <a:lstStyle/>
          <a:p>
            <a:fld id="{3D86C690-4F62-4AFC-8745-06DC9BF07935}" type="slidenum">
              <a:rPr lang="hu-HU" smtClean="0"/>
              <a:pPr/>
              <a:t>7</a:t>
            </a:fld>
            <a:endParaRPr lang="hu-HU"/>
          </a:p>
        </p:txBody>
      </p:sp>
      <p:pic>
        <p:nvPicPr>
          <p:cNvPr id="5" name="Content Placeholder 4">
            <a:extLst>
              <a:ext uri="{FF2B5EF4-FFF2-40B4-BE49-F238E27FC236}">
                <a16:creationId xmlns:a16="http://schemas.microsoft.com/office/drawing/2014/main" id="{67A53889-4D92-E838-319D-A017BA9E0517}"/>
              </a:ext>
            </a:extLst>
          </p:cNvPr>
          <p:cNvPicPr>
            <a:picLocks noGrp="1" noChangeAspect="1"/>
          </p:cNvPicPr>
          <p:nvPr>
            <p:ph idx="1"/>
          </p:nvPr>
        </p:nvPicPr>
        <p:blipFill>
          <a:blip r:embed="rId2"/>
          <a:stretch>
            <a:fillRect/>
          </a:stretch>
        </p:blipFill>
        <p:spPr>
          <a:xfrm>
            <a:off x="377143" y="779617"/>
            <a:ext cx="3752117" cy="2016224"/>
          </a:xfrm>
          <a:prstGeom prst="rect">
            <a:avLst/>
          </a:prstGeom>
        </p:spPr>
      </p:pic>
      <p:sp>
        <p:nvSpPr>
          <p:cNvPr id="6" name="Right Brace 5">
            <a:extLst>
              <a:ext uri="{FF2B5EF4-FFF2-40B4-BE49-F238E27FC236}">
                <a16:creationId xmlns:a16="http://schemas.microsoft.com/office/drawing/2014/main" id="{FD5F3638-C860-771A-098F-BA5A085ACB85}"/>
              </a:ext>
            </a:extLst>
          </p:cNvPr>
          <p:cNvSpPr/>
          <p:nvPr/>
        </p:nvSpPr>
        <p:spPr>
          <a:xfrm>
            <a:off x="3949240" y="1028515"/>
            <a:ext cx="360040" cy="9932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32D0A3C0-54E7-C272-E6CE-AB9A9711AE52}"/>
              </a:ext>
            </a:extLst>
          </p:cNvPr>
          <p:cNvSpPr txBox="1"/>
          <p:nvPr/>
        </p:nvSpPr>
        <p:spPr>
          <a:xfrm>
            <a:off x="4506471" y="992966"/>
            <a:ext cx="1867242" cy="369332"/>
          </a:xfrm>
          <a:prstGeom prst="rect">
            <a:avLst/>
          </a:prstGeom>
          <a:noFill/>
        </p:spPr>
        <p:txBody>
          <a:bodyPr wrap="none" rtlCol="0">
            <a:spAutoFit/>
          </a:bodyPr>
          <a:lstStyle/>
          <a:p>
            <a:r>
              <a:rPr lang="en-US" dirty="0"/>
              <a:t>Or in matrix form:</a:t>
            </a:r>
          </a:p>
        </p:txBody>
      </p:sp>
      <p:pic>
        <p:nvPicPr>
          <p:cNvPr id="8" name="Picture 7">
            <a:extLst>
              <a:ext uri="{FF2B5EF4-FFF2-40B4-BE49-F238E27FC236}">
                <a16:creationId xmlns:a16="http://schemas.microsoft.com/office/drawing/2014/main" id="{00512987-AEF9-FD4F-2EB7-8063FCFF57E3}"/>
              </a:ext>
            </a:extLst>
          </p:cNvPr>
          <p:cNvPicPr>
            <a:picLocks/>
          </p:cNvPicPr>
          <p:nvPr/>
        </p:nvPicPr>
        <p:blipFill>
          <a:blip r:embed="rId3"/>
          <a:stretch>
            <a:fillRect/>
          </a:stretch>
        </p:blipFill>
        <p:spPr>
          <a:xfrm>
            <a:off x="4560652" y="1489599"/>
            <a:ext cx="1770562" cy="305563"/>
          </a:xfrm>
          <a:prstGeom prst="rect">
            <a:avLst/>
          </a:prstGeom>
        </p:spPr>
      </p:pic>
      <p:pic>
        <p:nvPicPr>
          <p:cNvPr id="11" name="Content Placeholder 5">
            <a:extLst>
              <a:ext uri="{FF2B5EF4-FFF2-40B4-BE49-F238E27FC236}">
                <a16:creationId xmlns:a16="http://schemas.microsoft.com/office/drawing/2014/main" id="{E17259AA-9AD5-5D60-DA9F-79A63625B528}"/>
              </a:ext>
            </a:extLst>
          </p:cNvPr>
          <p:cNvPicPr>
            <a:picLocks noChangeAspect="1"/>
          </p:cNvPicPr>
          <p:nvPr/>
        </p:nvPicPr>
        <p:blipFill rotWithShape="1">
          <a:blip r:embed="rId4"/>
          <a:srcRect t="567"/>
          <a:stretch/>
        </p:blipFill>
        <p:spPr>
          <a:xfrm>
            <a:off x="1385643" y="2896115"/>
            <a:ext cx="6629869" cy="3525870"/>
          </a:xfrm>
          <a:prstGeom prst="rect">
            <a:avLst/>
          </a:prstGeom>
        </p:spPr>
      </p:pic>
    </p:spTree>
    <p:extLst>
      <p:ext uri="{BB962C8B-B14F-4D97-AF65-F5344CB8AC3E}">
        <p14:creationId xmlns:p14="http://schemas.microsoft.com/office/powerpoint/2010/main" val="80542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F859-489E-9319-FECA-28FC555C6EDC}"/>
              </a:ext>
            </a:extLst>
          </p:cNvPr>
          <p:cNvSpPr>
            <a:spLocks noGrp="1"/>
          </p:cNvSpPr>
          <p:nvPr>
            <p:ph type="title"/>
          </p:nvPr>
        </p:nvSpPr>
        <p:spPr/>
        <p:txBody>
          <a:bodyPr/>
          <a:lstStyle/>
          <a:p>
            <a:r>
              <a:rPr lang="en-US" dirty="0"/>
              <a:t>Maximum Likelihood Estimators</a:t>
            </a:r>
          </a:p>
        </p:txBody>
      </p:sp>
      <p:sp>
        <p:nvSpPr>
          <p:cNvPr id="3" name="Content Placeholder 2">
            <a:extLst>
              <a:ext uri="{FF2B5EF4-FFF2-40B4-BE49-F238E27FC236}">
                <a16:creationId xmlns:a16="http://schemas.microsoft.com/office/drawing/2014/main" id="{132F9DC8-E95B-D821-0372-8D84A25D8DC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15CB83C-FB27-261A-D2C1-138387AAE100}"/>
              </a:ext>
            </a:extLst>
          </p:cNvPr>
          <p:cNvSpPr>
            <a:spLocks noGrp="1"/>
          </p:cNvSpPr>
          <p:nvPr>
            <p:ph type="sldNum" sz="quarter" idx="5"/>
          </p:nvPr>
        </p:nvSpPr>
        <p:spPr/>
        <p:txBody>
          <a:bodyPr/>
          <a:lstStyle/>
          <a:p>
            <a:fld id="{3D86C690-4F62-4AFC-8745-06DC9BF07935}" type="slidenum">
              <a:rPr lang="hu-HU" smtClean="0"/>
              <a:pPr/>
              <a:t>8</a:t>
            </a:fld>
            <a:endParaRPr lang="hu-HU"/>
          </a:p>
        </p:txBody>
      </p:sp>
      <p:pic>
        <p:nvPicPr>
          <p:cNvPr id="5" name="Picture 4">
            <a:extLst>
              <a:ext uri="{FF2B5EF4-FFF2-40B4-BE49-F238E27FC236}">
                <a16:creationId xmlns:a16="http://schemas.microsoft.com/office/drawing/2014/main" id="{22C0FE86-61FE-F1EC-645F-02FD87142623}"/>
              </a:ext>
            </a:extLst>
          </p:cNvPr>
          <p:cNvPicPr>
            <a:picLocks/>
          </p:cNvPicPr>
          <p:nvPr/>
        </p:nvPicPr>
        <p:blipFill>
          <a:blip r:embed="rId2"/>
          <a:stretch>
            <a:fillRect/>
          </a:stretch>
        </p:blipFill>
        <p:spPr>
          <a:xfrm>
            <a:off x="1043608" y="1484784"/>
            <a:ext cx="3384376" cy="2952328"/>
          </a:xfrm>
          <a:prstGeom prst="rect">
            <a:avLst/>
          </a:prstGeom>
        </p:spPr>
      </p:pic>
      <p:sp>
        <p:nvSpPr>
          <p:cNvPr id="8" name="TextBox 7">
            <a:extLst>
              <a:ext uri="{FF2B5EF4-FFF2-40B4-BE49-F238E27FC236}">
                <a16:creationId xmlns:a16="http://schemas.microsoft.com/office/drawing/2014/main" id="{A4ADDFFB-1C7B-BAF2-E1AE-647C6E127651}"/>
              </a:ext>
            </a:extLst>
          </p:cNvPr>
          <p:cNvSpPr txBox="1"/>
          <p:nvPr/>
        </p:nvSpPr>
        <p:spPr>
          <a:xfrm>
            <a:off x="5789454" y="4068841"/>
            <a:ext cx="2345962" cy="369332"/>
          </a:xfrm>
          <a:prstGeom prst="rect">
            <a:avLst/>
          </a:prstGeom>
          <a:noFill/>
        </p:spPr>
        <p:txBody>
          <a:bodyPr wrap="square" rtlCol="0">
            <a:spAutoFit/>
          </a:bodyPr>
          <a:lstStyle/>
          <a:p>
            <a:r>
              <a:rPr lang="en-US" dirty="0"/>
              <a:t>Note:</a:t>
            </a:r>
          </a:p>
        </p:txBody>
      </p:sp>
      <p:pic>
        <p:nvPicPr>
          <p:cNvPr id="11" name="Picture 10">
            <a:extLst>
              <a:ext uri="{FF2B5EF4-FFF2-40B4-BE49-F238E27FC236}">
                <a16:creationId xmlns:a16="http://schemas.microsoft.com/office/drawing/2014/main" id="{A2F504F8-AB18-A225-9B2C-78729527E15D}"/>
              </a:ext>
            </a:extLst>
          </p:cNvPr>
          <p:cNvPicPr>
            <a:picLocks/>
          </p:cNvPicPr>
          <p:nvPr/>
        </p:nvPicPr>
        <p:blipFill rotWithShape="1">
          <a:blip r:embed="rId3"/>
          <a:srcRect l="57390" t="28066"/>
          <a:stretch/>
        </p:blipFill>
        <p:spPr>
          <a:xfrm>
            <a:off x="5724791" y="4206075"/>
            <a:ext cx="1944217" cy="1275623"/>
          </a:xfrm>
          <a:prstGeom prst="rect">
            <a:avLst/>
          </a:prstGeom>
        </p:spPr>
      </p:pic>
    </p:spTree>
    <p:extLst>
      <p:ext uri="{BB962C8B-B14F-4D97-AF65-F5344CB8AC3E}">
        <p14:creationId xmlns:p14="http://schemas.microsoft.com/office/powerpoint/2010/main" val="65327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5AD-8904-0538-52DA-BC33E3CD4DF6}"/>
              </a:ext>
            </a:extLst>
          </p:cNvPr>
          <p:cNvSpPr>
            <a:spLocks noGrp="1"/>
          </p:cNvSpPr>
          <p:nvPr>
            <p:ph type="title"/>
          </p:nvPr>
        </p:nvSpPr>
        <p:spPr/>
        <p:txBody>
          <a:bodyPr/>
          <a:lstStyle/>
          <a:p>
            <a:r>
              <a:rPr lang="en-US" dirty="0"/>
              <a:t>Corollary</a:t>
            </a:r>
          </a:p>
        </p:txBody>
      </p:sp>
      <p:pic>
        <p:nvPicPr>
          <p:cNvPr id="6" name="Content Placeholder 5">
            <a:extLst>
              <a:ext uri="{FF2B5EF4-FFF2-40B4-BE49-F238E27FC236}">
                <a16:creationId xmlns:a16="http://schemas.microsoft.com/office/drawing/2014/main" id="{9E0B5830-3E3D-C308-7265-BF45FFC6046D}"/>
              </a:ext>
            </a:extLst>
          </p:cNvPr>
          <p:cNvPicPr>
            <a:picLocks noGrp="1" noChangeAspect="1"/>
          </p:cNvPicPr>
          <p:nvPr>
            <p:ph idx="1"/>
          </p:nvPr>
        </p:nvPicPr>
        <p:blipFill>
          <a:blip r:embed="rId3"/>
          <a:stretch>
            <a:fillRect/>
          </a:stretch>
        </p:blipFill>
        <p:spPr>
          <a:xfrm>
            <a:off x="594267" y="1772816"/>
            <a:ext cx="8212621" cy="4392489"/>
          </a:xfrm>
        </p:spPr>
      </p:pic>
      <p:sp>
        <p:nvSpPr>
          <p:cNvPr id="4" name="Slide Number Placeholder 3">
            <a:extLst>
              <a:ext uri="{FF2B5EF4-FFF2-40B4-BE49-F238E27FC236}">
                <a16:creationId xmlns:a16="http://schemas.microsoft.com/office/drawing/2014/main" id="{B5D7E676-6972-5D52-D890-503CBE1624FB}"/>
              </a:ext>
            </a:extLst>
          </p:cNvPr>
          <p:cNvSpPr>
            <a:spLocks noGrp="1"/>
          </p:cNvSpPr>
          <p:nvPr>
            <p:ph type="sldNum" sz="quarter" idx="5"/>
          </p:nvPr>
        </p:nvSpPr>
        <p:spPr/>
        <p:txBody>
          <a:bodyPr/>
          <a:lstStyle/>
          <a:p>
            <a:fld id="{3D86C690-4F62-4AFC-8745-06DC9BF07935}" type="slidenum">
              <a:rPr lang="hu-HU" smtClean="0"/>
              <a:pPr/>
              <a:t>9</a:t>
            </a:fld>
            <a:endParaRPr lang="hu-HU"/>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AD21E2BD-B669-1D29-0BAD-7C4D321A97F2}"/>
                  </a:ext>
                </a:extLst>
              </p:cNvPr>
              <p:cNvSpPr txBox="1">
                <a:spLocks/>
              </p:cNvSpPr>
              <p:nvPr/>
            </p:nvSpPr>
            <p:spPr>
              <a:xfrm>
                <a:off x="107504" y="857234"/>
                <a:ext cx="8858312" cy="5529321"/>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Clr>
                    <a:srgbClr val="762536"/>
                  </a:buClr>
                  <a:buFont typeface="Wingdings" pitchFamily="2" charset="2"/>
                  <a:buChar char="§"/>
                  <a:defRPr sz="2400" kern="1200">
                    <a:solidFill>
                      <a:schemeClr val="tx1"/>
                    </a:solidFill>
                    <a:latin typeface="+mn-lt"/>
                    <a:ea typeface="+mn-ea"/>
                    <a:cs typeface="+mn-cs"/>
                  </a:defRPr>
                </a:lvl1pPr>
                <a:lvl2pPr marL="557213" indent="-214313" algn="l" defTabSz="685800" rtl="0" eaLnBrk="1" latinLnBrk="0" hangingPunct="1">
                  <a:spcBef>
                    <a:spcPct val="20000"/>
                  </a:spcBef>
                  <a:buClr>
                    <a:srgbClr val="762536"/>
                  </a:buClr>
                  <a:buFont typeface="Courier New" pitchFamily="49" charset="0"/>
                  <a:buChar char="o"/>
                  <a:defRPr sz="2100" kern="1200">
                    <a:solidFill>
                      <a:schemeClr val="tx1"/>
                    </a:solidFill>
                    <a:latin typeface="+mn-lt"/>
                    <a:ea typeface="+mn-ea"/>
                    <a:cs typeface="+mn-cs"/>
                  </a:defRPr>
                </a:lvl2pPr>
                <a:lvl3pPr marL="857250" indent="-171450" algn="l" defTabSz="685800" rtl="0" eaLnBrk="1" latinLnBrk="0" hangingPunct="1">
                  <a:spcBef>
                    <a:spcPct val="20000"/>
                  </a:spcBef>
                  <a:buClr>
                    <a:srgbClr val="762536"/>
                  </a:buClr>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Clr>
                    <a:srgbClr val="762536"/>
                  </a:buClr>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Finding values of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 </m:t>
                        </m:r>
                      </m:e>
                    </m:acc>
                  </m:oMath>
                </a14:m>
                <a:r>
                  <a:rPr lang="en-US" dirty="0"/>
                  <a:t>that minimizes MSE is same as finding MLE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a14:m>
                <a:r>
                  <a:rPr lang="en-US" dirty="0"/>
                  <a:t> :</a:t>
                </a:r>
              </a:p>
            </p:txBody>
          </p:sp>
        </mc:Choice>
        <mc:Fallback xmlns="">
          <p:sp>
            <p:nvSpPr>
              <p:cNvPr id="8" name="Content Placeholder 2">
                <a:extLst>
                  <a:ext uri="{FF2B5EF4-FFF2-40B4-BE49-F238E27FC236}">
                    <a16:creationId xmlns:a16="http://schemas.microsoft.com/office/drawing/2014/main" id="{AD21E2BD-B669-1D29-0BAD-7C4D321A97F2}"/>
                  </a:ext>
                </a:extLst>
              </p:cNvPr>
              <p:cNvSpPr txBox="1">
                <a:spLocks noRot="1" noChangeAspect="1" noMove="1" noResize="1" noEditPoints="1" noAdjustHandles="1" noChangeArrowheads="1" noChangeShapeType="1" noTextEdit="1"/>
              </p:cNvSpPr>
              <p:nvPr/>
            </p:nvSpPr>
            <p:spPr>
              <a:xfrm>
                <a:off x="107504" y="857234"/>
                <a:ext cx="8858312" cy="5529321"/>
              </a:xfrm>
              <a:prstGeom prst="rect">
                <a:avLst/>
              </a:prstGeom>
              <a:blipFill>
                <a:blip r:embed="rId4"/>
                <a:stretch>
                  <a:fillRect l="-964" t="-551"/>
                </a:stretch>
              </a:blipFill>
            </p:spPr>
            <p:txBody>
              <a:bodyPr/>
              <a:lstStyle/>
              <a:p>
                <a:r>
                  <a:rPr lang="en-US">
                    <a:noFill/>
                  </a:rPr>
                  <a:t> </a:t>
                </a:r>
              </a:p>
            </p:txBody>
          </p:sp>
        </mc:Fallback>
      </mc:AlternateContent>
    </p:spTree>
    <p:extLst>
      <p:ext uri="{BB962C8B-B14F-4D97-AF65-F5344CB8AC3E}">
        <p14:creationId xmlns:p14="http://schemas.microsoft.com/office/powerpoint/2010/main" val="2439912539"/>
      </p:ext>
    </p:extLst>
  </p:cSld>
  <p:clrMapOvr>
    <a:masterClrMapping/>
  </p:clrMapOvr>
</p:sld>
</file>

<file path=ppt/theme/theme1.xml><?xml version="1.0" encoding="utf-8"?>
<a:theme xmlns:a="http://schemas.openxmlformats.org/drawingml/2006/main" name="bme_ftsrg_eng_v8">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83A55"/>
        </a:solidFill>
        <a:ln w="38100">
          <a:solidFill>
            <a:schemeClr val="tx1"/>
          </a:solidFill>
        </a:ln>
        <a:effectLst>
          <a:outerShdw blurRad="50800" dist="38100" dir="2700000" algn="tl" rotWithShape="0">
            <a:prstClr val="black">
              <a:alpha val="40000"/>
            </a:prstClr>
          </a:outerShdw>
        </a:effectLst>
      </a:spPr>
      <a:bodyPr rtlCol="0" anchor="ctr"/>
      <a:lstStyle>
        <a:defPPr algn="ctr">
          <a:defRPr sz="2400" dirty="0" smtClean="0">
            <a:solidFill>
              <a:schemeClr val="bg1"/>
            </a:solidFill>
          </a:defRPr>
        </a:defPPr>
      </a:lstStyle>
      <a:style>
        <a:lnRef idx="2">
          <a:schemeClr val="accent4">
            <a:shade val="50000"/>
          </a:schemeClr>
        </a:lnRef>
        <a:fillRef idx="1">
          <a:schemeClr val="accent4"/>
        </a:fillRef>
        <a:effectRef idx="0">
          <a:schemeClr val="accent4"/>
        </a:effectRef>
        <a:fontRef idx="minor">
          <a:schemeClr val="lt1"/>
        </a:fontRef>
      </a:style>
    </a:spDef>
  </a:objectDefaults>
  <a:extraClrSchemeLst>
    <a:extraClrScheme>
      <a:clrScheme name="ftsrg-scheme">
        <a:dk1>
          <a:srgbClr val="000000"/>
        </a:dk1>
        <a:lt1>
          <a:srgbClr val="FFFFFF"/>
        </a:lt1>
        <a:dk2>
          <a:srgbClr val="621E0F"/>
        </a:dk2>
        <a:lt2>
          <a:srgbClr val="FFFFFF"/>
        </a:lt2>
        <a:accent1>
          <a:srgbClr val="F9DD2F"/>
        </a:accent1>
        <a:accent2>
          <a:srgbClr val="E67300"/>
        </a:accent2>
        <a:accent3>
          <a:srgbClr val="007D00"/>
        </a:accent3>
        <a:accent4>
          <a:srgbClr val="762536"/>
        </a:accent4>
        <a:accent5>
          <a:srgbClr val="2B56CF"/>
        </a:accent5>
        <a:accent6>
          <a:srgbClr val="929598"/>
        </a:accent6>
        <a:hlink>
          <a:srgbClr val="0038AE"/>
        </a:hlink>
        <a:folHlink>
          <a:srgbClr val="0038AE"/>
        </a:folHlink>
      </a:clrScheme>
    </a:extraClrScheme>
    <a:extraClrScheme>
      <a:clrScheme name="ftsrg-scheme2">
        <a:dk1>
          <a:srgbClr val="000000"/>
        </a:dk1>
        <a:lt1>
          <a:srgbClr val="FFFFFF"/>
        </a:lt1>
        <a:dk2>
          <a:srgbClr val="0099FF"/>
        </a:dk2>
        <a:lt2>
          <a:srgbClr val="FFFF99"/>
        </a:lt2>
        <a:accent1>
          <a:srgbClr val="762536"/>
        </a:accent1>
        <a:accent2>
          <a:srgbClr val="81511D"/>
        </a:accent2>
        <a:accent3>
          <a:srgbClr val="48662C"/>
        </a:accent3>
        <a:accent4>
          <a:srgbClr val="134C59"/>
        </a:accent4>
        <a:accent5>
          <a:srgbClr val="5A2565"/>
        </a:accent5>
        <a:accent6>
          <a:srgbClr val="5A5A5A"/>
        </a:accent6>
        <a:hlink>
          <a:srgbClr val="002060"/>
        </a:hlink>
        <a:folHlink>
          <a:srgbClr val="002060"/>
        </a:folHlink>
      </a:clrScheme>
    </a:extraClrScheme>
    <a:extraClrScheme>
      <a:clrScheme name="SAF-color-scheme">
        <a:dk1>
          <a:srgbClr val="000000"/>
        </a:dk1>
        <a:lt1>
          <a:srgbClr val="FFFFFF"/>
        </a:lt1>
        <a:dk2>
          <a:srgbClr val="000000"/>
        </a:dk2>
        <a:lt2>
          <a:srgbClr val="FFFFFF"/>
        </a:lt2>
        <a:accent1>
          <a:srgbClr val="FF3300"/>
        </a:accent1>
        <a:accent2>
          <a:srgbClr val="00B686"/>
        </a:accent2>
        <a:accent3>
          <a:srgbClr val="FFCC00"/>
        </a:accent3>
        <a:accent4>
          <a:srgbClr val="000000"/>
        </a:accent4>
        <a:accent5>
          <a:srgbClr val="FFADAA"/>
        </a:accent5>
        <a:accent6>
          <a:srgbClr val="0098CE"/>
        </a:accent6>
        <a:hlink>
          <a:srgbClr val="0098CE"/>
        </a:hlink>
        <a:folHlink>
          <a:srgbClr val="FFCC00"/>
        </a:folHlink>
      </a:clrScheme>
    </a:extraClrScheme>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5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D27505F-A293-4A99-A534-C621C961468C}">
  <we:reference id="wa104381909" version="3.13.1.0" store="en-US" storeType="OMEX"/>
  <we:alternateReferences>
    <we:reference id="wa104381909" version="3.13.1.0" store="wa104381909" storeType="OMEX"/>
  </we:alternateReferences>
  <we:properties>
    <we:property name="EQUATION_HISTORY" value="&quot;[{\&quot;mathml\&quot;:\&quot;&lt;math style=\\\&quot;font-family:stix;font-size:16px;\\\&quot; xmlns=\\\&quot;http://www.w3.org/1998/Math/MathML\\\&quot;&gt;&lt;mstyle mathsize=\\\&quot;16px\\\&quot;&gt;&lt;mi mathvariant=\\\&quot;bold\\\&quot;&gt;Y&lt;/mi&gt;&lt;mo&gt;=&lt;/mo&gt;&lt;mfenced open=\\\&quot;[\\\&quot; close=\\\&quot;]\\\&quot;&gt;&lt;mtable&gt;&lt;mtr&gt;&lt;mtd&gt;&lt;msub&gt;&lt;mi&gt;y&lt;/mi&gt;&lt;mn&gt;1&lt;/mn&gt;&lt;/msub&gt;&lt;/mtd&gt;&lt;/mtr&gt;&lt;mtr&gt;&lt;mtd&gt;&lt;msub&gt;&lt;mi&gt;y&lt;/mi&gt;&lt;mn&gt;2&lt;/mn&gt;&lt;/msub&gt;&lt;/mtd&gt;&lt;/mtr&gt;&lt;mtr&gt;&lt;mtd&gt;&lt;mo&gt;&amp;#x22EE;&lt;/mo&gt;&lt;/mtd&gt;&lt;/mtr&gt;&lt;mtr&gt;&lt;mtd&gt;&lt;msub&gt;&lt;mi&gt;y&lt;/mi&gt;&lt;mi&gt;n&lt;/mi&gt;&lt;/msub&gt;&lt;/mtd&gt;&lt;/mtr&gt;&lt;/mtable&gt;&lt;/mfenced&gt;&lt;mo&gt;,&lt;/mo&gt;&lt;mo&gt;&amp;#xA0;&amp;#xA0;&lt;/mo&gt;&lt;mi mathvariant=\\\&quot;bold\\\&quot;&gt;X&lt;/mi&gt;&lt;mo&gt;=&lt;/mo&gt;&lt;mfenced open=\\\&quot;[\\\&quot; close=\\\&quot;]\\\&quot;&gt;&lt;mtable&gt;&lt;mtr&gt;&lt;mtd&gt;&lt;mn&gt;1&lt;/mn&gt;&lt;/mtd&gt;&lt;mtd&gt;&lt;msub&gt;&lt;mi&gt;x&lt;/mi&gt;&lt;mn&gt;1&lt;/mn&gt;&lt;/msub&gt;&lt;/mtd&gt;&lt;/mtr&gt;&lt;mtr&gt;&lt;mtd&gt;&lt;mn&gt;1&lt;/mn&gt;&lt;/mtd&gt;&lt;mtd&gt;&lt;msub&gt;&lt;mi&gt;x&lt;/mi&gt;&lt;mn&gt;2&lt;/mn&gt;&lt;/msub&gt;&lt;/mtd&gt;&lt;/mtr&gt;&lt;mtr&gt;&lt;mtd&gt;&lt;mo&gt;&amp;#x22EE;&lt;/mo&gt;&lt;/mtd&gt;&lt;mtd&gt;&lt;mo&gt;&amp;#x22EE;&lt;/mo&gt;&lt;/mtd&gt;&lt;/mtr&gt;&lt;mtr&gt;&lt;mtd&gt;&lt;mn&gt;1&lt;/mn&gt;&lt;/mtd&gt;&lt;mtd&gt;&lt;msub&gt;&lt;mi&gt;x&lt;/mi&gt;&lt;mi&gt;n&lt;/mi&gt;&lt;/msub&gt;&lt;/mtd&gt;&lt;/mtr&gt;&lt;/mtable&gt;&lt;/mfenced&gt;&lt;mo&gt;,&lt;/mo&gt;&lt;mo&gt;&amp;#xA0;&amp;#xA0;&lt;/mo&gt;&lt;mi mathvariant=\\\&quot;bold\\\&quot;&gt;&amp;#x3B2;&lt;/mi&gt;&lt;mo&gt;=&lt;/mo&gt;&lt;mfenced open=\\\&quot;[\\\&quot; close=\\\&quot;]\\\&quot;&gt;&lt;mtable&gt;&lt;mtr&gt;&lt;mtd&gt;&lt;msub&gt;&lt;mi&gt;&amp;#x3B2;&lt;/mi&gt;&lt;mn&gt;0&lt;/mn&gt;&lt;/msub&gt;&lt;/mtd&gt;&lt;mtd&gt;&lt;msub&gt;&lt;mi&gt;&amp;#x3B2;&lt;/mi&gt;&lt;mn&gt;1&lt;/mn&gt;&lt;/msub&gt;&lt;/mtd&gt;&lt;/mtr&gt;&lt;/mtable&gt;&lt;/mfenced&gt;&lt;/mstyle&gt;&lt;/math&gt;\&quot;,\&quot;base64Image\&quot;:\&quot;iVBORw0KGgoAAAANSUhEUgAABcgAAAJdCAYAAAAGO5QFAAAACXBIWXMAAA7EAAAOxAGVKw4bAAAABGJhU0UAAAFB2OTS2QAAWG1JREFUeNrs3Q+kV/f/B/C3K0kSSZJMTJJMIpPMJDIzSSJJkonJzCQxM8nM+MpkMmOSTBK5kiQxkyQZM5PJRGYmyZhkksT3937/Pud+u336nPM5n3/3ns85jwdvv++v3Xvu/bzP6zzP6/O+53NOCDAa/52FAUWeqkkAAAAAYCZYIKdqLJADAAAAADPCAjlVY4EcAAAAAJgRFsipGgvkAAAAAMCMsEBO1VggBwAAAABmhAVyqsYCOUD9zY3jcBzvmwoAAABmkwVyqsYCOeA8WG8fxPFXNhcXTAd6HvkDAABVXRgAtQ40ORssUA3Xzjjuts2FBXKazAI5AABUfGEA1DrQ5GywQDUc78Txa85cWCCnySyQAwBAxRcGQK0DTc4GC1SD2RDH9S5zYYGcJrNADgAAFV8YALUONDkbLFD15404LpWcCwvkNJkFcgAAqPjCAKh1oMnZYIGqNyvjONPjXFggp8kskAMAQMUXBkCtA03OBgtU5SyL40Qcz+N4FsdkHF+F1mL582CBHPJYIAcAgIovDIBaB2QDRbbE8SS0HsJ5II65bf/9/WCBHOQaAABooEGtA7Khht6MY2PBf58IrQV0C+Qg1wAAQAMNah2QDY1zOVggB7kGAAAaaFDrgGxooMlggRzkGgAAaKBBrQOyoYHOBQvkINcAAEADDWodkA0NZIEc5BoAAGigQa0DsqGRLJCDXAMAAA00qHVANjSSBXKQawAAoIEGtQ7IhkayQA5yDQAANNCg1gHZ0EgWyEGuAQCABhrUOiAbGskCOcg1AADQQINaB2RDI1kgB7kGAAAaaFDrgGxoJAvkINcAAEADDWodkA2NZIG8mpbFsTuO03H8FMe/cTyL43YcG/vY3sI4jmTfn7bzJI6zcSw31XINAAA00KDWAdnQVBbIq+P1OD6N45cutf93HIt72O7WOB7mbOteHHNNvVwDAAANNKh1QDY0kQXy2bUgjgNx3OpS7+3jaMntHyyxrR12g1wDAAANNKh1QDY0kQXy2bUnvLiS+0wc78exPbRur1K0aH6vxLYPhXKL7XvtBrkGAAAaaFDrgGxoIgvksyvda3xVzn9Ltz75vWD/rCnY7s5Q/mr0DXaDXAMAAA00qHVANjSRBfJq+6Bg/3yY8z3rQushnOlrroXWvc0n4tgSx49t2/jeFMs1AADQQINaB2RDU1kgr7aFcTzP2T9nO3z9ojj+zP775TjmdPiat+LYF8dm0yvXAABAA11t6SPH6SPC/8nepP8dx9045g2wzaXZG8on2bgaxyalptYB2dBQFsir70Yofx/yyey/3RqwX0KuAQCABnqGLYljRxxfhdbHf58UvPZP+vwZ6ePFd4a8TdQ6IBvGmQXy6vuyYB8tnPZ1+7N/exhaFwQg1wAAQAM9BtK9L/8J5R8klcb90Frs7tW2Ltv1UWO1DsiGprFAXn1bC/bRtuxr0n3GH2f/9q4pk2sAAKCBHh+n4/g6tK56SldxpwXzP0L3RfLtffys/V22eVXJqXVANjSMBfLqm1+wj77IvmbqNizfmi65BgAAGuh6+LjL67/Uxza3dtnmEyWn1gHZ0DAWyMfD7YJ+6GD2v9MFBgtMlVwDAAANdH18UPD6n8exuI9t/lCwzWdKTq0DsqFhLJCPh1M5++hpePHcFrdWkWsAAKCBrqFrBXNwoI/tzYvjZM72/lRyah2QDQ1jgXw87O5yPJw3RXINAAA00PW0vmAOfhxgu1vieOjNpVoHZEPDWSAfDytD8S3ilpsiuQYAABro+roZhnublSlvtW3vQyWn1gHZ0DAWyMfHo5z9dM7UyDUAANBA11vRvcj3D3GOVyo5tQ7IhoaxQD4+JnP202VTI9cAAEADXW/zQ+sBmp3m4dIA2507bTu/KDe1DsiGBrJAPj4O5eynf02NXAMAAA10/V3MmYe0cD6nz21umradQ8pNrQOyoYEskI+PTQX7apXpkWsAAKCBrre9BXOxrc9tHgkvFtkXKze1DsiGBrJAPj7mFOyrfaZHrgEAgAa63haG1kM5O83FN31u8+fs+08rNbUOyIaGskA+Pj4v2FdnTI9cAwAADXT9Xc+Zi3t9bGvttO9fr9TUOiAbGsoC+XjY2OV4+MMUyTUAANBA199nBfOxvMdtfZt93zVlptYB2dBgFsirb1Ecf4YXt4UbVi+EXAMAAA30mFlfMB/7e9hOut/40+z7NisztQ7IhgazQF59Z7P98TTrW/L21y5TJdcAAEADXX8Pc+bjXA/bmLqH5y0lptYB2dBwFsirbc+0/XEg+7c7OfvrlOmSawAAoIFu7hv5ByW/Pz3s83H2Pe8oMbUOyIaGs0BeXSun9Sznp/376Zz99Zspk2sAAKCBrr9dBXOyosT3fxFcPa7WAdnAFAvk1TSR9SppP9wNrT/wl+mFFpk6uQYAABroeltWMCc7u3zv0jj+zb72beWl1gHZgAXyipr6g3667/jaHnqhHaZOrgEAgAa6/u7mzMm3Xb7vRPZ1V5SWWgdkA//PAnn1bAqv3ne83b2cffZNie0fj2ONaZZrAACggR5fp3Lm5IeC71kdx/NseFOo1gHZQIsF8mpJt0j5M7x63/F2Z3L22c9dtv9J9nUfm2q5BgAAGujxtTNnTp4UfM/l7GtOKiu1DsgG/mcyWCCvkovZ3KcrxBcWfN3unH2WLgSYn/M9G7L/7jkscg0AADTQY25Jwby83uHr383+W7r/+DJlpdYB2cD/XAoWyKvi05B/3/F2K0Jvz2RJz2F5kG171Sy/zq1x3IxjnlyTawAAoIHuX959yNsfTjURx53svx0xbWodkA285FHBHF81PUPxWmj9IeJxaN0C5aM45rZ9zf7Q/b7j7e7n7Lcf275uYfZzZ/vWKmnR/9q033OBXJNrAACgge7f9znz8p+2rzuc/fsfoblXKql1QDbQydouc5xuXTZhmgaS5u/3DnP7V2hdMf5eaD1kvJ+r9s8W7LvD2c9O+/jXMLsPKV+e07dZIJdrAACggR5A3r03p7+xTB8nfhzyP26MWgdkQ5Nd6TLHaXxomgayqcQcT430x/xFQ+iFOo10e5UlM/za05XrX8bxLOd3skAu1wAAQAM9gNdz5uXRtK85nf3bddOl1gHZwP+khclTodzCarqKfIcp69u2kvOc/qD/Ro/bTg/jfFZyH26Ywdecrlw/GMffXX4vC+RyDQAANNADepwzN+kKqY3Z/34exxpTpdYB2dBQ6dNU6Srm9MDqfXGcCa2HVv+3x3E7jmNx7Mq2lbbpwdfdLc96kW4L2O/0uf0TXbadFtC3zeDr3R5az4m5EcfxUPwpBQvkcg0AADTQA5rMmZut2Rv59L+/Mk1qHZANDdbtKt5Bxt+mt5TjBXP4MI63B9j24pD/sM60f7bM4OtMi+HpDzCr2/79erBALtcAAEADPRJHcubmTvZ/74/Rm6+0qH8zNPdBomodkA3U2Qdx/BxaV4s/Da0Hd6b7cy8ewrbTlfzptnKPs22nK7iPDWnbvXgt598/DhbI5RoAAGigR2JrlznaPgavYW0c17xZVOuAbICa2hUskMs1AADQQI/EooL5uVzx3z3dk/R7bxbVOiAboOYskMs1AADQQI9Qpwd1poePLa/o77swtD5S/cybRbUOyAZoAAvkcg0AADTQI3S5w9x8VMHfcyKOg6H7w9K8WVTrgGyAOrFALtcAAEADPULttym5VcHfMd0LPT0w60Ycx+O4EiyQq3VANkAzWCCXawAAoIEeoZPh5VurrKzY75cWw8/Esbrt3697s6jWAdkADWCBXK4BAIAGeoQmp83JhxX8/V7L+fePvVlU64BsgAawQC7XAABAAz0i6Y3V1MMur3izqNYB2QDoeeQaAABooJviaDYXD+NY6s2iWgdkA6DnkWsAAKCBboL1cTzP5uIdbxbVOiAbAD2PXAMAAA10EyyM4242D195s6jWAdkA6HnkGgAAaKCb4kI2B9fjmPBmUa0DsgHQ88g1AADQQDfBwTC+9x33ZlGtA7IBmkbPI9cAAEADPSSbs9f+LI63vFlU64BsAPQ8cg0AADTQTbAitK4aT699nzeLah2QDYCeR64BAIAGugkWxfF79rq/9GZRrQOywdSAnkeuAQCABnqczY1jexw741hZ8HXpzdON7DWf9WZRrQOyQTaAnkeuAQCABnqcrY/jQdvr+S6OibavS2+crmf//WqH/+7NoloHZAOg55FrAACggR4rd3Ne049xrA6thfAt077uhzjmebOo1gHZIBtAzyPXAABAAz3ODfTaLq+rfVwJ9Vsc92bRm0VANkBT6HnkGgAAaKCneTuUXxz/Po453iyqdcB5UDaAnkeuAQCABroODXS6fco/XV7b8zgOerOo1r1ZBOdB2QB6HrkGAAAWBurWQL9f8Lp+C62HeHqzqNa9WQRkA+h55BoAAFgYqGUDvTm0Hr75JBvX4tjrzaI3i94sArIB9DxyDQAA0EB7s6jW1To4D8oG0PPINQAAsDCggfZmUa0DskE2gJ5HrgEAgAZaA+3NoloHZAOg55FrAACggcabRbUOyAZAzyPXAABAA403i2odkA2AnkeuAQCABhpvFtU6IBsAPY9cAwAADTTeLKp1QDYAM2+3nkeuAQCABpp2FsjVOiAboAmO5hzDq+SaXAMAAA10c1kgV+uAbIAmuJlzDO+Wa3INAAA00M1lgVytA7IB6m5vwTF8u6F9j1wDAAANNMECuVoHZAPUy0Qc8+J4I44dcVzocgyn8Uccn8TxXhyL4pibbUeuAQAAGuias0Cu1gHZAHWyP3RfEC8ztsg1AABAA11/FsjVOiAbALkm1wAAQAPdSLuDBXK1DsgGQK7JNQAA0EA30NGc/bpKrat1QDYAcg0AANBA19nNnP26W62rdUA2AHINAADQQNfV3oL9ejs08zYrah2QDYBcAwAANNA1MxHHvDjeiGNHHBe67Nc0/ojjkzjei2NRHHOz7ah1wHlQNgByDQAANNCmZmzsD90XxMuMLWodcB6UDYBcAwAADbQGGrUOyAYAuQYAABpoUOuAbACQawAAoIEGtQ7IBgC5BgAAGmhQ64BsAJBrAACggQa1DsgGALkGAAAaaFDrgGwAkGsAAKCBBrUOyAYAuQYAABpoUOuAbACQawAAoIEGtQ7IBgC5BgAAGmhQ64BsAJBrAACggQa1DsgGALkGAAAaaFDrgGwAkGsAAKCBBrUOyAYAuQYAABpoUOuAbACQawAAoIEGtQ7IBkCuyTUAANBAg1oHZAMg1+QaAABooEGtA7IBkGsAAIAGGrWu1gHZAMg1AABAA41aV+sgG2QDINcAAEADrYFGrQOyQTYAcg0AADTQGmjUOiAbAOQaAABooEGtA7IBQK4BAIAGGtQ6IBsA5BoAAGigQa0DsgFArgEAgAYa1DogGwDkGgAAaKBBrQOyAUCuAQCABhrUOiAbAOQaAABooEGtA7IBQK4BAIAGGtQ6IBsA5BoAAGigQa0DsgFArgEAgAYa1DogGwDkGgAAaKBBrQOyAUCuAQCABhrUOiAbAOQaAABooEGtA7IBQK4BAIAGGtQ6IBsAuSbXAABAAw1qHZANgFyTawAAoIEGtQ7IBkCuAQAAGmjUuloHZAMg1wAAAA00ah2QDbIBkGsAAKCB1kCj1gHZIBsAuQYAABpoUOuAbACQawAAoIEGtQ7IBgC5BgAAGmhQ64BsAJBrAACggQa1DsgGALkGAAAaaFDrgGwAkGsAAKCBBrUOyAYAuQYAABpoUOuAbACQawAAoIEGtQ7IBgC5BgAAGmhQ64BsAJBrAACggQa1DsgGALkGAAAaaFDrgGwAkGsAAKCBBrUOyAYAuQYAABpoUOuAbACQawAAoIEGtQ7IBgC5BgAAGmhQ64BsAOSaXAMAAA00qHVANgByTa4BAIAGGrWu1gHZAMg1AABAA41aV+uAbADkGgAAaKA10Kh1QDbIBkCuAQCABloDjVoHZINsAOQaAABooEGtA7IBQK4BAIAGGtQ6IBsA5BoAAGigQa0DsgFArgEAgAYa1DogGwDkGgAAaKBBrQOyAUCuAQCABhrUOiAbAOQaAABooEGtA7IBQK4BAIAGGtQ6IBsA5BoAAGigQa0DsgFArgEAgAYa1DogGwDkGgAAaKBBrQOyAUCuAQCABhrUOiAbAOQaAABooEGtA7JhfM2N43Ac75sKkGsAAKCBBrUOyIam+CCOv7I5vmA6QK4BAIAGGtQ6IBvqbmccd9vm2AI5yDUAANBAg1oHZENtvRPHrzlzbIEc5BoAAGigQa0DsqF2NsRxvcscWyAHuQYAABpoUOuAbKiNN+K41GVuLZCDXAMAAA00qHVANtTGyjjOhHIL4xbIQa4BAIAGGtQ6IBvG3rI4TsTxPI5ncUzG8VVoLZY/DxbIQa4BAIAGGtQ6IBtqaEscT0LrIZwH4pjb9t/fDxbIQa4BAIAGGtQ6IBtq6M04Nhb894nQWkC3QA5yDQAANNCg1gHZ0DiXgwVykGsAAKCBBrUOyIYGmgwWyEGuAQCABhrUOiAbGuhcsEAOcg0AADTQoNYB2dBAFshBrgEAgAYa1DogGxrJAjnINQAA0EBX1Ko4dsbxn+xN+t9x3I1j3gDbXBrH2TieZONqHJuUmloHZENDWSAHuQYAABroClgSx444vorjx9BavM577Z/0+TMm4rgz5G2i1gHZMM4skINcAwAADfQs+j6Of7q81vZxP7QWu3u1rct2Nys5tQ7IhoaxQA5yDQAANNCz6HQcX8exP7Su4k4L5n+E7ovk2/v4Wfu7bPOqklPrgGxoGAvkINcAAEADXUEfd3n9l/rY5tYu23yi5NQ6IBsaxgI5yDUAANBAV9QHBa//eRyL+9jmDwXbfKbk1DogGxrGAjnINQAA0EBX2LWCOTjQx/bmxXEyZ3t/Kjm1DsiGhrFAXk3L4tgdWrei+ymOf0PrD/m349jYx/YWxnEk+/60nfSpubNxLDfVcg0AADTQ1ba+YA5+HGC7W+J42La980pOrQOyoWEskFfH63F8GscvXWr/79Dbp+i2duh5psa9OOaaerkGAAAa6Gq7GYZ7m5Upb7Vt70Mlp9YB2dAwFshn14LQ+kTcrdD9AeXTx9GS2z9YYls77Aa5BgAAGuhqK7oX+f4hzvFKJafWAdnQMBbIZ9ee8OJK7jNxvB/H9tC6vUrRovm9Ets+FMottu+1G+QaAABooKttfmjdL7PTPFwaYLtzp23nF+Wm1gHZ0EAWyGdXutf4qoI+5feC/bOmYLs7Q/mr0TfYDXINAAA00NV3MWce0sL5nD63uWnadg4pN7UOyIYGskBebUWfosu7Ndy60HoIZ/qa9LDzdG/zidB6/sqPbdv43hTLNQAA0ECPh70Fc7Gtz20eCS8W2RcrN7UOyIYGskBebQtD65krnfbP2Q5fvyiOP7P/fjl0voggPYNlXxybTa9cAwAADXQ93iB+0+c2f86+/7RSU+uAbGgoC+TVdyOUvw/5ZPbf0v3L55k6uQYAABroerke+n9QVbu1075/vVJT64BsaCgL5NX3ZcE+Wjjt6/Zn//YwjqWmTa4BAIAGun4+K5iP5T1u69vw4t6cqHVANjSVBfLq2xq632Yu3Wf8cfZv75oyuQYAABroelpfMB/7e9hOut/40+z73H9TrQOyockskFff/IJ99EX2NVO3YfnWdMk1AADQQNfbw5z5ONfDNj4PL+7PiVoHZEOTWSAfD7dz9tGlOA5m//uPOBaYKrkGAAAa6Ga+kX9Q8vvTvTqnPoL8jhJT64BsaDgL5OPhVM4+Sp+IexLcWkWuAQCABroxdhXMyYoS3/9FcPW4WgdkA1MskI+H3V2Oh/OmSK4BAIAGuhmWFczJzi7fuzSOf7OvfVt5qXVANmCBfEysLNhP6Qry5aZIrgEAgAa6Oe7mzEm3B1OdyL7uitJS64Bs4P9ZIB8fj8Lgz2FBrgEAgAa6BvLuw/lDwfesjuN5NtYoLbUOyAb+nwXy8TGZs58umxq5BgAAGuhm2RnyP2Kc53L2NSeVlVoHZAP/Y4F8fBzK2U//mhq5BgAAGuhmWVIwL693+Pp3p72BXKas1DogG/gfC+TjY1PBvlpleuQaAABooJsl7z7kO9q+biKOO9l/O2La1DogG3iJBfLxMadgX+0zPXINAAA00M3yfc68/Kft6w5n//5HHPNMm1oHZAMvsUA+Pj4v2FdnTI9cAwAADXSz7C7xZn5pHI+zf99pytQ6IBt4hQXy8bCxy/HwhymSawAAoIFultdz5uXRtK85nf3bddOl1gHZQEcWyKtvURx/ZvvkWcH+Wm6q5BoAAGigm+Vxztykh3hOXWn1PI41pkqtA7KBjiyQV9/ZbH88jWNzwf7aZarkGgAAaKCbZTJnbrbGcTv731+ZJrUOyAZyWSCvtj3T9seB7N/u5OyvU6ZLrgEAgAa6WY7kzM3UG8f7cSyo0O+7IY4v47gaWreCSVeCpSvcn8Txa2g9YCvdW32uWlfrgGyYIRbIq2tlePFpufPT/v10zv76zZTJNQAA0EA3y9Yuc7S9Ir/npjh+6fK7tt9H/bM45qh1tQ7Og7JhxCyQV9NEHLey/XA3joXT/tuugn22yNTJNaASx3O/A0BWgQa6J4sK5udyRX7HYwMETrqqfLlaB5wHZcMIWSCvpi/Ci/uOr237b8sK9tkOUyfXgEoczxadAFkFGugZ0+lBnf+GaiwsnxlC6KTbxLym1gHnQdkwIhbIq2dTePW+4+3u5eyzb0ps/3jwAHO5Boz6eLboBMgq0EDPmMsd5uajCvxeR4YYPOme6vPUOuA8KBtGwAJ5taRPx/0ZXr3veLu8P8L/3GX7n2Rf97GplmvASI9ni06ArAIN9Iz5vm1eblXgd3qz7XdKb3Q/Da2HdE49gDPdWzR9RHpH9ib3WZf9fUytA86DsmEEJoMF8iq5mM19ukJ8YcHX7c7ZZ+nh3/NzvmdD9t9vmWa5Boz8eLboBMgq0EDPmJPh5VurrKzA7zT9gZzfhReL4kVej+Nawf5OC+hL1DrgPCgbhuxSsEBeFZ+G/PuOt1tRsN92dvj6pXE8yLa9agZeS1qM/zKOq6H18PH0c9Pi/JPQesZKujhgd8keSa4B43g8W3QCZBVooGfM9CvfPqzA77N12u/zdY/fm64qv1iwzw+pdcB5UDYM2aOCOb5qeoYiPUsk/SEiPTcl3QIl3QqufWF4f+h+3/F293P2249tX7cw+7kzcWuVdP/0X3p4c5Xq77M45sg1uQY1O54tOgGyCjTQM2JBeHFrkisV+Z2uZ7/PT31+f/pY9L0GLlSodUA2zLy1XeY4Xe07YZoGkubv9w5z+1doXTH+Xhzfhv6u2j9bsO8OZz877eNfZ6hXOjbAm6z0Oy5vSE3INXA8A8g4UIxDczSbi4eh9dHh2fZaeHH/zzUDbGdPzj5/rNYB50HZMERXQveFyw9N00A2hfKLxH+E1kM6y9rdw7bT7VVGeau2M2HwK5HuZ72UXAMczwAyDhRjCetDayE6zcU7FfmdPsp+n5MDbidd8fU4Z79PqHXAeVA2DCh9AutUKLdoma4i32HK+rat5Dyn8/4bPW47fersWcl9uGGEr/FIGN7Hde/EMU+uAY5nABkHirFYupfm3WwevqrQ75Xuh54W7V8f0rY67fe5ah1wHpQNPUifsEpXMb8bx77QutL339D7wuXt0LqFxq5sW2mby0xvV8vDiz/oFy1g9/vH/hNdtp0W0LeN8PW92fbz/gytW8dsmNazTGS1siOrv26L+sfkGuB4BpBxoBiLXcjm4Hqo1hXV6eqvy0Pa1vEO+/y5WgecB2VDj/4Oo3kwz3+zbdPfOX1qpNvEvT3AtheH/Id1pv2zZcSvbfoDOb8L5f6Qny4kuBaKF/WX1Lge5Bo4ngFkHCjGgRwM1brv+JS0UJ+uqls3pO3tD+5BLngB2UBdfBDHz6F1tfjT0Hpw55ehtcA9qHR19umsT0jbTp+yOzakbRfZOu14/LqPvuliwfF9SK4BjmcAGQeK8VWbw4sri96q+Wt9v8M+n1TrgPOgbICKuJ4diz/1+f3pHur3co7vq3INcDwDyDhQjC9bEVpXjafXvq8Br/fTDvv8sFoHnAdlA1TAa+HF7d/WDLCdPSH/oaVyDXA8A8g4UIyZRaH1UeT0ur9syGv+vsM+X6XWAedB2QAV8FF2HJ4ccDvpViuPc47xiZrOnVwDxzOAjAPF+P/SQ5y2x7EzjpUFX7cgjhvZaz7boH1/pW1/31DrgPOgbICKSLd9S1ePvz6kbXU6xufWdO7kGjieAWQcKMawPo4Hba/nu/DqlUJpcXzq/pZXQ32vJGqXXueTtvnZrtYB50HZABWRrvq+PKRtHe9wfD+Xa4DjGUDGQZ2L8W7Oa/oxjtWhtUC8ZdrX/RDHvAbt901t8/KrWgecB2UDVETq03bFsW5I29sf3INcroHjGUDGQYOKcW2X19U+0q1G5jVsv3/dNgeb1TrgPCgboKbe73B8T8o1wPFca+n5Wh/HcS6OO6H1CepncTyN4352HjgcxwpTpR7Ug4yDOhbj26H84nh6UOWchu3z+eHlh1WdVeuA86BsgBr7tMPxfViuAY7nWtoRx63Q20Vz5+NYburUg3qQcSjGOhVj+ljuP11eW7rv5MGG7vND0+Yh/aV0sVoHnAdlA9TY9x2O71VyDXA818qaOH4OL99K66vQuoBu6qK49HDm9OytTgumaQ3hHdOoHtSDjEMx1qkY3y94Xb+F1kM8myg9lPTvaXOxRa0LXnAelA1Qc1faju0bcg1wPNdKunXG82lzczGOpV2+53yHOU233HjLdKoH9SDjUIx1KsZ0X+308M0n2bgWx96G7+/p9x4/otYFLyAboOYmsj5w+rG9Xa4BjufaONU2L8dLfl+6eOxhh3n9IzTvNqzqQT3IOBSjYmyMjeHle2qpdbUOyAaou01tx/Wvcg1wPNfGubY5OdXj93+VM7cfmFr1oB5kHIpRMdbPotD6y2farzfjmKfW1TogG6ABvm47rjfLNcDxXMt8T/eb7vVK3605cztpetWDepBxKEbFWD+Xsn16JzTnoZxqHZAN0GzzQ+uhXFPH9Fm5Bjiea6H9mWNP41jZx3YW58ztY6WnHtSDjEMxKsZ6+Tzbn3/FsUytq3VANkBDHJp2PN8PzblIQK6B47nO1oRXny1xtM9tTeTM7TOlpx7Ug4xDMSrG+tiX7cv0sImVal2tA7IBGiI9bOvvacfzFrkm18DxPPbSAubttnl4EAa7hWinuX2i9NSDepBxKEbFWA/vZfvxURzrTYdaB2QDNMj0e5EekWtyDRzPtfBJh3k4PMD28q4Y/kPpqQf1IONQjIpx/L0VWn/lTPfeett0qHVANkCDbJx2HJ+Xa3INHM+1kG4X+ji8em/oBQNs8/WcuT2n9NSDepBxKEbFON7WhdZV42kfbjMdah2QDdAgi0LrSq90DN8Mg33MWq4Bjufq+LbDHJwYcJs7c+b2gNJTD+pBxqEYFeP4SvcZf5jtvz2mQ60DsgEa5lJ2/N4JzXkop1wDx3PdrYjjeYc5WDfgdr/rsM30c5YqPfWgHmQcilExjqf0EaO/sn13aAjbW6nWAedBYIx8nh27f2V9kVyTa+B4rodvOrz+20PY7p8dtnte2akH9SDjUIyKcTwtieP3bL99OYTtTd3Pa5VaB5wHgTGwLztu0yfpVjZ8LuQaOJ7r9l73WYfX/8WA230rZ17fUHbqQT3IOBSjYhw/6SEUP2X77OSQtvlDaN23U60DzoNA1b2XHbPpGSzrTYdc4yXpobVH45iM414c/4bW4lIaT+K4H8eFOL6OY3scc02Z47lijua8/g0Dbvdsh22eVHLqQT2MT8Yt6LKBYY6/B2hQhz32qxsnXF6RHjx1Pdtfk0Pa5vGaHnNqvT5m8jw4NS6X+L2+qdj5GNkATZCu+EqLfE/jeNt0yDX+9x7hk/Di9ou9jLRw/n1w1aTjuRomcur40YDbfT28eg/rdHuNhUpOPaiH8cm4tDDwT+h8Q/phvAG/P230cw+fzdl2Hg3xd0xPon9H3Tjh8orL2b5KV3zPGWA76UqRbXFcy7b3JGus1TpVfdP3S+j80bphjYdt58MzJX6vL0Zw/nuebe+O3S4bgFesyzLyv1kfg1wjhK1xPMjZ/4+y9w+PS/YhJ7P1BxzPs1nPnV77uQG32361cPojq08gqQf1MKYZNydrBG8N6U34phG92NWh9XGtfq7W8xEvJ1zKh/gwx3dqnTGQriBIH6VL991/GIa3IL1niL/b5T5+h9/iOBjHGrtYNgC5Vk7L/j2mQ67x/44V7Pv03mH+tD4l3bf/QYm+5G72nh7H82y4GIZ/h4EtHbbnj6zqQT3UJOMOhMGuVvtlBl70pZK/SzoBr1MjTrgUOhFGezuJN9U6Yyb90Th9lPjpgLX/9ZB/r/QG9F7Jn/2PRR7ZAJSSHiY+9RHrQ0PYXt0e6inXmul0wX6/lPM96WF3ZS64S3+McssVx/NMS7e3yPvE6Gt9bnNJePkWHWn7O5SZelAP9cq4d0P/Hze/MQMv+v0Sv0c6OS9SH064FDoaRrs4flutM8bWhtYtUfqt/1E0RJMlfm5qzFbZfbIBKPVm9vfsGP1yCNtLi+2Pa5bBcq15Pi/Y5/e7vMdeHFr32u3Wq9zPjj8czzMlbw3pbp/bS7X+U3j5FsOblJh6UA/1zLg9fS4IpIX1OSN+0V+E7leOL1YbTrgUOhhG/zDCQ2qdMZeuIHjQZ/3vGsHvczd0f87GMrtNNgBdLZj2ZvbkkLaZnuNyU64xxjZ12ed7S2xjW8k+6ZLpdjzPoLxbFX6b8/Ubsno/lPX06VPRE9nY3taT/xj6v+oY9cCYZNyxPhcF9o34RRd9dKtuV20oRkZhfhj94nj6Y9litU4NrAvlH0A1fZwY8u/R7Q1nuhprud0lG4Cu0gOar2fH5uSQtnk8DH7vUrnGbEoXuRXdyu33Hrb1e8le6V3T7nieoczPu43w9g5ff7Fk/aZPS7iloXpQDw3KuGt9LArcDaO7inxjl5+9W0044YJaZ8i293EuTIvqC4fYyN3r8rPW2k2yAShl6sqxHwZ8zzI3tP54OfV+6UmW13KNcXSoy/4+2MO2Pg3VuT0rjuddOa/5eYfMfqOHXj99CuKzOFYoLfWgHpqRcUvDi6e69zKOjuDFpo8v3C74mafVgxMuqHVG5Ks+zoVHhvSzvwmuwJINwDCcDaP79Nx3co0xNafEe/5ebhmwuofjxq0IHM+zlfs3+jwWOi2spk8RLVBi6kE91D/j3umjQUxFsWbIL/azUPxxhoXqwQkX1DojdLPHc+G/YfDbnnS7tcphu0U2AKWcCKO9vdybco0xtS90fwB4r8o+w2Wv6Xc8j1jeAufnOV//ehxfh9ZCarrwc0dorW2lCzbTw2W/y9ne7eDhs+pBPTQi44730ST+NMSfn4ryacHPekctOOGCWmfE0lVO//R4LhzkIVQr43hUsO3zdolsAEo5Gka7OH5brjHGfuyyr/vpNyZLHjsnTb/jeYTeLHjNm0ZwzKRzwTylph7UQ70zLt1j704fzeLBIf38onuhu7WKEy6odWbKzj7Ohf08sGV+KL6t2G/BR/dkA1DGwTD6h5MfkmuMqUUh/4F1gzx4/MuSx44/9jueRynvLgTpmRETA2y36PlEXyk19aAe6p9xb5Q4eXb6ePmg9xXbX7D99PGIxerACRfUOjPodI/nwnTV+dIef0bRfXLTVeWr7AbZAHQ1P4x+cfxZjd+PyLX621Wixvf1sd09JY+fC3aB43mEro2o7haF4tsNu7e+elAPDci4I300jVcH+HlLQvHH2feoASdcUOvMsHTl9p89nguv9LD9D7tsa5tdIBsA5BpDcKZED7Ozj+1uC+X6o3N2geN5hP163gWeB0Y8n58pN/WgHuqfceljB7+Gmfl4eXJ+SIsNOOGCWmeYNvVxLvywxHY3hNbViHnbOGbqZQOAXGNIfi/Rv2zvY7vvBfcgdzzPrh0Fr3f1iOfzqnJTD+qhGRmXntja661W0lXgvT7BdWsovnXLCvtfMYJaZxZ93eO5MN3frujWKOk8+aDg+6+ZctkAINcYkrkl+5dRLpD7RLjjeVRO5bzWv4aw7Tld5vOxclMP6qE5GdfPrVZ6+fjUgqxQ87Z12L5XjKDWmWXp3rb3ejwX/lywvR8Lvi+dEz1zQzYAyDWG5a0w+wvkK+0Gx/OI3M95rd8PYdvLQ/dnU6Ae1ENDMq7fW628V3L7Jwq28av9rhhBrTNmby6njyMdtvOfgq9/Glq3XkE2AMg1hqXMAzr7XSDfGQa7aADH8yDWhOHeU79dtz8APVVu6kE9NCvj+rnVSvqrzYIu290Yip8Au8Z+V4yg1qmQXm+1ks5l66Z9f7cHWX1gimUDgFxjyD4Lo1sg/6TEdnfbBY7nETlU8FoXDWH7H3SZzwfKTT2oh+ZlXD+3WvmmYHvpyvQ7Bd/7pX2uGEGtUzHz4rjb47kwnevSvT/TR4sfFXzdKdMrGwDkGiNwOoxugfx8l216rorjeZSu5rzOX4a0/TNd5nNSuakH9dC8jOv3Vitv5WzvaMH33MsWIVCMoNapmn5utZKuPL8dij967LwnGwDkGqPQbRF7kAXyoj/+p0+VLzX9jucRSQ9MfJbzOo8N6Wd0uzDmU+WmHtRDMzOun1utTF05N93qLtvZbH8rRlDrVNjx0Psied74J47XTKlsAJBrjMilMJoF8qJbpqaL3laYesfzCG0veJ3vDGH7K0scM2uVm3pQD83NuH5utfJF2zZuBh8xV4yg1hlf/dxqZZQNG7IBQK6R52robYE8XfWdbpf6WxxPQuvitnRl5tPs/09Xjf8e8j9hfjIM536/OJ6LfJPzGlOtTgxh+wdD94tBUQ/qocEZ18+tVqY/cPPDgq97GMdi+1oxglpnDGwMgy+OHzGNsgFArjFi90NvC+Q3++xr0gPq/OHf8TxT8i5WuTyk7Xc7Dg4pNfWgHmRcP7daSTfFXxbH44Kv2WM/K0ZQ64yRY6H/xfFLpk82AMg1ZsDfobcF8nNhsAsAbsWxy7Q7nkdoVcFrPDyE7a/uMo/pUxQLlJp6UA8yLunnVisPC/7blTFuJKo+Lte9GEFzySxJz9j4vY9cTvflHIePHjsPygZAz8P463WBPPUoJ7J+5Wl4cZuC9NyUM3Esj+OrEtv7KbTu26tP0acM24GC17huCNvv9ryho2JFPagHPcuUfm61kjf+DdV8QJkTrgYawavW6ebNPnL5es3eUDsPygZAz8P4n897fUjnvhLbTFdWbtGn6FOG7GLO6/t7CNtekK1RFd1KyNXC6kE96Fle0s+tVkb1kQcnXCdc8GaR2fKfPrJ5HO5T5zwoGwA9D+NvVAvkyZcltpse7PmWPkWfMiTpYs1nOa/v3BC23+1uCW4NrB7Ug56lr2LpNn61MOCEC4KXMZdutXKnx2xOH1l+oyZvqJ0HZQOg52H8z+f9LJCnHujPUO52q4v1KfqUIdgSRrdYmWq06Ll5V8SJelAPepY8g9xqJV19vsbCgBMuCF5q4EAf+fxb9sbSedB5EEDPw2yfz7f3uf0PS27/rD5FnzIERfeDXj7gtr8NxX/kWSpO1IN60LMU6fdWK1/WpJFwwtVAI3hpthWh9eCqfjL6uPOg8yCAnocKnM/7XSCfF4rv0TvsB+bpU5p9PN8O+ReeDKLbc4W2iBL1oB70LGX0equVf7MTKYoR1DrjbH5BY1Z2bDaNsgFArjEio14gT06V/BmX7A7H8wCWFby2EwNst9vtEg8pK/WgHmRcWelWK096WAz42z5VjKDWqYHJMPiVQ/fjWGQqZQOAXGMEZmKBfHsof5tVtyVwPPdrf8Fr2zbAdr8Lo1loRT3Q0Ix7HCyQK0ZQ6zTHp2F4H689bzplA4BcYwRmYoF8Tih/29UP7BLHc5/yLkxJtdfvc332FczXGeWkHtSDjOuHBXLFCGqdpni3S4308qmqqbHXtMoGALnGkM3EAnnya5idh3XSjOM53bUg71731/rc5jtxPMvZ5qmKvO70oMnDobUY/CCOp9nvnNbffozj8zhWNbDOm1oPebbGcTM041bWFshRjKDWqYiVofihnL+E1gOsyz6wamqk8+hrplc2AMg1hmimFsjPlfw59+wSx3MfNhW8riN9bC8thuZd0PJ5BV5vWhj/Prz8yYy0ePtHdky3f2JjMvuepmhaPeRZG1p/EJj6XRfIuGqwQO6EC2qduktNR9FDWx5Oa04/Cr1fRX7DFMsGALnGEM3UAvmxkj/nqV3ieO7DlwWva2OP20qf2ux0pXBa09pdgdeargZ+FF5ePzsQWrcymrIwtG73OP2CnHQBz7sNqfMm1UMnU39Aaf+dLZBXhAVyJ1xQ69TdxVD84KnNbV9/LfS+SP6JaZYNAHKNIZmpBfJ9PfQ6E3aL47lHPxe8rnUlt5EWD0/mbCNtvwq3Kmk/ju7HsaLg69eHVz/Zur0Bdd6UemiX/jCS/jiQdysYC+QVYYHcCRfUOnV2pEtdfNThe17r8fw4tdC+1nTLBgC5xhDM1AL5rh56nbl2i+O5B0vC4Pe1T1cJ/xU6XyV8KFTjjzbbOvx+G0p835a270mLp2/VuMabUg/Tpd/nYIk8t0BeERbInXBBrVNX73WpidMF37s/9H4VebqNyzzTLhsA5BoDmqkF8u099Dk4nntR5o8vV0Lrk5xTC5vpjzDpvtJfhM4LoemClO9Ca7G1ClaHV59f9G0P3386vHrl+aKa1ngT6qE9W++G1q04j2evzQK5BXIUI6h1Zlx6KOejgnr4KXRfzP4h9L5IfsLUywYAucaAqrZA/swucTz36FxBLX0cWovBZfvr9Lygr0LxbUtmQ/stQ573+Duu6PBaT9W0xptQD1PSYviZ0PoDynTXgwVyC+QoRlDrzKB0n7ffuzRVS0tsZ1l49f6AZcY7doFsAJBrDKBqC+T37RLHc4/yLlS5nP33dJVwephiWjh9EFoPgn2afd+v2b+nB1purOjr+6DDa7vUx3audtjO+hrWeN3rYbrXcv7942CB3AJ5BRuJqo/LTrig1unb5VB8r/Be7u+3t48MTwvwi50HnQcB9DyM+Hw+6AL57pI/54I+RZ/Sgw0Fr+dgDY7PtJj7Z4fXtqePbXV6r3G1ZnlW93ooK+82MxbIK8ICuRMuCF7q5GiXOvigj21e6iPHL8zS63celA2AnofxN1ML5B+U/Dn/0afoU4bUj6+pwfG5J3S+CKef+4cvypmn1Q15f7YmNIcFcgvkFgaccEHwMiO2damBfu/pl27H0s+tVt53HnQeBNDzMMLz+aAL5CdL/px39Sn6lB7cyHktD2pyfHZ6TtEvA2zvdoftHa9RntW9HsqyQG6B3MKAEy4IXkZudZdz2q045gyw/T19ZHl6qv3rzoPOgwB6HkZ0Ph90gbzMp+RSPzOhT9GnlJSeBfQ857WcrsGxOT/n9Q3y2k6H+i4e170eemGB3AK5hQEnXBC8jFT6aOLdMPhDObu53Eee/+Q86DwIoOdhROfzQRfIn5T4Gadm4XXpU8b3eN5V8Fp21ODY3JHz2vYNsM19OdvcUIP5qns9DGMuLJBXhAVyJ1wQvIy7K132/eYh/ZzloXUVVa+ZftR50HkQQK4xgvP5IAvkb5b8GW/qU/QpPTid8zrSVcQLa3Bsnsh5fe8NsM33crb5aQ3mq+710AsL5BbIUYyg1hmZY2FmHio15ZM+3kSlBnCDXSUbAOQaJc3EAvl/Smz/ul3heO7Rg5zXcbMm++pazutbMsA2X8vZ5mQN5qvu9dALC+QVz7hnPbzB/8d5SzFCw2p9cWgtwN7N8jJ9DDXdMuOzhpzIqm5fl31+JwzvnplT5sZxL/S+SH5XzTgPAuh5KGnUC+SpP3pYYvvr7Qp9Sg/WFLyOz2uyr56GzhfDDGIi1PMhlk2oh15YIK9wxk2E3h82hmKEptT6ijj+KtjeX940zKpNofsfed8a0c/utjCfN07abc6DAHoeShj1AvkBfYs+ZQQOF7yOjTXYTwtyXtvjIWw77zaOc8d4vupeD72yQF7hjHujjzf3cwOKEZpR69dCuU/WrDTtM25tNvdF++bqCH9++gPzn6G/RfK9dp/zIICehy7KLpB/0ce202LM/S7bTX3OQrtBn9KjH0K9L7bcnPP67g1h23nvLdaO8XzVvR56ZYG8whm3p4839luduxQjNKDWl/aQizdM+4xaFcp9JHj3iH+PL0J/C+TpY5lv243OgwB6HgqUXSBPV66+1uO2T5XoVTw7RZ/Sq3kh/9Od52qyn7aF0T209Uqo1xpcE+qhVxbIK5xxP/Txxv475y7FCA2o9fd6zMa3TP2MWBfKLY6nsWPEv8vu0N8C+dSbWYvkzoMAeh7y/N3DPklXnpa9un9/ie3tMv36lD4UXYC5pyb7Ka//vziEbV/K2fbOMZ2rJtRDryyQVzTjDvb5pj49fGCT85dihJrX+ls9ZuMxUz9S6fZen4TOD8UpekDn6yP6feaH1lV0/x1gpPPp0eDBZ86DAHoeXvV36P2P7x902Wa3+46n3mS3qden9Olyzu//rEb9bt5ziC4MYdsXQr1uz9iEeuiVBfKKZNyc0FrYTgsMtwd8Uz/1kYh0dd5S5zLFCDWs9TnZG42ymThp6ocunV/Sg6e+7uNN4vQ3etdD66PER7OmdkuPv8fi0Lq6Ll3p8HEc3w/w++R9jPlctv03Q+v+5jgPAuh5mq3fXuOn8OoFbenZYxe7fF+6J7lPt+lTBunbn4fRXV1dFXmfwDg/hG3nLZC/P6bv45pQD72yQD6LGfdhHD/22PD0M9JfgB6F1sfeTzm3KUaoSa2/30MOXjb1Q7VghOesH3r8XUZ9Dm0f39j9zoMAep7GG/SP8fezfdXtYZxpEetEHItMuT5lAJ8W/P51ugNB3gL5MO6pfT5n2/vHcJ6aUg+9skA+ixl3cobf1A/royU44UJVan1TlmvdFkldTTVcFshxHgTQ8zRZ2QXy3/rsN9L2j8exwlTrUwaUPv34V87v/nPN9lPeHxOHsUA+GeqxQN6keuiVBXLvxVCMULtaTyf+6feg9ukZkA0Aeh6GpewCeXpOy/o4Pg+tP3Dci+Pf0LqF29RIn/ZOC1NpES/dctWDVvUpw7Qxq61Oo2637cl78KR7kDezHnplgdx7MRQj1LLWT03b9i5TD7IBQM/DkPSyQI7jmZmxM4zuvtp5zwnYadprwwK5jEMxQi1r/Yfw4t6Ny0w9yAYAPQ9DYoHc8axPqZ53w+iezXA5Z9tbTXttWCCXcShGqF2tT38y90XTDrIBQM/DEFkgdzzrU6pnZRjdvbVv5mx7nWmvDQvkMg7FCLWr9a81LSAbAPQ8jIgFcsezPqV60jMZnnfYR4+GsO1/cvb/hGmvDQvkMg7FCLWq9U3Bg6pANgDoeRgdC+SOZ31KNf3RYR89G8J2n3XY7n3TXSsWyGUcihFqU+sr4niYbe/POBaZcpANAHoehswCueNZn1JNkzn7ad4A25yXs81J010rFshlHIoRalHrK7I3iGlb/8ax3nSDbADQ8zACFsgdz/qUajqUs582D7DNTTnbPGy6a8UCuYxDMcLY1/rG8OIqqidxbDHVIBsA9DyMiAVyx7M+pZo25OynXQNsM2/hdIPprhUL5DIOxQhjXesHwot7wj3M3jgCsgFAz8OoWCB3POtTquthh/309QDb+7rD9h6a5tqxQC7jUIwwtrV+ZNr3/xDHUlMMsgFAz8OIWSB3POtTqutkh/10bYDtXe+wvW9Nc+1YIJdxKEYY21pfFcfdMNhH5gDnQQA9D72wQO541qdU19sd9lP69M2cPraVvud5h+29ZZprxwK5jEMxwljX+oRpBdkAoOdhBj0O5RbI7TPHM7Pj9w77amsf29neYTu/mt5askAu41CMoNYB2QAg1yjpSei+OP7cNDmemTUfdthXp/vYzvkO29lnemvJArmMQzGCWgdkA4Bco4SJUO7q8cemyvHMrB6n98Krt1lZ0sM2loVXb69yx9TW1u5ggVzGoRhBrQOyAUCu0dW6UG6B/Lqpcjwzq7Z02F/Hevj+Ex2+/23TWltHc47xVTIOFCOodUA2AMg1XtgXyi2QnzZVjmdm3Rfh1VsfrS3xfRs67OujprPWbuYc47tlHChGUOuAbACQa7xwPpRbIN9jqhzPVMJ3bfvsfhwrCr5+ZRwP2r7nG9NYa3sLjvHbof63WZFxKEZQ64BsAJBrlLI4jn/jeFpiLDNdjmcq43B4+X7i/4TWgzznTvua9L8/juNR2z7+xPTVSro//bw43ohjRxwXQvc/eP6R1cF7cSzKamVCxoFiBLUOyAYAuQaOZ8ZFurXKtfDqgzv/zMaztv+Wvnadaaud/aHcp4C6jS0yDhQjqHVANgDINXA8M27SQnm6N/mV0LpafOpTH+l/X87+21rThIyTcShGUOuAbACQa4DjGZBxoBhBrQOyAUCugePZ8QzIOFCMoNYB2QAg18Dx7HgGZBwoRlDrgGwAkGvgeAaQcaAYQa0DsgFAroHjGUDGgWIEtQ7IBkCuyTVwPAPIOFCMoNYB2QDINbkGjmcAGQeKEbWu1gHZAMg1wPEMIONAMaLW1TogGwC5BjieAWQcilExotYB2SAbALkGOJ4BZByKUTGi1gHZIBsAuQY4ngFkHIoR1DogGwDkGuB4BpBxKEZQ64BsAJBrgOMZQMahGEGtA7IBQK4BjmcAGYdipLPdcVyP40k2bmT/hloHZAOAXAMcz4CMk3EoxlqaE8eFgnmdzL4GtQ7IBgC5BjieARkn41CMtXKiy7ymccw0qXVANgDINcDxDMg4GYdirJMVofvieBrP41hqutQ6IBsA5BrgeAZknIxDMdbFnlBugTyNHaZLrQOyAUCuAY5nQMbJOBRjXewP5RfI95outQ7IBgC5BjieARkn41CMdbE3lF8g32661DogG2pkdxzX43iSjRvZv2HfI9cAxzOAjEMxNsTqUG5x/Fkci02XWgdkQw3MieNCwTxOZl+DfY9cA4Z3PPc7AGQVaKBH7nKJA/2YaVLrgGyoiRPOe/a9fS/XgBk/ni06AbIKNNCVtSSOOwXzejW4mkqtA7KhHlaUbHCfx7HUdNn3yDVgaMezRSdAVoEGutLmx3EkjtuhdTuVNG7F8ZGpUeuAbKiRPT00uTtMl32PXAOGdjxbdAJkFWigQa0DsmGW7e+hyd1ruux75BowtOPZohMgq0ADDWodkA2zbG8PTe5202XfI9eAoR3PFp0AWQUaaFDrgGyYZatLNrjpVmOLTZd9j1wDhnY8W3QCZBVooEGtA7KhAi6XaHCPmSb7HrkGAAAaaFDrgGyomyVx3CmYx6txzDFN9j1yDQAANNCg1gHZUEfz4zgSx+3QuqVGGrfi+MjU2PfINQAA0ECDWgdkA4BcAwAADTSodUA2AMg1AADQQINaB2QDgFwDAAANNKh1QDYAyDUAANBAg1oHZAOAXAMAAA00qHVANgDINQAA0ECDWgdkA4BcAwAADTSodUA2AMg1AADQQFfL7jiux/EkGzeyf0OtA7IBQK4BAIAGupbmxHGhYF4ns69BrQOyAUCuAQCABrpWTnSZ1zSOmSa1DsgGALkGAAAa6DpZEbovjqfxPI6lpkutA7IBQK4BAIAGui72hHIL5GnsMF1qHZANAHINAAA00HWxP5RfIN9rutQ6IBsA5BoAAGig62JvKL9Avt10qXVANtTI7jiux/EkGzeyf8O+R64BAIAGuiFWh3KL48/iWGy61DogG2pgThwXCuZxMvsa7HvkGgAAaKAb4HLovkB+zDSpdUA21MQJ5z373r6XawAAoIFmypI47hTM69Xgaiq1DsiGelgRyn1y6nkcS02XfY9cAwAADXQzzI/jSBy3Q+t2KmnciuMjU6PWAdlQI3tC+Wdv7DBd9j1yDQAANNCg1gHZUBf7Q/lF0r2my75HrgEAgAYa1DogG+pibyi/SLrddNn3yDUAANBAg1oHZENdrA7lFkjTrcYWmy77HrkGAAAaaFDrgGyok8uh+yLpMdNk3yPXAABAAw1qHZANdbMkjjsF83g1jjmmyb5HrgEAgAYa1DogG+pofhxH4rgdWrfUSONWHB+ZGvseuQYAABpoUOuAbACQawAAoIEGtQ7IBgC5BgAAGmhQ64BsAJBrAACggQa1DsgGALkGAAAaaFDrgGwAkGsAAKCBBrUOyAYAuQYAABpoUOuAbACQawAAoIEGtQ7IBgC5BgAAGuhq2R3H9TieZONG9m+odUA2AMg1AADQQNfSnDguFMzrZPY1qHVANgDINQAA0EDXyrdd5jWN46ZJrQOyAUCuAQCABrpOVoTui+NpPI9jqelS64BsAJBrAACgga6LPaHcAnkaO0yXWgdkA4BcAwAADXRd7A/lF8j3mi61DsgGALkGAAAa6LrYG8ovkG83XWodkA01sjuO63E8ycaN7N+w75FrAACggW6I1aHc4vizOBabLrUOyIYamBPHhYJ5nMy+BvseuQYAABroBrgYui+QHzNNah2QDTXxbYnz3nHTZN8j1wAAQAPdDEvi+K1gXq8EV1OpdUA21MOKUO6TU8/jWGq67HvkGgAAaKCbYV4cn8bxS3hxP86bcRwwNWodkA01sieUf/bGDtNl3yPXAABAAw1qHZANdbE/lF8k3Wu67HvkGgAAaKBBrQOyoS72hvKLpNtNl32PXAMAAA00qHVANtTF6lBugfRZHItNl32PXAMAAA00qHVANtTJxdB9kfSYabLvkWsAAKCBBrUOyIa6WRLHbwXzeCWOOabJvkeuAQCABhrUOiAb6mheHJ/G8UscT7JxM44Dpsa+R64BAIAGGtQ6IBsA5BoAAGigQa0DsgFArgEAgAYa1DogGwDkGgAAaKBBrQOyAUCuAQCABhrUOiAbAOQaAABooEGtA7IBQK4BAIAGGtQ6IBsA5BoAAGigQa0DsgFArgEAgAYa1DogGwC5JtcAAEADDWodkA2AXJNrAACggQa1DsgGQK4BAAAaaNS6WgdkAyDXAAAADTRqHZANsgGQawAAoIHWQKPWAdkgGwC5BgAAGmhQ64BsAJBrAACggQa1DsgGALkGAAAaaFDrgGwAkGsAAKCBBrUOyAYAuQYAABpoUOuAbACQawAAoIEGtQ7IBgC5BgAAGmhQ64BsAJBrAACggQa1DsgGALkGAAAaaFDrgGwAkGsAAKCBBrUOyAYAuQYAABpoUOuAbACQawAAoIEGtQ7IBgC5BgAAGmhQ64BsAJBrAACggQa1DsgGALkGAAAaaFDrgGwA5JpcAwAADTSodUA2AHJNrgEAgAYata7WAdkAyDUAAEADjVpX64BsAOQaAABooDXQqHVANsgGQK4BAIAGWgONWgdkg2wA5BoAAGigQa0DsgFArgEAgAYa1DogGwDkGgAAaKBBrQOyAUCuAQCABhrUOiAbAOQaAABooEGtA7IBQK4BAIAGGtQ6IBsA5BoAAGigQa0DsgFArgEAgAYa1DogGwDkGgAAaKBBrQOyAUCuAQCABhrUOiAbAOQaAABooEGtA7IBQK4BAIAGGtQ6IBsA5BoAAGigQa0DsgFArgEAgAYa1DogGwDkGgAAaKBBrQOyAZBrcg0AADTQoNYB2QDINbkGAAAaaNS6WgdkAyDXAAAADTRqXa0DsgGQawAAoIHWQKPWAdkgGwC5BgAAGmgNNGodkA2yAZBrAACggQa1DsgGALkGAAAaaFDrgGwAkGsAAKCBBrUOyAYAuQYAABpoUOuAbACQawAAoIEGtQ7IBgC5BgAAGmhQ64BsAJBrAACggQa1DsgGALkGAAAaaFDrgGwAkGsAAKCBBrUOyAYAuQYAABpoUOuAbACQawAAoIEGtQ7IBgC5BgAAGmhQ64BsAJBrAACggQa1DsgGALkGAAAaaFDrgGwAkGsAAKCBBrUOyAZArsk1AADQQINaB2QDINfkGvxfe/cDqdXdBwD8J1eSXDJJMiNXJjMjmUwSk8wkcV2ZyURm5jUZk0xmIq8kmfFKriSXyUwykSSZvGSSZCLJK0lMkitX7P393nN6e3Y65zx/brfnPPf5fPh5t57n/PY+v9/3fM/3+XWe3wEAUEAj1sU6IDcA8hoAAKCARqyLdUBuAOQ1AABQQCugEeuA3CA3APIaAAAooBXQiHVAbjA0gLwGAAAKaBDrgNwAIK8BAIACGsQ6IDcAyGsAAKCABrEOyA0A8hoAACigQawDcgMdWxjb17F9ZihAXgMAAAU0iHVAbhgWu2P7Tz7GPxsOkNcAAEAB/fqtjm08toP5l/OHsd2KbdEs+lwe26nYpvN2LraNQkysA3ID/zOeX2tbx9gCOchrAACggJ5jy2LbHtuh2C6EbPG66jN/0+N/Y0FsN19xn4h1QG6YDzbHdq1ijC2Qg7wGAAAK6DlyIrY/23zGYrsXssXubm1t0+8moSbWAblhyLwf26U2Y2yBHOQ1AABQQM+RydiOxLYrZHdxpwXzO6H9Ivm2Hv5bu9r0eU6oiXVAbhgS78R2JnT2F9MWyEFeAwAABfRr9o82n/tMD31+3KbPaaEm1gG5YZ4bi+1k6O6XWxbIQV4DAAAFdB/srvncz2J7o4c+z9f0OSPUxDogN8xTK2I7ml8/0/XudMie+3Ey/zML5CCvAQCAArqBLtZ89s976G9RbMcq+rsr1MQ6IDfMQx+G7FdS1/Jr58LC658FC+QgrwEAgAK6kdbWfPYLs1wseFDo7yehJtYBuWEeWhfb+prX04Ovp4MFcpDXAABAAd1Iv4VXu83Kcx8U+vtCqIl1QG4YUmeDBXKQ1wAAQAHdSHV7ke96hWM7JtTEOiA3DKnTwQI5yGsAAKCAbqTFIXugWNnnPzOLfhe29PO7MBPrgNwwxKaCBXKQ1wAAQAHdWL9UfP60cD7SY58bW/rZI8zEOiA3DDEL5CCvAQCAArrBPq0Zg6099vlteLHI/oYwE+uA3DDELJCDvAYAAAroBhsN2UM5y8bghx77vJofPynExDogNww5C+QgrwEAgAK64S5VjMHtHvp6t+X4tUJMrANyw5CzQA7yGgAAKKAbbl/NOKzssq8f8+MuCi+xDsgNWCAHeQ0AABTQTbe2Zhx2ddFP2m/8aX7cJuEl1gG5AQvkIK8BAIACehA8qBiHqS76+C4/5orQEuuA3MD/WCAHeQ0AABTQA/wF/n6Hx6eHfT7Oj9kstMQ6IDdQe321QA7yGgAAKKAbZKJmLN7q4Pjvg7vHxTogN1BkgbxZVsS2I7bJ2P4d25PYZmK7Htv6HvpLNwh8mx+f+pmO7VTo/hkuyGsAAKCAbsAXxqqxGG9z7PL8C2Z67wZhJdYBuYH/s0Def6ti2xvb721i/mHInqfSqY9D9RZ1t2NbaOjlNQAAUEAPllsVY/Fjm+OO5u/7VUiJdUBu4G8skPfHktg+D9kv2/7qou3vsP+vOuhru2mQ1wAAQAE9WI5XjMX5mmPeju1Z3tYIKbEOyA38jQXy/vgkvLiT+2Rsn8W2LWTbq9Qtmt/uoO89obPF9k9Ng7wGAAAK6MEyXjEW0zXHnM3fc0w4iXVAbuAlFsj7I20dt7ritbT1yR8187Kmh1qprL1vGuQ1AABQQA+WZTXjsark/Vvy157kX0QR64DcwN9ZIG+m3TXz8kXFMe+F7KaB9J6LeW20ILYPY7tQ6OOEIZbXAABAAT2YqvYhL+6jmb4Q3sxf+1YoiXVAbqCUBfJmGg3Z9nBl83Kq5P1LY7ubv55+PTdS8p4PYtsZ2ybDK68BAIACenCdqBiPg4X3fZ3/+Z3YFgklsQ7IDZSyQN5cl0Pn+5Cfzl+7ou6R1wAAQAE9v+3o4Ev88tge538+LozEOiA3UMkCeXMdqJmb0Zb37cr/7EFeAyGvAQCAAnoeW1UxHo9a3jOZ/9klISTWAbmBWhbIm+vjmrnZ2lIXPb8pYIshk9cAAEABPRweV4xJeojn+vyf076da4SQWAfkBmpZIG+uxTVz833+nufbsPxouOQ1AABQQA+P0xVjku60up7/8yHhI9YBuYG2LJA32/WKuTkT21fhxfNWlhgqeQ0AABTQw+PbijG5mf/vPV8UxTogN9ARC+TNdrxibp7GNh1srSKvAQCAAnoofdxmbLYJHbEOyA10xAJ5s+1ocx78ZIjkNQAAUEAPn6U143JW2Ih1QG6gYxbIm22sZn7SHeQrDZG8BgAACujhVPagzie+KIp1QG6gKxbIm+9RxfxMGRp5DQAAFNDD62zJmHxpWMQ6IDfQFQvkzVf1cHK/mpPXAABAAT3EThTG44ohEeuA3EDXLJA3356K+XliaOQ1AABQQA+vY4UviGOGRKwDcgNds0DefBtr5mi14ZHXAABAAT2cWn9u/IXhEOuA3EBPLJA330jNHO00PPIaAAAooIfPkthm8nH4VZiIdUBuoGcWyJvvu5o5Oml45DUAAFBAD5/9+Rg8iG25MBHrgNxAzyyQN9v6NufBHUMkrwEAgAJ6uKyN7Vk+BpuFiFgH5AZmxQJ5cy2N7W4+FzM187TSUMlrAACggB4Oo7Hdyj//IeEh1gG5gVmzQN5cp/J5eBrbppp5mjBU8hoAACigh8PP+We/FNsC4SHWAbmBWbNA3kyftMzD5/mf3ayYp+OGS14DAAAF9Pz3VbDvuFgH5Aa54VWzQN48Y7E9zufgp5Y/n6yYpxuGTF4DAAAF9Pz2/GfFaf/ND4SFWAfkBkPzylggb5b0C7kr+finbeVGW16bqJmrpYZOXgMAAAX0/PRWyO4aT595p5AQ64DcIDe8UhbIm+X78GLf8XcLr62omavthk5eAwAABfT8k+6G+iP/vAcG8P//m7Fti21vyBYg0t6hdYv8K2P7LrbrIbtbfjq2y7GNi3XAdVBumCMWyJtjY3h53/Gi2xVz9UMH/R+ObY1hltcAAEAB3V8LQ7ZonBZ9x2retyRki8Pps55q+GdKP4f+KLYvYzsRsp9GP62YtxUVfaRF9Oma+Z4Q64DroNwwByyQN0O6KeBueHnf8aKTFXN1tU3/3+Tv+4ehltcAAEAB3T9rY7tf+Bz/CtkCc6u0OH4pf/1cyetNMxLb2diuheqF8dSulByb9hY932auU7su1gHXQblhDpwOFsib4Jd8zG+Hv+87XrSjYq6exba44pj389evGGZ5DQAAFND9davis1yI7e2QLYR/2PK+tHC8aAA/Z9VDtPYW3rcstt/z146EF3fU7y059qlYB1wH5YY5cCZYIO+3vaF63/Git2rmq2xLtuUhuzkh9b3aUMtrAACggO6fd0P7u6Rb269hMBfHnyvbLqV13890l3z6OfSfsW0qHLug5NhpsQ64DsoNc+BRzRifMzyzkp5Fkv4C4nF+zU9bsS0svGdXaL/veNG9UH3DQavR/L9raxV5DQAAFNANsCF0vjie9vEeGeB5S//fnxU+0+3Ce9KiQ1ocf6/k+LIF8htiHXAdlBtesXZ/eT0dmr/NWVOlcfujZEz/E7I7xtOzS34Mvd2tf6pmzr7O/9tpbq+FFzcdIK8BAIACugFfFP9s85nSovJX82DetpR8tiMtrx8O2U+dN1Qc/3bJ8VNiHXAdlBtesV9D+7+0/sIw9WRj6PzGgDshe0hnp3Z00XfaXmWZ6ZDXAABAAd0Mn9V8nnSH9Np5Mm+HSz7f821UxvN/31lz/PaS4/eJdcB1UG54RdI2X8dDZwus0/l1ie5s7XB80/Yr73TZd3oY50yHc/e+qZDXAABAAd0saaH4fP6lLbWLsX06z+btemGu0v6u6Q76N/MvwsfaHH+wZL7Xi3XAdVBu6EF6SGO6mzn9uin95ezJ2J6E7p4L8ld+bftnyB5EvSXvc4XhrbQyvLzdWtkC9uYe+z/apu+0gL7VNMhrAACggKYfCxHFuTqZv/ZbyO6Ub/fw0QthuB7QKdYBuWHuPAzdL4Z32h4a3lqHa8buQajeaq0Tb4Tqh3WmefnQ8MtrAACggKYfPimZq20heyBXupur3c+oR8LLP5ueEuuA66DcwEDaHdvVkP1ld3r+SHpw54GQLXDPVrqDfzJkv05Lfd8K2V3+bxh2eQ0AABTQ9MtUePknzu/kX1y/6eD4j0rmerdYB1wH5QZAXgMAAAW0ArrpHhXm6Wxsl0N291gnyn6OPSbWAddBuQGQ1wAAQAGtgG6ydSXzlBbG00O61nTYx7XC8XfEOuA6KDcA8hoAACigFdBNt69irg51ePzSkmMnxTrgOig3APIaAAAooBXQTXexZJ7SliujHR4/UXL8drEOuA7KDYC8BgAACmgFdJONhGwrleI87e+ij8nCsam/UbEOuA7KDYC8BgAACmgFdJNtK5mjmdiWddHHvcLxV8S6WAfXQbkBkNcAAEABrYBuuh9K5uhUF8evLjn+gFgX6+A6KDcA8hoAACigFdBNd6tkjjZ3cfzuWR4v1gG5AeiXN0P2a7q9sU3FdjO2nTXvXxnbd7FdD9kv7qZjuxzbuLwGAAAooAfPqpL5eRjbgi76+CW8vD3LArEu1sF1UG6ABkm1yUexfRnbiZBtB/e04hxdUdFHWkSfrjm3J+Q1AABAAT1YdpXMz7Eujk8P+JwpHH+m5H3rY7sW20KxDrgOAn2QapazeT3ytOb8LHuOSnrw+Pk253Vq1+U1AABAAT1YTofZbY9S9oDPPYX3LI/tfsju1hLrgOsg0AQTFefn3sL70kPLf89fOxLbWP7ne0uOfSqvAQAACujBkX5q/KQwN09Cd9ujHC+Z33Utr6c7xn+L7UZsi8U64DooN0CDlG2Xsqbl9SWxXY3tz9g2ldRRxWOn5TUAAEABPTg2lMzNVJd93C7po3WBPfX3KLy420qsA66DQBOkLVeeFc7N24X3nAvZ4vh7JceXLZDfkNcAAAAF9ODYXzI3O7rsY6akj/QlMm2rcib/9y1iHXAdlBugYbaUnJtHWl4/HLItUzZUHP92mP2NBvIaAAAooOmjy4V5SXdRjXbZx/02cz0h1gHXQbkBGuhwybn5fBuV8fzfd9Ycv73k+H3yGgAAoIAeDGlPzeLPii/20M/Bijl+nH+5FOuA66DcAE10vXBepi3h0rYpb+Z1zLEeaqD18hoAAKCAHi5p/85D+ZfK9DPku7EdjW2lWBfr4DooN0BDLS85L0/mrz1/uPiiNn1cCMP1gE55DQAAFNAg1gG5AeaBT0rOy22x7Q3Z81XeaXP8SHj5OSxTQzBu8hoAACigQawDcgMMuKnCOfl8UTz9Gu6bDo7/qOS83i2vAQAACmjEulgH5AZoukeFc/JsyB5efrXD48se8DkmrwEAAApoxLpYB+QGaLJ1JedkWhhPDy9f02Ef1wrH35HXAAAABTRiXawDcgM03b6K8/JQh8cvLTl2Ul4DAAAU0Ih1sQ7IDdB0F0vOybTlymiHx0+UHL9dXgMAABTQiHWxDsgN0GQjIdtKpXhO7u+ij8nCsam/0SEZP3kNAAAU0CDWAbkBBtS2kvNxJrZlXfRxr3D8FXlNXgMAAAU0Yl2sA3IDNN0PJefjqS6OX11y/AF5TV4DAAAFNGJdrANyAzTdrZLzcXMXx++e5fHyGgAAKKAV0Ih1QG4AXrtVJefiw9gWdNHHL+Hl7VkWDNEYymsAAKCABrEOyA0wgHaVnIvHujg+PeBzpnD8mZL3rY/tWmwL5TUAALAwoIBGrANyg9wATXA6zG57lLIHfO4pvGd5bPdjOyGvAQAACmjEOiA3yA3QBGkblCeF8/BJ6G57lOMl5/K6ltfTHeO/xXYjtsXyGgAA8FcfGtR5KiaBhlwHgddrQ8l5ONVlH7dL+mhdYE/9PYptTF4DAADaFdAWI+kHC+RAU66DwOu1v+Q83NFlHzMlfbwXsm1VzuT/vkVeAwAAOimgLUbSDxbIgaZcB4HX63LhHHwW22iXfdxvc15PyGsAAECnBbTFSPrBAjnQlOsg8PosCdmCeOs5eLGHfg5WnM+PYxuX1wAAgG4KaIuR9IMFcqAp10Fg8IzEdihk+4ynmuJubEdjWymvyWsAANBtAW0xkn6wQA405ToIIK8BAMAQF9AWI+kHC+SA6yCg5pF/AAAAAJhjFsiBfrFADgAAAEBfWSAH+sUCOQAAAAB9ZYEc6BcL5AAAAAD0lQVyoF8skAMAAADQVxbIgX6xQA4AAABAX1kgB/rFAjkAQBf+C2wIqhTZuakSAAAEIHRFWHRNYXRoTUwAPG1hdGggeG1sbnM9Imh0dHA6Ly93d3cudzMub3JnLzE5OTgvTWF0aC9NYXRoTUwiPjxtc3R5bGUgbWF0aHNpemU9IjE2cHgiPjxtaSBtYXRodmFyaWFudD0iYm9sZCI+WTwvbWk+PG1vPj08L21vPjxtZmVuY2VkIGNsb3NlPSJdIiBvcGVuPSJbIj48bXRhYmxlPjxtdHI+PG10ZD48bXN1Yj48bWk+eTwvbWk+PG1uPjE8L21uPjwvbXN1Yj48L210ZD48L210cj48bXRyPjxtdGQ+PG1zdWI+PG1pPnk8L21pPjxtbj4yPC9tbj48L21zdWI+PC9tdGQ+PC9tdHI+PG10cj48bXRkPjxtbz4mI3gyMkVFOzwvbW8+PC9tdGQ+PC9tdHI+PG10cj48bXRkPjxtc3ViPjxtaT55PC9taT48bWk+bjwvbWk+PC9tc3ViPjwvbXRkPjwvbXRyPjwvbXRhYmxlPjwvbWZlbmNlZD48bW8+LDwvbW8+PG1vPiYjeEEwOyYjeEEwOzwvbW8+PG1pIG1hdGh2YXJpYW50PSJib2xkIj5YPC9taT48bW8+PTwvbW8+PG1mZW5jZWQgY2xvc2U9Il0iIG9wZW49IlsiPjxtdGFibGU+PG10cj48bXRkPjxtbj4xPC9tbj48L210ZD48bXRkPjxtc3ViPjxtaT54PC9taT48bW4+MTwvbW4+PC9tc3ViPjwvbXRkPjwvbXRyPjxtdHI+PG10ZD48bW4+MTwvbW4+PC9tdGQ+PG10ZD48bXN1Yj48bWk+eDwvbWk+PG1uPjI8L21uPjwvbXN1Yj48L210ZD48L210cj48bXRyPjxtdGQ+PG1vPiYjeDIyRUU7PC9tbz48L210ZD48bXRkPjxtbz4mI3gyMkVFOzwvbW8+PC9tdGQ+PC9tdHI+PG10cj48bXRkPjxtbj4xPC9tbj48L210ZD48bXRkPjxtc3ViPjxtaT54PC9taT48bWk+bjwvbWk+PC9tc3ViPjwvbXRkPjwvbXRyPjwvbXRhYmxlPjwvbWZlbmNlZD48bW8+LDwvbW8+PG1vPiYjeEEwOyYjeEEwOzwvbW8+PG1pIG1hdGh2YXJpYW50PSJib2xkIj4mI3gzQjI7PC9taT48bW8+PTwvbW8+PG1mZW5jZWQgY2xvc2U9Il0iIG9wZW49IlsiPjxtdGFibGU+PG10cj48bXRkPjxtc3ViPjxtaT4mI3gzQjI7PC9taT48bW4+MDwvbW4+PC9tc3ViPjwvbXRkPjxtdGQ+PG1zdWI+PG1pPiYjeDNCMjs8L21pPjxtbj4xPC9tbj48L21zdWI+PC9tdGQ+PC9tdHI+PC9tdGFibGU+PC9tZmVuY2VkPjwvbXN0eWxlPjwvbWF0aD7Ai4GUAAAAAElFTkSuQmCC\&quot;,\&quot;slideId\&quot;:273,\&quot;accessibleText\&quot;:\&quot;bold Y equals open square brackets table row cell y subscript 1 end cell row cell y subscript 2 end cell row vertical ellipsis row cell y subscript n end cell end table close square brackets comma    bold X equals open square brackets table row 1 cell x subscript 1 end cell row 1 cell x subscript 2 end cell row vertical ellipsis vertical ellipsis row 1 cell x subscript n end cell end table close square brackets comma    bold beta equals open square brackets table row cell beta subscript 0 end cell cell beta subscript 1 end cell end table close square brackets\&quot;,\&quot;imageHeight\&quot;:72.22721437740694},{\&quot;mathml\&quot;:\&quot;&lt;math style=\\\&quot;font-family:stix;font-size:16px;\\\&quot; xmlns=\\\&quot;http://www.w3.org/1998/Math/MathML\\\&quot;&gt;&lt;mstyle mathsize=\\\&quot;16px\\\&quot;&gt;&lt;mi mathvariant=\\\&quot;bold\\\&quot;&gt;Y&lt;/mi&gt;&lt;mo&gt;=&lt;/mo&gt;&lt;mi mathvariant=\\\&quot;bold\\\&quot;&gt;&amp;#x3B2;X&lt;/mi&gt;&lt;mo&gt;+&lt;/mo&gt;&lt;mi&gt;&amp;#x3F5;&lt;/mi&gt;&lt;/mstyle&gt;&lt;/math&gt;\&quot;,\&quot;base64Image\&quot;:\&quot;iVBORw0KGgoAAAANSUhEUgAAAcsAAABaCAYAAADXT30VAAAACXBIWXMAAA7EAAAOxAGVKw4bAAAABGJhU0UAAABEsZUXFwAADtFJREFUeNrtnQ9kl1sYxx8zk/kZSa4kkSSZK5JcyUSSJDMmM5MZySRJJMnkikmuSWImk8xIJklGJpMkcs0kE1fmmmRMZmZm3Ps+dqZf237v+f/+znnf74fDdO/v/XPe55zvOc8553mIACg2e5PSlZTHSRlLylxSFpOykpSlpCwk5WtSRpLSl5SWpDSg2gAAAOSduqRcSspEUv4zKCykr5JyGlUJQHF5adiBuCh1Fs/dncHzoXOMn46kzDi0icmkNOWoDerael2GzzQA8wUQy/DFkmcTJ2Ee0bJVYtvscr2TlFNCKG4kZVrDPthFW+PoWZ9DLCGWIJ6OpZlW13FWHBv826Qc8Oxi2y2enzuwRQtx5E6rPSn7YBJRsyMpUynf+ntSDm3yu9qk/KlhM6+TUnJoxyxYt8Xs1Yf4fBMzbRciz3VVL2bZF8jcxc1lOSkvknJR1EGDw4EIAN7Yk5Rxhw10b8bP/4fBMz4UHSyIn+2SGeKKsJE0WjRsh9vKFg/vcTgpo449JT4HgTUG/QY/U6/4ZgBEy4CjRloNVBvtfFLO4FPnBp6dfZB885uK17qpYeNDHt+JhfuHg3Y4kUH9n9Oc5R6ByYK88NBBI63GtnuVNSA+InAMnzhX9Em++WfSc+/puEPPe3wvXsaw3aT0IYP6b1V8lil4ckAesd0A1FqFZ/5H4bkwo8wXBxW+eZvmNTs07JzPa5Y8vh+7UL+T3bpgredvMKI4w4XbFeSSkhiRmzbSNxk/736FZ7qBz5o73ku++QzpbxphcZnXsPXrnt+R3ZaLFm2xs8qDlS8QSpB39mp2GuvLiQyfVbbW+hKfM3ecILWjHiY80bDzrxm8a6tFO/xCfnaZ1pB8NyzPinfCVEEROGvRSNktuiWDZzyk0GC34VPmjjHy53bXFafGDN73jkVbvOTheWTHbRZo86M6AOSWBxaN9K7nZ+PR7SfJM5zCJ8yl10PliIJpAIwGCsfVqTtAqLS26nLAeIoQCQuADdQpCFJa8Tm67CH5WUqQP3oU7G7a8h7fKLyoM9s1n6u8DDscqMyRm6M6eaBWTCg2K61oqsWDN9AsGTZS3a37Os+UFnmI15JK+HS5ROV4x4jlPUYojDOX62myGLi2WN5bZePfswJOJirVxQM01WJy2aKR3vLwPLKD6HC/5pOdijb32PI+g1WYtbmcWftYv5edZeZBTD3EEmIJVuNimobdchkr9ornjhKES7uizfVb3kcnXuxQFerhnWFbNJ1xywSahXhXAe0RYgk2hSNwzBk20r8dPQMHUF8g7H4tKqrHOmw7qk4KO1MGC5NpSDzdDUmyXfE8GD5eUHuEWIKKdJC5O/ZaBrPbc/hEuUY108WDDO28M7K2yINN1WQHvDdAdt66u8D2CLEEqTwzbKS8SWiPxX3PS67/Ap8m19SQejq5LMXycBXr5Cn5ixvLafxkYSQHC26TEEuQCm9hN41ZOW5xzzQXMI9+ES0k3zRq2JltR3WB1DNpVJNtZH6cpEdy7VeS33O4wdqC2yTEEkhpIXN37EUPs9lufJLc05yhWKqmq7sbQL2cJvONd5XOQfeSPO7ubzBJiCVQY8iwkerOAmWd5Dt8ikKgs+nGtqNSTfkWijfDNLUep85aH5ZSFu6Pl1OQlxJiCTTYauECeqFxjxlJw92LT1EI+jMSS14bVcn0cSWguuGAAf8YtsX7ZddpVHj3DpgixBJk5wLi0q5wfZk77CY+ATwZjjuqMw4He1nyh0VbPEmr+wKmNYQVQCyzYLfwdvCSBwcAYU/inBjU8WRpRfzNUdt4ue4yBbx/ZdCwgc5Seq47WRqmCfITSg+EyXPKRixfSK49SuFGqjHNTsLeG1mg9jGYIMQyI46LidI0ma/HDwmhDYoGi5eqFCpsi8StlLY5AeSTl4ZiyTs22WXKuzt/iNHoshiNfhMifFfMKHdT+vGUvsAHaPyuk2Q+w0yLtYxgHxBLn/BSwnVha5UmV6wX7JE8Sr+utbNtdm6iQ9zegwt9esKiITZvcr17FP4uRJAtOiHeHjjwfKw/l3g4knpqJPPEB5U2Mv0O84NYeuSSEMNKba9FcZC6hyKJMGW6I49dQFvLriNL6JxVYmkQFrOGYml6JnitfElK2zobDZ3rDsWyBaYHsfQEe3Lep8wk2xx9j2+haUYpZQqtGl9TJaFzUwRGcILcu8JCLSMZ1ampWN5x9J7sun1E8ey+fuvgnW+jP4dYeoL78UqBZng/yg6Da6Yde7oaWgUctWiYLDCy7AYDkRgCxNI982S+waeLVtcs5+nnmuQS/VwHadYQVf79rQhscI9mnSF8JMQyK05R5aWCCQsvTtoA8XWIFdFn2Dj/pfTNFTyVboBYQizJ325YHu2qum3HKHzXbJfFdz2DPh1i6YHGlLY8T+Y7WA+SfO09ONg3/MVDp9wckUFALOMUy7VGt6B4H15vKQVuiy8Nv+s0xbVOC7GMo76myE9mKlk856VQK+Ww4w75WWRGAbGMVyyZSwG+vykcw3XW8NsOEYBYuiNtmW1W1Kcpt0ge2jFYeslNZzxH8QVthljGLZbMJ437dQVujzaJD9oIQCztqZe04X7L68uiyV0N3ZA+O+iMOyM0DIhl/GKpk9OSny3kQ/vs6Vk2/L78brvQ10MsLZElQnBxROkjRbxZjdd/Vsi8I0aILVAtseRjTDqJAv4KtN44pOSM5YAImX0glrbIEpXvdGTrw2Waw5tGr8RUST2GDZTDke2BjYEqiSVzj/TOYYa2IYbD37k4b8nlFkwQYmmBLCSqyzCSfK36GCuJH3yCwnXvAYhlJY5o2uzlwOpsgNy521cIeSwhlubIlgGAoBtiCSIUS2ZB477jAdXXRXK/Ps1HwkoR2EqR9gzEEqhFJpb16OIgliBusXymOfuqDaCujpHdXoG0MgixhFgaIPMudqKLg1iCuMXytqbdnqxyPfFGCVkUIg79d8Oigw49uDrEMjxk4SR5TRNp4CCWIGKxPKdptx1VrCOOnvWR5K7UtbCRH8j87POOgG0FYhkeOxTaMB81LHw6OIgliFUsT2rabW8V62hY8mycDHdf2f/Pfy8adtJvIJYQS02aFd+Jg57zmvsx+jW11gExeOX440NCIx7TarYRiCUAVRbLbZF0XtcUnm2zrPGXLTrqUKOiQCzDpYn8xA7PTWhGiCWIVSxrI+i8VMThRsrv35D5cZIQ3WYQy7ApkdtjTUEHSodYgqKIJWnabX/G9cLJqOckz/RUco1dZJ778jMFloU+Q3DOUg9Ov/WQzEMv5inZBsQSFF4s/8x4hD4leZ4JRTHrtOioHkIsIZYS70yPokguC+HjlFtH6WcmEr7GQeEheU6ru2cnhU5cIbuMJRBLALGsgli2Z1gnslyVfIRkp8PrpZXTEEuI5Saw/X1UsJ+vQicKH5ygaGKJrCPFFcusREN2/pPXE5s0r2mT+5KFeTvEEmJZRiPJz/z+J2y5DtUFsYRYxi2WWzTroyGDulDZgn/R8NqtFrbwCmIJsRTsVhBKXms/BnmEWEIs8yGWBzXu+zWj0bqsLmx3SD61sIduiGXhxVIleQbHXD4EaYRYQizzI5bNGvf1HTeVU4DJUh1xMHfb+LR8tvQbmW/h3w+xLLRYqoRS7IIsQiwhlvkSS50Yqmc918GY5P6c5NnVuuFpC5uYpDACykMss6ek0FYnIYkQS4hl/sRSNevIHLlNYLuePoUZnWu31mMLu/gLYllILhBc9RBLiGXhxLJG4773PL77eYX7n/dwX3bHzlrYxgmIZeFQGVw2QhIr00s4ZwniE8smxfvxMY3dnt77CMkPc/tcK+2yEMsZynfaJYjlRlSOitSgO6vMA4gliFAsVeNX3vf0zrsUOh8OSl3yXPfvI/A8QCzDQCVKD0jhkUEje45qA1UUS94os0Rqa5U+Zk8sgJ8U7p/FObVDZOeqz+vOR4ilmVj6DECwTwzuzsZagcMGDWwc+gAMxdJFrFLVpQMfQsBuqlGFez/JsP5HLMRykX7NowmxzC//KtiDryhXh8s8MXdjrcC3Bg1sHvoADMXyneW9+JzgisJ9Xnh61yGq7jqpj9klu4sbcmaTEMuNqGzw8RF4nyNPLVDkGUhqyDwly3YCQF8subRZ2OsHUovW48P92q/4fqNV+AYTZCeYozmzSYjlRi4q2AHrwV5H96sX4rt27dcU8Rlfm2MUF6ARwFAsuUGeMbiPyqaeWfITpaafwokWtBlPyM1Ro7wELIBYbqSk2FY/OZgMtYhBa3ls4qhzq76zaFifCdHogZlYrpVeDRu6r3A9XhNxffj/N9HQdd6LO4ms3Zo2u2LLy5uk7IBY5pbrGjbcZFDnXZt4OR5RxEdSGsWU2LZhvcxJwwLVEUsuU5JZJq/9qWyo+eLQfbQmkpwU94fFYJKTNu/0XPc8ix4it8EseH2JAzkcgFjmEp2+nwdhl2l1Z3f5wLZGtJHT4r+P0MYlvUWKbLc1+43Z3XpOuLE+OW5Yy0I0r4pO74i4J2adEEud8ndSLiXlpCi8rjlMamvqg+TmPGMHrbpb3ztuI3zMhY+xfBBt5aCheHMbeyyuMUk/N034LDNCjK9TtpuWIJb+KDmaLMk28kUTtJ/dVitU/ZBrAGLpq7CoHXX4Hlk9t0mouRDCNHZALHPFTVI7r6zrKWqPrSIGKIz4pABiWV6GSG1Ha9qxpUHHIgmxhFgWFV5Gu0Pmad/WvItPhUcIAOBILM+J3/BB+CtCPMeFm3JRjHSXxN/8b7zhhN2x12h1wwFiVwKIpR84cACvP/LO6jHR/hbWtckfor1ym7whBnFokwB4FEsAIJYAAIglxBJALAEAAGIJwhbLpQqlD9UDAIBYAgAAABBLAAAAAGIJAAAAQCwBAAAAiCXEEgAAAIBYAgAAABBLAAAAAGIJAAAAQCwBAACAKMWyFdUFAAAAYplemlFdAAAAiohOAtkzqC4AAABFo4b0EsUeR5UBAAAoGvs1xbIOVQYAAKBotGoI5XdUFwAAgCIyoCGWw6guAAAARWRaQywvoLoAAAAUjSaqnI1+fVlMynZUGQBAl/8BoNJNs3CdsAcAAADFdEVYdE1hdGhNTAA8bWF0aCB4bWxucz0iaHR0cDovL3d3dy53My5vcmcvMTk5OC9NYXRoL01hdGhNTCI+PG1zdHlsZSBtYXRoc2l6ZT0iMTZweCI+PG1pIG1hdGh2YXJpYW50PSJib2xkIj5ZPC9taT48bW8+PTwvbW8+PG1pIG1hdGh2YXJpYW50PSJib2xkIj4mI3gzQjI7WDwvbWk+PG1vPis8L21vPjxtaT4mI3gzRjU7PC9taT48L21zdHlsZT48L21hdGg+f93MDAAAAABJRU5ErkJggg==\&quot;,\&quot;slideId\&quot;:273,\&quot;accessibleText\&quot;:\&quot;bold Y equals straight beta straight X plus ϵ\&quot;,\&quot;imageHeight\&quot;:9.72972972972973},{\&quot;mathml\&quot;:\&quot;&lt;math style=\\\&quot;font-family:stix;font-size:16px;\\\&quot; xmlns=\\\&quot;http://www.w3.org/1998/Math/MathML\\\&quot;&gt;&lt;mstyle mathsize=\\\&quot;16px\\\&quot;&gt;&lt;mi&gt;&amp;#x3F5;&lt;/mi&gt;&lt;mo&gt;=&lt;/mo&gt;&lt;mo&gt;(&lt;/mo&gt;&lt;msub&gt;&lt;mi&gt;&amp;#x3F5;&lt;/mi&gt;&lt;mn&gt;1&lt;/mn&gt;&lt;/msub&gt;&lt;mo&gt;,&lt;/mo&gt;&lt;msub&gt;&lt;mi&gt;&amp;#x3F5;&lt;/mi&gt;&lt;mn&gt;2&lt;/mn&gt;&lt;/msub&gt;&lt;mo&gt;,&lt;/mo&gt;&lt;mo&gt;.&lt;/mo&gt;&lt;mo&gt;.&lt;/mo&gt;&lt;mo&gt;.&lt;/mo&gt;&lt;mo&gt;,&lt;/mo&gt;&lt;msub&gt;&lt;mi&gt;&amp;#x3F5;&lt;/mi&gt;&lt;mi&gt;n&lt;/mi&gt;&lt;/msub&gt;&lt;msup&gt;&lt;mo&gt;)&lt;/mo&gt;&lt;mi&gt;T&lt;/mi&gt;&lt;/msup&gt;&lt;/mstyle&gt;&lt;/math&gt;\&quot;,\&quot;base64Image\&quot;:\&quot;iVBORw0KGgoAAAANSUhEUgAAA1kAAAB5CAYAAADLReuYAAAACXBIWXMAAA7EAAAOxAGVKw4bAAAABGJhU0UAAABOUUD+CQAAFhFJREFUeNrt3Q+EVdsewPFlZIwkRkYyEslIkkiSJEOSa2QMI0lGhiRXksiVjCSSJFdiJBkZQ0aSXDGScV2JXCNJIsmVZBjJGGMM7+3f2/u8uzuttfafs/c5e6/9/bDc9+6dWbPPb//WOmvtP2spBQAAAADlccMr/ylw6ecUAQAAACiTdwWeYC17pZ1TBAAAAKAsui0TnPdeue+VYa8c8spur6zWTHpGIiZJHZq/2+aVtV4Z8MpdrywZfv85pwgAAABAmZzQTGweeGVngjqeWyZZ0zHr2OCVF5rfP88pAgAAAFAmj0ITmu/Kv2OVxArl360yTbIuJqir0ysf6n5/O6cIAAAAQFnII3u1x/QWvLIrRR39yv5OVdI6h0K/+5VTBAAAAKBMDoYmNEMp67hlmWDNpagvfGdsjFMEAAAAoExqS7c/aaAO28qEEynr/Bb8/gCnCAAAAECZyARJ7hr1pPz9dcr+qODRlPXOBse1mlMEAAAAoCw2BhOhOw3UcTxikrUuZb3zXvmTU4SykqsDhwgDAABwXCdjnp/Ulm7f3EAdE5YJ1kwD9cpdrBFOEcpInnH9ovwVZTYSDgAA4LDaMuWPlb/5LvwFJvY1WMc3yyTrWgPHJQte7OAUoUzWeGUy1ACeKf/qDgAAgKvOhcY+MjE4QkgatkPZHxXcT4hQFZLsX0PJPx5cLQAAAHCdLFf+PTQOuueVDsKSycS1vsieW22ECFVwpS75bxESAABQMdvVjxecX3tlPWFJ5allkvWQ8MB18njgs7rEv0FYAABARcmk6lNoXCSTrj2EJRF5EmrJMsk6SYjgMlnQ4mNd0l8nLAAAoOLW1U20FhWrDyZxUNnfx+ohRHDVLvXj7fBG90EAAABwbaL1uW6sxIIY8dywTLA+EB64qlf9+GInz8YCAAD8TPaImq0bMx0mLJFmLJOs24QHLpL9Dubrkv2lYvUcAAAAHXkfa7lu7NRHWIy6lP1RwX5CBNfII4L1d7DkkcG1hAYAAMDopPp5CXI2w9U7bJlgyWIY7YQILtmgfn4HS67K7CU0AAAAkSbqxlFflP/eFn503zLJekZ44JJOr7zXJPolQgMAABB7PFW/EIa8crGC0Pzgi2WSdZ7wwCWPNUn+N2EBAABIpE8zprpJWP5vs7K/j8UjlnDGeU2Cy2OCWwgNAABAYo80Y6sDhOV/TlsmWF8JD1yxTf28Gg5XXAAAANLbpBlfyWOEqwmNdgJaK2OEBy5o88obTYLL8u1rCA8AAEBqo5ox1ihjz/+tHmiaZLG/GJwwYkjwK4QGAACgIT2GcdbOCsek1zLBkjt/naQNym69VxaVfm8C9sQCAABo3FPFwmJhVyyTrJekC1wwZkjwcUIDAACQiaOG8dbRisbjhWWSdZl0QdltsST4QcIDAACQiXalfwfpg/LfT6qSVUq/2Fqt7CNdUHYThuSer2CDBwAAyJNpNb0TFYvDgGWCtcAYFGW30ZLgE4QHAAAgU8OGcdf7isXhLmNQuOy6JcGHCA8AAECmbBe4+ysUhw+WODhxV2+DVwa9ci2YNf7llTnl36aT1eaWg//90SuTyt+VuZv24YQVXpm1JPhGQkRbAbkCgP6K/ipzXwxjr+mKfP5NlvGnlPVl/WCyJv0dr3yK+IC2devHg4aJ8rI9CztLeGgrIFcA0F/RX+XigSW+PRX4/Ccsn790j03KCh7ngysRpkG1XMGQJST3eKUj9LtrvHJc0xi/KVafK7OHlgSfrHBcaCsgVwDQX9Ff5emCZQx2pQKff9Ly+W+W6YP8qsyPhclGX3JHI84KHhsNVzN6aSulI48KLlkS/GpF40JbAbkCgP6K/ipv/ZYx2EfHP7vk2rzl8/eV4UPIbdwXlisWRxLW126o60vdFQ8U3yFlfxTgcMXiQVsBuQKA/or+qlm6I8ZhOx3+7Lstn1tuAKwo+geQDbzmDB9gxivrUtQ5aAnK2Zw/z36V7rnhMpaHTciP3yOOYW+FOjrX2grIFQCgvyo+20a8lxz+3Bctn/uPoh+8PB+7aGlYnSnr/dMSlCkmWaWaZM1EHEN7RTo4F9sKyBUA9Ff0V8VnW8L8lcOf+7nlc58u8oFv9cp3w4HLv0+7Esz2iEH5PJOs0kyy2iOunixWpHNzta2AXAFAf0V/VXyPlH0FRxcfwYwag24r8oG/sxz4uQbqPhHRuPIemDPJal4s/6lAx+ZyWwG5AoD+iv6q+MYiYtrn4Gc+UtYcGlH2fY8aeQTsYkQivGOSVZpJ1nDE339cgY7N5bYCcgUA/RX9VfFdjYjpiIOf+anl884V9aBXKvPtYSmjDdb/S0QisPBFeSZZUVdOHjjeqbneVkCuAKC/or8qvqGImLq2Z2nUWP57UQ/8eMSBD2TwN16p1t35YJKVnccRf/+e452a620F5AoA+iv6q+IbVNV5fUOWbZ+LMQbeVMSDfxBx0N0Z/I0u5e8Gvhw6+WdoI6XzKSJXbjv++WkrIFcA0F/RX7VaX8Q5kzi3lfjzybHv8cpdZV/sIlxkxUXZq3VVmQbObRkHbSVto7QWI3LlRsUnmbQVkCsA6K/or/J2UJX0zo5FRzARfxljvBlV5PFB2UxbHpvc18oPtRRxoECtY4xK6mHHY0BbAbkCgP4KrdYbY0x2sGSfaZXK51Wa4SI3Lq44QAV5EJXIQxX/IqKtgFwBQH+FvK2LMSYbIEytNxNxko4TIih/l/eoBn2MtgKQKwDor5CrOHd9jhKm1rsScZLkWd01hKny9jLJoq2AXAFAf4VSTLKYHBeA3HL8HnGi3nplG6GqtDhL4R+jrdBWQK4AoL9CruK8wjFMmIqhX8V7eWzKKyeVf1ejI/T7W5S/bOJNr4wrf78m2bh2kNA6I85LlsdoK7QVkCsA6K/or3LVHuNcXSZMxSFLHL5X2a/qMU5onbCFSRZtBeQKAPor+quW61DcySodecbzTsaNa5GwOpMbVV9dkLYCcgUA/RX9VRnGZLyTVRAbvHJbRS/jmaZMEl4nrOCqCW0F5AoA+iv6q1JMslhdsAAD55GYjWopaCgnvLJH+c+D1urY7pXfvPJI+avQvFb+87hnQj+H8luOyJFbtBXaCsgVAPRX9Fe5irOtDvtktVC3V17FOEkfvXJKsRkdlPoakSujtBXaCv0quQKA/gq5irOtzkHC1BpbYwyYpVxy4ApEnKXHXSkPc47lk4i/f4+2AvpVcgUA/RVydSDGudtEmJpvQ4yGNRfMkl3AJCs7YxF//wFtBfSr5AoA+ivkqi/i/MnrHW2Eqbkk4DMRJ2beKzsc+sxMsrJzOuLv/0FbAf0quQKA/gq5Gow4h18JUfP9pqq3QhyTrOz8EvH3P9NWQL9KrgCgv0Kuhlo8HkQdWe7xe8RJee3g52aSlZ2Vqhp7YVS1rYBcAUB/heK7FHEebxCi5joRY5B+ikkWk6wIbyOOoZ22AvpVcgUA/RVyE/WO/CAhaq7JGI1rK5MsJlkRRiOOoZe2AvpVcgUA/RVy8yjiPK4jRM0VZ6lOViJBlIGIHDpMWwH9KrkCgP4KufloOYcfCE/zxdnNG4jSEZFLV2kroF8lVwDQXyEXMhFetpzD24SomI0rz/dperzywiuHOBWlZ9uU+CFtpVJtRY51VRP+zkmvTCn/pe2l4J/y/38NJv7kCoqeK2l0e+WWVz4pf2GhWeU/sr2RYyv0sdFf0V/laVPEOTxAiJrvnxiN65ec/vZO9e9t6mucitKzLR06S1upRFtZEwxi5GrasRz/TpdXXqrorQP2kSsttdkr55X/zsd7rywEA7rFYID5l1fueeVIjpPyoudKUnuUvyGs7nNITPdzbIU7NvorxoHNYHttQ3KcRz5bIM4Lj3ncYpQVTuaD+ic5DU5YqexXxLppK862lRXBYPpbKBZ5TrKmVLxFXyQfD5ArTXcgmEAlWaBnKYhJd8VyJYl1lolCeDC1kWMr1LHRXzEObIYrlvN3h/C0xsmYDX9ThgPx26G6p4IBGtxwV7m7+AVtRU+unulets1rkrUz4eB9rgUT/KrmSqdXHqjGVkOdD+JXlVxJ4lbMzzHGsRXm2OivGAc2i+2Vjd2EpzXibEIn5Y3yb3lnORj7Q5XvWXjY7bDk0D3ailNtRc617W5FXpOs4ykG7nfIldzJ3YJ3KrutJ0YrkitJfI75GRY4tsIcG/0V48BmkEcBFw3nbYbwtNb5mA1fGkbSZ4blZcnh4CSH67qreD7UVS8M+fOFtuJEW+kOJsxRMchrknVSJR+0LLXgi7xKuSIDrw8q+z3+blUkV+JaSvA52jm2Qhwb/RXjwGbYYzlnxwlP600l6ABkEH3aK3vrOiRpLGuV/4Kk/PeHms5tIWhscNchS+5sp62Utq3Il/5IcFxxPntek6zDKQfsfeRKbp6p/DZTH6pIrsQxF/P4l1sweOXY6K8YB7bOJcN5+oeJbDGsStjA0hR5tGgzoa6E14YcuEJbKWVbkSth8sjNhFd6g05bns9/34JJlqxgON/kwTq5YnZGc0yvgn+/q24A1hEMys4GPxPn830LzrnruRLHvZjHP8WxFebY6K8YB7ZyzHWa0BTLBWV+rjNtkef0jxLaSum3XFWhrZSrrci7MXI1covmvx1uwSRLyJLfywlje45cyZxcsQ6/yyFLMSfZ66ZXxXuP63KFcsVGLmxE3UmWz7qdYyvUsdFfMQ7M0zZlfrSTu1gFJC8wyx2HLw00KLk9LKtMsflZdZn2BemjrZSqrdjuInS2aJKlgknfaPDlHWdAcJxcydwN9eM+PxtS1CFXz/+I+NyzDQ4WypYrNgeV+c6ITCQGOLZCHhv9FfJy0xD/AUJTfLL8qNxuvK/85+7ngo5qMSjSOcnjHNPKf5ToN+Vv6sfsGdsNDf85bcWpttKqSZZNWxDj8PEMkiuZWhUaLC6qxu4CyGOEUY8P7qtoruhsDAbsX4PYyz9lRbpNHFspj43+CmmtNlw8eEZoAPfdMQyYdhEaZxRxkqWCvx8+nh5OVaZOh2J7PoP65D0N2yNV58gVOIwcRBojSr/X4EZCA7hPHjX7qukEpgkNk6ycXVVuvgtYFNNBbN+q7K5Y2xYoGCNX4DByEEl1Kf1drFOEBqgO05LuhwgNk6wchTdKvsZpytTqUGz7M6x3vyWfJskVOIwcRFK6J4WeEBaAzqC28s0qQsMkKwfh9wHlEbQNnKZMDQSxncm43jZlfmRwklyBo8hBJKXbfPiTSr/dBYASW6n0+zjcIjRMsnLwPHQcNzlFmautZpXHXj5vDfk0Tq7AUeQgkpCL0x/VzytkbiM0QHXJi5izmsHTfkLDJCtDZ9WP+zZ1cooyJ+dW7izlsXrYY0M+XSNX4CByEEmNK7e3xgGQkizDvFTXOcgXy1pCwyQrA31M4EvvoSGfBskVOIYcRFKnNH3jMGEBUHNY00m88MoKQsMkqwGy2ehC6O//xqkppSeGfOomV+AQchBJ9aqf31k9R1gA1DupGURNEBYmWSkN1X358F5Deb3U5NIMuQKHkIPFIxtSy4I+173y1CtTMX5HnsC5qPyVIWXCLE/pvPfKZZX9ol5blL8JdLhfPMtpA2ByQjOYukJYmGQlIO8E/V73dy9zSkptUZNLZ8kVOIAcLAaZsMjjx7eDCdWCps+5EHEeLxp+r1beZDjRktUmvygeEQSQ0BHF7W8mWen0eOXv0N/7HuQTymuNJo/k6nAXuYKSIwdb66hXnin9RRxd2WKoRx5bfhmzjqsZHPd6r3xWP64iyB6jAGKT54zrb4OfISxMsiKcUT9uwNjNqSi9AU0e/U6uwAHkYGvJnZ9Hyn8McD5icvTBUMdW9fMdpTT1JJlg/ROqT/72Dk4lgKTkKt+7ug7qPGFhkmUhj2w8CCbpcEP9puVLGQ1GyRW0GjlYLHIevhu+u3TvyMkeVLUtaOS9q+PK3/9TFuz63VDPUgPHt6VuQjetGr+jD6DC5PnlsbpO6jphYZKFygxCv9bl0CXCAiAnDwzfXfUT4Q2hvmnUK+2asYuunoWUxyVb3czRDwLIw+G6DmZC06mBSRbccqgufz56pYOwAMjJI833ltzdCm+y3hX0RbYFeNoM34HvUxyTfG/W9hL9FEy4ACBTa4PJVa3T20RImGTBadN1+cPgAkBe2pT+ccH7dT8zraJXOO0yfAeOpzimt8HvysqHqzhNAPIkt+37CAOTLDhtt+IxYQDNs8vwvdUf+pmbwb+7EVFXn6GuUymOa79X9nB6AABMspCF8NLWL5T/MjkA5GVE6ReqqL2aMKj+XQkyyjnDd+BmwgwAYJKFVglvSi4vl68lJABy9qfmO6s2oZKl0+W9cFmCfXWMuiY1dX0kxAAAJlloFRnM1N6LkJW4dhISADmTd52WNd9ZJ0MTMNm0eFvM+mY1dd0lzAAAJlloBXnJ+0UoXw4REgBNMGD4zlqn/P05wxOuKNtU9LtdAAAwyULT3AjlyhDhANAkdzXfVy+V/w6VvJf1JEFduvex5C4Z208AAJhkoemOhvLkLOEA0ESfNd9XF7zySvnvhXYlqOuZpq7nhBgAwCQLzSbLEy8EOXKJcABoos2G76ux4J8DCeqSVVB173adJ8wAACZZaPYAp/aS+C3CAaDJflX6x/vkws9kwrr6Dd99OwgzAIBJFpqlW/37mM59wgGgBR4Zvq8Wgz4qiVFNPbOEGADAJAvNIntffQzy4jHhANAC8njfkuH76kqK+j4o/WOHAAAwyULu1njldZATz4KBDgA0237Dd5VMvLoS1tVjqOsIYQYAMMlC3lYrf2lkyYe/lL8JKAC0wnXDd9Voirp+NdS1hjADAJhkIU+yT8x0kAszXukkJABaaEZlt1CF7t2uV4QYAMAkC3mSRwKfBnkg72J1ZVz/hFd6CTOAmNYavqfepOzfdO92XSbMAAAmWchT7SqvrCbYnXHdw0HdPYQZQExHDN9TF1PUddBQ1z7CDABgkoW8jAfn/2sOE6Gtyt/P5k/CDCCBCcP31OYUdd3V1CP9UpvmZ+U9VHkXbCWnAADAJAtp1faN+aay35Bzi1e+BPUPE2oACXzTfEe9TVGPPCo4r6lrwvDzD4O/vZ5TAABIoo1JFgK1lbvkiu7ejOpsV/4jONeUv1lorf4Owg0gpp0qu72xDhnqOqn52cuKZd0BACmttUyyhghPZYxY8iDrMkq4ASRwwdCX7E5R15ihrq11P3dMsTkxAKABhy2D4euEpxJON3GClXZgBKC6nmv6kdmUdX029EthtbtdsnIhewMCAFKZtgyG3xEe5w01eYL1hpADSEAeLV7W9CX3Uta3ZOibZEsJeby5dtdM3sNiBVQAQCrXYgyKbyv9iksov4EmT7CknCXsABLoN/Ql/Snr+xajn5JJ3QFCDwCIY3fwpSFfTFeVv8Fs3IGx/Oz1YFAudciiCDxCUW6/KPMV3byKDFy6CD2ABO5o+hLpu9IunjMRo68aJOwAgDjW5DBgvkVYS21KNf8u1iPCDiChD5q+ZKqB+rYr8wUmec9rPyEHAAAAgGTkyQ7ZEH0hKK+8ctErnYQG/wXjXrF3Omg0HgAAAVZ0RVh0TWF0aE1MADxtYXRoIHhtbG5zPSJodHRwOi8vd3d3LnczLm9yZy8xOTk4L01hdGgvTWF0aE1MIj48bXN0eWxlIG1hdGhzaXplPSIxNnB4Ij48bWk+JiN4M0Y1OzwvbWk+PG1vPj08L21vPjxtbz4oPC9tbz48bXN1Yj48bWk+JiN4M0Y1OzwvbWk+PG1uPjE8L21uPjwvbXN1Yj48bW8+LDwvbW8+PG1zdWI+PG1pPiYjeDNGNTs8L21pPjxtbj4yPC9tbj48L21zdWI+PG1vPiw8L21vPjxtbz4uPC9tbz48bW8+LjwvbW8+PG1vPi48L21vPjxtbz4sPC9tbz48bXN1Yj48bWk+JiN4M0Y1OzwvbWk+PG1pPm48L21pPjwvbXN1Yj48bXN1cD48bW8+KTwvbW8+PG1pPlQ8L21pPjwvbXN1cD48L21zdHlsZT48L21hdGg+txI/zAAAAABJRU5ErkJggg==\&quot;,\&quot;slideId\&quot;:273,\&quot;accessibleText\&quot;:\&quot;ϵ equals left parenthesis ϵ subscript 1 comma ϵ subscript 2 comma... comma ϵ subscript n right parenthesis to the power of T\&quot;,\&quot;imageHeight\&quot;:13.08108108108108},{\&quot;mathml\&quot;:\&quot;&lt;math style=\\\&quot;font-family:stix;font-size:16px;\\\&quot; xmlns=\\\&quot;http://www.w3.org/1998/Math/MathML\\\&quot;&gt;&lt;mstyle mathsize=\\\&quot;16px\\\&quot;&gt;&lt;msub&gt;&lt;mi&gt;y&lt;/mi&gt;&lt;mi&gt;i&lt;/mi&gt;&lt;/msub&gt;&lt;mo&gt;=&lt;/mo&gt;&lt;msub&gt;&lt;mi&gt;&amp;#x3B2;&lt;/mi&gt;&lt;mn&gt;1&lt;/mn&gt;&lt;/msub&gt;&lt;msub&gt;&lt;mi&gt;x&lt;/mi&gt;&lt;mi&gt;i&lt;/mi&gt;&lt;/msub&gt;&lt;mo&gt;+&lt;/mo&gt;&lt;msub&gt;&lt;mi&gt;&amp;#x3B2;&lt;/mi&gt;&lt;mn&gt;0&lt;/mn&gt;&lt;/msub&gt;&lt;mo&gt;+&lt;/mo&gt;&lt;msub&gt;&lt;mi&gt;&amp;#x3F5;&lt;/mi&gt;&lt;mi&gt;i&lt;/mi&gt;&lt;/msub&gt;&lt;/mstyle&gt;&lt;/math&gt;\&quot;,\&quot;base64Image\&quot;:\&quot;iVBORw0KGgoAAAANSUhEUgAAAvUAAABuCAYAAACnfOwkAAAACXBIWXMAAA7EAAAOxAGVKw4bAAAABGJhU0UAAABDL/GCtAAAF+hJREFUeNrtnQGEVcsfx3/WSpLIysqTSJIksfIkSSTJSiIreZJIkiRLkmc9TyRJkkiSZC1JkiTyrCR5ZCVJIkmeJJKstRLvf37vnvvfs3fPzJxzz5yz55z7+TBer+7O7P2dme/8zsxvfiMCAD5YHZRjQRkJylhQvgdlMig/gjIelBdBGQ7KwaAsxlwAgA4BAACUg/lBOR6UN0H5N0X5GZQ7QVmFCQEAHQIAAJgduoJyIijfIhPkh6CcCkpf+O/KnKBsCMrlcAKNm1RPYU4AQIcAAACKRbe3X7RMin+EE6eNjdLYCo9bMbuMWQEAHQIAACiGvUGZiEyCOjluSfHz+8W8FX4Q8wIAOgQAAJAvgy2Tnx46W99GPe8Mk+lXacTGAgCgQwAAADlwMmby62+zrtNiXiU7jKkBAB0CAADwT9xW9bkM9fVbJtPbmBsA0CEAAAC/6KGy1mwRmjZuToY6l1gm0y+YHADQIQAAAH8sCsrnmAlvc8Z6uy2T6SRmBwB0CAAAwB/3Yya7h57qZjIFAHQIAAAgZ/YZJru+nCfTb5geANAhAACA7CyURkxp60Q36qn+OZbJ9C/MDxVEQzkuGcpuzIMOAWMHAGA2uGiY6Po91b/eMplewfxQQWwO4iXMgw4BYwcAoGhWyMwsE1o+emxjr0XEd/IIAMcEHUKHGDuMHQCAbAwbxPW0xzZGDG38kGwp6gBwTNAhdIixAwDQ8aywiOtKj+18NrRxlUcAOCboEDrE2GHsAABk45pBWF95bGOTRcDX8AgAxwQdQocYO4wdAID26ZX4GFYtZzy2c9XQxh0eAeCYoEPoEGOHsQMAkI0hi7Bu8dSGpqiblPiLXpbxCADHBB1Chxg7jB0AgPbpCsonMR8a68p5wj7GIwAcE3QIHWLsMHYAALLRbxHVB57a0NWxrznWD4Bjgg6hQ4wdAICO5q5FVE95aiPuIpl3QenB/IBjAugQY4exA7OFptXSyykGg3IzKE+lEY/3yGMbA0F5Lo1tx/FQ8NZievCMrlz9tIjqRg9tbIipV9PJEb86Ew0x0MwcGiJwWxqX7UyEOqD6sjRj/Vq35uf+Gtapz+E8Tg2OCToEjJ3aovPG7qCcDfX/aTgHTIS+68/wz+/DeedoUH6pa2fbHpQjofM+Fk6E/1rKgId2j1jq/43+CR45ZOlrk5I9jnWxzIyT/SR+801Xne6g7ArFdtyhLyq689toQ7OKPLDUq+kC5/IocEzQIWDs1ILN0sjy9MExp5iKOvrDkn0hqRQTrL6p/NOmIV5kbF/F67vD0Kvor+CJUUtfu5ex7t7QWWx1Hn/B7P+hq4/XwhWSNBqTNhShT8wX7XBQEMcEHQLGTj3QBZ8T0lj8ibPnF2ksHu2Vxs5VdCFHd2v3x7wEfAvKtqp3MJ1kdav7TlhGJT4FlqlsyND+qgT1X6PvggcWiX3L+4RFOJpbeboS8Ls0wtGWhi+lKhQHYxzJYWlvlbluqO3eSfyKZBJ9+ZCirfWhKCepd5hHg2OCDgFjp5IcCZ32ODv+LY3d4CQ7XsskfjF5c90MpsYYkGRbGdczvmm56v9C/wUPHHD0s/UxP9NnEQ5TUQe2H3P/n33SCOO7GwrxrxGx1fH/ZwKb/pqgHQ0t+JriOeHU45igQ8DYqRb6EvvM4ivu8fQ8PklNQzR1i2LMIR46Yc/L0MbjBPXXnS3SXvhTFcts3WJoyzYxYXirH27j++n2+WnhoHdUQ7odn7nlsOmQ4+cXSfpYysM8GhwTdAgYO5Vhk2XhRkPBF7dR527L8zheV0MuEXvcu5b9GerXB/HWIXQ49Tj1WegW+6Fv0+90OON31bC2FWixk7UJ7GhCnaDRls82QxJ0hf9aTH1jwkFZHBN0CBg7VUHj3CctDv3CNut90ua8U3kGHaKR9TILfSA3JJ/DuDj1OPU7HL+T7Y1cw9BuhytfGmqm2+eaJWpR+O+94aRr2h4fD9sHO7YXe1tGkHPiDqnR0JwL4XM8KcQY45jMDugQMHbSs1rMC8vfpf2MNa7FpPG6d0RbRgk9WOAj97PGALZur3RC7CtOfb5cdPxO6zy0sUrsKRqZUO1ccjyjtYbVG19ZQwDHBB0Cxk757PXGYrPBDHUfdIzHybob13Wg7UBOqxmHcOpx6jPySooJ7zpjaUdXFLj4xcwuR79pPQC1KLLQoM+X1Xcck7KDDgFjJx1DYk+iMidD3b875pw3dTfuUsk3BKdJV0u9nXBhBk59fvQ6fp/bHtva4GjrLhptZIGky7J1X6a2SIkXxjEpO+gQMHbSMU/s5zmvZKx/u7QfDlcbbJlqsmbBiXPq33VI58Wpz48BKe4SojkJvj8OqBnbNutY5HP7xP8OIeCYoEPA2CkP+x19eJeHNp5LPpfAVYZDDiMPeGhjRaS+8/RryIgrHVyf5/Zck+kQj8TITbGf29HsIZotq3nu5gEmwzFBh9Ahxk4tcaU69nFLsoZxjsjUhXAfpcNuG1/kMPKI5xWNPvo1ZOSTFJsuNUn+aIjnN4ftdEerGXbz3ZOoA44JOgSMnfLhunuky2NbWte8TjW0LQRn3IOhR8K6XtKnISMrpbg4VqU7wWT6jcdiZLW48203/3wEc+GYoEPoEGOntvxw9GHwxHGHoTdlFKNmOq7jmBoycsTRV307hr8kmEwneSxWJhLYcAwzxdJJZ3OuokPoEGOn1mPH5dTPo9sWs+pwOkPdzQNw+jAXYGrIyB1HX13juT3XaXomUzd3E9hwLWbCMUGH0CHGTq3HzgvH99hPt/XHO4uh/85Qb/PK3iuYGDKiYWC2Vd/vObTpigln29uNK3fwVUyEY1KhfoAOMXYYO+1x2vE9NOa+h67rh6tiz1LRzip79MreVZgYMrJR8j/U3cq1BII6yqOx4lpl5EZMHJMqOSboEGOHsdMei8Wep17La/G/09WR7BT/+UObB2T/wrzggSFHH83jpuJnCQT1Oo/GyhyZSi8WVw5iIhyTCjkm6BBjh7GTn68ZTaJwKHyJnhv5eV0g1oyKF6SRVlZD4W4EZTddfjrdjok3bfhMNE5/E+YFDzx2iIDv3SCXM+rzLoe6Y4ulvIF5cEwq5JigQ4wdxk421Cd8m4Mdhun20xm1GCttOsrmxRx/Y1Yo4KXz6yyuKCzm8Ti56lFbcExwTNAhdIixU+1zSfMd80I7hcPiLbgOtM1PWM+qyM/0Y1YoYGLLI471egIRecKjScSAw45kxppdyLWNDgFjpwiWBuWyuNNbtlNuY97puA4AJXXQ74Wff45JwRMXHX3Td1y2Zrj4lkBEDvBoEnFIOCyLY4IOoUOMnU5Fd7mGEjrzP0IHXcfThtDGzTo0ActJaaRK1mw5utOrcfXHIp+DiIBMWgw9lKCODZHPb8Wk4ImXDhFY6bm9HQmE54tMP8AD8SwRd8aD85gJxwQdQocYO7VEL097nqAvvw/KYeESKq/ck2xbG2PhZ591uB07KZ7vTs627E0wqfnmQYLv/QdykYinCWz5FDPhmJQcdAgYO+lZHZTPCfsxK+05cMJi9M+On90T+ex6nHqcek+44rF9x7EuT/CddUt8IXLhJHpOx3bAUP+tG3PhmJQYdAgYO+lYmsCh18PlG+lG+fGrtHegTTv2h/Az9zAjTr1HhqXYeNJLCb7zCbq4k3URR17Db1y3Ym7DZDgmJQYdAsZOcjSc+4Wj/44HpY8ulP+DsMXVmw7LNi/k0Emc22Nx6n3yydH+Co9tafy36yDPG2FV2YXGREbzEO8JtcVm2yHMhmNSYtAhYOwk56RwwLs02OLqB2M+r4cgJqS9S6pw6nHqbax0tP3Jc3tJ8uayVegmeq19NIfyQ4tdH2I2HJOSgg4BYyc5mv7clRyB+0kK5JSkixtsbkvqVgoXYODU++SIFHeD3KoE3/UCXdtJNJf3K5memcN2F4buEHZhPhyTEoIOAWMnOQcT9OHDdJ3i2Gx5EO9aPhvNbX8K0+HUe+aOo+19HttyZWlpdVBhJpoh5EvkJX9FCm3RsgET4piUEHQIGDvJuZ3Ab1hN1ykO11XYzbRDXaHANPOLko4IfKL9a8IhDMsKWln46rGtOvMoYrPfDNpiixU+jglxTNAhdIixU2mSpLBkV7ZgnlkeRvNSqePCjZCQH64bjj96akdTx7ni/8jM4uaYJAtHeCzZr/nWZ6YHa1mxxDFBh4CxUy6S3BoLBWNLp6Xxhb0RAeKAG+TBkEMUbnoSZFfarSqe0Newl/kFtqdbqc2sWW8dbZ+22Hoi5TPbyTDBMUGHgLFTOac+z8gOnf90YZrF5gi7HSJ2I/zzj3CFAcA3ow5R2OOhjZuONgYrZrOecCLR8LnfCmpTV8tfy9Rh1zWOz2932Nz185fF/+FEHBMcE3QoPd3hi7Vmu3oijYW+ydAv0D9rON5ZqfdZGcbOTD4mcOq359S23o/SDP85i7RPsczyMP4RrqiG/CeLnw5RWJKxjT+lPhe7dIe/7zexx7TnwY1Im4c8PNujlp9t3lqtk8YChgmOCTo0K+jYO92iN66iOxH9jJ2OIMlB2cs5tKuL0eOSLpSzo3AdDtJMOFWKaV0UlFvh99LffYBHXFp2Ovre+4z1n5D6bHXvCu3R+h2yOPV69bzG7650fC6a/vZWivqfWGz/1PAzfRFN2oyW4JigQ7OChjS0XsSlC326m7BeGqF3qht7DeN8pGYv5IydmRxK4NT7jPKYJ1M7uFoeSbkuZivNfHHf8VC2VqiT6UnrMcln6xT8c9HR925kqPuM2LNLVOUwWp/Y09+169QflukxkRpaczDmc8dbnJs0E/U5x/P9teXzyyOOxGm0BMcEHZoV4u6wuS32MzSqQ6231GvWvLrcacPYmUmSy6ea/WBRxrZaF7UeSLkWm0s1X9gOy1YtnnW/RTzJoFE+Xor/vNALxL4t+EKqcT5Eb3C+nkAw23HqN4j9WnpdjdOVupHI36t4p8057LrH4YM0LuFpinYzRnIULcExQYdmhbgwobsJf3ZrzM++9eDQMXbKi2sXKrogtKkNmx+QmYfLr0n5UmWWar7YY/hldILtqVgHG7F0qt340KWiN4EQXG3DiXxvqe+MlD9vrgqAZuKYkGRi2Y5Tf13SXz7WzoGnrlDU0rTzviS6U0ctwTFBh2wcNrx4p9mdi7tN+olUP185Y8fMoxT6rtlq9DzVRpmeGacrHIvbw3/Xi+Bas+tMSHlDZks1X2yT/E77F40tlOgIfnSpGEggAD/Dwe+iL1xNMtWjOdOrcLOdvu3/EwrE5lDoloerXT6d+uGUjvbeDN/pfIp2dCFhGVqCY4IOFc4GT35Al0Gvqp6hhLFjZn5Kx76doiGoK0tsg1LNFwul/e22sjEsrNRXhZsJB/OPcELoi6z2zAmd3kGxX6D2XPJLqeWbK+HqxKqUjkc7Tv3xFLbP+nKvYUTjCdrSWPo1aAmOCTpUOHoA8Z3Eh+K1wwGDHdbi1NcaPYsx6dmZf5NxUakj54v5MjMGqLeinWqrmG8DJKa+XHxyDOaD4WSYVgS+hA7y+orZoyfli3cWp36uwwlpbrtv9PTd9jja0u35xWgJjgk6NCuYLt462mZ93eH3j3u5wamvN6rjpxOMK9cL9C2pVpKWUs0X26VeK9onZXrOYV2BWMVYKxUrxZ3ruIk+O70nQU+7Ny890aKrvxqqck8a2Sk0vda6GtvMd/YbnXh1xV63NSdCmzYvkjkq/m8C1Ew3dyPPUP+rBwl3oCU4JujQrLFI4ldXf0q2sy2mjEI7GTsdw7pwLtHdsL+ksWA8Hhk7Ou/oHQgaljYS6q2eR6nq+YvSzBfRwXezJp2pN3QWNkn1D+jUkSOOyfQMJsrdqYfO0xIcE3SoFdOlWFkzUG021DvG2AHmi/xYKFPxrh/C/wfIG9dNdFswEU494JigQ7miTsdnw3c/6aHuH4a61zF2APIhGty/HnNAQROJLV3jhLC7glMPeTkmk4ZyAR3qOB3qz/mF5qH4SRHK2AFIwL7IIBvCHFAQG8W+OnYbE+HUA6BDuXNNzCk8uz3Uf1bMF/KwcAPgET0g1Ay7GcUcUCBD4s42ATj1AOhQvnw0fPfXnuq3peLdRBcE8IOmsGxeDqHxdL2YBApk1DGZLsFEOPUA6FCu/GL57iOe2lhvaeMPuiCAH5qHg37ytgwF0y3TUz61lleYCKceAB3Knd2S/8FP2+HSh3RDgOwMSvaLJQDaZafYV8c4cIRTD4AO5c+ZgjTFdBh5gm4IkI1tkQF1vabfUVcG9NT+gfA7nuSxl4oLjsl0KybCqUdLAB3KnTuW7+/zgqiXlnYW0xWB+aI9lkvjxHnzSvbuChtPT80vlcZNuOrQXAwFKu5aYibicmET+B9CRgScerQE0KEiGCvopeaepZ3tdEVgvkiPHoT9IFPX1i6qsFEfin2FpbX00Q9LQ4/jWd3DRDj1aAmgQ4Vgy9G/xmM7tyzt7KE7QqfPF5q55vdQePQNYSgUKRPqwL+WqUw3SytuWDWUhhHppRl7g3LTYtQv9MNSsccxCA5hIpx6tATQodzpcthgnse2blja4X4c6Oj5oifioEeLOutxt8FqSq43MnXZw9qaGtuUmmyEflgqRhwTyXJMhFOPlgA6lDvzHDaY47Gtq5Z2rtIdoZPni/Niv9L6WDgYtRyWqRj67wanvy7cF7b2yo6e4Zi09N+XmAinHi0BdKgQFjucep9ctrRzky4JnTxffJZ0MT3NFfoNNTesKTawhz5XGgYc/fR3TIRTj5YAOlQImwp06i9J/pdcAVRyvphM6dDrS0DdD3etMXz3MfpbJd5oCb3BqUdLAB0qli0FOvVncOqB+SKeVykcet1GXNIBhh00fP/T9LnSoIezbbc3jmIinHq0BNChwthcoFN/GKcemC/SVdJahqWRJacTMB1U2EyfKw1/OvprPybCqUdLAB0q9AWnKKf+PE49MF/Eo2moHlgGyMeg7Oogoy6Q+JWXCeESozI9o2+WPvscE+HUoyWADhXKfClHTD0HZYH5QhrbWU/CCrQ8Dv9uTocZ1nTo6Q59rjQsCZ+TqSzDRDj1aAmgQ4XS7XDqfd44f0VIaQnMF5AAU75hLjECnHpASwDM/LBoylyP7VwTLp8C5gtwoFsc3w2GXYp5AKce0BIAIx8tmuIzyYbt5k3ufwDmC/gPU57dt5gGcOoBLQGwcs+iKT4Ph9+xtLOdxwDMF6CcMxj2IqYBnHpASwCs3JBiMgHZknv08hiA+QIUU87+HZgGcOoBLQGwckCKCYv5amhjgkcAzBegLDEYVQ/+dGMewKkHtATAykaLpvzpqQ2NPzZd+PWARwDMF6AcMhj2EaYBnHpASwASOdymDDg3PLWxzKJbf/AIgPkCFNMBn0FMAzj1gJYAJMJ0K+ZTT/XvlGIO4wIwX1SUbsvqwmrMAzj1gJYAJGLQ0P8nc65/XLipGZgvwPLm/xnTAE49oCUAiVlu0ZU1Huq/LfmG9wAwX1Scq4gE4NTj1KMlAF742zAODnqo+5uh7q2YHZgvQHlrMOwApgGcekBLAFJx2DAORjLW22eo9yMmB+YLUEzphDRl1sKYz2vM3gnMBjj1gJYAxDJP4q+917j6LGn6/jSMMcYRMF/Af+wxGPaZ4fNXpHHxBbfWAU49oCUA6RzwLNryIaY+DcdZgLmB+QKU6yne/A/h8ECN6MKpR0sAcmKhxN/8+qzN+nYKq/TAfAEOnhgM29fyuf7w7+9iMqgJvRanfh/mQUsAMrLfMCa2tFHXy5h6XglpLIH5AiKMGwwbFYod0sgl+ikoPZgMasKAxak/h3nQEgAPDMeMiddBmZuijqMSn5eeXN7AfAHTsOXT1Ti9ZlygHl7YiLmgRjy29P83mActAfCAOu9xt8wmzYSzPigTMvMwISksgfkCZvDdYtxoOYCpoEacTdDnLwtb22gJgB/H/n7MWLgVlPmWn9sRM670/7dhUmC+gDjuJjDqccwEFUZXunRVSw+anQnK+4Ri8m/4WQ3F2RXWsdExCaMlaAmAiZPSCCeIjolP4d9vCrVlWag3D2PGz1hQVmBGYL4AE5ssBtVUWbsxEVSYnhQOfNJyCbOiJQBtsjwoN6URVpBUc94JK5bAfAEJ2R6Up9KI29PyPChDwsEEAEBLAPJacFBHXQ/SamYbPTg4GRZNhanhOhomSDwxMF8k5H+1KYFmLN9ksgAAATV0RVh0TWF0aE1MADxtYXRoIHhtbG5zPSJodHRwOi8vd3d3LnczLm9yZy8xOTk4L01hdGgvTWF0aE1MIj48bXN0eWxlIG1hdGhzaXplPSIxNnB4Ij48bXN1Yj48bWk+eTwvbWk+PG1pPmk8L21pPjwvbXN1Yj48bW8+PTwvbW8+PG1zdWI+PG1pPiYjeDNCMjs8L21pPjxtbj4xPC9tbj48L21zdWI+PG1zdWI+PG1pPng8L21pPjxtaT5pPC9taT48L21zdWI+PG1vPis8L21vPjxtc3ViPjxtaT4mI3gzQjI7PC9taT48bW4+MDwvbW4+PC9tc3ViPjxtbz4rPC9tbz48bXN1Yj48bWk+JiN4M0Y1OzwvbWk+PG1pPmk8L21pPjwvbXN1Yj48L21zdHlsZT48L21hdGg+/2tjOQAAAABJRU5ErkJggg==\&quot;,\&quot;slideId\&quot;:275,\&quot;accessibleText\&quot;:\&quot;y subscript i equals beta subscript 1 x subscript i plus beta subscript 0 plus ϵ subscript i\&quot;,\&quot;imageHeight\&quot;:11.891891891891891},{\&quot;mathml\&quot;:\&quot;&lt;math style=\\\&quot;font-family:stix;font-size:16px;\\\&quot; xmlns=\\\&quot;http://www.w3.org/1998/Math/MathML\\\&quot;&gt;&lt;mstyle mathsize=\\\&quot;16px\\\&quot;&gt;&lt;mo&gt;\\\\&lt;/mo&gt;&lt;mi&gt;E&lt;/mi&gt;&lt;mo&gt;(&lt;/mo&gt;&lt;msub&gt;&lt;mi&gt;&amp;#x3F5;&lt;/mi&gt;&lt;mi&gt;i&lt;/mi&gt;&lt;/msub&gt;&lt;mo&gt;|&lt;/mo&gt;&lt;mi mathvariant=\\\&quot;bold\\\&quot;&gt;X&lt;/mi&gt;&lt;mo&gt;)&lt;/mo&gt;&lt;mo&gt;=&lt;/mo&gt;&lt;mn&gt;0&lt;/mn&gt;&lt;mo&gt;&amp;#xA0;&amp;#xA0;&lt;/mo&gt;&lt;mo&gt;(&lt;/mo&gt;&lt;mi&gt;i&lt;/mi&gt;&lt;mo&gt;=&lt;/mo&gt;&lt;mn&gt;1&lt;/mn&gt;&lt;mo&gt;,&lt;/mo&gt;&lt;mn&gt;2&lt;/mn&gt;&lt;mo&gt;,&lt;/mo&gt;&lt;mo&gt;.&lt;/mo&gt;&lt;mo&gt;.&lt;/mo&gt;&lt;mo&gt;.&lt;/mo&gt;&lt;mo&gt;,&lt;/mo&gt;&lt;mi&gt;n&lt;/mi&gt;&lt;mo&gt;)&lt;/mo&gt;&lt;/mstyle&gt;&lt;/math&gt;\&quot;,\&quot;base64Image\&quot;:\&quot;iVBORw0KGgoAAAANSUhEUgAABP0AAABvCAYAAACXQrU2AAAACXBIWXMAAA7EAAAOxAGVKw4bAAAABGJhU0UAAABEsZUXFwAAKF9JREFUeNrtnQGkFtn7xx9XruSKJMmVS5IkiSTJSiRJkkiSJJFkrSSyVpJEVtZKliS5ViJJkhVJkiSSJEkkSXJFspJcsf95/nfeX3PfZuacd96ZM+fMfD4cv/3t1jszzzlz5nm+5zzPERH5J2r/pbSPURsQaCrTo7YJM7SKDRnv+n/xfwO3zOAdBAD8BgBvvsnHo3YWUwAAEI81jd05QsA6xkEj2RK191Ebj9o8zNEaEP384lps++tRG8Yc4BmLovZL1C5G7VHUPkXta/zd+BK1sahdjdrvUVsrLBLiNwCEiYrZR6P2Of4m/4tJSmFZ4htyRyY2k3yJ55Cvsb1fxd+RU1HbHLVBzAYAxGPVoOrmtwwh4BzjoFHMjNqVRP/ejvsf2kFVot+NnN911Wzvf9DhPZnmz0OJP6uCynaGKHgQ/B6O2osC4/1D1E5EbQ5mxG8ACIChqB2Jv7/JuQzRrzgaMB+L2tuCfpMKgioCrsaUAOCIVsVjt8T/FN8NHggLZbSNNdlPd2KMJe5DV96m8J63iqpEv2uC6Fd00WR9HGB0/s6FqE1lqEINHE4Jfv/rcoTUV9Bdf19z/tyXOJBm51/4NNlvWB61m/F41aYr/Evp8lYwLWq/xTFO2hyG6Nc7umCku/XGS/Sh7vNOAoAjWhOP7c2ZdNd6co9zo3Y6an/LRB3CzxKm6De9Btud6LqHM7zbraTK9N7B+Dd0hfdpRe+OppbtLElMmBI7/qvj+e9JH/c1HgeM+2IbTO/xHpd2BdZP4/kOwAULcsa/vnO6Ajo75e8tiYO8LAHwsZAGGjJN9hs2Z4xZzXrZRtc3lqnxfPbB8E1H9OsN9aOK7uwzNX0nj2JiAHBAK+KxWRJmiu/c+AM+JmEIfu8c20fTcm533cMfvNOtxWVNv84uijIdvwUV2kZFursF7ulkPH+WMZe9Sfy2zmmrGLJQMd0rm8mmQrZNGqcKew8lO1vgJ8wcFE33G2bkjHltKmIvZBg0Cl2UPCgTixg233ZEP3t258SPZTb9HpEFAQBV04p47LaEe4rviEykZ9h+PNSpOxELHUMWzzcYf2ymxwGM/r2tMlGgdjRq9yw/epcd2kQDsddd1z/Fu9xq6jjIQ4u/fyrB4XviwD7bpLddhytKvv6crg+NzlOclAlVjves79Zoj7+l38cskV+/zWswdxC0wW/YbzG/n2coNALd0X9A7MU+RL/y36Uy202hLBEAVE/j47F94n+Kbx6Xe/hwVFGgUT9EKgTez7nuIUe2UDGie/cjh7JAXaf36img7/p09h46sM9Wy3t5IdUdVjAnxVYc8AFlszlnfN8t+Ju6gPY0J4hehtm9pi1+w6jYHUoD4aIL+T9L8ZRTRD8zm6SejKlRTA8ADmh0PBZqim+HC5YfjI8O7mVnDcJKhzXyY+rKVd5dkPpEP2WB9JeGr3Xzql7hvSp2Ow5nVXwfC+XHmkPUmYKyWCnZO+O1Vu5wn2M3q5D7OwfvDuA3mLhk+c2B8FCxTzcwdHZoaExzL45hdMfqfUH0K4P5kp0i/1ImMql0YWm2TM6k0qwpXQTWDBCt0f66oD+4my4AAAc0Oh67I9mrnr6n+No6cpcc3c+vKdeuuh7FavnxgJOHQh0MmKBO0U9ZIb2l4bt09JZaXP+lQ9Filfy4CLORIQx9ouM3L9XtcAnXOC756VngF23zG05bzPVvGRZB8jzuPz1h/JeM7/V5QfTrl7Qars+kWFaYzj8PevQFdfPGTLoBAIjHipOX4ut7TZ47Ul9qbxq6ovW1SzCoWlDpXnnTnVWzeV8hpm7RT7FNoc0S3apYfNDfNJ3eq+/SsOP+6p6PVTAlRRL64Ybk16ksQ+jRNN+8Op576QZvaKPfsM7iW0P94zDRU14XGf7MbEH0KztOPF2Cb7ZPelsU5h0FAOKxPsj7GJ71/N6/Wn4oXK4OXUtc92KF1xmRH1MnVZXm1ERI4oPop5yQ4sLfzxXcz3HDNT/XOLl372BWYWYOQxkKsN0wzo+WeK2Twi4N32mz35C3s+gt47PxPBdEvyJMkx9T3Y6X+Psr4++DjS+oQfcQXQIAxGPFydoxN+bxPQ9bfiQeOb6v0YrFCmWGTOyA6n7WY7yf0IUvop9yW4qJfmULBustrrmhxj7T97u7kKym1nCCHfTCVMkvav9Nyt3JOmJ4p87SJbXSdr9B0z7vZviIIwyPxnNNEP2K0F22qIpySWsku758d9tDlwAA8Vhx8o5g9zXF1zZl8Ljj+0rWDqnqBOTrKc/5mHcTUvBJ9DPVFnNRl1OLUZtWlX/zoN82ptzXnwxn6CNY6263K7jmXckXGRfQLbWB3zCB7izaHYsHqxkWrcF0aBei349o+m5y4UgP4ahqp91RS1/wCt0CAMRjxZkj4a3On7P8QKx0fF+jiQCnCiX4cEYwtYj3ElLwSfSTOMgqmua7pc9rq7NqSvHxyaFM25mwjiENFui3x3Ry9r4Krvuz4Zrn6JpawG+AtoPo1zubHPofWhP9jVB7EQD8o3HxWNYKva8pvq8sPg6fa7ivy/G1n1bw20skfQs8O4AgC99EP8V2RTdtLuonzdeU3qPv7DSP+m5+yvuu28ynM6zBwG6L92m4ojGbd81x4aAp1+A3ACD69Wuzaw6ud9DSFxykawCAeKw4v0g4Kb4LxG1KYC90Umj+Lvl3dZv9M0kXNilADVn4KPop96WY8He14PVMQqMKinM97L+zQm006J17hvH+qsJrm3ZrHKF7nIHfADABol9v6G7xcfm+K3ihg2vOErvafmvoHgAgHitOXorvGc/u1ZRC1Gk7a7i3F1JNsdks0eIE7yHk4KvopwLbJykm/O3u8VqbDL/3zWMnMmuBYzlDG3LeLdM7NFrh9S8arv2SLnIGfgPABIh+vbHZ0feim4fi90FrANBOGhePZe2+8S3F15Sm12l1HauspyaWWc9Pg7ivQqoU9I6vop+yU4qJfrpLZb7lNRbGznze7+33vA9vCgX4wR6bRbFdFV5/r8X1Ea2rB78B4DuIfr3xR8I2Cx1e97wg+gEA8VjlHBD/t1MPyPct53ntSYMG2WjGM17k/QMDPot+ymUpJvw9tPhtPWrdVPvzQgB9uCPj3ncwvCGF6xbvz6oKr7/G4vrH6Sb8BgCHIPr1RqfO+03H17VZNFpP9wAA8Vh/DIv/Kb5rLUWBkw0ZYIv48EEf+C76aV2p91JM+Dtq+O1/DH//gVRzwnbZaNHqtIUOFTQHGOKQQMfDVzGnsw9UPF5N7+4jugq/AcAhiH69cSH2MVyfULnV4vuxmO4BAOKx/vE9xfeEpSCwtiED7JJkpzgS8IMJ30U/0z2axItlGb950vB39dSlkFLcskoa7GWIQ4KVFu/NOwf38cni3R2iu/AbAByB6BcGm6XeRSsAgNbEY3lHpq/24P4eWQQ1X0r8KOjuR13xqiO9eZ74dTIxhEcIop/ylxQT/vTgnKldv2VaKdadUCsC68c9wqEIYGa/xTtz3cF93LC4j010F34DgCMQ/cLAJPo9x0QAQDxWDnkn/52u+d5mWQoBZTq2nR1Dv9fwvKeknkLs0BxCEf10188rKSb8JeclTfv4Iv6d6l1lIL+ZYQ4xF6Xek3s7/C3U9asL/AaAH0H0C4MtHny/AABaE49l7aZ7X/N9bbMUAcraYjkk30/+dJ0urLXGPuQ84zzeu0mMyMQOLxVnVfTVNPWPMiEA6c6ub/E/v47alaj9IhO7OJtOKKKfslKKiX7atO6MLgq8EXuBMDSyah/e5fWHmAfSfy3MMjhpcR9X6S78BofMiR3yw7GPoDuG1jBkWgOiXxjsNPTTNkwE4B3zZUKwPxnPtf9K7yVctBaxLgbfif/+eBy3azx/RCZqwBOPVcChnAn3pxrv65KlAFCWmPOblJ8ubEveatcH5pf/Rx32c2IWevJqg+jOmJEG2ygk0U85UbAvtU7ZbcOfuR14X+addLyA6QDEfIiHq1PGdlrcx1u6C7+hAmbF37bdUTsftVsyUcsw7fs/gyHTGhD9wuB4Th+pCDAVEwHUxmAce3e+r3cy/M77PfymZmiZDl7snC3hS2mmRsVjI+LnTpkxi0HxrKRrqUL9Ueqrg5PnoFxp8YSj/aIr9a9zAptLcWC7qstBmBlPVN0ioRadb+qJhqGJfrpT5akU3/GX1V6LX6tERfgt5/lO4Iu0nmmW74KLWnpbxG7RhYLs+A1FWSITtWA1lVwLaz8XO9E7eXo78G4g+vlF3uaOi5gHwBm6gKa74zU75LL0tsHmsGW8dyL2BW1/V3UZHw5hbFw85luK71LLAfFnSddL1sVxXQdHX4TxnGc82dIJ6GfJTl16GAeaNkHkvIwAtImpPqGJfsriHoM3U/scB4ihk1fg+jX+SetZbfk+rK953km2hXQbfkNBdkp/3wVqSrYLRL8weC5+HyYJ0AZMByL269vNieP2Ir/9uwf2aVw85luK7yGxr+3VLyu6fnOO42fdJNS0SKI7T7NqVakIuL3H3xuUbEG7aakDIYp+ymEpT/Tb0pC+HDY853L8lFaz2fJ9cPH99kmAbAtt8xt0gU93/k+P5z4dSyoE3rIcewgI7QLRz3+GcvrnMeYBcIbqILqLXnf43ZCJjDjbmMt0iq1u7BiT4jHdMw/s07h4LO90kjpSfG9bDIRx6T9dSItRvq/5Q3Pag6DNF9Qx/5hhhydSTJDNW8E42DD7hSr6Kfekf8HvWMP681sLnnWtlJ/e7Wsr8zCLHZbXHHLQh9Mt72UrvjV+QwXcMdjCdZ1m5rT6QfTzn7yyEJsxD0CtaK26GxbfgFM5v7GiK6Z/FbX9iVhedwiaSjx9JR6rhsfiR4qvKW2l0673eR0NQLrV5zpSQJ4YnnOwJRPMeslO81QbFS3CnScm3WqYDUMW/ebJ99Ozi7TrDXwnXuU876OGPCMBcjH2WF7TxfdjquW97BLAbyifCwZbXGJOQ/QTRL9Q3tuHmAbACwYt9JhVGX9Xd7996tJXpqT8uRUShujXuHgsL8XO5aqxbdrSvh6DkiXxb2utm+fix+q4vlDfAhjsVbM4R/DRf1/0xF1TbcjPDbNjyKJfL0JGWtvYwPfimuQfjNCE9HQC5GL8YXlNFzucBoW6avgN/go8e5nTEP0E0c8npuT4/JQuAfCHvM0YHzL+ju4SHEvE2Xnx2UAgc3Xj4rH5Uv2BGTaY0laqanUIQCbn8G1LApgXOTY41Mdv75UwVhDKInTRT7lR8P3Vk6ZmNKw/R6X5QicBcjHOWV7TFTb38hf+M35DBXww2GMucxqinyD6+cSujH45j2kAvGFA8hcY097XWfL95F/d6bfS4hp5c/UY8Vh1ZKX4vnN4Dy9qcl4u1WBv086m6y2YVI5K/ipCP2lKRwz2fdEwWzZB9JttEcRltYsN68+Thuc92gIBgwA5nRBFv3P40PgNJbNA+isyzpyG6AfueZAR3M/ENADeYEq97a69qfF6p6SW1tK1yZ6cY7jGO09s0ch47DepN8XXdEJKlW1HDfY2KceXGz6hTJP8rcNnKxTBOMjDX7b08R5vb1B/7jI865UGPCMBcjEQ/dpL2/2GJAcMtjjNnIboJ4h+PrFK2lOiBSBk8jblaK2/7hp9FwrEnKY4/b0ntmhkPJa3auoixbefml79tjpWmK4b7ulCwyeU3Ybn31LCNR5Je3ZDNEX0Wy52h/lkOfNzG9KfW6X5aXwEyMVA9Gsvbfcbktw22GITcxqinyD6+cR9KX+BHwDK547YLy4m9ZsDPVzjZwmjDFdj47Gs45NdbLG8bOlorLH8PVWhZ8eCx77YWU7LT6/rtKg30u4aSKb+Hi7hGlpf4FKi39/2OCGFRBNEv1nxXNNPIHK/If250fCcOqYHBNrIWUH0aytt9xs6TJX8ekNpOxGgHSD6+UnaQY1aVmoQ0wB4xTTD93Vn4s/qQalf43//d4/X+Vv8K9HRqngsrw7aygqvq8b6bBE4fOnTsAtSRIVjNdn6q+FZ/2h58DJQ8via1nB7hi76aYB2T8rZgXCkAf253uI55+ObtJIzEp7od4Zuw28oEVMZiFsMldaC6OeniPBafqzbPYJpAIL6vqrANSPxXnfOYngmvZ9i+1T8K9HRqnhsYU3O5E/i7sCNw+JOzMxiwOJZ9zR8UjGlcEJvhC762aYs2jT9KK0IvD/XWDzneoZ9K9kr4Yl+R+k2/IYSOW+wwyGGS2tB9POPUyk+2hrMAhBcPHY35c/ppq0FPV5jmoU/40utz0bHY1nKa5U5y0ctA4edJVwrqWB/rMnGNoN9V8MnFZPo1/SdeWUTsui3T8qvN6TbwocC7s85Fs+4hWHfSnZavgMu0qYGLe9lF92G31Ai7w12WMJwaS2Ifn6RdnjHHswC4C0vc+bPTomsZLp+EW1ms2Ge9qlER6PjsTwBrqrdM7ZpfXNKuFZyoF2sycYzxI3A6TNPDM+/m3m3J0IV/XSX7zepptB4yEXthyyebwfDvpXYnnDtYuFkmuW9bKXb8BtKYrnBBmMMlVaD6OfXnNVdyucYZgHwlvmG+XOeTNRfH5P+MjBPSzglOhodj7lO8R2yDPofl3S9pOi3vUaho+3O+wnD86ujMFPAlhBFv+HEhyOr/RO1X6W48Bfq6ovNRwZhvJ2stxz7CxzcyyzLeyEVHb+hLEyZIaMMlVaD6OcP14QDnQBCIq98zJP4z1yR74e8Fo3TX0g4JToaH489F3cpvra7Fo6XdL0d8mMxStesxXn//12b/xpsoOOQNB07QhP9tODrIzGn6E6P//xDKSb6fZRydgi7xmYHFSky7WSG5dhf5+Be1ljeyzy6Db+hJEzfgm0MlVaD6OcH3QdDXsYkAN5zxaDDbCvBx7RJl11MPOYOlym+58UuaCjrwI3f49+7V6N9bQKlNjjvmy37Xrf5at033emQPB1oUTwB/SkTqdrq7OkqfxtTyUIT/S4Z+vyTTN6ppP/8RYoJf3cC7E+bWmnHBdqKze54F0WQN4rdwToDdBl+QwnMsBhrMxgqrQbRr366vwvXMQmA96if9tkQS36I//mvPq6zW8Iq0dH4eGyRuEvxfWdhzDI/0h2H4Iin9m2T6KeslvyioUXbRWkXIYl+h6RYOuAvfYyHg4H151Rhpx9k88xifLjY8bTV4j7e0F34DSWx3fD8jxgmrQfRr16WyeQsnpviT0F+AMgmr4TIuziu1n9+Lf0dlGja9OFbiY5WxGMvHDjwCy0D9kslXrNzOvHyGm1rkx/eptMO1R7npFzR72vLJutQRD+bFLVfc/7+nYLjQXeALAnsnaCmHxR1mrTtd3Afeyzu4wrdhd/gaNyz+xkQ/epjRCafrH1PJmfnAIC/HJP8xduyajR/krBKdLQiHsvr/LJSfG137pR94Mbsmm07RdjF03EQdIvwuJS/069tgWYIop+eCvXR0G+mui9zxVwLMq9GZCgOKKf3Qh5HLcaHi6LpNos1nNaI31AGptQjbasZJq0H0a8e9FCnVwk7P5D+dgMBgFvuOYitl0t4JTpaEY8tkepTfK9ZButNPMXVVJPpTMODFw1abcS+8XiS0ROFVslEbn3nN5bKxK4wHUe6CvE0dvgOJP5cW/Bd9NNJ03Rak54MZSPK7ZbiYvBfgfSnzWENWwTaik0tvUsO7uOq+FFbsC202W8w1TTUmq/UjgREv3r8lSddvtxMzAIQDEMW/oXG4yN9XudXwzUeEo/VR5UpvgNiJ/o0tUbLmOG5zzb0uYfFfGprp2aApqdNYy62wnfR74aYC7cOl/h7/0lYB5t085MUq3sI7XHQTOPjsYP7MM3l35jD8RtK4pSwux/MIPq5/xbdT9hX48ZZmAUgKLZY+JSnSrjObQmvREdr4rETOQ/Yb008m9peTa7RYhItLjTwmRdbBC2ddLC27dTrF59Fv2MWwkCvaVmaov9Biol+YwE4pessnmN+4GN2rZSf1u9ru1qB/Z5K/XVNv0r9wmObaKPf0MF0eM1e5rTg57QyQPRzh/rpt2TyhpA5mAUgOM6LeZdfv6XRpoh5N6GPJTraEI/9P0ulOsX3lNg5Fk2t0TIq/dU2C40RMQt+Wu/tJ+beQvgq+m22eMf3FfztrVI8YPnH8/40pW/qhzP0VDYC5P74w+K68yrsv3kW1z/J1IzfUALDFmNtLnMaop8g+rlC/Y/rMvl0z7mYBSBIXkv1pUM2SZglOtoQj/2Pl5KdftkPTyycCp8GgK5o6UpyWUfPmw4x+adBk8mARX9rge5lzLuF8VH0WyzmQzf6PWzgch9By36P+9MkaI41YMwSIPfHaqm3zoiN6L6SqblU2uQ3JNlneO6XzGmIfjGIfm641OWPLMAkAEGywGK+X1jCdf6UMBct2xCP/Y8qUnxnWzoVPg2A01Ju+swGw7O/a9AY+tWir9twWnGV+Cb6aeHTN4Y+vyv9i+haLPp9waDla0kfsirYFWjARYDsrr90McWU4n6qwv4zOXDvBFzO8022uenQtzPMaYh+MYh+1ZM8tV0zdJZgEoBg2W+YM++UdJ0QSnS0NR77H8uk/NSd7ZZOxT5PbJDckrq2pN+cJvXXY3LBkJh3ez1lzq00GKxD9DMVa9XgdJaDZ//PYuxN8bA/TXUQ/2jAmCVA7p/TYhbWq+KB1Cc4tpW2+A1JdH42Hfq2mTkN0S8G0a9aTnXZcoWj62qtwJ3CCd0ArufM3SW9vyGU6GhrPDaJV1Juiu8lS6fCh104Wpzxo5ST0tzNc8PzN+Ewi70SdpplKPgk+pl2AGlgWnYq96gUD158nLBNz7O1AWOWALl/loq51kgV35EhMRdkXsS0XAlt8BuSrBdzgfEpzGmIfpYBLKJfcY7K5PJLLmtwd0q5UAYIoDwGJP9ANv1vU0u4zg4Jo0RHW+OxSfwu5ab42py6+daD59ZV9eQJiUdK/v2zBhusacDYuWLR14uZd/vGF9Fvl0V/76rgujOl+Gm+Ze7gLQtTOlsTTsgjQC6Hx+J+F9Q2wzXvMSVXRhv8hiSmA2tuM6ch+iVA9KuGAzJZaF/n8NqdmlpkBQGUyxrDfHmxpOuYNnud9thGbYjHJrFcykvxXW7pUPztwXMnT6bSXQ3DJf/+FoMNtjVg7IxZ9DXb9fvHB9FvhZjTsC5UeP09fQQwmm4806P+zDtJ6xXDHRKYhPbRGgLrLXRLZbTBb0jyyPC8hy2+jfMZNq0B0a98dnfZcJPDa+sp8Z1sq1/oCoBSOSFuFo3f93kdje9+qslGrYzHsh6615RXm0MdtO2o+XnPdd3PjQquMdUgkpxswLgZt+hr6J+6RT+txWASeHX79lDF9/FAwt+5oCJ4XurkXwx36Bovb3PGi6ZhlZnyOdMwr7+gSyqlDX5D8llNaeRLc/6+in2fhIWSNoHoVy7diwzbHV57lnwvL6Vz3gy6A6BUHkr1pTOGpL8SHZ3diJ+knFRj4jELTkk5Kb6mAv+dVufK7JmU+6lqZeuGNPtEGBvRr8oaRHoU+QNxuzJZB3WKfjqhP7PoZxerNMukv5QlH06Rnm+4x3UCMJl94u5QrEOGa22nOyqn6X5Dh42Gsfbe8F16zphsHb6KfjoH34qvPx7/r/7/n2sIZHvxK5MBr8vTNfVE4GQ9+UstsnsWw3F8+kYmaq1pSRst9zCPe/P63nwdg9MNc+VlR9/xvBIdI/K9dFMdp/u2Nh4rI8V3iphXbev8KKuTmFaDTlP/qkpBzUvN+tCAcfPWor83VDhmO7vPfm+4o1uX6KfvxU3xK13/qhQX/XRX1IKa+3KLYW4kHR7S3sMnUv3uuymx45x1nYd0hROa7jd0MJ2ady7n7/4T/5krDJdWcd2z+GKW5O+m6cQYqz2z45rYH+rc40EH3zANsLU8wbWUWHFtS+yexSr5nuacNqbXcm/e3ZvvY9BUm7msjMuDhuscydFkOhtKLtdko1bHY1nOvm3qxGbxN81OX7qXGfdzosLr6mEhebvhhgMfMzYHeVSxPVYL/35ukdNfl+h30aJ/1XkbcWiLfnf76Twwvca+PFEwyIV2s1TyF9V2l3CNvF1++h3jxF43NN1vsPUfsuoAdcqz6KLfTIZLq3ghfol+tyz9DteHY+SxMraTL4fGvG6J3bOYkyNcJcf1PO7Nq3vzfQxeMMRtZaXTmw7xyHr2GwmNqa6YrNXxWN4pakst/v6o5QtwweEzqUBgWhmserI6L80tyr1P7Ca8stK5NRj6K/HbOulO8cgeuvKjKxZf4omsrP6tQ/Q7a/k+36zBzk/6dDJv1jhG8lL3VhLTQQ4HcsZOvwLIHEMgeADzO6XJfkOH14Z5eprBT13LMGkV08ScTaT/3dXuDNuDCztNBYq6BfslFkKJ63akBXbP44zlc4xyb97cWwhjMO9wjTslXsd0GNdgTnz5JZ6TiMdqYEXOw5t2w6lK+9Vy8P9T8XOoCKTbVu9Z3MsdB3bN25l0IfAxMyR2K4bPYkGsH7Z0BQk6jnyq2aGO5mOppgaWa9HPVvCrawz/XYKjeVXcC8YDOfPkE2I6sCBv9fZ6H+PyTs7vnsfszmmy39DB5DN2j9Fz4iZDA/xkj+W3fY2j+9ldwO+oc/eILr6PiV+Cn7aRhtvdxDuxL0/Dvflxb76PwYWGeylzEfeL4VrdizDJjTt1HupKPCbZNdpeGv7e8R4H/84KPmbqEFwWe/HR5YDLOnX0fQPGzGGx38Lfa22Dwbhfn6QEob7l2md9BHSFp19x0pXoN1u+10rqJTXD9dbsfk7x7Rb95zi871VSbXomtIPLOePobIHfy0vPoGZafTTZb1BMu7Y6Oxr1kKjkgtothkbr0AXmV5bfdVfjY5/07nOMSz2L1cM9iCQu262G292G8R6eY5B78+LefB+Dv4i7DEfTd/xw/OcWR+1u4t/XXYufeEyKpfhuKDjZ348Hpv79mTkizmD8wdcOWi8TO75UpR6NPxifC17/o0PhaJP0lzrtO7d6sPuDuN9/6pqIB2LRaUP836+mTOpfxI8TWHsNnLd6Lvqp3Y/KxJHpRd6l5/EkWfX2dV29uijlOp06f+jp5S7qlWUVrn8rHOABvXHaINTNsHzv8w7qOYOZa6XpfkORumK6ADidodEqZncFizbtjINv6jYp5nNsdGw/zbJ5Jf4JfkVLFYRid1ts061dpq5zb2GPwWuGeK1MisSNlz1474jHJF/57E6n0Jz2c55+SGzaH45t+1SKpU6HwFCPwl9RkXihxzbIqw3ws4ein+621V1BD0rup6/xx/hhbJMiwak6+Xoi1Gj8G0+luLjfS3sXi4q6MjXicA74hbgOCrA9x+HSU15/jdrclL+nq7x5Ir+KMTswrxc02W+41uP8/EL6LxMCYTAjDpDP9PHtfx3Pc1pIvopdSDML3tsuh3acmTOH1N2KbrwIwe69cEH82sHKvYU9BvWdytsFWfYOuys92kCzyXyoxU88FpO1BVxTfHVHzFVHAXjVzfVJhFmnG79t0Nj5TXpLr7Z19EMIQPN2oPm408/Ve1ak2PpaD+aHsksQLMkJTNjlB0XR9HTTIVoq4t2Jm2l3le5YHsas3tBkv2FnD/PxPQS/RqMbDt7HQlDZPmT3guT7EnyyDrrw8q3H+zjkyKbqVzz0OAb7s6F27xUtT2Wqi6bPupR78+refB2DpvhpdcnXW9fD8496IvgRjyU43QBBzybFtA6yPsAbGzR+NAg9IfknB9nUPrgs9RxzXvbEp8GZjzX9EP3cin5/ZlxnC/EelIDugv5LiqVMquOsu34XY0YvabLf8I/F2DwiLIw0Hdff/DK/74vi+fOFpWDpql7UoOdx2OKG2r0IWrrqc84cuIV78/LefByDJyW/nFEVmA5/VL90r0fvG/FYglXx4E1rx/BN+mKp1HeKcB1oCrhuldXTVm/LxCrr58R40klZU8y0XovuMPk1dv5CdfD1/pMrP6+knB2l63PeyfW8Vt4zPcMxuY1poGR07tQFCF140V35L7vm3M/xvHQ1dg7XIajgN9SMlr+4H/sDX+MAQcVALfEwk+6HwOfj7nrPWzELdk9hXiyejMXzoP6vltCaz70FeW9te/e3x7F85zuusf11mTiDwac6vMRj4JSsOogrME0j0Hp0WoB9NcE0xByV9BW3eZgGAPAbABpLdxr7AkyC3YExCMRj0Hx05XosZdDdxTQAjWOWpK8q7cc0AIDfANBokul2bzEHdgfGIBCPQXvYJOmr9pswDUCjSNuhcwOzAAB+A0DjuS/VnZwJ2B0Yg0A8BgEOPj05ZgjTADSCVSnv+BuhThUA4DcANJ1kPU6t9zyCSbA7MAaBeAzaxbSoPU0ZhGcwDUDwDMXBePdpYkswDQDgNwA0njuJd/RPzIHdgTEIxGPQTrRw5IcUB34tpgEImosp7/VGzAIA+A0Ajedg4t3UepwzMAl2B8YgEI9Be9FTXse7BqNOErMxDUCQ7E/5wOzBLACA3wDQeDYKgjx2B8YgY5B4DKCLbSmD8kHUpmAagKBYIxP1O5Lv8iHMAgD4DQCNZ71MpI513slfMQl2B8YgEI8BdNiX4sBfwizBMCgTKzq6gnCByb6VLIrax653+CBmAQD8BoDGs6sryKSWF3YHxiAQjwH8wN4UB/4EZvGGAZk4gWlD1HZG7XTUrkbtfUq/Ifq1i5GUccAWcgDAbwBovm94uusdPI5ZsDswBoF4DCCL7cJ2VB+5mRJY5bVlmKw1zI3aO5l8KtQmzAIA+A0AjWZB1B4n3rt/4/cRsDswBoF4DCAXzUPv3pZ6ALPUiop4Wq9Bi7TuiNrfki34fcBcrfrAvE30/XtB8AUA/AaANnAg8b7diNowJsHuwBgE4jEAW3QF4UWXA38Ys3jFHUkX/aip1A4WyeQt5HejNguzAAB+A0Ar0PS+yzIhugN2B8YgEI8B9MxQ1Ea7HPhTmMUbbki66Mf27uazWibvqjmGSQAAvwEAAACAeAygV7Z1DWjdSTaIWWrni6SLfjMxTaPRQ1zG475+E39wAADwGwAAAACIxwAKMTt22jvFQudjklpZIumC32NM02h0O//zuK//koldNQAA+A0AAAAAxGMAfaO1AzZihto5JOmi3wlM03jWRm0VZgAA/AYAAAAA4jEAaB5Zh3hQ0BUAAAAAAAAAACBApkftm/wo+GmNvwHMAwAAAAAAAAAAEB5aID1tl99VTAMAAAAAAAAAABAmncLo3W0fpgEAAAAAAAAAAAgPTd/VUxDTRL8RzAMAAAAAAAAAABAeqyVd8HuJaQAAAAAAAAAAAMLklKSLfqcxDQAAAAAAAAAAQJg8k3TRbxOmAQAAAAAAAAAACI+5ki74jUdtCuYBAAAAAAAAAAAIDz2dN030u4VpAAAAAAAAAAAAwuS6pIt+hzANAAAAAAAAAABAeGj6rqbxpol+izEPAAAAAAAAAABAeGyWdMFvDNMAAAAAAAAAAACEyTlJF/1GMQ0AAAAAAAAAAECYvJR00W8bpgEAAAAAAAAAAAiPuZIu+H2L2oyUPz8QtcOYDQAAAAAAAAAAwF+2S7ro9yDjz5+N2seozcZ0AAAAAAAAAAAAfnJB0kW/tN18++L/thOzAQAAAAAAAAAA+Ms9SRf9lnX9uY3xv7+GyQAAAAAAAAAAAPzms6SLfgOJP7MpauNRex+1mZgMAAAAAAAAAADAb/7LaEuiNj1qx+X7wR4/YS4AAAAAAAAAAAD/+Veyhb9k24OpAAAAAAAAAAAAwkBr9JkEv4OYCQAAAAAAAAAAIBxWS7bY9ylqWzERAAAAAAAAAABAeGyI2v2ofYnbo6gdFQ7tAAAAAAAAAIAS+T8U0XRRwv14IAAAAYF0RVh0TWF0aE1MADxtYXRoIHhtbG5zPSJodHRwOi8vd3d3LnczLm9yZy8xOTk4L01hdGgvTWF0aE1MIj48bXN0eWxlIG1hdGhzaXplPSIxNnB4Ij48bW8+XDwvbW8+PG1pPkU8L21pPjxtbz4oPC9tbz48bXN1Yj48bWk+JiN4M0Y1OzwvbWk+PG1pPmk8L21pPjwvbXN1Yj48bW8+fDwvbW8+PG1pIG1hdGh2YXJpYW50PSJib2xkIj5YPC9taT48bW8+KTwvbW8+PG1vPj08L21vPjxtbj4wPC9tbj48bW8+JiN4QTA7JiN4QTA7PC9tbz48bW8+KDwvbW8+PG1pPmk8L21pPjxtbz49PC9tbz48bW4+MTwvbW4+PG1vPiw8L21vPjxtbj4yPC9tbj48bW8+LDwvbW8+PG1vPi48L21vPjxtbz4uPC9tbz48bW8+LjwvbW8+PG1vPiw8L21vPjxtaT5uPC9taT48bW8+KTwvbW8+PC9tc3R5bGU+PC9tYXRoPpbhWpIAAAAASUVORK5CYII=\&quot;,\&quot;slideId\&quot;:275,\&quot;accessibleText\&quot;:\&quot;backslash E left parenthesis ϵ subscript i vertical line bold X right parenthesis equals 0    left parenthesis i equals 1 comma 2 comma... comma n right parenthesis\&quot;,\&quot;imageHeight\&quot;:12},{\&quot;mathml\&quot;:\&quot;&lt;math style=\\\&quot;font-family:stix;font-size:16px;\\\&quot; xmlns=\\\&quot;http://www.w3.org/1998/Math/MathML\\\&quot;&gt;&lt;mstyle mathsize=\\\&quot;16px\\\&quot;&gt;&lt;mi&gt;E&lt;/mi&gt;&lt;mo&gt;(&lt;/mo&gt;&lt;msub&gt;&lt;mi&gt;&amp;#x3F5;&lt;/mi&gt;&lt;mi&gt;i&lt;/mi&gt;&lt;/msub&gt;&lt;mo&gt;|&lt;/mo&gt;&lt;mi mathvariant=\\\&quot;bold\\\&quot;&gt;X&lt;/mi&gt;&lt;mo&gt;)&lt;/mo&gt;&lt;mo&gt;=&lt;/mo&gt;&lt;mn&gt;0&lt;/mn&gt;&lt;mo&gt;&amp;#xA0;&amp;#xA0;&lt;/mo&gt;&lt;mo&gt;(&lt;/mo&gt;&lt;mi&gt;i&lt;/mi&gt;&lt;mo&gt;=&lt;/mo&gt;&lt;mn&gt;1&lt;/mn&gt;&lt;mo&gt;,&lt;/mo&gt;&lt;mn&gt;2&lt;/mn&gt;&lt;mo&gt;,&lt;/mo&gt;&lt;mo&gt;.&lt;/mo&gt;&lt;mo&gt;.&lt;/mo&gt;&lt;mo&gt;.&lt;/mo&gt;&lt;mo&gt;,&lt;/mo&gt;&lt;mi&gt;n&lt;/mi&gt;&lt;mo&gt;)&lt;/mo&gt;&lt;/mstyle&gt;&lt;/math&gt;\&quot;,\&quot;base64Image\&quot;:\&quot;iVBORw0KGgoAAAANSUhEUgAABOEAAABvCAYAAACq0NRQAAAACXBIWXMAAA7EAAAOxAGVKw4bAAAABGJhU0UAAABEsZUXFwAAJtdJREFUeNrtnQ+kV8n7xx9XruSKJMmVS5IkibWSJJGVlSSSJEkkWSuJrJWsXLKyVrIkybUSSZKsSJIkkSRJIkmSK5KV5Ir9nef7OZ9fp0/nc2Y+58+cOXNeL8a2de85c56ZM+d53jPzjAj4wsyobMQMreLHqPzXp/yIeZwzi3cQAPAbALz5Jh+NyilMAQBAPAZQNpuj8iYqU1FZgDlaAyKcX1yObX8lKqOYAzxjSVR+jsq5qNyPyvuofIq/Gx+jMhmVS1H5PSrrojKEyfAbABqIistHovIh/ib/i0lK4bvEN+RmVN7F346p+Fui9n4ef0eOR2VTVIYxGwAQj0FozI7KRfkivNyQjvoL7aAqEe5qxnVdFdv6Dzus02lDXQ4mflYFjm10UfAgGD0Ulac5+vvbqIxHZR5mxG8AaAAjUTkcf3+TYxkiXH40gP0tKq9y+k0q0KkotwZTAoAjiMcKCAhNKhtqsp+uVJhM1ENnpqbRrXiHpLgId1kQ4fKIcMr62OHv/s7ZqEynq0INHEoJRv/rcUyuS2dV3KeMn/sYB7asjGs+IfsN30flWtxftegM+HKavBXMiMqv0lmZlTaGIcINjk7g6Gq2qRJ9qDu8kwDgCOKxDOZH5URU/o7KP/Jl2XjTyswabDfeU4eTdKdWUuV21OH4GjoD+qiid0e3Qu0oKbifFjviOtu6JyoPC9RrKg7g9sY2mDlgHZf3BLqP4vEOwAWLMvq/vnM6Qzg35feWxUFXP0HugbBtscmE7Dds6tNnP0dlK00fLNPj8eyt4ZuOCDcY6kflXflmKvpOHsHEAOAA4rEBmB9/UCelGQLca8f20W0kN3rq8AfdprW4zAnXXWVQpiO2qELbqGh2K0edjkVlTklj2cvEtXVMW0WXhYrpnflLFhWWbbYdqtB2r881dKXJaszcKEL3G2Zl9HktKiovphsEhU4SHpDOpILNtx0Rzp5dsS9Udfyk3yNWpQBA1RCPDciYdLYT2A7m6mSNx8LDiJhXrQzHg//MOKDQ39sinYSjE1G5bfkRuuDQJhoYvei5/3G6Squp42AGTeb9vgQH7KED+2yVwVblrSj5/vN6Bn4dpzitB6rs7/2+WxMDXku/j/1Ed/02r8XcjaANfsM+i/H9DF0hCHTF+36xF98Q4cp/l8os14Q0OgBQPcRjA3JhgIG8ioR7+mFQYe5Oxn0POrKFigO9qwNP00VaT12no+opi68LOl/3HNhni2Vdnkp1yefnpdiKBKFQNpsy+vetnNfUCa1HGUHtd5jda9riN0yI3SEj0Fx0Yv0nyb9FEhHOzEapZ0fRBKYHAAcQjw3AWcsB/J2DuuyoQejosla+3Wpxie4BUp8IpyySYtvGNe9a1TOgl8RuRd6ciuuxWL7NWUOeIiiLldJ/5bjmWh0t2Hf7JeZ+7eDdAfwGE+ctvznQPFR809ys3RUMutJXd6qomKwrOu8IIlwZLJT+W7qfSWenkU70zJWvdxrpriKdlNUdEprj+0VOf3AXTQAADiAeK9mxOu+oPr+k3LvqfAZr5NsDK+4JeRSgQ50inLJCBts27tLxWm5x/2cORYRV8u1WwQ10YSiI9t+srVmHSrjHUcneTgR+0Ta/4YTFWP+KbtFInsTtpyc4/9zne31GEOGKkpYD9LF0TlPOM/7cHdAX1MUUs2kGACAe84ObUt9W1DR0xudTTwBftcDROzOlK4/m0jUgpm4RTrHd8tlPBBuqoE56TdPpqPoujTpur73ybW4ttvRBEa5Kdp7DMoQX3ZaalQdyD83gDW30G36w+NaQP7eZ6CmaSww/M1cQ4cr0S7ScKME32yuDTdLyjgIA8ZgnfLIcuF3OnlxO3PdchfcZk2+3+qlqy6l0kMQHEU4Zl/xC3E8V1Oeo4Z4fahxsz6cIJfPoypCDbYZ+fqTEex0TVjH4Tpv9hqyVN6/on8HzRBDh8jBDvt2adbTE66+Mvw82vqAGwSM0CQAQj9XLqOWgfd9xvSYqFg+UWdJZIdT7rL/RLaAHX0Q45YbkE+HKDuDXW9zzxxrbTN/v3sSguhWEE8JgEKZLdpLyz1LuSs8xwzt1iiaplbb7DbpN8VYfH3GM7hE8lwURLg+9aXaqSO+zVvqf2t1bdtMkAEA8Vi+2W9yOOq5XMvfEuorucSXlOR/wrkAKPolwptxULvI6anJh06zrrx6024aUev1Jd4YCwVNvuVHBPW9Jtui3iGapDfyGDrryZlcczK+hW7QG0yFMiHDfottNkxM5eqhCVSvRjlj6ghdpFgAgHquX05YD9krH9ZpIBBxVKKWH+gQ3S3hPIAWfRDiJg56821I3F7y3Oo+mLSk+OXhpM/c/0KXBAv32mE4m3lvBfX8y3PM0TVML+A3QdhDhBmejQ/9Dc2q/FHL3AYB/EI/18NxisP5QQ70uxPd+VMG1l0n6km1WyEA/fBPhFNsZz7SDEopsSzVtR9F3doZHbbcw5X3XZdEz6dZgYJfF+zRaUZ/NuueUcHCQa/AbABDhitrssoP7HbD0BYdpGgAgHquHReJ2C9sgdLd8/F3ydXVZ+GNJFxpJKAz98FGEU+5IPiHuUs77mYQ/Ffjme9h+p4TcWjA4tw39/XmF9zatZjhM8zgDvwGgAyLcYOhq6in5smp2sYN7zhG73HBraR4AIB6rB9OWl27ZUUPdnko1yUP7iQjjvBeQga8inApe7yWfELdrwHttNFzvs8dOXb8Jh+/p2pDxbpneoYkK73/OcO9nNJEz8BsAOiDCDcYmR9+LXu6J3wdnAUA7IR6LMW0r65a6jpHVU+nKzAenQdUnYWsPDI6vIpyyQ/KJcLqKY6HlPRbHznXW9fZ53obXhITqYI/NJNXOCu+/x+L+iMjVg98A8AVEuMH4I2GbxQ7ve0YQ4QCAeMxLhuTLEums8jCgZ57o84zneB/AgM8inHJB8glx9yyurUdLm3JHnm1AG27vU/ftdG9I4YrF+7OqwvuvFf9OLW8j+A0AX0CEG4zuSdfXHN/XZhJnPc0DAMRj7llnGaQfC+R5l/AhggL4LsJpXqI3kk+IO2K49j+G378r1ZxgXDaahDht4kEFxiG6OCTQ/vBJzNuvhyrur6Z39z5Nhd8A4BBEuME4G/sYrk8A3GLx/VhK8wAA8Zh7xi0D9HWBPO956b8ljwAcTPguwpnqaBITvutzzWOG39VTbZq0JavfFvw9dHFIsNLivXntoB7vLd7dEZoLvwHAEYhwzWCT1DuJBABAPNaH+xZBxscSB+lR6cwI1ZG4fYH4dfIrNI8miHDKX5JPiNODUKb3XMs0k6orhVY0rB13C0nuwcw+i3fmioN6XLWox0aaC78BwBGIcM3AJMI9wUQAQDzmnjmWgXmZjmZ3Rc3vNTzvcaknsTaEQ1NEOF0V81zyCXEnEtfRbQofxb9Tk6sMrDfRzSHmnNR7MmqXv4W8cHWB3wDwLYhwzWCzB98vAADisR62WgblZS0JHJEvJyu63t6quareZjzjAt6DrxiTzgooFUtVhL0TlXfSEWR05dPn+M8vonIxKj9LZ5Vj6DRFhFNWSj4RTovmLVGR/qXYC3ZNo1/uvFu8/hBzV4rnUiyDYxb1uERz4Tc4ZF7sIB+KfQRdUbOWLtMaEOGawQ5DO23FRADesVA6AvqxeKz9VwZPOaK5bHVy9mb8+1Nx3K7x/GHp5BAnHquR85YBeVniyq9S/vZWW7Jmg97yvv8PdaBPi1l4ycotoStHxgK2UZNEOGU8Z1tqnqsbhp+50fC2zDpJdhHDAYj5UAZXpzjtsKjHK5oLv6EC5sTftl1ROROV69LJhZf2/Z9Fl2kNiHDN4GhGG2lQPh0TAdTGcBx7d7+vN/v4nXcGuKbuYDIdpKdlUvxJJdTKeGzSopEel3QvVXDfSX15VLIchostHgC0XXQm+0VGoHE+DjRX9XywZ8cDR69op0nEQz0xrmkinK7keCT5V8T1Ky/Er1mUPPya8Xzj+AatZ4blu+AiF9tmsZsEIcE2fkNelkknl6hufdZEyU/EToROno4NvBuIcH6RtdjiHOYBcIZOaOnqcd09cUEGW/ByyDLeG499Qdvrqi7jw6F6rYvHlls20J8l3S+ZV8V1HhXtmFMZz3ispQPCT9J/q829OPCzCeoW9AkIQ9ya0jQRTlk6YDBlKh/igK3pZCUsfoG/0HrWWL4P62sed5JlMc2G35CTHVLsu0BOwnaBCNcMnmS00RrMA+AE0wF3RX27eXHcnufav3tgn9bFYwfFPjdUUVb0XHOe42fdKORESKLbRfvlOlJRbtuA1xvucy3d4x3aUvcminDKISlPhNscSFuOGp7ze/yGVrPJ8n1Y7aAuPgmCbaFtfoNOuOnK+Jnx2Kd9SYW565Z9j4C+XSDC+c9IRvs8wDwAzlAdRFeZ6wo4Pe3+/QAxl+mUUF1oMSn5Y7rHHtindfHYDYuGmZLi21sWytcJ9+oY+E94EET5gjrK7/rY4aHkE0izFP4DgdmvqSKccluKC3C/Bdaen1vwrOuk/O3IvpYyDyfYbnnPEQdtONOyLlvwdfEbKuCmwRau8/wyptUPIpz/ZKUx4BR4gHrRXGdXLb4BxzOusaInpn8elX2JWF5X0JlSEn0iHnOLaZtFt1wpeB8NCHrV2Tq2LDw0POdwS1749dJ/W6LaKG9S5Sxx53pgNmyyCLdAvpxOnKdcCfCdeJ7xvPcDeUYC1nzstryni+/HdMu67BTAbyifswZbnGdMQ4QTRLimvLf3MA2AFwxb6DGr+vyurg5736OvTEv5uRXSDBGuDfHY/7DdZrN3wCBhWXxtzZXSLw/B6ho6+OcGdL6qWZohwOjf5z3R1JRb8ENgdmyyCDeIsJBWNgT4XlyW7ET3IWynJmDNxx+W93SxAmhYyMuF3+Cv4LKHMQ0RThDhfGJahs9Pqg0Af8haHNHvFHZdRTeZiLOz4rOhhozVbYjH/odpm0VVpQ5BxuSsvWpJQPE0wwYHC1x7jzRDYS+LpotwytWc76+e5DMrsPackPCFRwLWfJy2vKcrbOryF/4sfkMFvDXYYz5jGiKcIML5xM4+7XIG0wB4w5BkT/ilva9z5MvJqroSbqXFPbLG6kniMbc8rcmZOF/Ds5pW/lxpwUt+RLJV9iLbag4b7Ps0MFuGIMLNtQiq2nKk/THD8x5pgaBAwJpOE0W40/i0+A0ls0iKJY1mTEOEA/fc7RNsz8Y0AN5g2iram7tR4/VuCijNxWqzu3Ce4R6vicfcYTqBosqyvYbnNSmrFwJ/wWdI9lLXUxWKUhzM4C+bC7zH2wJqz52GZ70YwDMSsOYDEa69tN1vSLLfYIsTjGmIcIII5xOrpD0pRQCaTNYiGc0V15vj7WyOmNMUp78hHnNHkZxQRUsdMzBXDHU6G/gLvsvw/JtLuMd9ac9qgVBEuO/F7nCWfs71/EDac4uEv+2MgDUfiHDtpe1+Q5IbBltsZExDhBNEOJ+4I+VPuANA+WSdPH4hQ7/ZP8A9fpJmpI1qQzz2v0a1+fCvtbyeqrRzYwFib+y8pu1vrus0npfS7hw6pvYeLeEeuj/9fKLdXw04QDSJEEQ4ba/XBQODO4G05wbDc2qfHhJoI6cEEa6ttN1v6DJdsvPVpM3UQztAhPOTtIP3Hki7TnMGaAIzDN/XHYmf1YMvP8V///eA9/lb/Esp0cp4TCv/wcKR/1jwQRelBPm/1fTMnwzP+kfLg4mhkvvXjMDt2XQRTgOm21LODP3hANpzvcVzLsRXaCUnpXki3EmaDb+hRExpC67TVVoLIpyfQf0L+Tbv8ximAWjU91UFp1mJ97qby/+xDH5K6CPxL6VEK+Ox1eLuAIVDPddcWcPzDlk86+7AX3LTlkMYjKaLcLZb7GyKfiRWNLw911o853q6fSvZI80T4Y7QbPgNJXLGYIeDdJfWggjnH8dTfLS1mAWgcfHYrZSf00VUiwa8xwwLf8aXXJHBx2NHLB35HSXcK6nwvqvpeW06387AX3KTCBf6yrWyabIIt1fKz1ejy5hHGtye8yyecTPdvpXssHwHXGzzGbasy06aDb+hRN4Y7LCM7tJaEOH8Iu0wht2YBcBbnmWMn92UTsnt5Xm0mU2GcdqnlBLBx2O229DmlXCvZMOfq+l5Z4kbwdFnHhqefxfj4EA0VYTTVbCfpZrE0U1OUj5i8Xzb6fatxPYEYRcTGTMs67KFZsNvKInvDTaYpKu0GkQ4v8as3tQzv2EWAG9ZaBg/F0gnf/ekFNuheEKak1Ii6HhsxDIIf1DS/ZIi3LYahYe2O9PjhufXD/dsAVuaKMKNJgbyfuWfqPwi+YW4ps5O2Az6CNXtZL1l31/koC5zLOvC1mn8hrIw7ZyYoKu0GkQ4f7gsHNAD0CSy0p08jH/mYvz/rwvE6U+lOSklgo7HbGf1j5Z0v+3ybXJB19gcYx+6Mz0vdoaybPBE2FZiS9NEOE3geV/MW0pnxj9/T/KJcO+knBW0rrFZYcSWjnYyy7Lv/+CgLmst67KAZsNvKAnTt2ArXaXVIML5weEeu1/AJADec9Ggw2wtwce02d65lHjMDWfEzokv6wCF3+Pr3a7xmW0ClzY405ss216XpWresNXy9ekrS+IB4U/pbC1W50tnwdu49alpItx5Q5u/l69X8uifP0o+Ie5mA9vTJtfWUYG2YrN63EVS2w1id1DKEE2G31ACsyz62iy6SqtBhKuf3u/CFUwC4D3qp30wxJJv4z//VeA+u6RZKSWCjsdeWzxcmR/N7gf6cI3PvARn+v9ZI9lJIPOWc9IumiTCHZR829d+LtAfDjSsPacLK+GgP48t+oeLFUFbLOrxkubCbyiJbYbnv083aT2IcPXynXy9y+Wa+JNgHQD6k5Xy4nUcV+ufX0ixg+9MizB8SykRbDy22DKAPl/iPR/F1/y+xue22V/cptPk1B6npVwR7lPLBs+miHA2W6p+yfj9mzn7g66QWNawd4KccJDXidGyz0E9dlvU4yLNhd/gqN+zOhgQ4epjTL4+ufi2fL17BQD85TfJnkwtK8fve2lWSolg4zHblS1lH6Awt+bnniascul+sHVJ65SUvxKubYFfE0Q4PXXnnaHdTHlD5os5l2BWjsGmOIScjgpZHLHoHy6SYNtMnnAaHn5DGZi2ymhZQzdpPYhw9aCH9DxP2PmuFFstAwBuue0gtjadbu5jSolg47HLlsFziKdkmnL6nAw8mNAg0kZ8m4pfej2xZZV09mZ3r7FcOqumtB+pSv8odsD2J36uLfguwukgZjoNR0/esRHJdkl+cfavhrSnTfL9zQJtxSYX23kH9bgkfuSmawtt9htMOfE0Zyi5BwERrh5/5WGPLzcbswA0hhEL/0Lj8bGC9/nFcI97xGNuGLIUYULN8TFpeO5TgT73qJhPxezuOdftVDMYG63wXYS7KuZEnKMlXu8/adZBFb2slnx586A9DpOpfzxwUA/TWP6ZMRy/oSSOC6vfwQwinPtv0Z2EfXWydQ5mAWgUmy18yuMl3OeGNC+lRJDxmE1uqJBzfJhEhLMBPvNSiyCiu32pbSvZiuKzCPebRaA+6DYi3VL+VvKJcJMNcBJ/sHiOhQ3vs+uk/G3ovpZLFdjvkdSfF/OT1C8Etok2+g1dTIeR7GFMa/yYVgaIcO5QP/26fJ03ah5mAWgcZ8S8Cq5oKq9pYl5t52NKiSDjseNi96EPNcfHhBTLjdU0xsQswGm+sNWMhbnwVYTbZPGO78157S2SP4D4x/P2NG031A9Z07deEbAW4w+L+y6osP0WWNz/GEMzfkMJjFr0tfmMaYhwggjnCvU/rsjXpyfOxywAjeSFVJ/qYqM0M6VEkPHYQ4uPvE8NojM+OtNa1lHbpkMp/gno5R6yaG9NuPwd42BufBThlor5EIWiyeMvFAgi9nncniaBcTKAPkvAWow1Um+eChsRfCVDc6m0yW9Istfw3M8Y0xDhYhDh3HC+xx9ZhEkAGskii/F+cQn3+VOaOYkYXDw21/Ij71ODnJByt3v8aHj21wG94L9Iu091c4FvIpwmsnxpaPNbUlzU1uS/b3IGEZ9K+rBUwc6GBkAErO7aSyc3TFuyj1fYfiaH6rWAy3E+ZJubDvE6yZiGCBeDCFc9yVOxdQfLMkwC0Fj2GcbMmyXdpwkpJVoRj22z/Mjv9aS+ySWU60q65gypP5+PC0bEvBrqEWNgpcFZHSKcKfmmBotzHDz7fxZ9b5qH7WnKo/dHAH2WgLU4J8QsdFfFXalPAGwrbfEbkuj4bDrEaxNjGiJcDCJctRzvseUKR/fVXHM7hBOQAVyPmbtKen+bkFKiFfHYecuPvA+rVDTZ3jv5cmJnmTwxPH8IhxPskWZvC2wKPolwphUyGiiWvfV4QvIHEz4OoKbn2RJAnyVgLc5yMeeqqOI7YnOc/RKG5Upog9+QZL2YE0ZPY0xDhLMMKBHh8nNEvk4X5DKHczf1CGlrAMpjSLIP2NJ/m17CfbZLM1JKtCIesznV8JUH9dRZ5+QJdIdLvv4pgw3WBvCCX7Ro66WMg4XxRYTbadHeOyu472zJf1pqmStcy8K0/SqEE8gIWMvhgbhfJbTVcM/bDMmV0Qa/IYnpAJIbjGmIcAkQ4aphv3wtfP/g8N7dnEzsmgEol7WG8fJcSfcxLb464bGNgorHvrf8wP/tQV2TJ//orP9oydffbLDB1gBe8EmLtmZ5eXF8EOFWiHnb0NkK77+7QECh22Nne9SeWScVPae7QwKT8D1RQ6C7mWapjDb4DUnuG573kMW3cSHdpjUgwpXPrh4bbnR4bz2Fu7sb6WeaAqBUxsXNJO6bgvfR+G51TTYKKh6zSdKvZXvN9TzdU5+rFdxjukG0OBbACz5l0dZQnLpFON3LbxJcdbnxSMX1uCvNn9lXUTprq99fdHfo6S+vJPuU8TK3KM42jOtPaZJKaYPfkHxW07bn5Rm/r+Lbe2Hiok0gwpVLr+i/zeG958Tvbnf13SyaA6BU7kn1qR5GpFhKie5qvfdSztbYVsdjpoTt3VLnzOXJlPpUNfNzVQI6cSMFGxGuyhw2i2JhZqOETZ0inA6wjy3a2cUsxndSbIuND6f0LjTU8QcB+Jq94u6Qo4OGe22jOSondL+hywZDX3tj+C49oU+2Dl9FOB2Dr8f3n4r/q///Uw2B5SB+ZTIAdXl6oZ64+jxx7/Mtsns/RuP49KV0cnVpChZNT7CAunldN1/74EzDWHnB0Xc8K6XEmHxJNVTH6alBxWPTxDyrWedHUp22tBxmulWtqi2TWVuJ3gbgEL2yaO+qRCLd+txdnfV74I5nXSKcvhfXxK/t5Zckvwinq4YW1dyWmw1jI9u3Ie09fCjVr06bFjuy/e5zj6ZwQuh+QxfTqWSnM373n/hnLtJdWsUVz+KLOZK92qQbY6zxzI5rY3+oW8cDDr5hGvDqdvrLKbHiupbYvR+r5Mu23LQ+vY66eVc33/ugKbdvWTsSDxjuczhDk+ku8LhQk42Cisc2ib/bwvQleNanPuMV3lcPf8haLTYqzcbmYIYqlnNqItcPLXLC6xLhzlm0rzpTYw5tUXQ1nI4DM2tsy/GcQSe0m+WSPclVxjHzWavg9DvGiahuCN1vsPUf+uWR6aYT0Um42XSXVvFU/BLhrlv6Ha4PO8hiZWwnXw4BedESu/djXoaQlOzXC6ibV3XzvQ+eNcRtZW3/Nh3K0O/Zuyv+n9cYkwUVj01YdsizDuukAbtp5qzqweOMhJtkea/lAFTW9mMNTv5KXFsHwWke2UNnRlTR/xgPLGW1bx0i3CnL9/laDXZ+WNDpu1ZjH8naaraSGAsy2J/Rd4oKEvMMgdl+zO+UkP2GLi8M4/SMlN9Jnqa6jm7SKmaIebeN/rur1Qu2B9F1iwoGdQvoyyyEC9flcAvsnsVJy+eYoG7e1K0JfTDrsISbJd7HdLjScEZ8+TEek4jHCqIq5ifLzvhPxXVRUUaXWd62qMtNB7bJWrlzVprNiNjNqD2OBaoibO5x2rUf+ZTzQR2/B1JNDiXXIpytAFdXH/67BMfvkrgXcIcyxsmHxFhgQdbs5pUC/fJmxnXPYHbnhOw3dDH5jL19NHmg1jhdpHXYnpC+1lF9duXwO+pcXaGT4ZPilwCnZSxwu5t4LfbpVKibH3XzvQ8uNtSlzEnVj4Z79U6KJBfS1HlIZ1Dx2NEBO+OOCj4u+oG+IPZioMsO0O9UxzcBOEaHxH7J+aB744fjdn2YEhT6tle736CsMyBFxUJXItxc+ZJrZ5CtBK6XEhc5JbVXhJ/nsN6rpNrthNAOLmT0o1M5rpe1nYCcW/URst+gmFY1dVf86aE/yQmu63SN1qETvs8tv+uu+sdeGdznmJJ6Jo9HBxAtXJbrgdvdhqkBnmOYunlRN9/74M/ibgeg6Tt+KP65pVG5lfj7unO5BxOP/Zhz8L0TdxT9/dkZospw/AFWg62XzoooVXEn4gH8Q877v3Mo5GzMqMfyAByk6wPY/W7c7qt7BsahWAT6Mf73SymD7Efx44TLQQPZLZ6LcGr3I9I5IjrPu/QkHrSqXm6tszvnpFwnUMeP4+Im31W/ROSvhAMZYDBOGISzWZbvfdbBKycxc62E7jfkyUulE3Iz6RqtYm5P8GZTTjr4pm6VfD7HBsf2010oz8U/AS7v1vqm2N0W2+3BLrdaU7dm98HLhnitTPLEjRc8eO8aH4/pnujTng7sNuUPx/Z6JO4PhnDFyIBCXF7RdrHHNsjaW/6ThyKcrkbVVTN3S26nT/HH8V5skzzBojrdeuLORHyNR5JfbB+kvI5FPp25GXM4BvxMnAU52JbhAOkpmr9EZX7K7+ksaJboruLIdszrBSH7DZcHHJ+fSvG0FtAMZsUB68kC3/4X8TinicGrWKUzO2fddjq04+yMMaTuknchRBPsPghnxa8VntSt2X1Q36msVYJlr0C7OKANdLeVD7ncGxePacPqipFLjgLiqovrk976nR77KiDH6VcZbDuwrePdhIAwa4WWjyvhXL1neZJnr/NgfCh7y/yyjECBVXCQF91ObToUSUW1m3ExrT7SFb2jmNUbQvYbdgwwHt9GgAsa3enyJhZmyvYheycI35Tgk3XRiZDPA9bjoMOY7Z7HMdifgdp9UDSdkimvlj7rcurmVd187YOm+GlNyff7YYDnn/BEgGtkPDYcgPCW3BJZB/0+iL4uk84bFI5L9sksNnvnL4j/R4vbDEQaLPmYEw4Rzq0I92ef+2wm/oIS0FXCf0m+LX7qyOqq2KWY0UtC9hv+seibh4WJitBx/c0v8/u+JB4/n1oKiK7yDfkesy0N1O550FRLHzLGwM3Uzcu6+dgHj0l2+p0qMB3mp37pHo/eN+KxlrJc6jultQ50y7Iu7dTTLG9IZxbyQzxYfYoHSd0Spfk+dAXGL7Ez1lSHW+ufnBl5LuWsuFyfsFlvWc9r5T0z+zgKNzANlIyOnTohoBMhumr9Wc+Y+yEely7FztoPCBz4DTWj6RruxP7Ap9hhV3FOUxLMpvmh4eNxb77gLZgFu6ewIBYzJuNxUP+rKZ8WUrdG1q1t7/62OJbvfsc1tr8inRz+PuVxJR5rOf3y6K3ANEGg+cw0ofYagluIOSLpM1ILMA0A4DcABEvvtutFmAS7A30QiMfAPTqzO5nSCW5hGoDgmCPpsy77MA0A4DcABE1ye9grzIHdgT4IxGNQHxslfVZ7I6YBCIq0FSxXMQsA4DcABM8dqe5kQsDuQB8E4jEooTPoyRwjmAYgCFalvOMvhTxHAIDfABA6yXyOmi94DJNgd6APAvEY1MuMqDxK6RQnMQ1A4xmJg+Pe05qWYRoAwG8ACJ6biXf0T8yB3YE+CMRj4AeaCPBtikO9DtMANJpzKe/1BswCAPgNAMFzIPFuaj7HWZgEuwN9EIjHwB/0FM2pns6hL+1cTAPQSPalDPi7MQsA4DcABM8GQSDH7kAfpA8Sj4H3bE3pJHejMg3TADSKtdLJ/5B8lw9iFgDAbwAInvXS2erUfSd/wSTYHeiDQDwG/rI3xaE+j1kaw7B0ZjxUYT/L4NtKlkTlXc87fACzAAB+A0Dw7OwJ+sgFhd2BPgjEY9AA9qQ41OOYxRuGpHPCzY9R2RGVE1G5FJU3Ke2GCNcuxlL6AUueAQC/ASB83/BEzzt4FLNgd6APAvEYNIdtwvJJH7mWEuhkle8wWWuYH5XX8vWpOxsxCwDgNwAEzaKoPEi8d//G7yNgd6APAvEYNAzdx9y7jHI/ZqkVFdV0v78m3dwelb+lvwD3FnO1asB/lWj7N4IACwD4DQBtYH/ifbsalVFMgt2BPgjEY9BcVGF/2uNQH8IsXnFT0kU4cvK0gyXy9ZLnW1GZg1kAAL8BoBXodrQL0hHBAbsDfRCIxyAARqIy0eNQH8cs3nBV0kU4liOHzxr5etXJb5gEAPAbAAAAAIjHoPls7elgutJqGLPUzkdJF+FmY5qg0UM5puK2fhl/AAAA8BsAAAAAiMcgEObGTnQ3+eNCTFIryyRdgHuAaYJGl58/idv6L+msOgEAwG8AAAAAIB6DANG95xswQ+0clHQRbhzTBM+6qKzCDACA3wAAAABAPAYA1dPvUAYSdAIAAAAAAAAAAJTAzKh8lm8FOM0RN4R5AAAAAAAAAAAAiqMJr9NWwV3CNAAAAAAAAAAAAOXQTXTdW/ZiGgAAAAAAAAAAgOLodlM9ZS5NhBvDPAAAAAAAAAAAAMVZI+kC3DNMAwAAAAAAAAAAUA7HJV2EO4FpAAAAAAAAAAAAyuGxpItwGzENAAAAAAAAAABAceZLugA3FZVpmAcAAAAAAAAAAKA4evppmgh3HdMAAAAAAAAAAACUwxVJF+EOYhoAAAAAAAAAAIDi6HZT3XaaJsItxTwAAAAAAAAAAADF2STpAtwkpgEAAAAAAAAAACiH05Iuwk1gGgAAAAAAAAAAgHJ4Juki3FZMAwAAAAAAAAAAUJz5ki7AfY7KrJSfH4rKIcwGAAAAAAAAAABgzzZJF+Hu9vn5U1F5F5W5mA4AAAAAAAAAAMCOs5IuwqWtdtsb/9sOzAYAAAAAAAAAAGDPbUkX4b7r+bkN8d9fxmQAAAAAAAAAAACD8UHSRbihxM9sjMpUVN5EZTYmAwAAAAAAAAAAGIz/+pRlUZkZlaPy5aCG1ZgLAAAAAAAAAABgcP6V/kJcsuzGVAAAAAAAAAAAAPnQHG8mAe4AZgIAAAAAAAAAAMjPGukvvr2PyhZMBAAAAAAAAAAAUJwfo3InKh/jcj8qR4RDGAAAAAAAAACgRP4PmienbhzgI7EAAAF3dEVYdE1hdGhNTAA8bWF0aCB4bWxucz0iaHR0cDovL3d3dy53My5vcmcvMTk5OC9NYXRoL01hdGhNTCI+PG1zdHlsZSBtYXRoc2l6ZT0iMTZweCI+PG1pPkU8L21pPjxtbz4oPC9tbz48bXN1Yj48bWk+JiN4M0Y1OzwvbWk+PG1pPmk8L21pPjwvbXN1Yj48bW8+fDwvbW8+PG1pIG1hdGh2YXJpYW50PSJib2xkIj5YPC9taT48bW8+KTwvbW8+PG1vPj08L21vPjxtbj4wPC9tbj48bW8+JiN4QTA7JiN4QTA7PC9tbz48bW8+KDwvbW8+PG1pPmk8L21pPjxtbz49PC9tbz48bW4+MTwvbW4+PG1vPiw8L21vPjxtbj4yPC9tbj48bW8+LDwvbW8+PG1vPi48L21vPjxtbz4uPC9tbz48bW8+LjwvbW8+PG1vPiw8L21vPjxtaT5uPC9taT48bW8+KTwvbW8+PC9tc3R5bGU+PC9tYXRoPltbP0UAAAAASUVORK5CYII=\&quot;,\&quot;slideId\&quot;:275,\&quot;accessibleText\&quot;:\&quot;E left parenthesis ϵ subscript i vertical line bold X right parenthesis equals 0    left parenthesis i equals 1 comma 2 comma... comma n right parenthesis\&quot;,\&quot;imageHeight\&quot;:12},{\&quot;mathml\&quot;:\&quot;&lt;math style=\\\&quot;font-family:stix;font-size:16px;\\\&quot; xmlns=\\\&quot;http://www.w3.org/1998/Math/MathML\\\&quot;&gt;&lt;mstyle mathsize=\\\&quot;16px\\\&quot;&gt;&lt;mi&gt;E&lt;/mi&gt;&lt;mo&gt;(&lt;/mo&gt;&lt;msubsup&gt;&lt;mi&gt;&amp;#x3F5;&lt;/mi&gt;&lt;mi&gt;i&lt;/mi&gt;&lt;mn&gt;2&lt;/mn&gt;&lt;/msubsup&gt;&lt;mo&gt;|&lt;/mo&gt;&lt;mi mathvariant=\\\&quot;bold\\\&quot;&gt;X&lt;/mi&gt;&lt;mo&gt;)&lt;/mo&gt;&lt;mo&gt;=&lt;/mo&gt;&lt;msup&gt;&lt;mi&gt;&amp;#x3C3;&lt;/mi&gt;&lt;mn&gt;2&lt;/mn&gt;&lt;/msup&gt;&lt;mo&gt;&amp;gt;&lt;/mo&gt;&lt;mn&gt;0&lt;/mn&gt;&lt;mo&gt;&amp;#xA0;&amp;#xA0;&lt;/mo&gt;&lt;mo&gt;(&lt;/mo&gt;&lt;mi&gt;i&lt;/mi&gt;&lt;mo&gt;=&lt;/mo&gt;&lt;mn&gt;1&lt;/mn&gt;&lt;mo&gt;,&lt;/mo&gt;&lt;mn&gt;2&lt;/mn&gt;&lt;mo&gt;,&lt;/mo&gt;&lt;mo&gt;.&lt;/mo&gt;&lt;mo&gt;.&lt;/mo&gt;&lt;mo&gt;.&lt;/mo&gt;&lt;mo&gt;,&lt;/mo&gt;&lt;mi&gt;n&lt;/mi&gt;&lt;mo&gt;)&lt;/mo&gt;&lt;/mstyle&gt;&lt;/math&gt;\&quot;,\&quot;base64Image\&quot;:\&quot;iVBORw0KGgoAAAANSUhEUgAABa0AAAB+CAYAAAAnUj2AAAAACXBIWXMAAA7EAAAOxAGVKw4bAAAABGJhU0UAAABTMkaS0AAAMD5JREFUeNrt3QGkFtn7wPHHlSu5IleSJJIkSSRJkkiSJJEkSSLJWklk/SRJJEmSJVlJEkmSJJIkSSTJSiJJkiuSleSK/c+z77z/O/e9M3POzDtz5szM98P47W+33pk5c+bMmWfOeY4IgCQLgu1wsN0ItrfB9iPYRoPtZ7D9E2xPgu1SsG0PtiGKCwBonwEAAAAAAMqwTjoBj38zbBos+TPYZlF8AED7DAAAAAAAUIRpwXZdsgVDerfvwbaPogQA2mcAAAAAAIB+zAy2N9JfQCS6XaBIAYD2GQAAAAAAII/pwfZOiguIdLfzFC0A0D4DAAAAAABk9UCKD4h0t10ULwDQPgMAAAAAANg6IBMDGc/Df7882AYjf3ZysK0KtoPhn7EJinwLtmGKGQBonwEAAAAAAExmBNs/MhbAGAm2TRn+/hqxy7N6nKIGANpnAAAAAAAAkzMyFrj4FGxzcvzGULDdlfSgyJdgG6C4AYD2GQAAAAAAIIkGM35KJ2ih/7ukj9/Saemm6eirKXIAoH0GAAAAAABI8ruMBSwOF/B7C4LtlyQHRQ5R5ABA+wwAAAAAAJDkkXSCFa+luKnhlyQ5KHKZIgcA2mcAAAAAAIA4U2UsWLG5wN9dK8lBkRsUOwDQPgMAAAAAAMTZIp1AxcuCf1dHBCZNQScoAgC0zwAAAAAAALHOSidQsauE334t8UGRqxQ7ANA+AwAAAABQJzolehPF4MRO6YysGyjht29LfFDkVAG/vUGSp7dv4LI6N417FqB9BkA/G/CgT3o82C5QFADQqrafvg2c0OnQn4NtNNjmUhy1dlPigyJbC/htgtZ+uRWWvQbCZlEcQKvbZ/hlYbD9Lp1R9M+D7Vuw/Qz7WT+CbSSsD/rBQvOdD1Bk9LOBGtKPMUeD7Xv4PPuHIinE0sgz5GGwfQ2fHaPhs0TL+134HDktnTU4Bik2AI4Rj0DphqUzoqz74vxAOl9LUF93JD4oUkQjUlbQ+k7K77rabI9/0OExXTQcy6HIn9WAyHaqP9Da9hnV0+DN4WB7k6O9/xJsJ4JtJsVIPxuogaFgOxL2P6NtGUHr/LQvcCzYPuZ8b9CAtgaxV1OUABwhHmGwQaoPdBWxbayo/HRkz4iMz6k5iWpVe89i6thLB/dcP0HrW0LQOk/QWq0PXxC6f+dSsE3mNgBa1z6jWodjgjf/9nTk70tn1PXPlD/3IwwEMfK6/prcz14WbPfC+qqbjrBawiVvhSnB9j/pjPyNa8MIWmenHzx1tPRoge8QT7gnAThCPCLF7GA7F2xXgu2ujE1Lqts2tYKyO9FzDOepTo0R9zJ8sKDfLjM9yGD4GzrC4FVJ95pOzd1ZUDBgUthx19EMe6UTeMp7XKPhC9++sAymZjzGJT0vxq/C9hFAe9pnVGN+SvuvzxwdgTIj5u8tDoMUSQHsF0IaiTprcj97c0Kd/RVs27j0jTU5bM++GPq0BK2z0feIvCOrTZvek0cpYgAOEI/IYHb4QB2RegSsPzkuH52m+KDnGM5QbRpjWOIDotML+n2XOa27o3iK7LjNL7HsNcj8KMcxnSzo+mjb9yHy29oGruSWAFrTPsO93pEl0U0/RNqkgdDA9LOE39CRjKso5trd503uZ09LqfO66UeYBVSDRtFBJfpx9bNl35agtb3d4btA2fEGfR4x6hFA2YhHZDRHOtPVbBtz7WTpqAgNvGmOLtMox8Gw8Z8avlDo39OFlHTBhMvB9tjyIXTdYZnoi9H7nv2fpqo0ypaYOnauwN+vYiFGPadvBXTYXEzB3ybZRn0vL3j/M3seFNqusZov0I72GW5tS+nnXc74W9qfTPpIq33ZNRR3LbShn73fon/zF1WhEXRG4QGxD1YTtC7+XipyuyekAQVQPuIRGV3P0JCXkTBcHwwayH6Sst9DjspCg2O9o88vUkUa56JMHMVX5AJfVQSt1ULpzErop7P2zEH5b7U8ljdS3mJbM2PKigURgOa3z3Bnc0r7/ijnb+qAiaTUWBoEWkqxe60t/ezLYreoKOpLB279JvlTVhC0Ntsk1czwvkzRA3CAeEQGlywb8K8OjmWnuA/0da2RiVP5blI9GtnJ7H1hOlbwPqoKWqv50l/aHw0QlT3C4KbYjfguOx3AApmYc5A8k0Cz22e4sUKSZ/Lp2ir9fIhYIMkLcX0SUsn4qk397GuWfS7U8zmla6t0R8jpTBKdOawfX3TGwBMhaF2EeZKcYuetdGZ+64fRGTJ+5rfO8tZBPDprS2dpvc/5PrSbSwDAAeIRBXesrjk6nj9i9l12fqnVMnGBymdCXqsm6v1q/76E61xl0Fotl2xpf1x21JZY7P+tw6DDSpk4dX0jtwnQ2PYZ5dP2O22q/OEC9nFc0qd3wy9t62efs+jrfKRa1NLr8Po9l066y7j+6l9C0LpfcWsY/B1sa3O2P08zvgvpYL1hLgMA4hF+eCjVpQaJo19Io6vEvy15f8tl4pdcHek1g6rRSL2LAK4uYR9VB62VbQqOpKDxQAnHpL/50rBvvfdcpwLYJxNzozLFHGhm+4zy3ZH0dQqKCFRqmpC0dRz2chm80cZ+9jqLvhbr5dTTUemM5E0zQwhaF9kv765tMVDA72YZ1MM9CoB4hCd+WjbcLr823ors92qJ+5kjE6ci61cOVqFvphWOOiM+BK3VCckfuP6thOM5btjn9wob52sxgZWZ3DJA49pnlGu7oZ0/WuC+Tgqj5HzX5n522sjOj9TPxnstBK3zmCITp8ofL7iv8dXyXUiDRkNcEgDEI6o1y7LRfu74uKILmPxW0j6mSWdEae+5kj+zuV5ErrO+TJSVu9mXoLV6IPmC1kW/8K+32OeGCuuGtge9CyE8E1YQB5rWPqM8OoI6bVGyX1LsTJo5hmfKBS5Jpdrez9a0EY8S3qnmUD0a75YQtM6jN01oGelJ18jEqfhJ2x4uCQDiEdWyTSFw3PFxRXOBrS1pH7djzvMF90pj7RV301J9Clqbcou6yGOvi6mYRjX8z4M6sjHmuM5y6wCNap/hLtjQuz0oYZ+PJD1IPp/LUhn62R06slPXCtHgFymP2sO06DhB64k0/Uf0w6eua1HWSOejlu9CN7gsAIhHVOuiZYO9wvFxXY68cJTxZeFwwsvNQu6TRpotY/kUdarXspL351PQWsKXpLxpQrb0uW/tbJqmSPrUIYwbGbOOWwhoTPucREcAD3I5ctO+2oihrd9Xwn5/M+zzIpemEvSz0XYErbPb5LD/rc/7D0LucQD+IR7R451FY/29guO6Hu77VQm/vVjipwQxorKZ9Kt9NK/gJgf79C1orWxHFMQtjNhPmhDT9Ei9x6d4VF/mxbQPOk1nKrcS0Ij2OclO6cxK0WAbOSyz223xPCljkd15hn2OCiP3XaOfDRC07rfMbjnY30HLdyE+aAMgHlGR+eI2RUAW3SmFV0p4Qf5b4gPzLIjSTGci13mXo336GLRWTyRf4Ppmzv2ZAuUaEJ/tYZ25IORGBZraPifZGTkWXQTqiPCxKovHhvb+XYn7No2WO8LlcYZ+NtBB0Dobna0zKmOzMhY42Od0scttvYbLA4B4RDVMUyq7284Kju2NlLP4QVIQ7QT3RSPtiFzjgw7362vQWgPE3yRf4Hp3xn1tMvzeL487gUkf9JZxSwG1b5+T7EwIKuiicQTbzM8W0zPkcon7v2rY91sukTP0s4EOgtbZbHb0vOj1TPxeKB5AOxGPCJmm7Xe3mRUdn65CX2Q+a32p+ilMHW2LldLJj1rFSvW+Bq3VTskXtNZRUvMs97FAxnLUJm37Pa8/94QFpIAmts952kZt/07SV0hkMwiizJH0ey32z0fH8tHPBsYQtM4mOvNqgcP9/iUErQEQj/DSgIxNwUnbXjbonC8nnONV7ofG0c7Ol/D6nq9g/z4HrdV1yRe4fmbx29PEnCv/Ug3q0I6EY9/B7QXUun1OYvNBbzR8sZ7FZRzntkXZrSxx/2ss9n+cy0Q/G3CIoHU2j8Jyued4vzYfPddzeQAQj3BvrdgFqU425HwX8iBqDQ0mfJJycqLb8j1orVPdP0u+wPVRw2/fNfx9XXRtUg3qkS66EvdhTwPyA9xmQG3b5yRZZqFo26AB9zlc0v/aw59iTgdVZrs5aHHNnnOp6GcDDhG0zuZS2Mde53i/Wy2eH4u4PACIR7h3wvLFbG1DzveaJE/5JQDVHDr99H14bW9XeBy+B61Nx2gKPixN+M2Thr/7Seo1RTgphdJebjWgtu1zEv2YdzzsF2RpDy9KJ+9cW62wKKdPDo7jm8W1GuI2pJ8NOELQuh42S7UfXQGAeESC5xYvGT8KbKR1dJV+Qa1i4bW5Ked4jfugMTTg8Cq8rg+k2tG8dQhaqz8lX+BaF0qd3PNbppEKOhJvec3q1B5hUS+gae2zzbHmCV5rCoQFLby2+y3Kx8VHijsWx7GJW5F+NuAIQet6MAWtX1NEAIhHuDfd8iWsyI5mdwTmqQrO97RUszAQ3JkqY6s/P5HqR1PVJWit5fRO8gWuz0V+R6fN/TD8+Z0NexHfzG0H1LJ9tqX5+Y+LeVHZ3k0DFYtbdH2vWpTJZQfHcUXIa10V+tnARASt62GLB88vACAe0WOb5YtXUUPOhyIvfa7Tjehori8p5ziX+2Aczc+pI2b148K1MMDwVToBSR0p+yv8Z53ifSPYfpfqF6TSEb/dxTtehoGGqtUlaK1WSL6gtW6ad04/gn0Q+wB33STl/n5EcwHUsn3OSo/5mGQPXmt+/6UtuMZPpf+1EIpwUuw+KIB+tiszwxfKw2GfWkdsrqHKtAZB63owrWexjSICvDNPOh+cToZtrbanWQfF6FocOpjhYfj3NXe0xrk0/nVEOjMviUdU6JrlC1dRwcj/SfHpRmylfT39wv3+H+1Aa07OD5I/x7GOtKpiQSp9WboXHocG0qeXcK/kecGoU9Banch57TVP6QPDn3lQ8/vjesq5zaf5QMmGw6DH8bA90o5V9EPivwVtZeT79bV9zktHjB+V7MFrvWYrGlxHbeqhi1XObRbS/EiTQj+7BNPDvt3uYPsr2O5LfHohbWenUWVag6B1PRyX9EWXJ1NEQGUGw75+9/n6MKHf+STDb+oM8bsWfcYR8Se1aSvjESMWF+nvgvY1FL5gV5XXLq3DcKPFDYBel8MytihW3IvGtfBFc2XPA3s4bDh6g9y6CJLrFeK7iek1eFr0iO89fTQEdQtaa3DplRQXAOtu78Wvr5R5/C/l/E7Ql0AJdHTuqfA5/K+j7XmL2ud+5Q1eP5bmLG7dNcXy3F3kkt4idh9nWFCLfnZemvZH1wK5ErZvryXbx8OnVBfuDSFo7Zu0wXxXKR7AGf0AvDnsY2uQNsuAysOW8Y4TYV/Q9nc1jjmDeIR7Sywv0NmC9hfNc+c6r51WzNGUczzZ0gbhN0meyvksfPGzeambm/BC6GrkWzeP5kgJgYtujubHOf9+3YLW3XMucuTmd2lGXte0BVre079AQSaHbbPLQHV0O92i9rkoGrzW6YPfMpa1Bq7WN6TerrY8Zxfnu8HyWBbQ3NDPzmmn9NfOklO9XQha18PrlGu0muIBnNja5/PV1LfTdF3Pcv72KQ/Kp3XxiENin6u2X8t7fnOm43PdJOSoipojybknNYi9PePvDSb81mcpfyrVBRkb3V10ztCFMpY3aE8JL88bPK4jh6W4INiWhtw3swznuYx+BvowGN53X6SaYHV329ii9rloOnNJg9dfM5b5iwa0k5stz3WVg2PxKYDeFm3rZw+E9/vU8NmvdUkD2fct6x4BsHYhaO2/IcMzGoAbGjfUWUw6wvqOZBsQ8tbw2zrYZUTyvyP97UH5tC4e8cDiwoxK/9Mn58n4hOFVNPznPHiJ8sXqlBdqXRwrzweFtC9iB0s8l+7o/R8FXsPBsIz0S9rPyO/nDb7XNWitHkv/AbBjDbt/frXgXNdKtUFTl5svi7FpwO+DB+Wh9XtSi9rnMl9+8wSvNTXTjpq2Gzssz3HIwbFMtTyWrbwb0s8uwUNDWbhe14dnevUIWvsvLa3UZooHqJTO1Lwj/c0WXd7TL38XbPsjsa8FYk6R+pN4hFumaXzd7Xaf+9EXgt6vGVVMiXtpOM/Bltzw6yU57YOWUd5FYdKCm/dLOpejDjvBF/o4zjoHredK9lytRbYfPnonbnMBV4EXXHc0z/t1j8rjScva57LlDV6/kU4atTrlXN5jeW4u+luTLY9ll4B+dvEuGcrC9bo+PNOrR9C6vvftM4oG8IL2I0zxy5UJf1dHH0dHbGs8Mm6QznKpR9C6DfGI/9hO49yX8SVhcfjbmrsuKS/Uqgoq+K8aVL6yLZLkAKT++zk5f9eUG/17Cefyu+NO8Io+jrXOQessgYiy0wz44pakj1JtwsrivOC6oR2jj56Vx4mWtc+uaPBaF07JGrzW3HQ6CqQOweszlufk4lwGLY+FvML0s8tgClDu5ZlO0FoIWvtkUso7Mqn/AH+kDab7kvB3dJT2SCQulRafGKhJW92GeMR/TNP4ytq+V3Cups7ax5a8ULxJKYNDffz2XnH7RWqX4zrbb+6iuget1Z2cZafpDqY17F66LM0P1POCW76tkn2xUx0FrR+SF4adKl1v4mtPR2p2xXWnbu2za93gdda85dpP+V38Hq160fJcXLE5lj95/6OfXQLT/T3bs+vDM718BK39ltR3+YuiAbyh7z5pH8jj7tfpMpZ+UUdar7DYR1pbPUI8wq03FXUmrlVwrqaRordbcJOnTdX+0ueL8BExT3MuypYK6my/ObmbELSeIfkXh7vasHvppOF8j7YgAMELbn/2S/Zg9fKE31og41NwPZLqRuXWsX2uypRg+0OyLwaj64PoYp0+jqCoY9D6Iu+A9LMLNl/6WySKZzpBa7j3NCE4NUzRAN4wpe7ozT2v8a1uClvb9XVmGvbxiXiEO6YVJ8vcqlhgyPQl4nrDb/Apkj6Vot98oBscBRV0P6OO66t+zZteYvlsqFE96icgtb1B95NpJOmNBpwjL7jlyRKw1nZ7t8VvrvYgEFfX9tmH53Oe4LV+RNQPxkMenQtB6/Zqez876oChLM7xTCdoLQStfbJS2pPiEKiztEGY+g7Sm6P6Uo6Yiymu9Zl4hDv95Kjtd6vii+VtwzFdavgNvttw/lsK2MdzKX90zf0K6uutgoI5TQhaL+sjKOVD2oKibJXmT4PmBbcc2yRb2ot5GX77tFSbq7eu7bMvNHitI6izBq91qqOuEu5DGiaC1u3V9n521ANDWWzimU7QWgha++SJ1GuBZ6CtHor9x/FovPNAhn38JvVYiLEN8Yj/LqrNg3+N5e/pV40ZYQBuX9h5jcs3U9Xqux+k3TkNTdd7VgH70NFu1yLX/WPGBqLJmhC01uv7qc8XiScNuZ4bxTz6c4Bqjx760eeH5b1yT7KPoJ0qE2fUnKHYa0fTfugaE1mD17peyAmpduT5BSFo3VZt72dH79+0fJtxI8HQDgSt/bQ55lq8EL/XjwDaaIrh+boz8mcXy9i6QVcy7ueK+Jfiq5XxiIHw5cbUkf/R54lqTrfeINexis7ZtNhV01/sTS8TAwXXrym0q+PUPWitL1iPpZgRMEcacD3XW5znPKo9IqZZtMPd7U4fL0unJH4dCYIk9dMNXn/O2MZqf0dH3c+s4JjPS/2C1uepavSzC2RKo3afqtJaBK39o++r72Vi6q05FA1Qq+frLxmbcaj3dXftvr8l+xowr8S/FF+tjEessuzIF7Fg4uGe31xRwfkOWJzrnobf5KaUDihX3YPWtlO+bXPQLq/59VxjcZ7rqfaIuGF5f+i08n4CzPNTfneIy1BL+gFD14XIGrweDTvWLl++90r9gtZHqWL0swv0l6EcDlFdWougtX9Ox7yjrKFYgNrFIx7F/Lnv4XtRFlMs+jO+5LpvfDziqGVHfmcB+4p+Efla0fnaVL5dDb/JTUFrRkaXq85B631SfL5BnVZT5wDaTItz3EK1R2ir5X2howKmFrC/l5IcuCZtTX3lDV7rS7im7Zjr4Bh3Wh7ToKPysjmWXVQt+tkFMt2fi6kurUXQ2i9xiy/uoVgAb71NaT+7KWmj6X7yxDI3i3lAiC+zVxsfj7Cd5l/E1NLohb9a0flOEzcBep+9NJz/btrBUtU1aL1K0nNH9bPVeVGmIYvz20G1h3SCOR/FbqHSoqZwpaVoOMElqb1u8DrrGgPalmuevgUlHtsWy2OZ4ujeszmWrVQp+tkFWWYogxGqSqsRtParzepN2XaMYgG8Nc/QfurAjOkyth5M3owR56Q+Kb4aHY8YErsg1IuC9hcNWm+v6Jxt0qE0vTN9wnD++uAepj0sTR2D1rPEvBDY3WD7Q/IHruv69c/mIcGHICjbmU1Fdiq2SXrgklyNzaDBax1ZkmeBXF2ceVEJx7Tecv/zHZTPdMtjIZUT/WxX7f1lqkqrEbT2xy1hQV6gTtLSz70M/0w3FaP2i/PGtd5IfVJ8NToeYTsK5nhB+9shE5Oju7aWzvR/o+b/MZTBa2HaYlnqFrTWBQueiznFRzeVwTPJF7T+KtUsFtYvmxF8TDHEkEW7+2/48lSkldL8xVAxZlDsc6aXnaZjmuV+1zkolzWWxzKXKkQ/uyCmvtA2qkqrEbT2wxGZ+BEXgN/S+rnHZfyAnbx9TJt0G4s8KpNGxyP+ErtOfFELJp4Kf+9xheds8+LShs70Zstrr9MeNI+xjpyJrra6MGwQzkon1Yt2vnTUCFNrzeoWtL5mqCPfZPxIOf3nHzmDJg9reD1tcqUep9q33mGLeqL3zayC9ztZzDMk0Az6geJRjnZXP1KXNWXQZjafi0VsNopdyhTyvNPPLsI0i7o2jarSagStq9f7XLhNkQDe037ad0Ms5Uv4z3/2sZ/dUq8UX42OR9hMIy3yodl9QFc5smshnen/t1rSk9jn3a4K0tQpaH1I8k2n/r2P+nOwZtdzsjDSGmYfLOrJ0ZL2zYtxs+UNVusUyrI/NP9tcRwuRpzaLID6gapEP7sg2w3n/5xq0noErau1VMbPfrsn/iyoBiBZWgoyjW1eDf/5vXRmueZlGrTnW4qvxsYjFli+1FwrcJ+vwt9cVuF52+R7adPq8VoeF6XYoPVP2tNUdQla20zx/SPl7z/MWX90BNLimt1D5LRGmnVilx5nqKT90143t+OeJ1j91OGz5prF8ex3cBx7LI7jBlWKfrajes/sKxC0ro6u5fE5UtaPZfxsYgD+Oibpgw+KWqPkm9QrxVdj4xG2IyGLXjBxRsXnPUkYFdl9YOuUiVEpfqQ1L37p6hC01lV5v4p58a40s8Uuh2/SdPW6dCAbvVovCmGTiqusUdYDQtC6aVaHL9lZ29VH4d91yWbxUReLXtl8nD9G1aKfXVCb+91w/qupJq1H0LoauijvOxn/EXeIYgFqw6b/228sapnUL8VXY+MRtyxfcoYbWNlNORbPN/xlQl8ibYLVo+FNryu06vTjwchvLJHOKFutR/pV61XYATsgxS/m1DS+B6210TOtlqvTym2Cyrsl/8ePP2tyPW0WG9tCtW+1EYvOT1kfdIfFnJMe9aCBric52lLNW76iomO2ySV9zcFx3BQ/cmu3RZv72aac3rp2AbnTQdC6mv76y553mWGKBaiNIYv+hcav5vS5nz8M+3hGPMKNAbELWjY155opgHChoec9K7ympuuuOYB0uu4U2sZS+B60viPmhQdmFfh7/0q9FqbstUry5f1GOyyxqB+3K2pvdHvAJfKeBsHyBKtvhvWv6hcM03G+cHAcpr7PL/o89LMLclqYjQgzgtbun0XR56gOzplOsQC1ssWiT3m6gP08kPql+GpkPMImV22Tc66ZgmiXGnjOiyxeIrrTYxkpXS6fg9bHLF7ss05r1RGkXyRf0HqkBp1Km3zF82peZ9dK8WmEfN1uFlx2e8V9Gq4o02KqFwQ+33dPc9ThK9JZt8QXr6T6FDU/pfrAeZu0sZ/dZVp8dC/P9Fo/04tC0Nodfa+9L+Pz3s6kWIDaMaVbHJX+Z65OEvNobh9TfDUyHnFa7B70Tc25dln6y9VbNzpFwhSw1vzFq2gLnfA1aL3Zok3Yl/O3t/bxwnHX8+tpmv6uD766TwXmBbe8543WjzLzt5tSgW2mSfbyfssarNZ6pB8g5nt4Pmcsjn9uifufa7H/k1Q7+tkFmGVR12bzTCdoLQStXdH+9+1IuX7y5B4EkN17KT/12CapZ4qvRsYjXlo85H26IPqFVEcmTCro90yLUN5t0M09YHG9dcGYpbSDzvgYtF4k5kUT+10s63ofLx37Pb6epoD8SAPqLC+4+ZlGHD4q8brpMzMtFZj+t8kCn+6zrMFqvYZnPX8JXy3V5tmz+Wi6gupXqDb1s6P2Gc77Lc90gtYhgtZuXOvpj8+nSIBamm/R3hcxy/Cs1POje+PiETMsH/I+XZBzUux0QlOOz08NusH/sLjWTV7F3Ue+Ba01cf8HMQfW+v1opIudfM750vFT/JruHrWrpi9MvOC6uV5fDfs7U+J1M+V+u0xz7AWd0pc1WK0fm09JPaY468dzU4qo0yXu3/QC8okq6LSf0+QyN81s8WUBSp7p1SNoXb6LMn5G8WKKBKit/YY282FB+6lDiq9WxCO2Wz7k93lyvNEh+msL+s0pUn1+RReGxDx69hVtoFcvc1UErU2LDejL5XQH5/6vRV2d5OH1NOUBP9OAOssLbn4/DPvbVuJ1u2vYNzNsqpUnWP1P2OYM1+xcz0l1Mw5MZXyaqli4tvSzo0wzW3xKx8QzvXoErct1uqcslzvar35I3in1TwsI1K3N3F3Q/VuHFF+tiEdcs3zI+zCqUZOFd0epvS/4t18bzr8JixHaLAC2X+CaT0Fr0wg0fbEsOrB1WfK/fPjY4JrOZ2sD6iwvuPmZFvNYU9I1myPtnJ5fBxqsfpaxXuq0vv9J52N0HS0Rc669MvpdQxb34EKqZCna0M+OWi/mVD6+fHjnme5/AIagdX5HZXy6U5drNnVTITIoACjOgKQvqK3/rYh0hzukHim+WhGPME3R1O2jB8epozSiK84fKfj3L1QUSHDphsW1XkQ76JwvQetdFvVjVwn7HbZsh5K2tZ5dT9N04CasUM4Lbn6mgNmUkq5Z2gcpPSYCde7lCVbrTJdDJdYTl16I+1Go2wz7fEy1LE0b+tlRpgVHH/BMJ2gdQdC6HAdk/IeidQ733c0pyyxmoFhrDO3l1YL2Yxrce87jMmpUPGKZ5QP+igfHervnBXtWwb9vyvW5rQE3+IjFtWb6kns+BK2Xi3ka66US97+njxcQDeL4NDU+bSXjd1T31vteQRs823B/n+CyOKUjMLMGq3WdAZ0JNalB5WD6UFpGjnVTYGgL1bM0behnRz03nO9hi77hPKpNaxC0Lt7unjLc5HDfc2VsdvjvXAqgUCfEzaCHz33uR+Mbqyoqo0bFI2wW5dNtR8XHebHneO6UsI/Jhpf6kw24wUctrjXcqzporQEt0wcNnf5S9jT0rLlcfRw5owHHtJG0f1LdW880urQMV1P2p4GVSVwWZ229KZDVu72RTmqvJn5Q1nP6mHLuOo27yJQRw4Z+0BuqaKna0M+OnqtpVs2SlL+vwepvwofuNiFoXazej2TbHe57enjvdkd3T+NyAIVKG/hRVOqtIekvxVd3NPg3KSZVSavjEaYF17pblV/6z8ccT1lfSu9Ig1bYjGETtC4zp+B86QQmNwl6AxlVBa21Qf7bol64+Eq4VPqb8rnHg2s5z3CM66jurWeaala0tGnf+rFqDpekdBsle7Ba2+UdLSibfeJuEfBDhn1tp6qWrun97Og9n1bXPhv6Za+pk63ja9Ba2+D74f5Hw//V//9bBYGYLO9V0YDNXof7XixjAet/wz5fW8o9yawwnqMzxjTXsKaE1HRRczk2r4/N1zo41dBWXnf0HE9L8TVHxlKf7q2gjBoVj5gk5lEAVT4ktdMWl4NZUwGUNeIobarqlwZ0iD5aXO+ygqTLZGw07yn6phM6V1UErfU+uid+pQe6KfmD1joqb37F13KLoS0l/Q5+E3cfDqeGnd2k+2Ull6NU+oHWNLK+d3sh7fqwq23iSyl/9POklHtBt2dUVyea3s/uOma4zy+m/N274Z+5QXVplduevY9PF3MaK30nX+1ZOa4J+zfdYzzo4BmmASJNb3QrJraytiXlnkT7mV9T6vRajs27Y/O9DprWJilqwMdBw36S1teLDgi8XlEZNSoesVn8nXavN8FbcZ97Uxc2ShuNPEvqzWYhxjKmC+hCFN/phCeqKmh91aI+aOfL5UjMfkdba7sxtcJreSLnSyraw/T1u8hOYNIiHDpig1H/5dGg88uMbdeTFl+TJZI+iGJ3AftIG2Wt/T4WInWj6f1s2/52Uh7MbjpEHeQxTHVplTfiV9D6vuWzy/XihmlWhOXky6Kf71tS7kl0obevFvV6Lsfm1bH5XgcvGeIWRaXjMc2MTTr37oyydxXGJBoVj7hsWSEvOTwmDViZvjSX3Xj8Jc1dJGafZQNUVDoYfTn5M/Lb2gj6lDtVvyTqF7AfYcNS1fWtImh9wfL+v1dBeWQN9vhwzL0PqrhtBe9kCD1JqSeHCtrH8ZSO7houQSnyBKsfCiPe1QFJT2PTTwBvpiGQcYDid6rJ/eyu94b7fkrM3zkj+Udnot6miHn2s/53V6PjlmV8jmmAreoPTovFHOhzvR1pQbmnOW95Hpc5Nm+OrQ518LOhT10UU1q/wZT4yo+wTSIe0SeN+v+0rIx3Sz4WDWLqMP7Hli93ZUsb6XlJ6m1I7L5A65SG6X3ua0tPp13rkU85uLTjFzdtu4r8ga6D1rYB66rq/JUCOoo3xf0HkoGUdvUl72SIWC/p6SH6lRQA1PQIiyj+wumoyVcZ26g74csBxqSNnrndR7v8MOV3/6LYnWtyP7vL9I7VW0ejC86foIq0zh7L54arD867c/S7qxy9p4OtRsSvgLVucxpe7iafxD69I8fmx7H5XgcXGI6lyEEIPwz76v2IGB2oWeWaNI2KRxzPWBl3lvBw0Qf0dbEPnrusAE8l+8IpdXFY7Kc0ZZ2mPhhe15cxL4W+5c5JapT1i6Hr4LqroPUMGcuVmGVqm+upLU8L6ixqoGKmw+NeKeVOb0ezpM0q6iencVIuVU0Vwgr2xdKPs1mD1TrdcDFFl+h6StldyPF7adM7SVdWnSb3s5Vp1Gx3RLkuch0dQHGfqtE6OqDoneXzw1X92CfZ+9yjUs3gJB3l+Un8C1jfb3i52xjNcB6DHJsXx+Z7Hfxd3GVkMD3HD4d/TgcDPYr8+6rXbmtMPGJDzsb3SVhR9O/rNM2kIORg+ADWAlsfvtTpV4/LYQP+Pef+v4q7wOemlONY0oAO0v0M5f40vO6rehpGvRYzwvqg//1mTCOrX6j2eFoGaS+yWz26J4sIWut1Ohps33Lee6/DRq7s6T/69fSqFNtp1PbmtLjJV5oULPwoLMCIiaZL8uK4GrjJ+sFFn8tx08F0cbOdFHfhdmZoh36FfaD5FJuVc5IeaLb5+KLPvbSFhs9TzJVqej87T15dHfAxlarRKjN6gh0223kHfcptkq/PvbGCftQ78S9gnTfVUV3K3ZZtuhaXqW84tnrXwVuGeEWR8sRNrntw39U+HqHTUC962rDbbGccl1fS6KkmTNvTjwr3S75e+pFjgcdlkJbr5zfHx1JG0FoDKjoq7WnB1/Vn+DB9FpZhnpdL7aQfDIM4d8J77buDNkRHYmhQXL+MznHYZvzOexkSzJPkwLXOclhq8Rv6MfFATCdXPyKeEkZXl8UmaD0aBhjmUFyZbU95YdAPMX8E2+yYv6ejbNI+0mowcQfF64Um97NvZeyfvJH+0/KhHqaFAZ7zffR934ft3DopZxTocM5j2+WwHIcl+0wnV1vegXZ1KPcsLolfMwg4tnrXwQFJH4Ve9AjnGxnLQGez+7B2W+3iEXphdYThTUcBobI31yu7b5bkrxRN8T/Jlp7FtuNdhxfCtBG9TRhp7eq+zLNY0FoP2pOiR54uTnmxYJQ10migIi1VyLXweTQc89J7Ngzg9QbltOM2k6ItVVrQWp+r+qF9FsXUF63DpkXDtb4/DDfT6NZrXBOvNLmfnWUmxmMhYN1kOvNYZ099LeGdq3dAyecC32H0w+GvjMdxyFGZar/6mccxi7MNLfesdGCGKS+wnusSjs2rY/O1DpriB6sL3t+6DOevfVUfAta1jEcMSv0D1dEUFVVIeiD6Og0n70vhCUlfidVmNNn18Oaui3UpL0tNyGlN0Npt0Ppswn628L4GS+vFbkHipDb4dlivJ1GUlQWlvofPUwJQxdJZW7rATZ6UC/rip7OOWIDUT03uZ9+1qJtHhA/bTee6z1tk/3Zh2H7qgCSbgLurfKm+xzgWNbTc8/Ztv6e0gVs4Ni+Pzcc6eFLS04GW4YKYB07s9eh+Ix7RUkskeYG3JtIUMjp14EqwPZDOV/vvYWP1M2wkdcqt5l/TEUt/hJ2xuna49fijXxLfifsR/d0H08+EbT23ofemJnQsHlA0yGF22AG6Era133ra4K/hM0hnixyseRtcZ9Gg9Zcw+EQ+2nJpPdcPzvphQGcRvu3po3wPn+M3w5ebddwb9LMrpunmnoRt98/wBfdu2HYPc/lR8/a4d32grRQL5R5D03Zp8G8kbAf1fzVl7TyOrZbH1rZ7f3v4PtZ9jut7mQ4UOuBZv594RMsl5QFfTtE0guZX1gWBVvNyi5yOSvwX37kUDdBYGrTWGUqaI38KxQHQzwZa+ByM3rMsNky5gzqIahCPaDkdCTESUwkeUTRA602X+K+a+ykaoNE0N/IgxQDQzwZaKjpd/yPFQbmDOohKEI/AfzZJ/CiQTRQN0GpxI8TuUCwAANDPBhrsSeRePUVxUO6gDqISxCOQWhl0Jc4higZopZUxbcIHIU8lAAD0s4Hmiuaj1/WB5lAklDuog3COeATG0ZyVr2IqxXmKBmidofBlunc158UUDQAA9LOBBnsYuUfPUhyUO6iDcI54BGJpIvMvMR3qtRQN0CpXY9qBjRQLAAD0s4EGOxi5NzUf/TSKhHIHdRDOEY9AotXBNtpTOfSmnUHRAK2wP+YBsYdiAQCAfjbQYBuFD0qUO6iD1MGqEY+A0baYSvI02CZRNECjrZFO/q7ovX+IYgEAgH420GDrpTP1vHtP/kGRUO6gDsI54hGwti+mQ32NYqmNQel8IdQvUpdofGFhYbB97bnnD1IsAADQzwYabJeMD5KQy5ZyB3UQ7hGPQGZ7YzrUJygWbwxIZ0XbDcG2M9jOBdvNYPscc90IWiPNnJh6wxQcAADoZwNNfpc613MPHqdYKHdQB+Ec8Qjktl0Ynu+jezEvOmnbUooMCWYH2ycZvyrvJooFAAD62UBDzQ+2F5H77p/wfgTlDuog3CIegb5pXpneYfoHKJZKaRBa8y/pogE7gu2KJAesv1BcSHlAfIzUlc/CBw4AAOhnA812IHK/3Qm2WRQJ5Q7qIJwjHoHC6BepNz0d6sMUi1ceSnzQmhyJiLNQxk/BeRRs0ykWAADoZwMNp+kBrkvnoxEod1AH4R7xCBRuKNgu93SoT1Ms3rgj8UFrprug12oZP6rrGEUCAAD9bAAAgJIRj0CptvVUMB3JO0ixVO6HxAethykaROiinaNh3fgQPjAAAAD9bAAAgDIRj4ATM8JOdDd5/TyKpFKLJT5g/YKiQYROh3od1o0/pTOqCwAA0M8GAAAoE/EIOKe5gDZSDJU7JPFB6xMUDXqsDbaVFAMAAPSzAQAAHCIeAbRQ0iKMLDAAAAAAAAAAAHBqarD9kokBa81xPUDxAAAAAAAAAABc0gV74kZZ36RoAAAAAAAAAACudRfq6d32UTQAAAAAAAAAAJc0/YeuKh8XtJ5D8QAAAAAAAAAAXFot8QHrtxQNAAAAAAAAAMC10xIftD5H0QAAAAAAAAAAXPtb4oPWmygaAAAAAAAAAIBLsyU+YD0abJMoHgAAAAAAAACAS/skPmh9n6IBAAAAAAAAALh2W+KD1ocoGgAAAAAAAACAS5r+Q9OAxAWtF1E8AAAAAAAAAACXNkt8wHqEogEAAAAAAAAAuHZR4oPWlykaAAAAAAAAAIBrbyU+aL2NogEAAAAAAAAAuDRb4gPWv4JtWsyfHwi2wxQbAAAAAAAAAKAM2yU+aP004c9fCLavwTaDogMAAAAAAAAAFO2SxAet40ZT7wv/206KDQAAAAAAAABQhscSH7Re2vPnNob//hZFBgAAAAAAAAAoy3eJD1oPRP7MpmAbDbbPwTZMkQEAAAAAAAAAyvJvwrY42KYG23EZW5hxFcUFAAAAAAAAACjTP5IcuI5ueygqAAAAAAAAAEDZNEe1KWB9kGICAAAAAAAAALiwWpKD1d+CbStFBAAAAAAAAABwaUOwPQm2H+H2PNiOCosuAgAAAAAAAJX4P0XMRCWvYkcoAAABu3RFWHRNYXRoTUwAPG1hdGggeG1sbnM9Imh0dHA6Ly93d3cudzMub3JnLzE5OTgvTWF0aC9NYXRoTUwiPjxtc3R5bGUgbWF0aHNpemU9IjE2cHgiPjxtaT5FPC9taT48bW8+KDwvbW8+PG1zdWJzdXA+PG1pPiYjeDNGNTs8L21pPjxtaT5pPC9taT48bW4+MjwvbW4+PC9tc3Vic3VwPjxtbz58PC9tbz48bWkgbWF0aHZhcmlhbnQ9ImJvbGQiPlg8L21pPjxtbz4pPC9tbz48bW8+PTwvbW8+PG1zdXA+PG1pPiYjeDNDMzs8L21pPjxtbj4yPC9tbj48L21zdXA+PG1vPiZndDs8L21vPjxtbj4wPC9tbj48bW8+JiN4QTA7JiN4QTA7PC9tbz48bW8+KDwvbW8+PG1pPmk8L21pPjxtbz49PC9tbz48bW4+MTwvbW4+PG1vPiw8L21vPjxtbj4yPC9tbj48bW8+LDwvbW8+PG1vPi48L21vPjxtbz4uPC9tbz48bW8+LjwvbW8+PG1vPiw8L21vPjxtaT5uPC9taT48bW8+KTwvbW8+PC9tc3R5bGU+PC9tYXRoPi1XKs4AAAAASUVORK5CYII=\&quot;,\&quot;slideId\&quot;:275,\&quot;accessibleText\&quot;:\&quot;E left parenthesis ϵ subscript i superscript 2 vertical line bold X right parenthesis equals sigma squared greater than 0    left parenthesis i equals 1 comma 2 comma... comma n right parenthesis\&quot;,\&quot;imageHeight\&quot;:13.621621621621621},{\&quot;mathml\&quot;:\&quot;&lt;math style=\\\&quot;font-family:stix;font-size:16px;\\\&quot; xmlns=\\\&quot;http://www.w3.org/1998/Math/MathML\\\&quot;&gt;&lt;mstyle mathsize=\\\&quot;16px\\\&quot;&gt;&lt;mi&gt;E&lt;/mi&gt;&lt;mo&gt;(&lt;/mo&gt;&lt;msub&gt;&lt;mi&gt;&amp;#x3F5;&lt;/mi&gt;&lt;mi&gt;i&lt;/mi&gt;&lt;/msub&gt;&lt;msub&gt;&lt;mi&gt;&amp;#x3F5;&lt;/mi&gt;&lt;mi&gt;j&lt;/mi&gt;&lt;/msub&gt;&lt;mo&gt;)&lt;/mo&gt;&lt;mo&gt;=&lt;/mo&gt;&lt;mn&gt;0&lt;/mn&gt;&lt;mo&gt;&amp;#xA0;&amp;#xA0;&lt;/mo&gt;&lt;mo&gt;(&lt;/mo&gt;&lt;mi&gt;i&lt;/mi&gt;&lt;mo&gt;,&lt;/mo&gt;&lt;mi&gt;j&lt;/mi&gt;&lt;mo&gt;=&lt;/mo&gt;&lt;mn&gt;1&lt;/mn&gt;&lt;mo&gt;,&lt;/mo&gt;&lt;mn&gt;2&lt;/mn&gt;&lt;mo&gt;,&lt;/mo&gt;&lt;mo&gt;.&lt;/mo&gt;&lt;mo&gt;.&lt;/mo&gt;&lt;mo&gt;.&lt;/mo&gt;&lt;mo&gt;,&lt;/mo&gt;&lt;mi&gt;n&lt;/mi&gt;&lt;mo&gt;;&lt;/mo&gt;&lt;mi&gt;i&lt;/mi&gt;&lt;mo&gt;&amp;#x2260;&lt;/mo&gt;&lt;mi&gt;j&lt;/mi&gt;&lt;mo&gt;)&lt;/mo&gt;&lt;/mstyle&gt;&lt;/math&gt;\&quot;,\&quot;base64Image\&quot;:\&quot;iVBORw0KGgoAAAANSUhEUgAABewAAAB+CAYAAABWKlEeAAAACXBIWXMAAA7EAAAOxAGVKw4bAAAABGJhU0UAAABEsZUXFwAALT9JREFUeNrt3Q+EF9v/+PGXZCWJJEmyJEmSSK4kWZIkybKSJIkk15VEritJIldyJZEkSZaVJEkkSZJIkiSRJCsrkmtlJe53Xp/3vL+9970z55yZ9/w5M/N8MH7f3+du75l5zZ/zmtecOUcEvpgdLNsIAxBrDtcIANp1ABXPZU4Gy0VCAQAAkDqf4jkLhRgMls/B8iNYFhMOINKtYPkvWG4Hy0LCAc8sD5Y/guV6sDwPlm/BMhHe178Hy1iw3AyWv4NlY7BMI2S06wAaQ1/gHQ+W8TCX+ZeQZGJ1R9v7MFi+hm3uj7AN1ni/D9vfM8GyPVj6CBsAAJVGbQi5mxssN8ITTZcH0npTBGCqIx3XihZDdxISlEwLMEeD5W3Huem6fAmWU8GygDDSrgOorVnBcizMWzrbAAr26emD+Ylg+ZSi7dVFi/lawN9AKAEAOXoR0QadISyZoDZksSVlkuTbsrWk+GkPy7GO7dCeIdM5rQCjzeFDbvu6uRIsMwgLSnBUphZg/utKHO5Lq7f9hOHvtCegFnPocV99dW7X1wTLvfB81UV7s6zikDsZ6IjdRHhfWEtYam9msPwlrR7fUfd+CvbJzQ4LHT8yfA58wr0MAMgHc7A+os35GSz95MWZ5cXUhgwWBcu5YLkWLHfl1yeeVVtmlxC7U13bcJ7TCXCmSUFnUexVeD8CirA0WF7GtCc6BIq+7Z8f8e9WhoWGuOK99sBg6JTqqnO7vj3mnNWHjh0ceqNjhvxzL+GppRlhO/DF8vxBwT4Z7Q2ftke9bdF72XFCDADkgxm6ExGrYfLizPNiakMJLAqT1DGpRrF+tOD46KfyD7q24SynDZDqXvOx4zrSe846woKcdb/F71y0h4nL0CdalH8W8xvaE3M9Ya6UurfrcwznvC76AmoZp0Hs/cJWJKRXWn3ouOiHpfXi1uUZhIK9u73h9ZL3c6G24/TMAwDywV4tiYnTavLiXPJiakMJ6Wce3xMkSHqBa+80HWZHx3q0DQ3QFyZUs8Pihv67IWlNOnQ1WB47JnYjBcZEizQfhPGrgKws6Lox632EmcKRlx2GduVqwt/S9uuexA+RM0C4K6EJ7fpBh1zqMqdCpAcOsRsmTJWnw14dEvdCPQX77O9BWS73hCFKAYB8sDfnIuLzmLw417yY2lBCIwmSozwmCNBkS4v4TwzrPVJQLH6TqV8dXOIUAXqmN+bRAu4naLbthnbkUcrf1JfTryS+kLOasHutKe36VXGbQBlTTQhF2zrTzkW/S/phWjj2dtuknC+wrxJ6ACAfTEk7FUd1Xm568biIvJjaUAJXHJOirwVsy+6YdW8pYN0DMvXzoZucHkBmlsnUsWIZRw9ZWSvxX4zp3C0Lezx34ybP02RjHuH3UpPa9WHHXA7pHkwmCFPlaKH+gPzqxaVfXmmvOX1hp1/YPBEK9llYIvHDL7yT1pfZ+jJ9vkz+Mlu/wl4eLIPS6uH4QdIV7ZljAgDIB9M4GtNukRcXkxdTG8r4oi7qc+A/I9ad9ziFOkFS92S8z4TxEYGsrZOpw5VsJSzokRbMTcMcHM1gHSfF/Gk+/NK0dv2cQx73idMi0kOH2D0hTJXzJjx2z6U1FGfUi9XLQsG+V1FzvbwOlo0p79tPJVnBXjuUzeUwAAD5YALTJPrLu98JTaF5MbWhjA5IkZ8oaI+Lzrc6eb/l+k2m9gzRz+fnc2oAuTggU8cCZ1gR9OKOoe3SQn4WRVodGuebYT37OQzeaGK7vskhj2M+nmhDDrGjx0/1HJdWD26T+ULBPst8TpdzYp/jzOV3k8yxxr0NAMgHk4ga2eOL0GG3jLyY2pCFyycPuhTZe+FWx3qv57iefpk6tq2+4VnPaQHkqvvLHi2qLiAsSGGnpe06nuG6Tgu9/HzX5Hbd1DP1E+en0T+G2J0lPLX2RijYpzFTpn7KfjLD318btqsuz6j6cD+LQwIA5IOOXkTE5gRhKS0vpjYUY6FjIvS84O3qnCwjr89S5kir9z4XKlA8vf66JxrRz6qnExokMEPMEwn+lN7Gru/Wb2krL3JISr+vNLld1yE/HsXkcP2cHlY6X9JdaRX/dM4KHe98kLDU3i2hYJ9G9xCmeQydOiBTP5WPW/ZxSACAfNDB+ojYaN7HCBvl5cXUhmK4fO6QdY8JF51jSm7MaR23I/bzBdclUJitEdfgP4QFPRQMupcHOazzkZhfECzlsJSGdr1Fe6bqRIxawNrAaQEY3RQK9kl1j/2rE8bm1cP9uOOz6g0OCwCQDzqIGkr1EmEpHbWhCJcck6C1BW9Xu4e9Fj/yeKsSNSO0rms51wlQqKiebZsICxxo2zBmabsO5LDe3y3rJOErB+06gDQo2Ce3rcC8Tec2+yjMNQAA6N2SmDaE5wU/UBvq8t4hARovYbtGwnW/yuG3V0r055X07AXKaTS7r0f9HGo2oYHFXof2a2FO56xpnXxSWTzadQBpUbDvLWa3CljfYXHrYNbHoQEAGJyLaDvuExZvUBvqsNQx+RkuYdvan7Vfy/h39RPO1xL9UoLJN4ByXBTGAkdyjy1t1/sc123r7XeMw1MY2nUAvaBgn4x+3fZDfn3FtKyAdc4Tt7HsBzg8AIAYWvT9HtF2bCQ0XqE2FLJ91t9edpewbW8lnwmE4sZBPMV1AZQm7uXhGkKDGIsc2q6rOa7/umXd7zhEhaFdB9ALCvbJbC+one32zKHd38LhAQDEiBo+8xVh8Q61odAtcSvYLyhp+2ZItuPXa4FnQhi+APDRPWGySLhzeeG8J8f173dYPy+c8ke7DqBXFOyTOdsRm2UFrveyULAHAKTTPVl6e9lHaLzU+NrQNPn1OaNpeVmjfb4as4/XuR6A0u2KuT53ERpEuO3Qfq3Lcf0DDus/yWGiXQfgPQr2yTwK43Kv4PW6vCjfzOEBAETYHdFmfJZWXRT+aXxtaKO49a4/XZP9XU5yB3hNJwqLeon4noYUXfR8mLC0XT9zPm/6HNrP5xwq2nUA3qNgn8yVMDfbVPB6hxza3RUcHgBAhBfCnGNV0vja0ClxK9jXZQKG4Zj9GxeKgYAv4obp2k9o0GGtQ9s1WsB2fBP7S4NZHC7adQBeo2BfDdul3Bf1AIBqWi/Rw2fOJTRea3Rt6LnYCx7fM0x8FkqrR8ZACfu62LCPw1wHgDf2CRN4wu6gQ/t1u4DtuOOwHds4XLTrALxGwb4abAX7N4QIQI6WBMtFaXUK0i99v0irvrWE0Hgv6pntAmHxXmNrQ/PErXd9lg+9p8Pf/LuE/T0j5UxKCCAZUxFuO+FB6LpD+3W1gO24JoxjXxbadeRNO6zMJgyNQMG+GgY9aPcBNJNOaD0u8V92MuG1v5bEHLdlhMb7vLixtaEd4lawz+pTg1lhslvGEDvTpfX2M24fF3PtTdIvrTEi9cWKvrB5EixfpfW1hb5J/hn+3x+C5Uaw/CGtrydALLPyOeZafURoEHrq0H4dL2A7Tjtsx00OF+16gRaECezRsN3RHqcDnDJW84Nla7AckdYLwZdhG32D0DQCBftq2G05TjsIEeAdLZYOhjnzzfB+mnS4SJ2zSDvAPAz//Y/wGVqfrXUM8ryHNVkars90/5kIt5N80D/nIo7XXS7NyuTFjawNDYtbwT6r4uFfkv0QO65MvTG+cC3+j968LwXLR8fzImrMSL2Q+wklsczAiCE+SznFIPYJZ4uaQX63w3Z84nDRrudAv5TU3lx7g+VysNyX6J5f2qbM4ZT5H80/V4QPsIel1Rv3oeV+cpiwNQIF+2o4aThGWsCbQYiA0vSFz8HtvCSufX2S4De1zb7rkGuPBctvOe7bZcfn+DI66ZAPmmmP8KiXLeu5ZCuTFzeyNjTmcMN5ndG69A3qVylvXFlTEt7knlN6XPSN6wdD0UOPlxa91nUlwXPDRqG7KK0TMG4mlsSyR38ZrtlTtK2NN9MxaS5i7PhBcXsJxyR4tOtprZTWGJs6/JJOvPRG3F5YtZenDc9z9Fx5LL++8ky6rOVya/w9hYK9P0wdzq4THqAwWiTWIp9+zToiyTqqHXX4/enhM9/PBL+r9ab5Oe3vmOM2/CAf9M7RiFi8IC+uVF7cuNrQKseD8U9G6+scZ7bocWWnhzfOuH083dCL9XeJH07gmbSKUC4FpqgxpbRhHSCWxLIHpknFPpAjN94GxzasiBdeWxy3hTESadfT2i3pEmrmUGi9EJ/oWH4mjN2E8LKtKSjYV8MbwzHaQHiAQgz1mJfYcuIF4TN0mt/Oa67EHwm2oY980Buaw32KiMVu8uJK5cWNqw0dcTwgmzJY129dv7mg4H3dJox12EmHWYkb+1mLzjsT/l5fzG/pOFMziCWxTGmh5bpdQ67caNsd27AiPnX06eVBUzStXdfEWHvEzA7vfZvDB437juceRazJZoft83uH2N0hXI1Bwd5/swzH5wXhAQqj9R3t5T0StpPfxL3g987y2zo8x5ikL0q/zmmfP0v5PezJB5OLesnxSeiMUbW8uHG1oQeON5teT+QlXTe3MpKpcx4UdHyhN+mvMXHQSSTSvEwxvWE/TCyJZQ9Mb3xP1GQfN0pvPSWqtGQ5puMux3XOKuAYznbcliHyQdr1HDy0xKKMeYOqol/sPYuO0RZ43RZkiYK9/0xD0G0nPECpdBzpOw5twBnDb/zW9XytBcSDHc/V2jP/ldh7AOfhgmMbd498kNyGvJjaUC9sn5K3l9s9rkeLE91vR8v4DOellPPJkm82S/wYZxqjtBOQPDbE9j6xJJY9ML3lfV6TfSSRSWeflPtJaqcZjtuyR0C7nr0rllgMc7oYvbDEr6gh6WgLykfBvrr3u2eEBvBCn0OdaV3Mv9Uest+66kbTI/7uNymnYK89fL+Kfc6qVeSD5DbkxdSGeuE6lMCBhAWLleFv69ixceMLFt3rrU/Mb2ImpBlWSPykEvq/96f8XdtcCOPEklj24JYlIarDMEEkMumcdVxnET1J+oRxI2nXy2MrMu7nlDEy9Uj7IcX1RqMt8P9aomBfrumG/JthEgF/mCay/BLzb7R3/ljHM+9Ww+9PK/FerS8b4or22oN9kHyQ3Ia8mNpQr86VdBKPe3iT+NSQ4sZbQwyO9PDb+6WcN9zEshmuWmKytQb7SCKTziXHdRbFZVsu8AxHu56DL5Z4LOKUMRoXP75soy0oHwV7v+2JOS6XCQ3gDS3mmTpVRF2v84LlY/jftYf9Wod1mO7VYznv44KwnjYa7qsW8LV3+7KSY+9jPkhuQ15MbSiFtyWdxGV8hmMbNuG21N9xMb/l7mXogGOW+L4llsSyB6ctMTleg30kkUmnigX7SzzH0a5nbKn0NrFb0831qI2hLSgfBXu/PY0pzM0lNIA3bMPVdM81oc/O7SFhtYe6y2gMCyzrGG1g3H3NB8ltyIupDSW0sMSTeFcJ+2t7CzNS85v3TDF/lnaxx9/fYonvYWJJLHuwxxKTGzXYRxKZdCjYN1fT2/VOhyyxOMfpYmQbInIzbQEFe6Fg74N1UvPedEBNmDq36XAa3WPSd467viWjZ+bPDYy7r/kguQ15MbWhhPaVeBKX0QPitmWbrtT85r3Xsv9ZjLP2XJrRy5FYFm9I6j/0BYlMOhTsm6vp7XqnB5ZYbON0MTqVsLBAW0DBHuV4Itl3lAGQPdP41yOGutShBOv4XRhGtir5ILkNeTG1oYRGHE8419l/9aDNl9abzgPhg3TUuGXPStrfj9LsMYVtx3thBuvQceeGO477p4SNLrFsXixdbbXEXOM0TdBEF4WCfVM1vV1vmyHmcWJ9SKx9d88Qv8eEp3Eo2PspqsffC+ltGEoA2ZtpyUt2d/ztSmkV1vV/v5ZwPdeE4QDJB83uSrO/wK1rXlz72pBu/LhDUeF7jzuqY2iNdv3miZL2ecKyr2cbXtiYlvH5NZNYEssMbXa4Xy0hTI10XqpXsD/PYaNdz9CgJQ73OVWs7ewPQ/xOE6LGoWDvH82FP8jUOaP6CQ1QqbxEC2lzOq7r9pyKr6VVcE7ilTAcIPlgvGUxcVjNJVr5vLj2taH1jkWFLCaHPdr1m2tLOuls+7qv5hfeD/GjmEUskcaAwzW8mTA10n6pXsH+OIeNdj1Dly1xOMLpYrTOEj/Gxm4eCvb+OSNTi34DhAXwkmm4ykcRf6cdSZcmXMdMhzywae03+eBkF4SvJuuaF9e+NnTcsaiwO4N1db7p+1rS/rrc0PfU/MKzFZnpxU0sfbbA4RoeJEyNtNuxPSvik/k+x23Zw2GjXc/QZ0scVnK6GB0Rc09AhttoHgr2/hcP9hEWwFvvDPfP9hCvnUNcpak52SbFbOLwL+SDk2sHUTUbOmHUIy+ufW3osWNRYUEG6+q8mV4vaX/nSDEvJ3z20rL/e7k3EUuPzXK4hncRpkYaFLf2rIgXaTMdt2WIw0a7npE1lhiMcapYmYqzTwkP54RQsC/7Xt89FOUJwgJ4a4nl/rlYWnO1jUlvIzqcE4Z/IR+MdzIiBm+5PGuTF9e6NqQ799NhB19ktL7Ogv3OkvbZZQiguj/Yn7LsvybDc7k/EUuP71u2a5gXJc3kMoadLksL2JZ5jtvC8E2061mxfTF5lVPF6rswDwLcH1Yp2BfrljBpO1AlpqEqX4Z/cyP8/4/28Mz8Vhj+hXwwmnag+hYRgwNcnrXJi2tdG3LtjXgyo/XtkqkTjBRtIw/2//ta4l9LDN4In84TS38bXsarRhSXnta6bCpgWwYct2Uxh412PSPPLDHYwalitMoSv22EqJEo2PvhWFfcRwgJ4L0bYq4v7cggN3cZDmNFw+JOPvjL4Yj91+GCpnF51iYvrnVt6LK4FRSymhz2byl/ggeXIkoTHuy3Ox57/YRM30BqD8bO2dqXhzf7f6Q1vJE+0Ojb2iYO70Asi+UyNvhJwtRYLl+NFTFm4VaH7fhJwki7npE5DufaHE4Vo98t8ZtFiBqJgn35utvT24QE8J7mt+OGe+eWYPkS/t8XeljPXmH4F/LB+HPwY0QM/uLyrFVeXOva0KjDzmWZiLaT3mMl7vNyHuz/3wYxTwSTdrkuzUMsizND6GGPeK8dzo8iepYMOWzHRw4X7XpGdlr2/zmniZWpJ+ArwtNYFOzLtVomf8l6T5o3eSRQRabhCkfDZ1z9vz9Ib4W/YWH4F/JB91joEC90YKlXXlzb2tAycSsYDme4zlfhb64pcb9dxjja06ALUeNxSbItMk809KZGLP25hhnDvrmGHc6PgwVsxz6H7bjB4aJdL+i856sju2+G+F0gPI1Fwb48/dIauqAd68cy+QtVAP46IeYOK1nN5fRNGP6FfDDaC2E+oibkxbWtDf0hbgXDrCeHnV/yfk8Xeue2k2C90H5I9r3Cm1aEIpb+3ZR3EabGOu5wfhQxUZ3Ly7sTHC7a9QzYPjvXZQOniZHtK41BQtRYFOzLoRO3v++I81NhWCqgSh4X8Jy7Rhj+hXww2vqY84G5w+qXF9e2NnRL3AqGc2t4AtrGOD5f88KGFrRciss/woZUZ3hfJ63xodq/oZNQ/BmeR/qW/FX4UHOo4+/qjliWw2ViUYorzeUydvxwAdtxU/wYS78pmtyu28bw/y7MlWBj+yKGz6ebi4J9OXney44Yv6zp8yhQV7Mc8jJ9Nu7vcT1/WtbxrGFxJx/85W7E/jNZeT3z4lrWhqaJW5GxrmNcjVn2+2JN93theExtx13HktMhI2ZyryKWHlrvEPfNhKnRDwm28+NFAdthuz/85L5Au56RM8KXWr0yfUL+hvA0GgX74tvwJx3xfSut3vYAqmPQIRc/k8F6HgjDv5APThU39PdqLs1a5sW1rA1tFLfe9XW9yd2x7PeVGu7zCoeCRnuIBnp1E0ufbXKI/ZKK76PrPboOy80c4vdKyp8bYkLKf2nQJE1s19tsEy3v5/Sw+myI32Xagsq2BVmgYF8czZnvy+RxrhcQFqByLou9d32vwyTrV+q2XvxNGw6wKvkguQ15MbUhizOOJ1hdb3JXLftdt89l9HMzW4H5q7TeToFY+s425Ikmb1X/3I9EpjdnHdab5xiGix3Wf5pLmXY9AwsdzrVFnB49Xa9DtAUU7IWCfd40b7vdEddR7l1AZX2Q/Icp3CYM/1LVfJDchryY2pDFS4eTy6ebnPa40DeC0zP6PduEu3drlgDbjrdOTsInQsSyKoYsx2CsBvtIItObDVLuWHZDDutfy6WcqSa1650OWPb7HaeG1S5LDMvs4UtbUD4K9sUY7srjlhISoJKWOtzvl2Wwnn+kmR016pAPktuQF1MbMpjveHL5dJM7J9l+0r7Fsu+jNbp5/+lwrPeRWxDLCtkj9fz0jEQmO/py7YvkP3Zm2oeIUS7jzG1paMxvSXMn283KNUP83tMWULAXCvZ5uySTv1JdSUiAyjpouWc+zGg9DAdY3XyQ3Ia8mNqQwU7Hk+uAJ9vb+bnTxox+c6aUP75xEWaFDxKmfX1FXkEsK+aE5TicrcE+ksj07pxlvY9yPH5PpbyXBU3VlHa9k351+MOy39s5NazeG+J3lbaAgr1QsM/Tma5Y/lbQerWH4G5p1pAZgA/3zL0ZXb8MB1jdfJDchryY2pDBsOPJtcyDbdXJAb6G2/Mh499+Y9n/OkwWut/hOB8kryCWFWMbq3qoBvtIItO7VWIfzy6P+/wssU+CtZzLOBdNaNc7bRb7pG7TOS2MbF+d7qQtoGAvFOzzclwmD8Va5PxPI+F6GcYSyI6+AJsQc+eJGRmsxzZkR9OGA6xaPkhuQ15Mbcjgi8OJ9cmD7dTecq86tulYxr9/0RKDgRrcvG84HOsV5BbEsmJsn/wtqME+kshk44UU39tkh2Wdj7mEc9OEdr2TbXLlB5wSPV+v/bQFFOyFgn0eDnUVkzYVuO72eLd8GQtka8Byv7ye0XpsHVDPNSzuVcsHyW3Ii6kNxVjjeGJd82Bbb8vknpALM/79QUsMdtTg5j3mcKz5FJRYVs0Hqda4aiiPbUy7PD7rsxV3BjksuWlCu97puWV/j1r+vY77v6Th58xl8bvzCspHwT57e7tiuK3AdS+WX19v/8GhADJ1SorpKPO5x/XonHPraxR38sHJX2w19UuLpubFtaoNuUyaqcuukrfzUtf23MlhHfo5lmmsr9M1uOB+OBxrEMsq0ZcipuFGLhAidJ0vnwzni36Cn+UwKXMt94q3HJJcNaFd79xX29BLqwz/Xh/MvgkvOU3DKF3nkoJQsM9a94vVIj+vnye/xubVtmIOhwPI1DPJf1iWWdLb8C/trwC+STbD85APlk+Pd1Tnyt+5JGufF9euNvRA3Ar2Zb5hOx+xPXn1vLgj9ZogoptLkTnPMX2XSmvyxW3EklhmZInlGGwSYLIDUtwE60ekeuP+1U3d2/W2rZZz7bPlYfdNTuekXk/3pVXE/BH+v/fDhybfHoxnS/4T46H6fC3YV+laa9vS9WC9v8B1r5TJE+kNNyjucRaGz90fpTW2uA6bq0PLLWbbvN42X89BW5s6UlD+Yxr+pV9+DQ+d9f1HJ7nVSbTfhcdFOwXpsFs6PE+ec0P6mg8WaW/Efo9LPV7IkBc3qDY0Xexv38pMPPWGETVO+KjkN9SIabiELzW46D45HO8tOa1bh19qv+n8m1gSy4wMWu5dDEuEbnpOvJT8e71PDx/e4tbzjENRiLq3620nLO3RJcO/vRv+zY0Mt2eemHvWtfO5DRVpT3RZyuUEmTxEpw/PTVW81pT2av3esY2HC2j79UFeh0K7FfEMvLEhcY+zTn4NDRR1Tm9k27zbNt/PQdvY11mN4HDYsp5jhlrTa8n25UGbdqgbN2yT3n9ONSQfLEPUnGVnSF8akRfXqja0XfydGEEblncx23Mqx/XqxLamntMLK37RuUyUmsdnIkMdjVbVGwBi6ZdTKRMSNNsqMb+wzqLHgKl3vbYzyzkMhah7u+7aJsWN39oeclBfAs/NcHvuO+aYRU8uaXJemvFyB715K34V7Kt4ra0N4+TLJIAfGhL3ODoB31eH83ox2+bVtvl+Dl4Rc8E6qyGobBPOxu17+wtM/dJmdob7vVLcvsTPa0gR3/LBoq2POd/6BU3Ii2tVG7rqeCO5UuA2rRZ7z5W8G2TTxApVn6DugLg16lkNgaSFkgsdv62JxXSP4qE9E/SN+vewsd5BLFPrD+8p42E8daLq+QWs1zTcxVraWRgcMpw7vSarCyzFiEOEv1B1btfbPljao5kR/+aspO9darJGkhXLtODhw4sT05c3w1xGCK8j29fJ+t+L6sFVxWttpdiLnEUvxxpyj0tTlOlcrrJt3mxbFc5B00SwDzNcj22C1aghai/Kr7mrVma83zcSHpusnwl8ygfLEFVLpJNjc/Li2tSG9C3ihONN5G7O26JFR/0k6rHDtjwsIDarxY+XF3mYJW49WvTzsHk9rmuwq8HQ88inccP0YSrqc6mdxDIxfSkRNbHLaAb7bjuGcfexl7SxcGDq/XO7h/PyoeF3LxP2wtW5XW+z5XTd5+glye/Lxb0pCmZl93qxFWL3cxkhsM/xfB4oaHuqdq3F5YtlL/0NuMeZjDruw3e2zZtt8/0cXCbFFam/W9bV/QK1swPcrhz2/XvC4zIu2fbw9ykfLFp/zD6vI31pRF5cq9rQyYQ3kt05JGya9I6I+4uDvG6qUZ5K8kk6quKouH8emnTMu77wuL6MKFD5Nl5UXKKjPRBmEMtERqScmbjXCZMDIt/z92KK3zN9mksPj/LUuV0Xsff6bX9JoJ8Kd76svp/Dtrh8gRb1RVqZL6K3WbZvBZdQ42lHjfeO5/P9grapStea9u4dFf+K9fcbco8z+ZFgP/rYNi+2zfdz8A8pbsQEW/5zNPw7bccfdfzvf3twXrSXAzXNB4t2JmJ/X5C+NCYvrk1taEvKhOZJePPVf69DBcQVDfvCpFYDtllavYP1LerV8EYwnnL9X6W4QqXpBF1VgwvwfoK4Pw2P+/quZEOPxfzwfND/fjOigdI3zPs8jYGpqDZELBMxvXT7luN64ybV+SRMNotkzom5yO4yzqZew/cMv3OeMHubeNahXU8zHrS+EJ6dw7bskHR53lbPHvLKGpMc/pnfVehxWc4XkItU5VrTry3fi3/F+rTDolXxHmfiOkRRkcM9sW3VPgdvGbbhTcbr+pYiDiM57vvbkrfHp3ywSDNj9p1OfM3JiytfG9Kxzi55miy5LGcLjtcrKX7S26LoC5X7OR8vfcGzzOMYmMa3+p1YJmIq2E+UcI3+QRuLFHYakn6dWOfPYFkU8e+0l9Bxw7/VpGYX4fVCndv1WwnblbeS35Bl2qkjTeeMPSXG73FJD/bw15ywuHVe0nc2+hC2DzrpYV9Dr7W5hntv2UvazmBVvMeZXBG/vhxh26p9Duo1ZeplnnXP9qRjxuvQsnnOA3dC0hXM65gPFilqbrJRoRNfk/LiytWG9OTUNyM3e0g0fVqWFxy/7RL/hqYu/pJkQxK53vSrUJy6Ltn0sCeW5sTgTk7rXGl4OKZhRlo6WaxtQnYtwD8MF1svFv2SZyFh9Uad2/XdCdqWxwU8nOkLsJ+SrM07UlLsplu2lZfAzaBfBusQWV9zyOc6OzF8Ddcz1IBrTfOxZx4/W/7TkHucjQ5Vaxt3W/d1Fdvm1bb5eg5utGzDhozXtynB/l+VfIv1Snt6P5HkLw/rmg8WJeorruOkNo3JiytZG+qT6hfpO4cSKUNckrm1RhekFqhOiXkmd5cx8UbCBrMqNhkKNzOIZSJLJfqz0G/hf8vDPzHxG6SNRQb0ixadfyHNZ6X68KZj3zPmtZ/q3K7fdTg3jxWYuC4PrwV9+exSAC3rs2XbUJHLuWwaYaMU+2yzuwHXmu/Poisaco9zocPYjhvajkG2zctt8/EcPC3mCVbzcFHsnW2KnCRT86yDYV6m67a9WPlS83ywjDxOayp1eRlBXkxtCDFWxRz4hzXdXx02Sd+YXQuWB9Iqwo6HCcBEeHPXIqyO46k9R/8MH3CqerP/s6sBfZ/hDahpsVwa7kd7H29JfsX62THJ8QNuWcgh4daXZ/oiTr9We9d1HY+H942b4QPKJuELD9r1cumQbk/CNmYifFDUB7fD0vqE3qdrq3sumaGStuWU4aFklEsGNWjHfLnWiLvfdIg/LXyOhe2H/r86nO4Stq2S29a0a39n+Fzdzn/0Ofu2tIZK8W189v0FPMNWJR/MQtQcMxdphhqTF1Mbari4cf9/IzS1oBOJ6WSEG4RCW1Ucl+geG4sJDQDa9cro/mx7aUnb8dDwYHKJwwSuNRB3cA4iY53H5QrhSG2F5PMFVZNVLS+mNtRw+gZyLOIkeERogMLNk+g3qAcJDQDa9Urp/Gy+rHkEdJxO0+R42zhM4FoDcQfnIDI0pyvX2EFIUrtAPt/ovJjaEP5nGw9ygBeiesbeISwAaNcrp3NStr9L2obNYp4gdDqHCVxrIO7gHESGhmTyWOuzCEkq8yS6uEwu35y8mNoQjCfDB26wQGHWRVyDH6V+4/ABoF2vu865BHQumf6StsM0Tuc1DhO41kDcwTmIjN3vODYXCEdqUUOhvCMsjcmLqQ1hkpnB8iripDhPaIDcaQHtg0yd4X4loQFAu145neNj/lPidjw1PJhs4jCBaw3EHZyDyNAGmdy7nhcp6ejcg58jcrc/CE0j8mJqQ4ikExd8iTh5NxIaIFfXI667rYQFAO165RzuiLPOJTCnpO2YLa1eh1EPJYz1C641EHdwDiJLehw+dhybY4Qktd0SPdEoX8k2Iy+mNoRY+la0e6wsbQjnExogFwcjbsj7CAsA2vXK2Sr+vBjZIfG9iE5wqMC1BuIOzkFkpE8mf/Wg8wtMIyypvYjI3c4QlkbkxdSGkOpk1s9HmJwMyNaATH3Te4SwAKBdrxydyOp7R3z/LHl7hmMeSrTNWcjhAtcaiDs4B5GBGcFyVyb3VqZTSHrrYvK3xYSm9nkxtSE4OxBxMg8TlsrQt9za40Dfxl0hoUlNewYsD5btwXIyvAZ0spcsZmfX3/3adY0dJuQAaNcrZ09Xgl32eLradv0b82BymcMFrjUQd3AOIgPzpNWbvn1cRoXCcq9GInK324Sl9nkxtSEktj/ihD5FWLy68ehELlukNc7ZuWC5KdETlFCwj6cvN1ZI6xPLXcFyVlpFrNcSP85Zr29h+yOOE586AaBdr147fK4rnidzaKP0pbF+JbHe8d9skvjPfpdx2MC1BuIOzkH06Leu59nXwhd8veqPqT+sJzS1zoupDSG1ncJnGT66Z7jpRC2rCVms8wlj+b7H9S2SVu+Dzhm/t3EYANCuV8pSmTzG6L9hbLOkL5K7e9u8CdsRk6sx7dcVDhu41kDcwTmIHuhLlBNd+cU1YULULPwdkbu9JCy1zoupDaFnAxEXxiHCUiotwG+WX73Cr0l8gfkL4TKaESYYuiyR1tva94Z49nJj1xvyp47f+iy8TAFAu15Fhzpid0ey71W2SuK/8npu+HczZeokw7qMB8sCDhu41kDcwTmIHsyVX8OLaKFxkJBkVpOIGraFntb1zYupDSEz+ob7bddJfpSweOVhzA2MMYqTWynxBfuhlL+5XCZ/6vRIWuP+AQDtevVoDzMdZ3Qgp9+/JeavvebG/LuDMX/POJjgWgNxB+cgsvCHtIbcnUEoMhOVv40Fy3RCU8u8mNoQMqc9kLs/JzlDWLxxJ+ZmxKeDyfUZGoM0N9INMrk36wlCDIB2HQbfJflQd1rceBfxtw8JJwAAgLfeRuRv1AzqmRdTG0KudnSdYNqDu4+weHsTm0toElsWE8vXKX5LJwRuf4b1MbxBAwDtOtI+mExIdI+rAxF/q5+rzyecAAAAXtJ6zb6IhR7X9cuLqQ2hEPPDB/r2BDBLCEmp4oZweUFoUhmKieeFhL+jb3XfdPxbJuMBQLsOF48NDyZHY45f97wEX8P8AAAAACAvLg+1IRROx5TbShhKdyTm5nWK0KRyNiaeaSbV2Rgs6wgpANp1JLDT8GDS3YtIE/7nMnXc01WEEQAAAOTFXuTF1IaABoqbcJZJetJ5FBPP2YQGAFCQ4Zi2SD+n1V46feEDTPe4p9qGLSB8AAAAIC8mLwZQDi0i/4y4cX0Pb1xIZnpMPF8SGgBAwf6S1tic/zksOrHWXkIGAAAA8mLyYgDl2hFzg7pJaFIZiInnP4QGAFACnXTsULDcCJbP4YOKLt+k9YXdOeGLOgAAAJAXkxcD8Ebcp0EHCE0qx2LiuY3QAAAAAAAAAADi6JA3/0p0gbmf8KRyNyKWOkROH6EBAAAAAAAAAMTZIPHjdSE5fQHyIyKeTwgNAAAAAAAAAMDkjEQX7M8RmlTWxcTzNKEBAAAAAAAAAJi8FsZbz9LhmHhuJTQAAAAAAAAAgDiLJLq4rEO6TCc8qdwgngAAAAAAAACApA5IdMH+PqFJbTwing8JCwAAAAAAAADA5LZEF+yPEJpUVsXE8zihAQAAAAAAAADE0SFadKiWqALzCsKTStwXCwOEBgAAAAAAAAAQZ7tEF5fHCE1qIxI9fv00QgMAAAAAAAAAiHNJogv2VwlNal+E+QAAAAAAAAAAAAm9k+iC/Q5Ck8rSmHj+RWgAAAAAAAAAAHEWSXRx+WewzIn4ex3S5ShhM9oTE9O1hAYAAAAAAAAAEGenRBeXn8b8/cVg+Ros8wldrOsR8fwujF8PAAAAAAAAADC4ItEF+6he9AfC/7absBl9jIjnLcICAAAAAAAAADB5LNEF+9Vdf7dVKDy7WBgTz0OEBgAAAAAAAABgMi7RBebO4Vu2BcuPYPkcLHMJmdGOmHiuITQAAAAAAAAAAJP/YpaVwTI7WE7Kr0lo1xMuq6ghhr4TFgAAAAAAAACAzb8SX7TvXPYRKidvImI3QlgAAAAAAAAAADY6Jr2tWH+YMDmZGxO/A4QGAAAAAAAAAGCzQeIL9d+CZYgQORuMieMyQgMAAAAAAAAAcLElWJ5Ia6x1XZ4Hy3FhgtmkzsvUYv1HwgIAAAAAAAAAQLFeytSC/SXCAgAAAAAAAABAcWZL9HA4mwkNAAAAAAAAAADFiRq//muwTCM0AAAAAAAAAAAUR4e+6S7YnycsAAAAAAAAAAAUa1SmFuzXEBYAAAAAAAAAAIqzQqYW618QFgAAAAAAAAAAsrNMWj3lTWPRH5epBftdhA4AAAAAAAAAgN7NDpYH8qsA/0Faxfsob2Vysf4N4QMAAAAAAAAAIBs6YWx3r/mbEX+3NuLvthI+AAAAAAAAAACy8a9MLcR/ifi7YbEX9QEAAAAAAAAAQErfxd7Dvnuy2dFgmUfoAAAAAAAAAADIzj2ZWrBf3PHfZwTLq47/pj3yVxM2AAAAAAAAAACyFTU2fbsgvyZYnnb872Ph3wMAAAAAAAAAgBzsCZYJmVq471zuBMsiQgUAAAAAAAAAQL6WBsv5YHkvreK9jm2vQ+FcklZPewAAAAAAAAAZ+j+pVOhwBd/+PgAAAbp0RVh0TWF0aE1MADxtYXRoIHhtbG5zPSJodHRwOi8vd3d3LnczLm9yZy8xOTk4L01hdGgvTWF0aE1MIj48bXN0eWxlIG1hdGhzaXplPSIxNnB4Ij48bWk+RTwvbWk+PG1vPig8L21vPjxtc3ViPjxtaT4mI3gzRjU7PC9taT48bWk+aTwvbWk+PC9tc3ViPjxtc3ViPjxtaT4mI3gzRjU7PC9taT48bWk+ajwvbWk+PC9tc3ViPjxtbz4pPC9tbz48bW8+PTwvbW8+PG1uPjA8L21uPjxtbz4mI3hBMDsmI3hBMDs8L21vPjxtbz4oPC9tbz48bWk+aTwvbWk+PG1vPiw8L21vPjxtaT5qPC9taT48bW8+PTwvbW8+PG1uPjE8L21uPjxtbz4sPC9tbz48bW4+MjwvbW4+PG1vPiw8L21vPjxtbz4uPC9tbz48bW8+LjwvbW8+PG1vPi48L21vPjxtbz4sPC9tbz48bWk+bjwvbWk+PG1vPjs8L21vPjxtaT5pPC9taT48bW8+JiN4MjI2MDs8L21vPjxtaT5qPC9taT48bW8+KTwvbW8+PC9tc3R5bGU+PC9tYXRoPtw7VxgAAAAASUVORK5CYII=\&quot;,\&quot;slideId\&quot;:275,\&quot;accessibleText\&quot;:\&quot;E left parenthesis ϵ subscript i ϵ subscript j right parenthesis equals 0    left parenthesis i comma j equals 1 comma 2 comma... comma n semicolon i not equal to j right parenthesis\&quot;,\&quot;imageHeight\&quot;:13.621621621621621}]&quot;"/>
  </we:properties>
  <we:bindings/>
  <we:snapshot xmlns:r="http://schemas.openxmlformats.org/officeDocument/2006/relationships"/>
</we:webextension>
</file>

<file path=ppt/webextensions/webextension2.xml><?xml version="1.0" encoding="utf-8"?>
<we:webextension xmlns:we="http://schemas.microsoft.com/office/webextensions/webextension/2010/11" id="{933E1AAA-8E15-41D2-820F-F33C2AB7BFEA}">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a\n\\\\\n\n=2 \\sigma^2\n\\\\\na\n\\end{document}&quot;},{&quot;name&quot;:&quot;Latex&quot;,&quot;code&quot;:&quot;\\begin{document}\n\\begin{align}\n\tL(y_1, \\ldots, y_n | \\beta_0, \\beta_1, \\sigma) =  \\left( \\frac{1}{2\\pi\\sigma^2} \\right)^{n/2} \\exp\\left( -\\frac{1}{2\\sigma^2} \\sum_{i=1}^{n} (y_i - (\\beta_0 + \\beta_1 x_i))^2 \\right)\n\\end{align}\n\\end{document}&quot;},{&quot;name&quot;:&quot;Latex&quot;,&quot;code&quot;:&quot;\\begin{document}\n\\begin{align*}\n\tL(y_1, \\ldots, y_n | \\beta_0, \\beta_1, \\sigma) =  \\left( \\frac{1}{2\\pi\\sigma^2} \\right)^{n/2} \\exp\\left( -\\frac{1}{2\\sigma^2} \\sum_{i=1}^{n} (y_i - (\\beta_0 + \\beta_1 x_i))^2 \\right)\n\\end{align*}\n\\end{document}&quot;},{&quot;name&quot;:&quot;Latex&quot;,&quot;code&quot;:&quot;\\begin{document}\n\\begin{equation*}\n\tl(y_1, \\ldots, y_n | \\beta_0, \\beta_1, \\sigma) = -\\frac{n}{2} \\log (2 \\pi) - n \\log \\sigma - \\frac{1}{2\\sigma^2} \\sum_{i=1}^{n} (y_i - (\\beta_0 + \\beta_1 x_i))^2\n\\end{equation*}\n\\end{document}&quot;},{&quot;name&quot;:&quot;Latex&quot;,&quot;code&quot;:&quot;\\begin{document}\n\\begin{align*}\n\\hat{\\beta}_0  &amp;= \\bar{y} - \\hat{\\beta}_1 \\bar{x}; \\label{est:intercept} \\\\\n\\hat{\\beta}_1 &amp;= \\frac{S_{xy}}{S_{xx}}; \\label{est:slope}\\\\\n\\hat{\\sigma}^2 &amp;= \\frac{1}{n} SSE.\n\\end{align*}\n\n\\end{document}&quot;},{&quot;name&quot;:&quot;Latex&quot;,&quot;code&quot;:&quot;\\begin{document}\n\\begin{align*}\n\\hat{\\beta}_0  &amp;= \\bar{y} - \\hat{\\beta}_1 \\bar{x}; \\label{est:intercept} \\\\\n\\hat{\\beta}_1 &amp;= \\frac{S_{xy}}{S_{xx}}; \\label{est:slope}\\\\\n\\hat{\\sigma}^2 &amp;= \\frac{1}{n} SSE.\n\\end{align*}\n\n\\end{document}&quot;},{&quot;name&quot;:&quot;Latex&quot;,&quot;code&quot;:&quot;\\begin{document}\n\\begin{align*}\n\\hat{\\beta}_0  &amp;= \\bar{y} - \\hat{\\beta}_1 \\bar{x}; \\label{est:intercept} \\\\\n\\hat{\\beta}_1 &amp;= \\frac{S_{xy}}{S_{xx}}; \\label{est:slope}\\\\\n\\hat{\\sigma}^2 &amp;= \\frac{1}{n} SSE.\n\\end{align*}\n\n\\end{document}&quot;},{&quot;name&quot;:&quot;Latex&quot;,&quot;code&quot;:&quot;\\begin{document}\n\\begin{align*}\n\\ \\hat{\\beta}_0  &amp;= \\bar{y} - \\hat{\\beta}_1 \\bar{x}; \\label{est:intercept} \\\\\n\\ \\hat{\\beta}_1 &amp;= \\frac{S_{xy}}{S_{xx}}; \\label{est:slope}\\\\\n\\ \\hat{\\sigma}^2 &amp;= \\frac{1}{n} SSE.\n\\end{align*}\n\n\\end{document}&quot;},{&quot;name&quot;:&quot;Latex&quot;,&quot;code&quot;:&quot;\\begin{document}\n\\begin{align*}\n\\mathbf{X^TXb = X^TY}\n\\end{align*}\n\n\\end{document}&quot;},{&quot;name&quot;:&quot;Latex&quot;,&quot;code&quot;:&quot;\\begin{document}\n\t\\begin{align*}\n\t\tL(y_1,...,y_n | \\beta_1^o, \\sigma) = \\frac{1}{(2\\pi \\sigma^2)^{n/2}}\\exp(-\\frac{1}{2\\sigma^2} \\sum (y_i-\\beta_1^o x_i)^2)\n\t\\end{align*}\n\n\\end{document}&quot;},{&quot;name&quot;:&quot;Latex&quot;,&quot;code&quot;:&quot;\\begin{document}\n\t\\begin{align*}\n\t\tL(y_1,...,y_n | \\beta_1^o, \\sigma) = \\frac{1}{(2\\pi \\sigma^2)^{n/2}}\\exp(-\\frac{1}{2\\sigma^2} \\sum (y_i-\\beta_1^o x_i)^2)\n\t\\end{align*}\n  \n  \\\\\n\n\\end{document}&quot;},{&quot;name&quot;:&quot;Latex&quot;,&quot;code&quot;:&quot;\\begin{document}\n\t\\begin{align*}\n\n\tl(y_1,...,y_n | \\beta_1^o, \\sigma)=-\\frac{n}{2}\\log(2\\pi \\sigma^2)-\\frac{1}{2 \\sigma^2} \\sum (y_i - \\beta_1^o x_i)^2\n\n\t\\end{align*}\n  \n  \\\\\n\n\\end{document}&quot;},{&quot;name&quot;:&quot;Latex&quot;,&quot;code&quot;:&quot;\\begin{document}\n\t\\begin{align*}\n\n\tl(y_1,...,y_n | \\beta_1^o, \\sigma)=-\\frac{n}{2}\\log(2\\pi \\sigma^2)-\\frac{1}{2 \\sigma^2} \\sum (y_i - \\beta_1^o x_i)^2\n\n\t\\end{align*}\n  \\\\\n  \\\\\n\n\\end{document}&quot;},{&quot;name&quot;:&quot;Latex&quot;,&quot;code&quot;:&quot;\\begin{document}\n\t\\begin{align*}\n\tl(y_1,...,y_n | \\beta_1^o, \\sigma)=-\\frac{n}{2}\\log(2\\pi \\sigma^2)-\\frac{1}{2 \\sigma^2} \\sum (y_i - \\beta_1^o x_i)^2\n\t\\end{align*}\n  \\\\\n  \\\\\n\n\\end{document}&quot;},{&quot;name&quot;:&quot;Latex&quot;,&quot;code&quot;:&quot;\\begin{document}\n\t\\begin{align*}\n\tl(y_1,...,y_n | \\beta_1^o, \\sigma)=-\\frac{n}{2}\\log(2\\pi \\sigma^2)-\\frac{1}{2 \\sigma^2} \\sum (y_i - \\beta_1^o x_i)^2\n\t\\end{align*}\n  \\\\\n  \\\\\n\n\\end{document}&quot;},{&quot;name&quot;:&quot;Latex&quot;,&quot;code&quot;:&quot;\\begin{document}\n\t\\begin{align*}\n\tl(y_1,...,y_n | \\beta_1^o, \\sigma)=-\\frac{n}{2}\\log(2\\pi \\sigma^2)-\\frac{1}{2 \\sigma^2} \\sum (y_i - \\beta_1^o x_i)^2\n\t\\end{align*}\n  \\\\\n  \\\\\n  dweqdeqf\n  \\\\\n\n\\end{document}&quot;},{&quot;name&quot;:&quot;Latex&quot;,&quot;code&quot;:&quot;\\begin{document}\n\t\\begin{align*}\n\tl(y_1,...,y_n | \\beta_1^o, \\sigma)=-\\frac{n}{2}\\log(2\\pi \\sigma^2)-\\frac{1}{2 \\sigma^2} \\sum (y_i - \\beta_1^o x_i)^2\n\t\\end{align*}\n  \\\\\n  \\\\\n  dweqdeqf\n  \\\\\n\n\\end{document}&quot;},{&quot;name&quot;:&quot;Latex&quot;,&quot;code&quot;:&quot;\\begin{document}\n\t\\begin{align*}\n\tl(y_1,...,y_n | \\beta_1^o, \\sigma)=-\\frac{n}{2}\\log(2\\pi \\sigma^2)-\\frac{1}{2 \\sigma^2} \\sum (y_i - \\beta_1^o x_i)^2\n\t\\end{align*}\n  \\\\\n  \\\\\n  \\\\\n\n\\end{document}&quot;},{&quot;name&quot;:&quot;Latex&quot;,&quot;code&quot;:&quot;\\begin{document}\n\t\\begin{align*}\n\tl(y_1,...,y_n | \\beta_1^o, \\sigma)=-\\frac{n}{2}\\log(2\\pi \\sigma^2)-\\frac{1}{2 \\sigma^2} \\sum (y_i - \\beta_1^o x_i)^2\n\t\\end{align*}\n\n\\end{document}&quot;},{&quot;name&quot;:&quot;Latex&quot;,&quot;code&quot;:&quot;\\begin{document}\n\t\\begin{align*}\n\tl(y_1,...,y_n | \\beta_1^o, \\sigma)=-\\frac{n}{2}\\log(2\\pi \\sigma^2)-\\frac{1}{2 \\sigma^2} \\sum (y_i - \\beta_1^o x_i)^2\n\t\\end{align*}\n\n\\end{document}&quot;},{&quot;name&quot;:&quot;Latex&quot;,&quot;code&quot;:&quot;\\begin{document}\n\t\\begin{align*}\n\tl(y_1,...,y_n | \\beta_1^o, \\sigma)=-\\frac{n}{2}\\log(2\\pi \\sigma^2)-\\frac{1}{2 \\sigma^2} \\sum (y_i - \\beta_1^o x_i)^2\n\t\\end{align*}\n\\\\\ndwqe\n\n\\end{document}&quot;},{&quot;name&quot;:&quot;Latex&quot;,&quot;code&quot;:&quot;\\begin{document}\n\\begin{align*}\n\t\\frac{\\partial l}{\\partial \\hat{\\beta_1^o}} = - \\frac{1}{2 \\sigma^2} &amp; \\sum 2(y_i-\\hat{\\beta_1^o} x_i)(-x_i)=0 \\\\\n\t\\frac{1}{\\sigma^2}&amp; \\sum (y_i x_i - \\hat{\\beta_1^o} x_i ^2) = 0 \\\\\n\t&amp; \\sum x_i y_i =  \\sum  x_i^2 \\hat{\\beta_1^o} \\\\\n\t&amp; \\hat{\\beta_1^o} = \\frac{\\sum x_i y_i}{\\sum x_i^2}\n\\end{align*}\n\\\\\ndwqe\n\n\\end{document}&quot;},{&quot;name&quot;:&quot;Latex&quot;,&quot;code&quot;:&quot;\\begin{document}\n$\\mathbb{E} [\\log f(x|\\hat{\\theta)}$\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bme_ftsrg_eng_v8</Template>
  <TotalTime>4743</TotalTime>
  <Words>764</Words>
  <Application>Microsoft Office PowerPoint</Application>
  <PresentationFormat>On-screen Show (4:3)</PresentationFormat>
  <Paragraphs>133</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Courier New</vt:lpstr>
      <vt:lpstr>Wingdings</vt:lpstr>
      <vt:lpstr>bme_ftsrg_eng_v8</vt:lpstr>
      <vt:lpstr>Linear regression through the origin</vt:lpstr>
      <vt:lpstr>Goal</vt:lpstr>
      <vt:lpstr>Introduction</vt:lpstr>
      <vt:lpstr>Simple Linear Regression</vt:lpstr>
      <vt:lpstr>Assumptions </vt:lpstr>
      <vt:lpstr>Properties</vt:lpstr>
      <vt:lpstr>Properties: Maximum Likelihood</vt:lpstr>
      <vt:lpstr>Maximum Likelihood Estimators</vt:lpstr>
      <vt:lpstr>Corollary</vt:lpstr>
      <vt:lpstr>PowerPoint Presentation</vt:lpstr>
      <vt:lpstr>Variance of MLE estimators</vt:lpstr>
      <vt:lpstr>Linear Regression Through the Origin (RTO)</vt:lpstr>
      <vt:lpstr>Properties of slope term estimator in RTO</vt:lpstr>
      <vt:lpstr>Model Comparison</vt:lpstr>
      <vt:lpstr>Akaike Information Criterion</vt:lpstr>
      <vt:lpstr>Bayesian Information Criterion</vt:lpstr>
      <vt:lpstr>Model Comparison: β_0=0</vt:lpstr>
      <vt:lpstr>Model Comparison: β_0≠0</vt:lpstr>
      <vt:lpstr>Model Comparison: β_0≠0</vt:lpstr>
      <vt:lpstr>Simulation 1</vt:lpstr>
      <vt:lpstr>Simulation 2</vt:lpstr>
      <vt:lpstr>PowerPoint Presentation</vt:lpstr>
      <vt:lpstr>Expected value for the slope term (biased)</vt:lpstr>
      <vt:lpstr>Proof of proposition 4.2.1</vt:lpstr>
      <vt:lpstr>PowerPoint Presentation</vt:lpstr>
      <vt:lpstr>Proof of proposition 4.2.2</vt:lpstr>
      <vt:lpstr>Conclusion</vt:lpstr>
      <vt:lpstr>Question from reviewer</vt:lpstr>
      <vt:lpstr>Bilbiography</vt:lpstr>
      <vt:lpstr>Appendix</vt:lpstr>
    </vt:vector>
  </TitlesOfParts>
  <Company>BME 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Micskei Zoltán</dc:creator>
  <cp:lastModifiedBy>Dyussenov Nuraly</cp:lastModifiedBy>
  <cp:revision>96</cp:revision>
  <dcterms:created xsi:type="dcterms:W3CDTF">2011-06-22T09:02:32Z</dcterms:created>
  <dcterms:modified xsi:type="dcterms:W3CDTF">2024-01-29T09:15:08Z</dcterms:modified>
</cp:coreProperties>
</file>