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
  </p:notesMasterIdLst>
  <p:sldIdLst>
    <p:sldId id="256" r:id="rId2"/>
    <p:sldId id="257" r:id="rId3"/>
    <p:sldId id="258" r:id="rId4"/>
    <p:sldId id="259" r:id="rId5"/>
    <p:sldId id="262" r:id="rId6"/>
    <p:sldId id="263" r:id="rId7"/>
    <p:sldId id="264" r:id="rId8"/>
    <p:sldId id="261"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ei, David" initials="WD" lastIdx="2" clrIdx="0">
    <p:extLst>
      <p:ext uri="{19B8F6BF-5375-455C-9EA6-DF929625EA0E}">
        <p15:presenceInfo xmlns:p15="http://schemas.microsoft.com/office/powerpoint/2012/main" userId="Wei, David"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8892" autoAdjust="0"/>
    <p:restoredTop sz="94660"/>
  </p:normalViewPr>
  <p:slideViewPr>
    <p:cSldViewPr snapToGrid="0">
      <p:cViewPr varScale="1">
        <p:scale>
          <a:sx n="100" d="100"/>
          <a:sy n="100" d="100"/>
        </p:scale>
        <p:origin x="114" y="312"/>
      </p:cViewPr>
      <p:guideLst/>
    </p:cSldViewPr>
  </p:slideViewPr>
  <p:notesTextViewPr>
    <p:cViewPr>
      <p:scale>
        <a:sx n="1" d="1"/>
        <a:sy n="1" d="1"/>
      </p:scale>
      <p:origin x="0" y="0"/>
    </p:cViewPr>
  </p:notesTextViewPr>
  <p:sorterViewPr>
    <p:cViewPr>
      <p:scale>
        <a:sx n="150" d="100"/>
        <a:sy n="15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7D51D60-31D1-442C-9AE9-B7B38B6F410D}" type="datetimeFigureOut">
              <a:rPr lang="en-US" smtClean="0"/>
              <a:t>3/26/2021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4531EF0-BEEB-4B69-840C-8DF3487FAD67}" type="slidenum">
              <a:rPr lang="en-US" smtClean="0"/>
              <a:t>‹#›</a:t>
            </a:fld>
            <a:endParaRPr lang="en-US"/>
          </a:p>
        </p:txBody>
      </p:sp>
    </p:spTree>
    <p:extLst>
      <p:ext uri="{BB962C8B-B14F-4D97-AF65-F5344CB8AC3E}">
        <p14:creationId xmlns:p14="http://schemas.microsoft.com/office/powerpoint/2010/main" val="2331589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346A0242-B005-4103-B88B-6A57FC926466}" type="datetimeFigureOut">
              <a:rPr lang="en-US" smtClean="0"/>
              <a:t>3/26/2021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254E9A2-D83D-4EB1-9457-DE59FD043029}" type="slidenum">
              <a:rPr lang="en-US" smtClean="0"/>
              <a:t>‹#›</a:t>
            </a:fld>
            <a:endParaRPr lang="en-US"/>
          </a:p>
        </p:txBody>
      </p:sp>
    </p:spTree>
    <p:extLst>
      <p:ext uri="{BB962C8B-B14F-4D97-AF65-F5344CB8AC3E}">
        <p14:creationId xmlns:p14="http://schemas.microsoft.com/office/powerpoint/2010/main" val="4040643164"/>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6A0242-B005-4103-B88B-6A57FC926466}" type="datetimeFigureOut">
              <a:rPr lang="en-US" smtClean="0"/>
              <a:t>3/26/2021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54E9A2-D83D-4EB1-9457-DE59FD043029}" type="slidenum">
              <a:rPr lang="en-US" smtClean="0"/>
              <a:t>‹#›</a:t>
            </a:fld>
            <a:endParaRPr lang="en-US"/>
          </a:p>
        </p:txBody>
      </p:sp>
    </p:spTree>
    <p:extLst>
      <p:ext uri="{BB962C8B-B14F-4D97-AF65-F5344CB8AC3E}">
        <p14:creationId xmlns:p14="http://schemas.microsoft.com/office/powerpoint/2010/main" val="11562106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6A0242-B005-4103-B88B-6A57FC926466}" type="datetimeFigureOut">
              <a:rPr lang="en-US" smtClean="0"/>
              <a:t>3/26/2021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54E9A2-D83D-4EB1-9457-DE59FD043029}" type="slidenum">
              <a:rPr lang="en-US" smtClean="0"/>
              <a:t>‹#›</a:t>
            </a:fld>
            <a:endParaRPr lang="en-US"/>
          </a:p>
        </p:txBody>
      </p:sp>
    </p:spTree>
    <p:extLst>
      <p:ext uri="{BB962C8B-B14F-4D97-AF65-F5344CB8AC3E}">
        <p14:creationId xmlns:p14="http://schemas.microsoft.com/office/powerpoint/2010/main" val="35123126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46A0242-B005-4103-B88B-6A57FC926466}" type="datetimeFigureOut">
              <a:rPr lang="en-US" smtClean="0"/>
              <a:t>3/26/2021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254E9A2-D83D-4EB1-9457-DE59FD043029}" type="slidenum">
              <a:rPr lang="en-US" smtClean="0"/>
              <a:t>‹#›</a:t>
            </a:fld>
            <a:endParaRPr lang="en-US"/>
          </a:p>
        </p:txBody>
      </p:sp>
    </p:spTree>
    <p:extLst>
      <p:ext uri="{BB962C8B-B14F-4D97-AF65-F5344CB8AC3E}">
        <p14:creationId xmlns:p14="http://schemas.microsoft.com/office/powerpoint/2010/main" val="19754746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346A0242-B005-4103-B88B-6A57FC926466}" type="datetimeFigureOut">
              <a:rPr lang="en-US" smtClean="0"/>
              <a:t>3/26/2021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254E9A2-D83D-4EB1-9457-DE59FD043029}" type="slidenum">
              <a:rPr lang="en-US" smtClean="0"/>
              <a:t>‹#›</a:t>
            </a:fld>
            <a:endParaRPr lang="en-US"/>
          </a:p>
        </p:txBody>
      </p:sp>
    </p:spTree>
    <p:extLst>
      <p:ext uri="{BB962C8B-B14F-4D97-AF65-F5344CB8AC3E}">
        <p14:creationId xmlns:p14="http://schemas.microsoft.com/office/powerpoint/2010/main" val="4004068882"/>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346A0242-B005-4103-B88B-6A57FC926466}" type="datetimeFigureOut">
              <a:rPr lang="en-US" smtClean="0"/>
              <a:t>3/26/2021</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5254E9A2-D83D-4EB1-9457-DE59FD043029}" type="slidenum">
              <a:rPr lang="en-US" smtClean="0"/>
              <a:t>‹#›</a:t>
            </a:fld>
            <a:endParaRPr lang="en-US"/>
          </a:p>
        </p:txBody>
      </p:sp>
    </p:spTree>
    <p:extLst>
      <p:ext uri="{BB962C8B-B14F-4D97-AF65-F5344CB8AC3E}">
        <p14:creationId xmlns:p14="http://schemas.microsoft.com/office/powerpoint/2010/main" val="41050591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346A0242-B005-4103-B88B-6A57FC926466}" type="datetimeFigureOut">
              <a:rPr lang="en-US" smtClean="0"/>
              <a:t>3/26/2021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254E9A2-D83D-4EB1-9457-DE59FD043029}"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1201607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46A0242-B005-4103-B88B-6A57FC926466}" type="datetimeFigureOut">
              <a:rPr lang="en-US" smtClean="0"/>
              <a:t>3/26/2021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254E9A2-D83D-4EB1-9457-DE59FD043029}" type="slidenum">
              <a:rPr lang="en-US" smtClean="0"/>
              <a:t>‹#›</a:t>
            </a:fld>
            <a:endParaRPr lang="en-US"/>
          </a:p>
        </p:txBody>
      </p:sp>
    </p:spTree>
    <p:extLst>
      <p:ext uri="{BB962C8B-B14F-4D97-AF65-F5344CB8AC3E}">
        <p14:creationId xmlns:p14="http://schemas.microsoft.com/office/powerpoint/2010/main" val="38914871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46A0242-B005-4103-B88B-6A57FC926466}" type="datetimeFigureOut">
              <a:rPr lang="en-US" smtClean="0"/>
              <a:t>3/26/2021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254E9A2-D83D-4EB1-9457-DE59FD043029}" type="slidenum">
              <a:rPr lang="en-US" smtClean="0"/>
              <a:t>‹#›</a:t>
            </a:fld>
            <a:endParaRPr lang="en-US"/>
          </a:p>
        </p:txBody>
      </p:sp>
    </p:spTree>
    <p:extLst>
      <p:ext uri="{BB962C8B-B14F-4D97-AF65-F5344CB8AC3E}">
        <p14:creationId xmlns:p14="http://schemas.microsoft.com/office/powerpoint/2010/main" val="14698453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346A0242-B005-4103-B88B-6A57FC926466}" type="datetimeFigureOut">
              <a:rPr lang="en-US" smtClean="0"/>
              <a:t>3/26/2021</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5254E9A2-D83D-4EB1-9457-DE59FD043029}" type="slidenum">
              <a:rPr lang="en-US" smtClean="0"/>
              <a:t>‹#›</a:t>
            </a:fld>
            <a:endParaRPr lang="en-US"/>
          </a:p>
        </p:txBody>
      </p:sp>
    </p:spTree>
    <p:extLst>
      <p:ext uri="{BB962C8B-B14F-4D97-AF65-F5344CB8AC3E}">
        <p14:creationId xmlns:p14="http://schemas.microsoft.com/office/powerpoint/2010/main" val="3878419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346A0242-B005-4103-B88B-6A57FC926466}" type="datetimeFigureOut">
              <a:rPr lang="en-US" smtClean="0"/>
              <a:t>3/26/2021</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0" name="Slide Number Placeholder 9"/>
          <p:cNvSpPr>
            <a:spLocks noGrp="1"/>
          </p:cNvSpPr>
          <p:nvPr>
            <p:ph type="sldNum" sz="quarter" idx="12"/>
          </p:nvPr>
        </p:nvSpPr>
        <p:spPr/>
        <p:txBody>
          <a:bodyPr/>
          <a:lstStyle/>
          <a:p>
            <a:fld id="{5254E9A2-D83D-4EB1-9457-DE59FD043029}" type="slidenum">
              <a:rPr lang="en-US" smtClean="0"/>
              <a:t>‹#›</a:t>
            </a:fld>
            <a:endParaRPr lang="en-US"/>
          </a:p>
        </p:txBody>
      </p:sp>
    </p:spTree>
    <p:extLst>
      <p:ext uri="{BB962C8B-B14F-4D97-AF65-F5344CB8AC3E}">
        <p14:creationId xmlns:p14="http://schemas.microsoft.com/office/powerpoint/2010/main" val="8267585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346A0242-B005-4103-B88B-6A57FC926466}" type="datetimeFigureOut">
              <a:rPr lang="en-US" smtClean="0"/>
              <a:t>3/26/2021</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5254E9A2-D83D-4EB1-9457-DE59FD043029}" type="slidenum">
              <a:rPr lang="en-US" smtClean="0"/>
              <a:t>‹#›</a:t>
            </a:fld>
            <a:endParaRPr lang="en-US"/>
          </a:p>
        </p:txBody>
      </p:sp>
    </p:spTree>
    <p:extLst>
      <p:ext uri="{BB962C8B-B14F-4D97-AF65-F5344CB8AC3E}">
        <p14:creationId xmlns:p14="http://schemas.microsoft.com/office/powerpoint/2010/main" val="262367390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www.dallasopendata.com/Public-Safety/Police-Incidents/qv6i-rri7" TargetMode="External"/><Relationship Id="rId2" Type="http://schemas.openxmlformats.org/officeDocument/2006/relationships/hyperlink" Target="https://www.dallasopendata.com/" TargetMode="Externa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JPG"/></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 Id="rId5" Type="http://schemas.openxmlformats.org/officeDocument/2006/relationships/image" Target="../media/image6.jpeg"/><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6.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0834B-DDA3-45AD-99DF-37451F9C41C7}"/>
              </a:ext>
            </a:extLst>
          </p:cNvPr>
          <p:cNvSpPr>
            <a:spLocks noGrp="1"/>
          </p:cNvSpPr>
          <p:nvPr>
            <p:ph type="ctrTitle"/>
          </p:nvPr>
        </p:nvSpPr>
        <p:spPr>
          <a:xfrm>
            <a:off x="894805" y="2083090"/>
            <a:ext cx="10156372" cy="1645920"/>
          </a:xfrm>
        </p:spPr>
        <p:txBody>
          <a:bodyPr>
            <a:normAutofit/>
          </a:bodyPr>
          <a:lstStyle/>
          <a:p>
            <a:r>
              <a:rPr lang="en-US" sz="4400" b="1" dirty="0"/>
              <a:t>Dallas crime</a:t>
            </a:r>
            <a:br>
              <a:rPr lang="en-US" sz="4400" b="1" dirty="0"/>
            </a:br>
            <a:r>
              <a:rPr lang="en-US" sz="4400" b="1" dirty="0"/>
              <a:t>time series analysis</a:t>
            </a:r>
          </a:p>
        </p:txBody>
      </p:sp>
      <p:sp>
        <p:nvSpPr>
          <p:cNvPr id="3" name="Subtitle 2">
            <a:extLst>
              <a:ext uri="{FF2B5EF4-FFF2-40B4-BE49-F238E27FC236}">
                <a16:creationId xmlns:a16="http://schemas.microsoft.com/office/drawing/2014/main" id="{C1A1CB8E-7273-474B-9B69-AE340A65D4FF}"/>
              </a:ext>
            </a:extLst>
          </p:cNvPr>
          <p:cNvSpPr>
            <a:spLocks noGrp="1"/>
          </p:cNvSpPr>
          <p:nvPr>
            <p:ph type="subTitle" idx="1"/>
          </p:nvPr>
        </p:nvSpPr>
        <p:spPr>
          <a:xfrm>
            <a:off x="2458974" y="3951950"/>
            <a:ext cx="6801612" cy="1239894"/>
          </a:xfrm>
        </p:spPr>
        <p:txBody>
          <a:bodyPr/>
          <a:lstStyle/>
          <a:p>
            <a:r>
              <a:rPr lang="en-US" dirty="0"/>
              <a:t>DS6373 – Time Series</a:t>
            </a:r>
          </a:p>
          <a:p>
            <a:r>
              <a:rPr lang="en-US" dirty="0"/>
              <a:t>David Wei</a:t>
            </a:r>
          </a:p>
        </p:txBody>
      </p:sp>
    </p:spTree>
    <p:extLst>
      <p:ext uri="{BB962C8B-B14F-4D97-AF65-F5344CB8AC3E}">
        <p14:creationId xmlns:p14="http://schemas.microsoft.com/office/powerpoint/2010/main" val="18355948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2ABD0-276A-4ED0-86A2-8ED8C4EF80FD}"/>
              </a:ext>
            </a:extLst>
          </p:cNvPr>
          <p:cNvSpPr>
            <a:spLocks noGrp="1"/>
          </p:cNvSpPr>
          <p:nvPr>
            <p:ph type="title"/>
          </p:nvPr>
        </p:nvSpPr>
        <p:spPr>
          <a:xfrm>
            <a:off x="2135341" y="241880"/>
            <a:ext cx="7729728" cy="524474"/>
          </a:xfrm>
        </p:spPr>
        <p:txBody>
          <a:bodyPr>
            <a:normAutofit fontScale="90000"/>
          </a:bodyPr>
          <a:lstStyle/>
          <a:p>
            <a:r>
              <a:rPr lang="en-US" b="1" dirty="0"/>
              <a:t>introduction</a:t>
            </a:r>
          </a:p>
        </p:txBody>
      </p:sp>
      <p:sp>
        <p:nvSpPr>
          <p:cNvPr id="15" name="TextBox 14">
            <a:extLst>
              <a:ext uri="{FF2B5EF4-FFF2-40B4-BE49-F238E27FC236}">
                <a16:creationId xmlns:a16="http://schemas.microsoft.com/office/drawing/2014/main" id="{90751F89-26CF-4E06-AD79-08D4E59AF93D}"/>
              </a:ext>
            </a:extLst>
          </p:cNvPr>
          <p:cNvSpPr txBox="1"/>
          <p:nvPr/>
        </p:nvSpPr>
        <p:spPr>
          <a:xfrm>
            <a:off x="499597" y="1168392"/>
            <a:ext cx="7498997" cy="5078313"/>
          </a:xfrm>
          <a:prstGeom prst="rect">
            <a:avLst/>
          </a:prstGeom>
          <a:noFill/>
        </p:spPr>
        <p:txBody>
          <a:bodyPr wrap="square" rtlCol="0">
            <a:spAutoFit/>
          </a:bodyPr>
          <a:lstStyle/>
          <a:p>
            <a:r>
              <a:rPr lang="en-US" b="1" dirty="0"/>
              <a:t>Summary:</a:t>
            </a:r>
          </a:p>
          <a:p>
            <a:r>
              <a:rPr lang="en-US" dirty="0"/>
              <a:t>The purpose of this time-series analysis will be to evaluate crime over time in Dallas and study its patterns, and the types of victims that are most effected by it. We will also use our findings to forecast short- and long-term horizons to see what crime will be like in the coming future.</a:t>
            </a:r>
          </a:p>
          <a:p>
            <a:endParaRPr lang="en-US" dirty="0"/>
          </a:p>
          <a:p>
            <a:r>
              <a:rPr lang="en-US" b="1" dirty="0"/>
              <a:t>Data Description:</a:t>
            </a:r>
          </a:p>
          <a:p>
            <a:pPr marL="285750" indent="-285750">
              <a:buFontTx/>
              <a:buChar char="-"/>
            </a:pPr>
            <a:r>
              <a:rPr lang="en-US" dirty="0"/>
              <a:t>The data captures all crimes reported to the DPD department between 2002 up to the current date and contains almost 1000+ unique types of crimes ranging from misdemeanors to manslaughter.</a:t>
            </a:r>
          </a:p>
          <a:p>
            <a:pPr marL="285750" indent="-285750">
              <a:buFontTx/>
              <a:buChar char="-"/>
            </a:pPr>
            <a:r>
              <a:rPr lang="en-US" dirty="0"/>
              <a:t>For the purpose of our study, all crime types are included. </a:t>
            </a:r>
          </a:p>
          <a:p>
            <a:endParaRPr lang="en-US" dirty="0"/>
          </a:p>
          <a:p>
            <a:r>
              <a:rPr lang="en-US" b="1" dirty="0"/>
              <a:t>Source: </a:t>
            </a:r>
          </a:p>
          <a:p>
            <a:r>
              <a:rPr lang="en-US" dirty="0"/>
              <a:t>The dataset represents the Dallas Police Public Data from their RMS (records management system) and provided openly via Dallas </a:t>
            </a:r>
            <a:r>
              <a:rPr lang="en-US" dirty="0" err="1"/>
              <a:t>OpenData</a:t>
            </a:r>
            <a:r>
              <a:rPr lang="en-US" dirty="0"/>
              <a:t>.</a:t>
            </a:r>
          </a:p>
          <a:p>
            <a:pPr marL="285750" indent="-285750">
              <a:buFontTx/>
              <a:buChar char="-"/>
            </a:pPr>
            <a:r>
              <a:rPr lang="en-US" dirty="0"/>
              <a:t>Dallas </a:t>
            </a:r>
            <a:r>
              <a:rPr lang="en-US" dirty="0" err="1"/>
              <a:t>OpenData</a:t>
            </a:r>
            <a:r>
              <a:rPr lang="en-US" dirty="0"/>
              <a:t>: </a:t>
            </a:r>
            <a:r>
              <a:rPr lang="en-US" dirty="0">
                <a:hlinkClick r:id="rId2"/>
              </a:rPr>
              <a:t>https://www.dallasopendata.com/</a:t>
            </a:r>
            <a:endParaRPr lang="en-US" dirty="0"/>
          </a:p>
          <a:p>
            <a:pPr marL="285750" indent="-285750">
              <a:buFontTx/>
              <a:buChar char="-"/>
            </a:pPr>
            <a:r>
              <a:rPr lang="en-US" dirty="0"/>
              <a:t>Police Incidents Data: </a:t>
            </a:r>
            <a:r>
              <a:rPr lang="en-US" dirty="0">
                <a:hlinkClick r:id="rId3"/>
              </a:rPr>
              <a:t>https://www.dallasopendata.com/Public-Safety/Police-Incidents/qv6i-rri7</a:t>
            </a:r>
            <a:endParaRPr lang="en-US" dirty="0"/>
          </a:p>
        </p:txBody>
      </p:sp>
      <p:pic>
        <p:nvPicPr>
          <p:cNvPr id="19" name="Content Placeholder 18" descr="Graphical user interface, website&#10;&#10;Description automatically generated">
            <a:extLst>
              <a:ext uri="{FF2B5EF4-FFF2-40B4-BE49-F238E27FC236}">
                <a16:creationId xmlns:a16="http://schemas.microsoft.com/office/drawing/2014/main" id="{D90FBBD5-967B-4F98-B938-CE00B28F816D}"/>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8302477" y="3135086"/>
            <a:ext cx="2987406" cy="2872380"/>
          </a:xfrm>
        </p:spPr>
      </p:pic>
      <p:pic>
        <p:nvPicPr>
          <p:cNvPr id="23" name="Picture 22" descr="Logo, company name&#10;&#10;Description automatically generated">
            <a:extLst>
              <a:ext uri="{FF2B5EF4-FFF2-40B4-BE49-F238E27FC236}">
                <a16:creationId xmlns:a16="http://schemas.microsoft.com/office/drawing/2014/main" id="{D46139B0-C1B7-4495-B59E-9A06FBC860E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02477" y="1168392"/>
            <a:ext cx="2321980" cy="1799113"/>
          </a:xfrm>
          <a:prstGeom prst="rect">
            <a:avLst/>
          </a:prstGeom>
        </p:spPr>
      </p:pic>
    </p:spTree>
    <p:extLst>
      <p:ext uri="{BB962C8B-B14F-4D97-AF65-F5344CB8AC3E}">
        <p14:creationId xmlns:p14="http://schemas.microsoft.com/office/powerpoint/2010/main" val="2873977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5">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5">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5">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5">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5">
                                            <p:txEl>
                                              <p:pRg st="9" end="9"/>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5">
                                            <p:txEl>
                                              <p:pRg st="10" end="10"/>
                                            </p:txEl>
                                          </p:spTgt>
                                        </p:tgtEl>
                                        <p:attrNameLst>
                                          <p:attrName>style.visibility</p:attrName>
                                        </p:attrNameLst>
                                      </p:cBhvr>
                                      <p:to>
                                        <p:strVal val="visible"/>
                                      </p:to>
                                    </p:set>
                                  </p:childTnLst>
                                </p:cTn>
                              </p:par>
                            </p:childTnLst>
                          </p:cTn>
                        </p:par>
                        <p:par>
                          <p:cTn id="29" fill="hold">
                            <p:stCondLst>
                              <p:cond delay="0"/>
                            </p:stCondLst>
                            <p:childTnLst>
                              <p:par>
                                <p:cTn id="30" presetID="1" presetClass="entr" presetSubtype="0" fill="hold" nodeType="afterEffect">
                                  <p:stCondLst>
                                    <p:cond delay="0"/>
                                  </p:stCondLst>
                                  <p:childTnLst>
                                    <p:set>
                                      <p:cBhvr>
                                        <p:cTn id="31"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2ABD0-276A-4ED0-86A2-8ED8C4EF80FD}"/>
              </a:ext>
            </a:extLst>
          </p:cNvPr>
          <p:cNvSpPr>
            <a:spLocks noGrp="1"/>
          </p:cNvSpPr>
          <p:nvPr>
            <p:ph type="title"/>
          </p:nvPr>
        </p:nvSpPr>
        <p:spPr>
          <a:xfrm>
            <a:off x="2135341" y="241880"/>
            <a:ext cx="7729728" cy="524474"/>
          </a:xfrm>
        </p:spPr>
        <p:txBody>
          <a:bodyPr>
            <a:normAutofit fontScale="90000"/>
          </a:bodyPr>
          <a:lstStyle/>
          <a:p>
            <a:r>
              <a:rPr lang="en-US" b="1" dirty="0"/>
              <a:t>Data summary</a:t>
            </a:r>
          </a:p>
        </p:txBody>
      </p:sp>
      <p:sp>
        <p:nvSpPr>
          <p:cNvPr id="4" name="Content Placeholder 3">
            <a:extLst>
              <a:ext uri="{FF2B5EF4-FFF2-40B4-BE49-F238E27FC236}">
                <a16:creationId xmlns:a16="http://schemas.microsoft.com/office/drawing/2014/main" id="{F1723777-FF38-438E-B8DB-8BF480C82DE1}"/>
              </a:ext>
            </a:extLst>
          </p:cNvPr>
          <p:cNvSpPr>
            <a:spLocks noGrp="1"/>
          </p:cNvSpPr>
          <p:nvPr>
            <p:ph idx="1"/>
          </p:nvPr>
        </p:nvSpPr>
        <p:spPr>
          <a:xfrm>
            <a:off x="5265018" y="1151779"/>
            <a:ext cx="5986913" cy="5254672"/>
          </a:xfrm>
        </p:spPr>
        <p:txBody>
          <a:bodyPr>
            <a:normAutofit fontScale="70000" lnSpcReduction="20000"/>
          </a:bodyPr>
          <a:lstStyle/>
          <a:p>
            <a:pPr marL="0" indent="0">
              <a:buNone/>
            </a:pPr>
            <a:r>
              <a:rPr lang="en-US" b="1" dirty="0"/>
              <a:t>Pre-processing &amp; Tidying:</a:t>
            </a:r>
          </a:p>
          <a:p>
            <a:pPr>
              <a:buFontTx/>
              <a:buChar char="-"/>
            </a:pPr>
            <a:r>
              <a:rPr lang="en-US" dirty="0"/>
              <a:t>Original data was case-by-case incidents (758,904 records), so data was aggregated on all attributes and transformed into daily day-by-day basis (2531 records).</a:t>
            </a:r>
          </a:p>
          <a:p>
            <a:pPr>
              <a:buFontTx/>
              <a:buChar char="-"/>
            </a:pPr>
            <a:r>
              <a:rPr lang="en-US" dirty="0"/>
              <a:t>Most data prior to 2015 had to be removed</a:t>
            </a:r>
          </a:p>
          <a:p>
            <a:pPr marL="0" indent="0">
              <a:buNone/>
            </a:pPr>
            <a:r>
              <a:rPr lang="en-US" b="1" dirty="0"/>
              <a:t>Stationarity Assumptions:</a:t>
            </a:r>
          </a:p>
          <a:p>
            <a:pPr>
              <a:buFontTx/>
              <a:buChar char="-"/>
            </a:pPr>
            <a:r>
              <a:rPr lang="en-US" dirty="0"/>
              <a:t>1.  </a:t>
            </a:r>
            <a:r>
              <a:rPr lang="en-US" b="1" dirty="0"/>
              <a:t>Mean</a:t>
            </a:r>
            <a:r>
              <a:rPr lang="en-US" dirty="0"/>
              <a:t>: Crime itself can be argued to be stationary since it is not dependent on time itself but rather other conditions of society that effect it. </a:t>
            </a:r>
          </a:p>
          <a:p>
            <a:pPr>
              <a:buFontTx/>
              <a:buChar char="-"/>
            </a:pPr>
            <a:r>
              <a:rPr lang="en-US" dirty="0"/>
              <a:t>2.  </a:t>
            </a:r>
            <a:r>
              <a:rPr lang="en-US" b="1" dirty="0"/>
              <a:t>Variance</a:t>
            </a:r>
            <a:r>
              <a:rPr lang="en-US" dirty="0"/>
              <a:t>: The variance of crime is Dallas non-stationary given how some slices of time have a larger variance than others.</a:t>
            </a:r>
          </a:p>
          <a:p>
            <a:pPr>
              <a:buFontTx/>
              <a:buChar char="-"/>
            </a:pPr>
            <a:r>
              <a:rPr lang="en-US" dirty="0"/>
              <a:t>3.  </a:t>
            </a:r>
            <a:r>
              <a:rPr lang="en-US" b="1" dirty="0"/>
              <a:t>Correlation</a:t>
            </a:r>
            <a:r>
              <a:rPr lang="en-US" dirty="0"/>
              <a:t>: Nonstationary correlation structures based on ACFs below:</a:t>
            </a:r>
          </a:p>
          <a:p>
            <a:pPr>
              <a:buFontTx/>
              <a:buChar char="-"/>
            </a:pPr>
            <a:endParaRPr lang="en-US" b="1" dirty="0"/>
          </a:p>
          <a:p>
            <a:pPr>
              <a:buFontTx/>
              <a:buChar char="-"/>
            </a:pPr>
            <a:endParaRPr lang="en-US" b="1" dirty="0"/>
          </a:p>
          <a:p>
            <a:pPr marL="0" indent="0">
              <a:buNone/>
            </a:pPr>
            <a:endParaRPr lang="en-US" b="1" dirty="0"/>
          </a:p>
          <a:p>
            <a:pPr marL="0" indent="0">
              <a:buNone/>
            </a:pPr>
            <a:endParaRPr lang="en-US" b="1" dirty="0"/>
          </a:p>
          <a:p>
            <a:pPr marL="0" indent="0">
              <a:buNone/>
            </a:pPr>
            <a:r>
              <a:rPr lang="en-US" b="1" dirty="0"/>
              <a:t>Realization Metrics:</a:t>
            </a:r>
          </a:p>
          <a:p>
            <a:pPr>
              <a:buFontTx/>
              <a:buChar char="-"/>
            </a:pPr>
            <a:r>
              <a:rPr lang="en-US" u="sng" dirty="0"/>
              <a:t>ACF: </a:t>
            </a:r>
            <a:r>
              <a:rPr lang="en-US" dirty="0"/>
              <a:t>Slowly dampening ACFs with positive oscillating autocorrelations and evidence of wandering behavior.</a:t>
            </a:r>
          </a:p>
          <a:p>
            <a:pPr>
              <a:buFontTx/>
              <a:buChar char="-"/>
            </a:pPr>
            <a:r>
              <a:rPr lang="en-US" u="sng" dirty="0"/>
              <a:t>Spectral Density:</a:t>
            </a:r>
            <a:r>
              <a:rPr lang="en-US" dirty="0"/>
              <a:t> Strong evidence of wandering behavior as shown by the frequency peak at 0. Weak but possible evidence of seasonality given the cyclic subsequent peaks at .13, .28 and .43 </a:t>
            </a:r>
          </a:p>
          <a:p>
            <a:pPr>
              <a:buFontTx/>
              <a:buChar char="-"/>
            </a:pPr>
            <a:endParaRPr lang="en-US" dirty="0"/>
          </a:p>
        </p:txBody>
      </p:sp>
      <p:sp>
        <p:nvSpPr>
          <p:cNvPr id="5" name="TextBox 4">
            <a:extLst>
              <a:ext uri="{FF2B5EF4-FFF2-40B4-BE49-F238E27FC236}">
                <a16:creationId xmlns:a16="http://schemas.microsoft.com/office/drawing/2014/main" id="{98F93FF1-D44C-4C85-B79D-54B461FA3DC5}"/>
              </a:ext>
            </a:extLst>
          </p:cNvPr>
          <p:cNvSpPr txBox="1"/>
          <p:nvPr/>
        </p:nvSpPr>
        <p:spPr>
          <a:xfrm>
            <a:off x="1756156" y="3731216"/>
            <a:ext cx="1495075" cy="276999"/>
          </a:xfrm>
          <a:prstGeom prst="rect">
            <a:avLst/>
          </a:prstGeom>
          <a:noFill/>
        </p:spPr>
        <p:txBody>
          <a:bodyPr wrap="square" rtlCol="0">
            <a:spAutoFit/>
          </a:bodyPr>
          <a:lstStyle/>
          <a:p>
            <a:r>
              <a:rPr lang="en-US" sz="1200" dirty="0"/>
              <a:t>Cleaned Data</a:t>
            </a:r>
          </a:p>
        </p:txBody>
      </p:sp>
      <p:pic>
        <p:nvPicPr>
          <p:cNvPr id="7" name="Picture 6" descr="A picture containing diagram&#10;&#10;Description automatically generated">
            <a:extLst>
              <a:ext uri="{FF2B5EF4-FFF2-40B4-BE49-F238E27FC236}">
                <a16:creationId xmlns:a16="http://schemas.microsoft.com/office/drawing/2014/main" id="{F4DB1E12-540B-41BF-8B8E-DDBA44E388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5891" y="3963691"/>
            <a:ext cx="3935606" cy="2533361"/>
          </a:xfrm>
          <a:prstGeom prst="rect">
            <a:avLst/>
          </a:prstGeom>
        </p:spPr>
      </p:pic>
      <p:pic>
        <p:nvPicPr>
          <p:cNvPr id="9" name="Picture 8" descr="Chart&#10;&#10;Description automatically generated">
            <a:extLst>
              <a:ext uri="{FF2B5EF4-FFF2-40B4-BE49-F238E27FC236}">
                <a16:creationId xmlns:a16="http://schemas.microsoft.com/office/drawing/2014/main" id="{45BD694E-6367-4C23-BD5F-DA30C20B13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5891" y="1151779"/>
            <a:ext cx="3935606" cy="2533361"/>
          </a:xfrm>
          <a:prstGeom prst="rect">
            <a:avLst/>
          </a:prstGeom>
        </p:spPr>
      </p:pic>
      <p:sp>
        <p:nvSpPr>
          <p:cNvPr id="13" name="TextBox 12">
            <a:extLst>
              <a:ext uri="{FF2B5EF4-FFF2-40B4-BE49-F238E27FC236}">
                <a16:creationId xmlns:a16="http://schemas.microsoft.com/office/drawing/2014/main" id="{54FC852B-820E-4E4B-A9AA-61BED69B52E9}"/>
              </a:ext>
            </a:extLst>
          </p:cNvPr>
          <p:cNvSpPr txBox="1"/>
          <p:nvPr/>
        </p:nvSpPr>
        <p:spPr>
          <a:xfrm>
            <a:off x="1788281" y="877371"/>
            <a:ext cx="1495075" cy="276999"/>
          </a:xfrm>
          <a:prstGeom prst="rect">
            <a:avLst/>
          </a:prstGeom>
          <a:noFill/>
        </p:spPr>
        <p:txBody>
          <a:bodyPr wrap="square" rtlCol="0">
            <a:spAutoFit/>
          </a:bodyPr>
          <a:lstStyle/>
          <a:p>
            <a:r>
              <a:rPr lang="en-US" sz="1200" dirty="0"/>
              <a:t>Original Data</a:t>
            </a:r>
          </a:p>
        </p:txBody>
      </p:sp>
      <p:sp>
        <p:nvSpPr>
          <p:cNvPr id="10" name="Oval 9">
            <a:extLst>
              <a:ext uri="{FF2B5EF4-FFF2-40B4-BE49-F238E27FC236}">
                <a16:creationId xmlns:a16="http://schemas.microsoft.com/office/drawing/2014/main" id="{EE9180B5-4268-4BE5-AE44-CA1EE0C9E52A}"/>
              </a:ext>
            </a:extLst>
          </p:cNvPr>
          <p:cNvSpPr/>
          <p:nvPr/>
        </p:nvSpPr>
        <p:spPr>
          <a:xfrm>
            <a:off x="616018" y="3291840"/>
            <a:ext cx="2635214" cy="200297"/>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167E7679-422A-4926-B63E-728DAFF80C60}"/>
              </a:ext>
            </a:extLst>
          </p:cNvPr>
          <p:cNvSpPr/>
          <p:nvPr/>
        </p:nvSpPr>
        <p:spPr>
          <a:xfrm rot="16200000">
            <a:off x="3897946" y="2957074"/>
            <a:ext cx="703216" cy="240631"/>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a:extLst>
              <a:ext uri="{FF2B5EF4-FFF2-40B4-BE49-F238E27FC236}">
                <a16:creationId xmlns:a16="http://schemas.microsoft.com/office/drawing/2014/main" id="{84B8965C-3481-4409-8E1E-008F9502228D}"/>
              </a:ext>
            </a:extLst>
          </p:cNvPr>
          <p:cNvCxnSpPr/>
          <p:nvPr/>
        </p:nvCxnSpPr>
        <p:spPr>
          <a:xfrm flipH="1">
            <a:off x="3251231" y="5380522"/>
            <a:ext cx="32125" cy="375385"/>
          </a:xfrm>
          <a:prstGeom prst="straightConnector1">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203E2242-FA87-4A77-95E5-BC26E46F092F}"/>
              </a:ext>
            </a:extLst>
          </p:cNvPr>
          <p:cNvCxnSpPr>
            <a:cxnSpLocks/>
          </p:cNvCxnSpPr>
          <p:nvPr/>
        </p:nvCxnSpPr>
        <p:spPr>
          <a:xfrm flipH="1">
            <a:off x="3660342" y="5380521"/>
            <a:ext cx="1" cy="325700"/>
          </a:xfrm>
          <a:prstGeom prst="straightConnector1">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4524ACF7-20EB-47BC-A30A-A95D80AEBCCD}"/>
              </a:ext>
            </a:extLst>
          </p:cNvPr>
          <p:cNvCxnSpPr>
            <a:cxnSpLocks/>
          </p:cNvCxnSpPr>
          <p:nvPr/>
        </p:nvCxnSpPr>
        <p:spPr>
          <a:xfrm>
            <a:off x="3884417" y="5436713"/>
            <a:ext cx="192460" cy="434698"/>
          </a:xfrm>
          <a:prstGeom prst="straightConnector1">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pic>
        <p:nvPicPr>
          <p:cNvPr id="24" name="Picture 23" descr="Chart, histogram&#10;&#10;Description automatically generated">
            <a:extLst>
              <a:ext uri="{FF2B5EF4-FFF2-40B4-BE49-F238E27FC236}">
                <a16:creationId xmlns:a16="http://schemas.microsoft.com/office/drawing/2014/main" id="{0D09EB05-FB19-434E-A5FB-8C083DFEC04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07341" y="3578816"/>
            <a:ext cx="1755885" cy="1130268"/>
          </a:xfrm>
          <a:prstGeom prst="rect">
            <a:avLst/>
          </a:prstGeom>
        </p:spPr>
      </p:pic>
      <p:pic>
        <p:nvPicPr>
          <p:cNvPr id="26" name="Picture 25" descr="Chart&#10;&#10;Description automatically generated">
            <a:extLst>
              <a:ext uri="{FF2B5EF4-FFF2-40B4-BE49-F238E27FC236}">
                <a16:creationId xmlns:a16="http://schemas.microsoft.com/office/drawing/2014/main" id="{3C807FF7-7A98-48FF-B215-88BCB4457DA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551693" y="3578816"/>
            <a:ext cx="1755885" cy="1130268"/>
          </a:xfrm>
          <a:prstGeom prst="rect">
            <a:avLst/>
          </a:prstGeom>
        </p:spPr>
      </p:pic>
    </p:spTree>
    <p:extLst>
      <p:ext uri="{BB962C8B-B14F-4D97-AF65-F5344CB8AC3E}">
        <p14:creationId xmlns:p14="http://schemas.microsoft.com/office/powerpoint/2010/main" val="1647368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6" end="6"/>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4"/>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11" end="11"/>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5"/>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4">
                                            <p:txEl>
                                              <p:pRg st="12" end="12"/>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7"/>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4">
                                            <p:txEl>
                                              <p:pRg st="13" end="13"/>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2"/>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8"/>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3" grpId="0"/>
      <p:bldP spid="10" grpId="0" animBg="1"/>
      <p:bldP spid="1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2ABD0-276A-4ED0-86A2-8ED8C4EF80FD}"/>
              </a:ext>
            </a:extLst>
          </p:cNvPr>
          <p:cNvSpPr>
            <a:spLocks noGrp="1"/>
          </p:cNvSpPr>
          <p:nvPr>
            <p:ph type="title"/>
          </p:nvPr>
        </p:nvSpPr>
        <p:spPr>
          <a:xfrm>
            <a:off x="2135341" y="241880"/>
            <a:ext cx="7729728" cy="524474"/>
          </a:xfrm>
        </p:spPr>
        <p:txBody>
          <a:bodyPr>
            <a:normAutofit fontScale="90000"/>
          </a:bodyPr>
          <a:lstStyle/>
          <a:p>
            <a:r>
              <a:rPr lang="en-US" b="1" dirty="0"/>
              <a:t>Modeling - ARMA(5,5)</a:t>
            </a:r>
          </a:p>
        </p:txBody>
      </p:sp>
      <p:graphicFrame>
        <p:nvGraphicFramePr>
          <p:cNvPr id="3" name="Table 3">
            <a:extLst>
              <a:ext uri="{FF2B5EF4-FFF2-40B4-BE49-F238E27FC236}">
                <a16:creationId xmlns:a16="http://schemas.microsoft.com/office/drawing/2014/main" id="{DBC716E8-08F1-43E1-A607-38E2BC6DD933}"/>
              </a:ext>
            </a:extLst>
          </p:cNvPr>
          <p:cNvGraphicFramePr>
            <a:graphicFrameLocks noGrp="1"/>
          </p:cNvGraphicFramePr>
          <p:nvPr>
            <p:extLst>
              <p:ext uri="{D42A27DB-BD31-4B8C-83A1-F6EECF244321}">
                <p14:modId xmlns:p14="http://schemas.microsoft.com/office/powerpoint/2010/main" val="612451764"/>
              </p:ext>
            </p:extLst>
          </p:nvPr>
        </p:nvGraphicFramePr>
        <p:xfrm>
          <a:off x="6499124" y="2709311"/>
          <a:ext cx="3957648" cy="889000"/>
        </p:xfrm>
        <a:graphic>
          <a:graphicData uri="http://schemas.openxmlformats.org/drawingml/2006/table">
            <a:tbl>
              <a:tblPr firstRow="1" bandRow="1">
                <a:tableStyleId>{21E4AEA4-8DFA-4A89-87EB-49C32662AFE0}</a:tableStyleId>
              </a:tblPr>
              <a:tblGrid>
                <a:gridCol w="1419246">
                  <a:extLst>
                    <a:ext uri="{9D8B030D-6E8A-4147-A177-3AD203B41FA5}">
                      <a16:colId xmlns:a16="http://schemas.microsoft.com/office/drawing/2014/main" val="962230370"/>
                    </a:ext>
                  </a:extLst>
                </a:gridCol>
                <a:gridCol w="1269201">
                  <a:extLst>
                    <a:ext uri="{9D8B030D-6E8A-4147-A177-3AD203B41FA5}">
                      <a16:colId xmlns:a16="http://schemas.microsoft.com/office/drawing/2014/main" val="2008808351"/>
                    </a:ext>
                  </a:extLst>
                </a:gridCol>
                <a:gridCol w="1269201">
                  <a:extLst>
                    <a:ext uri="{9D8B030D-6E8A-4147-A177-3AD203B41FA5}">
                      <a16:colId xmlns:a16="http://schemas.microsoft.com/office/drawing/2014/main" val="1624812077"/>
                    </a:ext>
                  </a:extLst>
                </a:gridCol>
              </a:tblGrid>
              <a:tr h="447702">
                <a:tc>
                  <a:txBody>
                    <a:bodyPr/>
                    <a:lstStyle/>
                    <a:p>
                      <a:pPr algn="l"/>
                      <a:r>
                        <a:rPr lang="en-US" sz="1400" b="1" dirty="0">
                          <a:ln>
                            <a:solidFill>
                              <a:schemeClr val="tx1"/>
                            </a:solidFill>
                          </a:ln>
                          <a:solidFill>
                            <a:schemeClr val="tx1"/>
                          </a:solidFill>
                        </a:rPr>
                        <a:t>Model Type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1400" b="1" dirty="0">
                          <a:ln>
                            <a:solidFill>
                              <a:schemeClr val="tx1"/>
                            </a:solidFill>
                          </a:ln>
                          <a:solidFill>
                            <a:schemeClr val="tx1"/>
                          </a:solidFill>
                        </a:rPr>
                        <a:t>Short ASE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400" b="1" dirty="0">
                          <a:ln>
                            <a:solidFill>
                              <a:schemeClr val="tx1"/>
                            </a:solidFill>
                          </a:ln>
                          <a:solidFill>
                            <a:schemeClr val="tx1"/>
                          </a:solidFill>
                        </a:rPr>
                        <a:t>Short Rolling ASE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54604932"/>
                  </a:ext>
                </a:extLst>
              </a:tr>
              <a:tr h="370840">
                <a:tc>
                  <a:txBody>
                    <a:bodyPr/>
                    <a:lstStyle/>
                    <a:p>
                      <a:r>
                        <a:rPr lang="en-US" sz="1400" b="0" dirty="0">
                          <a:ln>
                            <a:solidFill>
                              <a:schemeClr val="tx1"/>
                            </a:solidFill>
                          </a:ln>
                          <a:solidFill>
                            <a:schemeClr val="tx1"/>
                          </a:solidFill>
                        </a:rPr>
                        <a:t>ARMA(5,5)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0" dirty="0">
                          <a:ln>
                            <a:solidFill>
                              <a:schemeClr val="tx1"/>
                            </a:solidFill>
                          </a:ln>
                          <a:solidFill>
                            <a:schemeClr val="tx1"/>
                          </a:solidFill>
                        </a:rPr>
                        <a:t>852.4636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0" dirty="0">
                          <a:ln>
                            <a:solidFill>
                              <a:schemeClr val="tx1"/>
                            </a:solidFill>
                          </a:ln>
                          <a:solidFill>
                            <a:schemeClr val="tx1"/>
                          </a:solidFill>
                        </a:rPr>
                        <a:t>473.4389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31364477"/>
                  </a:ext>
                </a:extLst>
              </a:tr>
            </a:tbl>
          </a:graphicData>
        </a:graphic>
      </p:graphicFrame>
      <p:sp>
        <p:nvSpPr>
          <p:cNvPr id="15" name="TextBox 14">
            <a:extLst>
              <a:ext uri="{FF2B5EF4-FFF2-40B4-BE49-F238E27FC236}">
                <a16:creationId xmlns:a16="http://schemas.microsoft.com/office/drawing/2014/main" id="{FA2D1EC2-C7BB-4187-AC5A-8162DB3F88FF}"/>
              </a:ext>
            </a:extLst>
          </p:cNvPr>
          <p:cNvSpPr txBox="1"/>
          <p:nvPr/>
        </p:nvSpPr>
        <p:spPr>
          <a:xfrm>
            <a:off x="806245" y="1792225"/>
            <a:ext cx="2931514" cy="307777"/>
          </a:xfrm>
          <a:prstGeom prst="rect">
            <a:avLst/>
          </a:prstGeom>
          <a:noFill/>
        </p:spPr>
        <p:txBody>
          <a:bodyPr wrap="square" rtlCol="0">
            <a:spAutoFit/>
          </a:bodyPr>
          <a:lstStyle/>
          <a:p>
            <a:r>
              <a:rPr lang="en-US" sz="1400" dirty="0"/>
              <a:t>60-Days Short Term Forecast</a:t>
            </a:r>
          </a:p>
        </p:txBody>
      </p:sp>
      <p:sp>
        <p:nvSpPr>
          <p:cNvPr id="16" name="TextBox 15">
            <a:extLst>
              <a:ext uri="{FF2B5EF4-FFF2-40B4-BE49-F238E27FC236}">
                <a16:creationId xmlns:a16="http://schemas.microsoft.com/office/drawing/2014/main" id="{482F8574-22B9-4D64-8B40-62554043E3B4}"/>
              </a:ext>
            </a:extLst>
          </p:cNvPr>
          <p:cNvSpPr txBox="1"/>
          <p:nvPr/>
        </p:nvSpPr>
        <p:spPr>
          <a:xfrm>
            <a:off x="806245" y="4328440"/>
            <a:ext cx="2931514" cy="307777"/>
          </a:xfrm>
          <a:prstGeom prst="rect">
            <a:avLst/>
          </a:prstGeom>
          <a:noFill/>
        </p:spPr>
        <p:txBody>
          <a:bodyPr wrap="square" rtlCol="0">
            <a:spAutoFit/>
          </a:bodyPr>
          <a:lstStyle/>
          <a:p>
            <a:r>
              <a:rPr lang="en-US" sz="1400" dirty="0"/>
              <a:t>3-Years Long Term Forecast</a:t>
            </a:r>
          </a:p>
        </p:txBody>
      </p:sp>
      <p:graphicFrame>
        <p:nvGraphicFramePr>
          <p:cNvPr id="20" name="Table 3">
            <a:extLst>
              <a:ext uri="{FF2B5EF4-FFF2-40B4-BE49-F238E27FC236}">
                <a16:creationId xmlns:a16="http://schemas.microsoft.com/office/drawing/2014/main" id="{8DB91DEB-90EF-4B44-B2A1-F472A126B20A}"/>
              </a:ext>
            </a:extLst>
          </p:cNvPr>
          <p:cNvGraphicFramePr>
            <a:graphicFrameLocks noGrp="1"/>
          </p:cNvGraphicFramePr>
          <p:nvPr>
            <p:extLst>
              <p:ext uri="{D42A27DB-BD31-4B8C-83A1-F6EECF244321}">
                <p14:modId xmlns:p14="http://schemas.microsoft.com/office/powerpoint/2010/main" val="3048121002"/>
              </p:ext>
            </p:extLst>
          </p:nvPr>
        </p:nvGraphicFramePr>
        <p:xfrm>
          <a:off x="6499124" y="5158144"/>
          <a:ext cx="3957648" cy="828040"/>
        </p:xfrm>
        <a:graphic>
          <a:graphicData uri="http://schemas.openxmlformats.org/drawingml/2006/table">
            <a:tbl>
              <a:tblPr firstRow="1" bandRow="1">
                <a:tableStyleId>{21E4AEA4-8DFA-4A89-87EB-49C32662AFE0}</a:tableStyleId>
              </a:tblPr>
              <a:tblGrid>
                <a:gridCol w="1419246">
                  <a:extLst>
                    <a:ext uri="{9D8B030D-6E8A-4147-A177-3AD203B41FA5}">
                      <a16:colId xmlns:a16="http://schemas.microsoft.com/office/drawing/2014/main" val="962230370"/>
                    </a:ext>
                  </a:extLst>
                </a:gridCol>
                <a:gridCol w="1269201">
                  <a:extLst>
                    <a:ext uri="{9D8B030D-6E8A-4147-A177-3AD203B41FA5}">
                      <a16:colId xmlns:a16="http://schemas.microsoft.com/office/drawing/2014/main" val="141039055"/>
                    </a:ext>
                  </a:extLst>
                </a:gridCol>
                <a:gridCol w="1269201">
                  <a:extLst>
                    <a:ext uri="{9D8B030D-6E8A-4147-A177-3AD203B41FA5}">
                      <a16:colId xmlns:a16="http://schemas.microsoft.com/office/drawing/2014/main" val="1370015206"/>
                    </a:ext>
                  </a:extLst>
                </a:gridCol>
              </a:tblGrid>
              <a:tr h="447702">
                <a:tc>
                  <a:txBody>
                    <a:bodyPr/>
                    <a:lstStyle/>
                    <a:p>
                      <a:pPr algn="l"/>
                      <a:r>
                        <a:rPr lang="en-US" sz="1200" b="1" dirty="0">
                          <a:ln>
                            <a:solidFill>
                              <a:schemeClr val="tx1"/>
                            </a:solidFill>
                          </a:ln>
                          <a:solidFill>
                            <a:schemeClr val="tx1"/>
                          </a:solidFill>
                        </a:rPr>
                        <a:t>Model Type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1200" b="1" dirty="0">
                          <a:ln>
                            <a:solidFill>
                              <a:schemeClr val="tx1"/>
                            </a:solidFill>
                          </a:ln>
                          <a:solidFill>
                            <a:schemeClr val="tx1"/>
                          </a:solidFill>
                        </a:rPr>
                        <a:t>Long ASE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200" b="1" dirty="0">
                          <a:ln>
                            <a:solidFill>
                              <a:schemeClr val="tx1"/>
                            </a:solidFill>
                          </a:ln>
                          <a:solidFill>
                            <a:schemeClr val="tx1"/>
                          </a:solidFill>
                        </a:rPr>
                        <a:t>Long Rolling ASE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54604932"/>
                  </a:ext>
                </a:extLst>
              </a:tr>
              <a:tr h="370840">
                <a:tc>
                  <a:txBody>
                    <a:bodyPr/>
                    <a:lstStyle/>
                    <a:p>
                      <a:r>
                        <a:rPr lang="en-US" sz="1200" b="0" dirty="0">
                          <a:ln>
                            <a:solidFill>
                              <a:schemeClr val="tx1"/>
                            </a:solidFill>
                          </a:ln>
                          <a:solidFill>
                            <a:schemeClr val="tx1"/>
                          </a:solidFill>
                        </a:rPr>
                        <a:t>ARMA(5,5)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0" dirty="0">
                          <a:ln>
                            <a:solidFill>
                              <a:schemeClr val="tx1"/>
                            </a:solidFill>
                          </a:ln>
                          <a:solidFill>
                            <a:schemeClr val="tx1"/>
                          </a:solidFill>
                        </a:rPr>
                        <a:t>777.2503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0" dirty="0">
                          <a:ln>
                            <a:solidFill>
                              <a:schemeClr val="tx1"/>
                            </a:solidFill>
                          </a:ln>
                          <a:solidFill>
                            <a:schemeClr val="tx1"/>
                          </a:solidFill>
                        </a:rPr>
                        <a:t>897.8244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31364477"/>
                  </a:ext>
                </a:extLst>
              </a:tr>
            </a:tbl>
          </a:graphicData>
        </a:graphic>
      </p:graphicFrame>
      <p:pic>
        <p:nvPicPr>
          <p:cNvPr id="23" name="Picture 22" descr="A picture containing chart&#10;&#10;Description automatically generated">
            <a:extLst>
              <a:ext uri="{FF2B5EF4-FFF2-40B4-BE49-F238E27FC236}">
                <a16:creationId xmlns:a16="http://schemas.microsoft.com/office/drawing/2014/main" id="{A163E59B-2387-4FD9-8B6A-80F292D1C5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934" y="4592204"/>
            <a:ext cx="6062232" cy="2192722"/>
          </a:xfrm>
          <a:prstGeom prst="rect">
            <a:avLst/>
          </a:prstGeom>
        </p:spPr>
      </p:pic>
      <p:pic>
        <p:nvPicPr>
          <p:cNvPr id="25" name="Picture 24" descr="A picture containing text, group, line, several&#10;&#10;Description automatically generated">
            <a:extLst>
              <a:ext uri="{FF2B5EF4-FFF2-40B4-BE49-F238E27FC236}">
                <a16:creationId xmlns:a16="http://schemas.microsoft.com/office/drawing/2014/main" id="{87EE465F-6308-4F97-A112-D4A94203FE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1934" y="2065171"/>
            <a:ext cx="6062232" cy="2177281"/>
          </a:xfrm>
          <a:prstGeom prst="rect">
            <a:avLst/>
          </a:prstGeom>
        </p:spPr>
      </p:pic>
      <mc:AlternateContent xmlns:mc="http://schemas.openxmlformats.org/markup-compatibility/2006">
        <mc:Choice xmlns:a14="http://schemas.microsoft.com/office/drawing/2010/main" Requires="a14">
          <p:sp>
            <p:nvSpPr>
              <p:cNvPr id="26" name="TextBox 25">
                <a:extLst>
                  <a:ext uri="{FF2B5EF4-FFF2-40B4-BE49-F238E27FC236}">
                    <a16:creationId xmlns:a16="http://schemas.microsoft.com/office/drawing/2014/main" id="{EA839D66-FF7E-45A3-8909-5F40A4AD2E32}"/>
                  </a:ext>
                </a:extLst>
              </p:cNvPr>
              <p:cNvSpPr txBox="1"/>
              <p:nvPr/>
            </p:nvSpPr>
            <p:spPr>
              <a:xfrm>
                <a:off x="204088" y="1040199"/>
                <a:ext cx="11592233" cy="615553"/>
              </a:xfrm>
              <a:prstGeom prst="rect">
                <a:avLst/>
              </a:prstGeom>
              <a:noFill/>
            </p:spPr>
            <p:txBody>
              <a:bodyPr wrap="square" rtlCol="0">
                <a:spAutoFit/>
              </a:bodyPr>
              <a:lstStyle/>
              <a:p>
                <a:r>
                  <a:rPr lang="en-US" b="1" dirty="0"/>
                  <a:t>Stationary ARMA(5,5) Model:</a:t>
                </a:r>
              </a:p>
              <a:p>
                <a:pPr/>
                <a14:m>
                  <m:oMath xmlns:m="http://schemas.openxmlformats.org/officeDocument/2006/math">
                    <m:d>
                      <m:dPr>
                        <m:ctrlPr>
                          <a:rPr lang="en-US" sz="1400" i="1" smtClean="0">
                            <a:latin typeface="Cambria Math" panose="02040503050406030204" pitchFamily="18" charset="0"/>
                            <a:cs typeface="Arial" pitchFamily="34" charset="0"/>
                          </a:rPr>
                        </m:ctrlPr>
                      </m:dPr>
                      <m:e>
                        <m:r>
                          <a:rPr lang="en-US" sz="1400" i="1">
                            <a:latin typeface="Cambria Math" panose="02040503050406030204" pitchFamily="18" charset="0"/>
                            <a:cs typeface="Arial" pitchFamily="34" charset="0"/>
                          </a:rPr>
                          <m:t>1−.99</m:t>
                        </m:r>
                        <m:r>
                          <a:rPr lang="en-US" sz="1400" i="1">
                            <a:latin typeface="Cambria Math" panose="02040503050406030204" pitchFamily="18" charset="0"/>
                            <a:cs typeface="Arial" pitchFamily="34" charset="0"/>
                          </a:rPr>
                          <m:t>𝐵</m:t>
                        </m:r>
                        <m:r>
                          <a:rPr lang="en-US" sz="1400" i="1">
                            <a:latin typeface="Cambria Math" panose="02040503050406030204" pitchFamily="18" charset="0"/>
                            <a:cs typeface="Arial" pitchFamily="34" charset="0"/>
                          </a:rPr>
                          <m:t>)(1−.29</m:t>
                        </m:r>
                        <m:r>
                          <a:rPr lang="en-US" sz="1400" i="1">
                            <a:latin typeface="Cambria Math" panose="02040503050406030204" pitchFamily="18" charset="0"/>
                            <a:cs typeface="Arial" pitchFamily="34" charset="0"/>
                          </a:rPr>
                          <m:t>𝐵</m:t>
                        </m:r>
                        <m:r>
                          <a:rPr lang="en-US" sz="1400" b="0" i="1" smtClean="0">
                            <a:latin typeface="Cambria Math" panose="02040503050406030204" pitchFamily="18" charset="0"/>
                            <a:cs typeface="Arial" pitchFamily="34" charset="0"/>
                          </a:rPr>
                          <m:t>−</m:t>
                        </m:r>
                        <m:r>
                          <a:rPr lang="en-US" sz="1400" i="1">
                            <a:latin typeface="Cambria Math" panose="02040503050406030204" pitchFamily="18" charset="0"/>
                            <a:cs typeface="Arial" pitchFamily="34" charset="0"/>
                          </a:rPr>
                          <m:t>.</m:t>
                        </m:r>
                        <m:r>
                          <a:rPr lang="en-US" sz="1400" b="0" i="1" smtClean="0">
                            <a:latin typeface="Cambria Math" panose="02040503050406030204" pitchFamily="18" charset="0"/>
                            <a:cs typeface="Arial" pitchFamily="34" charset="0"/>
                          </a:rPr>
                          <m:t>09</m:t>
                        </m:r>
                        <m:sSup>
                          <m:sSupPr>
                            <m:ctrlPr>
                              <a:rPr lang="en-US" sz="1400" i="1">
                                <a:latin typeface="Cambria Math" panose="02040503050406030204" pitchFamily="18" charset="0"/>
                                <a:cs typeface="Arial" pitchFamily="34" charset="0"/>
                              </a:rPr>
                            </m:ctrlPr>
                          </m:sSupPr>
                          <m:e>
                            <m:r>
                              <a:rPr lang="en-US" sz="1400" i="1">
                                <a:latin typeface="Cambria Math" panose="02040503050406030204" pitchFamily="18" charset="0"/>
                                <a:cs typeface="Arial" pitchFamily="34" charset="0"/>
                              </a:rPr>
                              <m:t>𝐵</m:t>
                            </m:r>
                          </m:e>
                          <m:sup>
                            <m:r>
                              <a:rPr lang="en-US" sz="1400" i="1">
                                <a:latin typeface="Cambria Math" panose="02040503050406030204" pitchFamily="18" charset="0"/>
                                <a:cs typeface="Arial" pitchFamily="34" charset="0"/>
                              </a:rPr>
                              <m:t>2</m:t>
                            </m:r>
                          </m:sup>
                        </m:sSup>
                        <m:r>
                          <a:rPr lang="en-US" sz="1400" i="1">
                            <a:latin typeface="Cambria Math" panose="02040503050406030204" pitchFamily="18" charset="0"/>
                            <a:cs typeface="Arial" pitchFamily="34" charset="0"/>
                          </a:rPr>
                          <m:t>−</m:t>
                        </m:r>
                        <m:r>
                          <a:rPr lang="en-US" sz="1400" i="1">
                            <a:latin typeface="Cambria Math" panose="02040503050406030204" pitchFamily="18" charset="0"/>
                            <a:cs typeface="Arial" pitchFamily="34" charset="0"/>
                          </a:rPr>
                          <m:t>.</m:t>
                        </m:r>
                        <m:r>
                          <a:rPr lang="en-US" sz="1400" b="0" i="1" smtClean="0">
                            <a:latin typeface="Cambria Math" panose="02040503050406030204" pitchFamily="18" charset="0"/>
                            <a:cs typeface="Arial" pitchFamily="34" charset="0"/>
                          </a:rPr>
                          <m:t>57</m:t>
                        </m:r>
                        <m:sSup>
                          <m:sSupPr>
                            <m:ctrlPr>
                              <a:rPr lang="en-US" sz="1400" i="1">
                                <a:latin typeface="Cambria Math" panose="02040503050406030204" pitchFamily="18" charset="0"/>
                                <a:cs typeface="Arial" pitchFamily="34" charset="0"/>
                              </a:rPr>
                            </m:ctrlPr>
                          </m:sSupPr>
                          <m:e>
                            <m:r>
                              <a:rPr lang="en-US" sz="1400" i="1">
                                <a:latin typeface="Cambria Math" panose="02040503050406030204" pitchFamily="18" charset="0"/>
                                <a:cs typeface="Arial" pitchFamily="34" charset="0"/>
                              </a:rPr>
                              <m:t>𝐵</m:t>
                            </m:r>
                          </m:e>
                          <m:sup>
                            <m:r>
                              <a:rPr lang="en-US" sz="1400" b="0" i="1" smtClean="0">
                                <a:latin typeface="Cambria Math" panose="02040503050406030204" pitchFamily="18" charset="0"/>
                                <a:cs typeface="Arial" pitchFamily="34" charset="0"/>
                              </a:rPr>
                              <m:t>3</m:t>
                            </m:r>
                          </m:sup>
                        </m:sSup>
                        <m:r>
                          <a:rPr lang="en-US" sz="1400" i="1">
                            <a:latin typeface="Cambria Math" panose="02040503050406030204" pitchFamily="18" charset="0"/>
                            <a:cs typeface="Arial" pitchFamily="34" charset="0"/>
                          </a:rPr>
                          <m:t>−</m:t>
                        </m:r>
                        <m:r>
                          <a:rPr lang="en-US" sz="1400" i="1">
                            <a:latin typeface="Cambria Math" panose="02040503050406030204" pitchFamily="18" charset="0"/>
                            <a:cs typeface="Arial" pitchFamily="34" charset="0"/>
                          </a:rPr>
                          <m:t>.</m:t>
                        </m:r>
                        <m:r>
                          <a:rPr lang="en-US" sz="1400" b="0" i="1" smtClean="0">
                            <a:latin typeface="Cambria Math" panose="02040503050406030204" pitchFamily="18" charset="0"/>
                            <a:cs typeface="Arial" pitchFamily="34" charset="0"/>
                          </a:rPr>
                          <m:t>54</m:t>
                        </m:r>
                        <m:sSup>
                          <m:sSupPr>
                            <m:ctrlPr>
                              <a:rPr lang="en-US" sz="1400" i="1">
                                <a:latin typeface="Cambria Math" panose="02040503050406030204" pitchFamily="18" charset="0"/>
                                <a:cs typeface="Arial" pitchFamily="34" charset="0"/>
                              </a:rPr>
                            </m:ctrlPr>
                          </m:sSupPr>
                          <m:e>
                            <m:r>
                              <a:rPr lang="en-US" sz="1400" i="1">
                                <a:latin typeface="Cambria Math" panose="02040503050406030204" pitchFamily="18" charset="0"/>
                                <a:cs typeface="Arial" pitchFamily="34" charset="0"/>
                              </a:rPr>
                              <m:t>𝐵</m:t>
                            </m:r>
                          </m:e>
                          <m:sup>
                            <m:r>
                              <a:rPr lang="en-US" sz="1400" b="0" i="1" smtClean="0">
                                <a:latin typeface="Cambria Math" panose="02040503050406030204" pitchFamily="18" charset="0"/>
                                <a:cs typeface="Arial" pitchFamily="34" charset="0"/>
                              </a:rPr>
                              <m:t>4</m:t>
                            </m:r>
                          </m:sup>
                        </m:sSup>
                        <m:r>
                          <a:rPr lang="en-US" sz="1400" b="0" i="1" smtClean="0">
                            <a:latin typeface="Cambria Math" panose="02040503050406030204" pitchFamily="18" charset="0"/>
                            <a:cs typeface="Arial" pitchFamily="34" charset="0"/>
                          </a:rPr>
                          <m:t>+.51</m:t>
                        </m:r>
                        <m:sSup>
                          <m:sSupPr>
                            <m:ctrlPr>
                              <a:rPr lang="en-US" sz="1400" i="1">
                                <a:latin typeface="Cambria Math" panose="02040503050406030204" pitchFamily="18" charset="0"/>
                                <a:cs typeface="Arial" pitchFamily="34" charset="0"/>
                              </a:rPr>
                            </m:ctrlPr>
                          </m:sSupPr>
                          <m:e>
                            <m:r>
                              <a:rPr lang="en-US" sz="1400" i="1">
                                <a:latin typeface="Cambria Math" panose="02040503050406030204" pitchFamily="18" charset="0"/>
                                <a:cs typeface="Arial" pitchFamily="34" charset="0"/>
                              </a:rPr>
                              <m:t>𝐵</m:t>
                            </m:r>
                          </m:e>
                          <m:sup>
                            <m:r>
                              <a:rPr lang="en-US" sz="1400" b="0" i="1" smtClean="0">
                                <a:latin typeface="Cambria Math" panose="02040503050406030204" pitchFamily="18" charset="0"/>
                                <a:cs typeface="Arial" pitchFamily="34" charset="0"/>
                              </a:rPr>
                              <m:t>5</m:t>
                            </m:r>
                          </m:sup>
                        </m:sSup>
                        <m:r>
                          <a:rPr lang="en-US" sz="1400" i="1">
                            <a:latin typeface="Cambria Math" panose="02040503050406030204" pitchFamily="18" charset="0"/>
                            <a:cs typeface="Arial" pitchFamily="34" charset="0"/>
                          </a:rPr>
                          <m:t>)</m:t>
                        </m:r>
                      </m:e>
                    </m:d>
                    <m:d>
                      <m:dPr>
                        <m:ctrlPr>
                          <a:rPr lang="en-US" sz="1400" i="1">
                            <a:latin typeface="Cambria Math" panose="02040503050406030204" pitchFamily="18" charset="0"/>
                            <a:cs typeface="Arial" pitchFamily="34" charset="0"/>
                          </a:rPr>
                        </m:ctrlPr>
                      </m:dPr>
                      <m:e>
                        <m:sSub>
                          <m:sSubPr>
                            <m:ctrlPr>
                              <a:rPr lang="en-US" sz="1400" i="1">
                                <a:latin typeface="Cambria Math" panose="02040503050406030204" pitchFamily="18" charset="0"/>
                                <a:cs typeface="Arial" pitchFamily="34" charset="0"/>
                              </a:rPr>
                            </m:ctrlPr>
                          </m:sSubPr>
                          <m:e>
                            <m:r>
                              <a:rPr lang="en-US" sz="1400" i="1">
                                <a:latin typeface="Cambria Math" panose="02040503050406030204" pitchFamily="18" charset="0"/>
                                <a:cs typeface="Arial" pitchFamily="34" charset="0"/>
                              </a:rPr>
                              <m:t>𝑋</m:t>
                            </m:r>
                          </m:e>
                          <m:sub>
                            <m:r>
                              <a:rPr lang="en-US" sz="1400" i="1">
                                <a:latin typeface="Cambria Math" panose="02040503050406030204" pitchFamily="18" charset="0"/>
                                <a:cs typeface="Arial" pitchFamily="34" charset="0"/>
                              </a:rPr>
                              <m:t>𝑡</m:t>
                            </m:r>
                          </m:sub>
                        </m:sSub>
                        <m:r>
                          <a:rPr lang="en-US" sz="1400" b="0" i="1" smtClean="0">
                            <a:latin typeface="Cambria Math" panose="02040503050406030204" pitchFamily="18" charset="0"/>
                            <a:cs typeface="Arial" pitchFamily="34" charset="0"/>
                          </a:rPr>
                          <m:t>+176</m:t>
                        </m:r>
                      </m:e>
                    </m:d>
                    <m:r>
                      <a:rPr lang="en-US" sz="1400" i="1">
                        <a:latin typeface="Cambria Math" panose="02040503050406030204" pitchFamily="18" charset="0"/>
                        <a:cs typeface="Arial" pitchFamily="34" charset="0"/>
                      </a:rPr>
                      <m:t>=</m:t>
                    </m:r>
                    <m:sSub>
                      <m:sSubPr>
                        <m:ctrlPr>
                          <a:rPr lang="en-US" sz="1400" i="1">
                            <a:latin typeface="Cambria Math" panose="02040503050406030204" pitchFamily="18" charset="0"/>
                            <a:cs typeface="Arial" pitchFamily="34" charset="0"/>
                          </a:rPr>
                        </m:ctrlPr>
                      </m:sSubPr>
                      <m:e>
                        <m:r>
                          <a:rPr lang="en-US" sz="1400" i="1">
                            <a:latin typeface="Cambria Math" panose="02040503050406030204" pitchFamily="18" charset="0"/>
                            <a:cs typeface="Arial" pitchFamily="34" charset="0"/>
                          </a:rPr>
                          <m:t>(1−</m:t>
                        </m:r>
                        <m:r>
                          <a:rPr lang="en-US" sz="1400" b="0" i="1" smtClean="0">
                            <a:latin typeface="Cambria Math" panose="02040503050406030204" pitchFamily="18" charset="0"/>
                            <a:cs typeface="Arial" pitchFamily="34" charset="0"/>
                          </a:rPr>
                          <m:t>.09</m:t>
                        </m:r>
                        <m:r>
                          <a:rPr lang="en-US" sz="1400" i="1">
                            <a:latin typeface="Cambria Math" panose="02040503050406030204" pitchFamily="18" charset="0"/>
                            <a:cs typeface="Arial" pitchFamily="34" charset="0"/>
                          </a:rPr>
                          <m:t>𝐵</m:t>
                        </m:r>
                        <m:r>
                          <a:rPr lang="en-US" sz="1400" i="1">
                            <a:latin typeface="Cambria Math" panose="02040503050406030204" pitchFamily="18" charset="0"/>
                            <a:cs typeface="Arial" pitchFamily="34" charset="0"/>
                          </a:rPr>
                          <m:t>−.03</m:t>
                        </m:r>
                        <m:sSup>
                          <m:sSupPr>
                            <m:ctrlPr>
                              <a:rPr lang="en-US" sz="1400" i="1">
                                <a:latin typeface="Cambria Math" panose="02040503050406030204" pitchFamily="18" charset="0"/>
                                <a:cs typeface="Arial" pitchFamily="34" charset="0"/>
                              </a:rPr>
                            </m:ctrlPr>
                          </m:sSupPr>
                          <m:e>
                            <m:r>
                              <a:rPr lang="en-US" sz="1400" i="1">
                                <a:latin typeface="Cambria Math" panose="02040503050406030204" pitchFamily="18" charset="0"/>
                                <a:cs typeface="Arial" pitchFamily="34" charset="0"/>
                              </a:rPr>
                              <m:t>𝐵</m:t>
                            </m:r>
                          </m:e>
                          <m:sup>
                            <m:r>
                              <a:rPr lang="en-US" sz="1400" i="1">
                                <a:latin typeface="Cambria Math" panose="02040503050406030204" pitchFamily="18" charset="0"/>
                                <a:cs typeface="Arial" pitchFamily="34" charset="0"/>
                              </a:rPr>
                              <m:t>2</m:t>
                            </m:r>
                          </m:sup>
                        </m:sSup>
                        <m:r>
                          <a:rPr lang="en-US" sz="1400" i="1">
                            <a:latin typeface="Cambria Math" panose="02040503050406030204" pitchFamily="18" charset="0"/>
                            <a:cs typeface="Arial" pitchFamily="34" charset="0"/>
                          </a:rPr>
                          <m:t>−</m:t>
                        </m:r>
                        <m:r>
                          <a:rPr lang="en-US" sz="1400" i="1">
                            <a:latin typeface="Cambria Math" panose="02040503050406030204" pitchFamily="18" charset="0"/>
                            <a:cs typeface="Arial" pitchFamily="34" charset="0"/>
                          </a:rPr>
                          <m:t>.</m:t>
                        </m:r>
                        <m:r>
                          <a:rPr lang="en-US" sz="1400" b="0" i="1" smtClean="0">
                            <a:latin typeface="Cambria Math" panose="02040503050406030204" pitchFamily="18" charset="0"/>
                            <a:cs typeface="Arial" pitchFamily="34" charset="0"/>
                          </a:rPr>
                          <m:t>5</m:t>
                        </m:r>
                        <m:sSup>
                          <m:sSupPr>
                            <m:ctrlPr>
                              <a:rPr lang="en-US" sz="1400" i="1">
                                <a:latin typeface="Cambria Math" panose="02040503050406030204" pitchFamily="18" charset="0"/>
                                <a:cs typeface="Arial" pitchFamily="34" charset="0"/>
                              </a:rPr>
                            </m:ctrlPr>
                          </m:sSupPr>
                          <m:e>
                            <m:r>
                              <a:rPr lang="en-US" sz="1400" i="1">
                                <a:latin typeface="Cambria Math" panose="02040503050406030204" pitchFamily="18" charset="0"/>
                                <a:cs typeface="Arial" pitchFamily="34" charset="0"/>
                              </a:rPr>
                              <m:t>𝐵</m:t>
                            </m:r>
                          </m:e>
                          <m:sup>
                            <m:r>
                              <a:rPr lang="en-US" sz="1400" b="0" i="1" smtClean="0">
                                <a:latin typeface="Cambria Math" panose="02040503050406030204" pitchFamily="18" charset="0"/>
                                <a:cs typeface="Arial" pitchFamily="34" charset="0"/>
                              </a:rPr>
                              <m:t>3</m:t>
                            </m:r>
                          </m:sup>
                        </m:sSup>
                        <m:r>
                          <a:rPr lang="en-US" sz="1400" i="1">
                            <a:latin typeface="Cambria Math" panose="02040503050406030204" pitchFamily="18" charset="0"/>
                            <a:cs typeface="Arial" pitchFamily="34" charset="0"/>
                          </a:rPr>
                          <m:t>−</m:t>
                        </m:r>
                        <m:r>
                          <a:rPr lang="en-US" sz="1400" i="1">
                            <a:latin typeface="Cambria Math" panose="02040503050406030204" pitchFamily="18" charset="0"/>
                            <a:cs typeface="Arial" pitchFamily="34" charset="0"/>
                          </a:rPr>
                          <m:t>.</m:t>
                        </m:r>
                        <m:r>
                          <a:rPr lang="en-US" sz="1400" b="0" i="1" smtClean="0">
                            <a:latin typeface="Cambria Math" panose="02040503050406030204" pitchFamily="18" charset="0"/>
                            <a:cs typeface="Arial" pitchFamily="34" charset="0"/>
                          </a:rPr>
                          <m:t>61</m:t>
                        </m:r>
                        <m:sSup>
                          <m:sSupPr>
                            <m:ctrlPr>
                              <a:rPr lang="en-US" sz="1400" i="1">
                                <a:latin typeface="Cambria Math" panose="02040503050406030204" pitchFamily="18" charset="0"/>
                                <a:cs typeface="Arial" pitchFamily="34" charset="0"/>
                              </a:rPr>
                            </m:ctrlPr>
                          </m:sSupPr>
                          <m:e>
                            <m:r>
                              <a:rPr lang="en-US" sz="1400" i="1">
                                <a:latin typeface="Cambria Math" panose="02040503050406030204" pitchFamily="18" charset="0"/>
                                <a:cs typeface="Arial" pitchFamily="34" charset="0"/>
                              </a:rPr>
                              <m:t>𝐵</m:t>
                            </m:r>
                          </m:e>
                          <m:sup>
                            <m:r>
                              <a:rPr lang="en-US" sz="1400" b="0" i="1" smtClean="0">
                                <a:latin typeface="Cambria Math" panose="02040503050406030204" pitchFamily="18" charset="0"/>
                                <a:cs typeface="Arial" pitchFamily="34" charset="0"/>
                              </a:rPr>
                              <m:t>4</m:t>
                            </m:r>
                          </m:sup>
                        </m:sSup>
                        <m:r>
                          <a:rPr lang="en-US" sz="1400" b="0" i="1" smtClean="0">
                            <a:latin typeface="Cambria Math" panose="02040503050406030204" pitchFamily="18" charset="0"/>
                            <a:cs typeface="Arial" pitchFamily="34" charset="0"/>
                          </a:rPr>
                          <m:t>+</m:t>
                        </m:r>
                        <m:r>
                          <a:rPr lang="en-US" sz="1400" i="1">
                            <a:latin typeface="Cambria Math" panose="02040503050406030204" pitchFamily="18" charset="0"/>
                            <a:cs typeface="Arial" pitchFamily="34" charset="0"/>
                          </a:rPr>
                          <m:t>.</m:t>
                        </m:r>
                        <m:r>
                          <a:rPr lang="en-US" sz="1400" b="0" i="1" smtClean="0">
                            <a:latin typeface="Cambria Math" panose="02040503050406030204" pitchFamily="18" charset="0"/>
                            <a:cs typeface="Arial" pitchFamily="34" charset="0"/>
                          </a:rPr>
                          <m:t>38</m:t>
                        </m:r>
                        <m:sSup>
                          <m:sSupPr>
                            <m:ctrlPr>
                              <a:rPr lang="en-US" sz="1400" i="1" smtClean="0">
                                <a:latin typeface="Cambria Math" panose="02040503050406030204" pitchFamily="18" charset="0"/>
                                <a:cs typeface="Arial" pitchFamily="34" charset="0"/>
                              </a:rPr>
                            </m:ctrlPr>
                          </m:sSupPr>
                          <m:e>
                            <m:r>
                              <a:rPr lang="en-US" sz="1400" i="1">
                                <a:latin typeface="Cambria Math" panose="02040503050406030204" pitchFamily="18" charset="0"/>
                                <a:cs typeface="Arial" pitchFamily="34" charset="0"/>
                              </a:rPr>
                              <m:t>𝐵</m:t>
                            </m:r>
                          </m:e>
                          <m:sup>
                            <m:r>
                              <a:rPr lang="en-US" sz="1400" b="0" i="1" smtClean="0">
                                <a:latin typeface="Cambria Math" panose="02040503050406030204" pitchFamily="18" charset="0"/>
                                <a:cs typeface="Arial" pitchFamily="34" charset="0"/>
                              </a:rPr>
                              <m:t>5</m:t>
                            </m:r>
                          </m:sup>
                        </m:sSup>
                        <m:r>
                          <a:rPr lang="en-US" sz="1400" i="1">
                            <a:latin typeface="Cambria Math" panose="02040503050406030204" pitchFamily="18" charset="0"/>
                            <a:cs typeface="Arial" pitchFamily="34" charset="0"/>
                          </a:rPr>
                          <m:t>)</m:t>
                        </m:r>
                        <m:r>
                          <a:rPr lang="en-US" sz="1400" i="1">
                            <a:latin typeface="Cambria Math" panose="02040503050406030204" pitchFamily="18" charset="0"/>
                            <a:cs typeface="Arial" pitchFamily="34" charset="0"/>
                          </a:rPr>
                          <m:t>𝑎</m:t>
                        </m:r>
                      </m:e>
                      <m:sub>
                        <m:r>
                          <a:rPr lang="en-US" sz="1400" i="1">
                            <a:latin typeface="Cambria Math" panose="02040503050406030204" pitchFamily="18" charset="0"/>
                            <a:cs typeface="Arial" pitchFamily="34" charset="0"/>
                          </a:rPr>
                          <m:t>𝑡</m:t>
                        </m:r>
                      </m:sub>
                    </m:sSub>
                  </m:oMath>
                </a14:m>
                <a:r>
                  <a:rPr lang="en-US" sz="1600" b="1" dirty="0"/>
                  <a:t> , </a:t>
                </a:r>
                <a14:m>
                  <m:oMath xmlns:m="http://schemas.openxmlformats.org/officeDocument/2006/math">
                    <m:sSubSup>
                      <m:sSubSupPr>
                        <m:ctrlPr>
                          <a:rPr lang="en-US" sz="1400" b="1" i="1" dirty="0">
                            <a:latin typeface="Cambria Math" panose="02040503050406030204" pitchFamily="18" charset="0"/>
                            <a:ea typeface="Cambria Math" panose="02040503050406030204" pitchFamily="18" charset="0"/>
                          </a:rPr>
                        </m:ctrlPr>
                      </m:sSubSupPr>
                      <m:e>
                        <m:acc>
                          <m:accPr>
                            <m:chr m:val="̂"/>
                            <m:ctrlPr>
                              <a:rPr lang="en-US" sz="1400" b="1" i="1" dirty="0">
                                <a:latin typeface="Cambria Math" panose="02040503050406030204" pitchFamily="18" charset="0"/>
                                <a:ea typeface="Cambria Math" panose="02040503050406030204" pitchFamily="18" charset="0"/>
                              </a:rPr>
                            </m:ctrlPr>
                          </m:accPr>
                          <m:e>
                            <m:r>
                              <a:rPr lang="el-GR" sz="1400" i="1" dirty="0">
                                <a:latin typeface="Cambria Math" panose="02040503050406030204" pitchFamily="18" charset="0"/>
                                <a:ea typeface="Cambria Math" panose="02040503050406030204" pitchFamily="18" charset="0"/>
                              </a:rPr>
                              <m:t>𝜎</m:t>
                            </m:r>
                          </m:e>
                        </m:acc>
                      </m:e>
                      <m:sub>
                        <m:r>
                          <a:rPr lang="en-US" sz="1400" b="1" i="1" dirty="0">
                            <a:latin typeface="Cambria Math" panose="02040503050406030204" pitchFamily="18" charset="0"/>
                            <a:ea typeface="Cambria Math" panose="02040503050406030204" pitchFamily="18" charset="0"/>
                          </a:rPr>
                          <m:t>𝒂</m:t>
                        </m:r>
                      </m:sub>
                      <m:sup>
                        <m:r>
                          <a:rPr lang="en-US" sz="1400" b="1" i="1" dirty="0">
                            <a:latin typeface="Cambria Math" panose="02040503050406030204" pitchFamily="18" charset="0"/>
                            <a:ea typeface="Cambria Math" panose="02040503050406030204" pitchFamily="18" charset="0"/>
                          </a:rPr>
                          <m:t>𝟐</m:t>
                        </m:r>
                      </m:sup>
                    </m:sSubSup>
                    <m:r>
                      <a:rPr lang="en-US" sz="1400" b="1" i="1" dirty="0">
                        <a:latin typeface="Cambria Math" panose="02040503050406030204" pitchFamily="18" charset="0"/>
                        <a:ea typeface="Cambria Math" panose="02040503050406030204" pitchFamily="18" charset="0"/>
                      </a:rPr>
                      <m:t>=</m:t>
                    </m:r>
                  </m:oMath>
                </a14:m>
                <a:r>
                  <a:rPr lang="en-US" sz="1400" b="1" dirty="0">
                    <a:latin typeface="Cambria Math" panose="02040503050406030204" pitchFamily="18" charset="0"/>
                    <a:ea typeface="Cambria Math" panose="02040503050406030204" pitchFamily="18" charset="0"/>
                  </a:rPr>
                  <a:t> </a:t>
                </a:r>
                <a:r>
                  <a:rPr lang="en-US" sz="1400" dirty="0">
                    <a:latin typeface="Cambria Math" panose="02040503050406030204" pitchFamily="18" charset="0"/>
                    <a:ea typeface="Cambria Math" panose="02040503050406030204" pitchFamily="18" charset="0"/>
                  </a:rPr>
                  <a:t>387.8</a:t>
                </a:r>
                <a:endParaRPr lang="en-US" sz="1600" dirty="0">
                  <a:latin typeface="Cambria Math" panose="02040503050406030204" pitchFamily="18" charset="0"/>
                  <a:ea typeface="Cambria Math" panose="02040503050406030204" pitchFamily="18" charset="0"/>
                </a:endParaRPr>
              </a:p>
            </p:txBody>
          </p:sp>
        </mc:Choice>
        <mc:Fallback>
          <p:sp>
            <p:nvSpPr>
              <p:cNvPr id="26" name="TextBox 25">
                <a:extLst>
                  <a:ext uri="{FF2B5EF4-FFF2-40B4-BE49-F238E27FC236}">
                    <a16:creationId xmlns:a16="http://schemas.microsoft.com/office/drawing/2014/main" id="{EA839D66-FF7E-45A3-8909-5F40A4AD2E32}"/>
                  </a:ext>
                </a:extLst>
              </p:cNvPr>
              <p:cNvSpPr txBox="1">
                <a:spLocks noRot="1" noChangeAspect="1" noMove="1" noResize="1" noEditPoints="1" noAdjustHandles="1" noChangeArrowheads="1" noChangeShapeType="1" noTextEdit="1"/>
              </p:cNvSpPr>
              <p:nvPr/>
            </p:nvSpPr>
            <p:spPr>
              <a:xfrm>
                <a:off x="204088" y="1040199"/>
                <a:ext cx="11592233" cy="615553"/>
              </a:xfrm>
              <a:prstGeom prst="rect">
                <a:avLst/>
              </a:prstGeom>
              <a:blipFill>
                <a:blip r:embed="rId4"/>
                <a:stretch>
                  <a:fillRect l="-421" t="-5941" b="-11881"/>
                </a:stretch>
              </a:blipFill>
            </p:spPr>
            <p:txBody>
              <a:bodyPr/>
              <a:lstStyle/>
              <a:p>
                <a:r>
                  <a:rPr lang="en-US">
                    <a:noFill/>
                  </a:rPr>
                  <a:t> </a:t>
                </a:r>
              </a:p>
            </p:txBody>
          </p:sp>
        </mc:Fallback>
      </mc:AlternateContent>
    </p:spTree>
    <p:extLst>
      <p:ext uri="{BB962C8B-B14F-4D97-AF65-F5344CB8AC3E}">
        <p14:creationId xmlns:p14="http://schemas.microsoft.com/office/powerpoint/2010/main" val="24183651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2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2ABD0-276A-4ED0-86A2-8ED8C4EF80FD}"/>
              </a:ext>
            </a:extLst>
          </p:cNvPr>
          <p:cNvSpPr>
            <a:spLocks noGrp="1"/>
          </p:cNvSpPr>
          <p:nvPr>
            <p:ph type="title"/>
          </p:nvPr>
        </p:nvSpPr>
        <p:spPr>
          <a:xfrm>
            <a:off x="2135341" y="241880"/>
            <a:ext cx="7729728" cy="524474"/>
          </a:xfrm>
        </p:spPr>
        <p:txBody>
          <a:bodyPr>
            <a:normAutofit fontScale="90000"/>
          </a:bodyPr>
          <a:lstStyle/>
          <a:p>
            <a:r>
              <a:rPr lang="en-US" b="1" dirty="0"/>
              <a:t>Modeling – ARIMA(9,1,1)</a:t>
            </a:r>
          </a:p>
        </p:txBody>
      </p:sp>
      <mc:AlternateContent xmlns:mc="http://schemas.openxmlformats.org/markup-compatibility/2006">
        <mc:Choice xmlns:a14="http://schemas.microsoft.com/office/drawing/2010/main" Requires="a14">
          <p:sp>
            <p:nvSpPr>
              <p:cNvPr id="5" name="Rectangle 4">
                <a:extLst>
                  <a:ext uri="{FF2B5EF4-FFF2-40B4-BE49-F238E27FC236}">
                    <a16:creationId xmlns:a16="http://schemas.microsoft.com/office/drawing/2014/main" id="{773FB556-0998-437B-B7CC-C1AE42A0FF66}"/>
                  </a:ext>
                </a:extLst>
              </p:cNvPr>
              <p:cNvSpPr/>
              <p:nvPr/>
            </p:nvSpPr>
            <p:spPr>
              <a:xfrm>
                <a:off x="167147" y="884354"/>
                <a:ext cx="11307097" cy="589585"/>
              </a:xfrm>
              <a:prstGeom prst="rect">
                <a:avLst/>
              </a:prstGeom>
            </p:spPr>
            <p:txBody>
              <a:bodyPr wrap="square">
                <a:spAutoFit/>
              </a:bodyPr>
              <a:lstStyle/>
              <a:p>
                <a:r>
                  <a:rPr lang="en-US" b="1" dirty="0"/>
                  <a:t>Non-Stationary ARIMA(9,1,1) Model:</a:t>
                </a:r>
              </a:p>
              <a:p>
                <a14:m>
                  <m:oMath xmlns:m="http://schemas.openxmlformats.org/officeDocument/2006/math">
                    <m:d>
                      <m:dPr>
                        <m:ctrlPr>
                          <a:rPr lang="en-US" sz="1400" i="1">
                            <a:latin typeface="Cambria Math" panose="02040503050406030204" pitchFamily="18" charset="0"/>
                            <a:cs typeface="Arial" pitchFamily="34" charset="0"/>
                          </a:rPr>
                        </m:ctrlPr>
                      </m:dPr>
                      <m:e>
                        <m:r>
                          <a:rPr lang="en-US" sz="1400" i="1">
                            <a:latin typeface="Cambria Math" panose="02040503050406030204" pitchFamily="18" charset="0"/>
                            <a:cs typeface="Arial" pitchFamily="34" charset="0"/>
                          </a:rPr>
                          <m:t>1</m:t>
                        </m:r>
                        <m:r>
                          <a:rPr lang="en-US" sz="1400" b="0" i="1" smtClean="0">
                            <a:latin typeface="Cambria Math" panose="02040503050406030204" pitchFamily="18" charset="0"/>
                            <a:cs typeface="Arial" pitchFamily="34" charset="0"/>
                          </a:rPr>
                          <m:t>−</m:t>
                        </m:r>
                        <m:r>
                          <a:rPr lang="en-US" sz="1400" i="1">
                            <a:latin typeface="Cambria Math" panose="02040503050406030204" pitchFamily="18" charset="0"/>
                            <a:cs typeface="Arial" pitchFamily="34" charset="0"/>
                          </a:rPr>
                          <m:t>𝐵</m:t>
                        </m:r>
                        <m:r>
                          <a:rPr lang="en-US" sz="1400" i="1">
                            <a:latin typeface="Cambria Math" panose="02040503050406030204" pitchFamily="18" charset="0"/>
                            <a:cs typeface="Arial" pitchFamily="34" charset="0"/>
                          </a:rPr>
                          <m:t>)(1−.14</m:t>
                        </m:r>
                        <m:r>
                          <a:rPr lang="en-US" sz="1400" i="1">
                            <a:latin typeface="Cambria Math" panose="02040503050406030204" pitchFamily="18" charset="0"/>
                            <a:cs typeface="Arial" pitchFamily="34" charset="0"/>
                          </a:rPr>
                          <m:t>𝐵</m:t>
                        </m:r>
                        <m:r>
                          <a:rPr lang="en-US" sz="1400" b="0" i="1" smtClean="0">
                            <a:latin typeface="Cambria Math" panose="02040503050406030204" pitchFamily="18" charset="0"/>
                            <a:cs typeface="Arial" pitchFamily="34" charset="0"/>
                          </a:rPr>
                          <m:t>+.002</m:t>
                        </m:r>
                        <m:sSup>
                          <m:sSupPr>
                            <m:ctrlPr>
                              <a:rPr lang="en-US" sz="1400" i="1">
                                <a:latin typeface="Cambria Math" panose="02040503050406030204" pitchFamily="18" charset="0"/>
                                <a:cs typeface="Arial" pitchFamily="34" charset="0"/>
                              </a:rPr>
                            </m:ctrlPr>
                          </m:sSupPr>
                          <m:e>
                            <m:r>
                              <a:rPr lang="en-US" sz="1400" i="1">
                                <a:latin typeface="Cambria Math" panose="02040503050406030204" pitchFamily="18" charset="0"/>
                                <a:cs typeface="Arial" pitchFamily="34" charset="0"/>
                              </a:rPr>
                              <m:t>𝐵</m:t>
                            </m:r>
                          </m:e>
                          <m:sup>
                            <m:r>
                              <a:rPr lang="en-US" sz="1400" i="1">
                                <a:latin typeface="Cambria Math" panose="02040503050406030204" pitchFamily="18" charset="0"/>
                                <a:cs typeface="Arial" pitchFamily="34" charset="0"/>
                              </a:rPr>
                              <m:t>2</m:t>
                            </m:r>
                          </m:sup>
                        </m:sSup>
                        <m:r>
                          <a:rPr lang="en-US" sz="1400" i="1">
                            <a:latin typeface="Cambria Math" panose="02040503050406030204" pitchFamily="18" charset="0"/>
                            <a:cs typeface="Arial" pitchFamily="34" charset="0"/>
                          </a:rPr>
                          <m:t>−.</m:t>
                        </m:r>
                        <m:r>
                          <a:rPr lang="en-US" sz="1400" b="0" i="1" smtClean="0">
                            <a:latin typeface="Cambria Math" panose="02040503050406030204" pitchFamily="18" charset="0"/>
                            <a:cs typeface="Arial" pitchFamily="34" charset="0"/>
                          </a:rPr>
                          <m:t>07</m:t>
                        </m:r>
                        <m:sSup>
                          <m:sSupPr>
                            <m:ctrlPr>
                              <a:rPr lang="en-US" sz="1400" i="1">
                                <a:latin typeface="Cambria Math" panose="02040503050406030204" pitchFamily="18" charset="0"/>
                                <a:cs typeface="Arial" pitchFamily="34" charset="0"/>
                              </a:rPr>
                            </m:ctrlPr>
                          </m:sSupPr>
                          <m:e>
                            <m:r>
                              <a:rPr lang="en-US" sz="1400" i="1">
                                <a:latin typeface="Cambria Math" panose="02040503050406030204" pitchFamily="18" charset="0"/>
                                <a:cs typeface="Arial" pitchFamily="34" charset="0"/>
                              </a:rPr>
                              <m:t>𝐵</m:t>
                            </m:r>
                          </m:e>
                          <m:sup>
                            <m:r>
                              <a:rPr lang="en-US" sz="1400" i="1">
                                <a:latin typeface="Cambria Math" panose="02040503050406030204" pitchFamily="18" charset="0"/>
                                <a:cs typeface="Arial" pitchFamily="34" charset="0"/>
                              </a:rPr>
                              <m:t>3</m:t>
                            </m:r>
                          </m:sup>
                        </m:sSup>
                        <m:r>
                          <a:rPr lang="en-US" sz="1400" i="1">
                            <a:latin typeface="Cambria Math" panose="02040503050406030204" pitchFamily="18" charset="0"/>
                            <a:cs typeface="Arial" pitchFamily="34" charset="0"/>
                          </a:rPr>
                          <m:t>−.</m:t>
                        </m:r>
                        <m:r>
                          <a:rPr lang="en-US" sz="1400" b="0" i="1" smtClean="0">
                            <a:latin typeface="Cambria Math" panose="02040503050406030204" pitchFamily="18" charset="0"/>
                            <a:cs typeface="Arial" pitchFamily="34" charset="0"/>
                          </a:rPr>
                          <m:t>02</m:t>
                        </m:r>
                        <m:sSup>
                          <m:sSupPr>
                            <m:ctrlPr>
                              <a:rPr lang="en-US" sz="1400" i="1">
                                <a:latin typeface="Cambria Math" panose="02040503050406030204" pitchFamily="18" charset="0"/>
                                <a:cs typeface="Arial" pitchFamily="34" charset="0"/>
                              </a:rPr>
                            </m:ctrlPr>
                          </m:sSupPr>
                          <m:e>
                            <m:r>
                              <a:rPr lang="en-US" sz="1400" i="1">
                                <a:latin typeface="Cambria Math" panose="02040503050406030204" pitchFamily="18" charset="0"/>
                                <a:cs typeface="Arial" pitchFamily="34" charset="0"/>
                              </a:rPr>
                              <m:t>𝐵</m:t>
                            </m:r>
                          </m:e>
                          <m:sup>
                            <m:r>
                              <a:rPr lang="en-US" sz="1400" i="1">
                                <a:latin typeface="Cambria Math" panose="02040503050406030204" pitchFamily="18" charset="0"/>
                                <a:cs typeface="Arial" pitchFamily="34" charset="0"/>
                              </a:rPr>
                              <m:t>4</m:t>
                            </m:r>
                          </m:sup>
                        </m:sSup>
                        <m:r>
                          <a:rPr lang="en-US" sz="1400" b="0" i="1" smtClean="0">
                            <a:latin typeface="Cambria Math" panose="02040503050406030204" pitchFamily="18" charset="0"/>
                            <a:cs typeface="Arial" pitchFamily="34" charset="0"/>
                          </a:rPr>
                          <m:t>+</m:t>
                        </m:r>
                        <m:r>
                          <a:rPr lang="en-US" sz="1400" i="1">
                            <a:latin typeface="Cambria Math" panose="02040503050406030204" pitchFamily="18" charset="0"/>
                            <a:cs typeface="Arial" pitchFamily="34" charset="0"/>
                          </a:rPr>
                          <m:t>.</m:t>
                        </m:r>
                        <m:r>
                          <a:rPr lang="en-US" sz="1400" b="0" i="1" smtClean="0">
                            <a:latin typeface="Cambria Math" panose="02040503050406030204" pitchFamily="18" charset="0"/>
                            <a:cs typeface="Arial" pitchFamily="34" charset="0"/>
                          </a:rPr>
                          <m:t>03</m:t>
                        </m:r>
                        <m:sSup>
                          <m:sSupPr>
                            <m:ctrlPr>
                              <a:rPr lang="en-US" sz="1400" i="1">
                                <a:latin typeface="Cambria Math" panose="02040503050406030204" pitchFamily="18" charset="0"/>
                                <a:cs typeface="Arial" pitchFamily="34" charset="0"/>
                              </a:rPr>
                            </m:ctrlPr>
                          </m:sSupPr>
                          <m:e>
                            <m:r>
                              <a:rPr lang="en-US" sz="1400" i="1">
                                <a:latin typeface="Cambria Math" panose="02040503050406030204" pitchFamily="18" charset="0"/>
                                <a:cs typeface="Arial" pitchFamily="34" charset="0"/>
                              </a:rPr>
                              <m:t>𝐵</m:t>
                            </m:r>
                          </m:e>
                          <m:sup>
                            <m:r>
                              <a:rPr lang="en-US" sz="1400" i="1">
                                <a:latin typeface="Cambria Math" panose="02040503050406030204" pitchFamily="18" charset="0"/>
                                <a:cs typeface="Arial" pitchFamily="34" charset="0"/>
                              </a:rPr>
                              <m:t>5</m:t>
                            </m:r>
                          </m:sup>
                        </m:sSup>
                        <m:r>
                          <a:rPr lang="en-US" sz="1400" b="0" i="1" smtClean="0">
                            <a:latin typeface="Cambria Math" panose="02040503050406030204" pitchFamily="18" charset="0"/>
                            <a:cs typeface="Arial" pitchFamily="34" charset="0"/>
                          </a:rPr>
                          <m:t>−</m:t>
                        </m:r>
                        <m:r>
                          <a:rPr lang="en-US" sz="1400" i="1">
                            <a:latin typeface="Cambria Math" panose="02040503050406030204" pitchFamily="18" charset="0"/>
                            <a:cs typeface="Arial" pitchFamily="34" charset="0"/>
                          </a:rPr>
                          <m:t>.</m:t>
                        </m:r>
                        <m:r>
                          <a:rPr lang="en-US" sz="1400" b="0" i="1" smtClean="0">
                            <a:latin typeface="Cambria Math" panose="02040503050406030204" pitchFamily="18" charset="0"/>
                            <a:cs typeface="Arial" pitchFamily="34" charset="0"/>
                          </a:rPr>
                          <m:t>005</m:t>
                        </m:r>
                        <m:sSup>
                          <m:sSupPr>
                            <m:ctrlPr>
                              <a:rPr lang="en-US" sz="1400" i="1">
                                <a:latin typeface="Cambria Math" panose="02040503050406030204" pitchFamily="18" charset="0"/>
                                <a:cs typeface="Arial" pitchFamily="34" charset="0"/>
                              </a:rPr>
                            </m:ctrlPr>
                          </m:sSupPr>
                          <m:e>
                            <m:r>
                              <a:rPr lang="en-US" sz="1400" i="1">
                                <a:latin typeface="Cambria Math" panose="02040503050406030204" pitchFamily="18" charset="0"/>
                                <a:cs typeface="Arial" pitchFamily="34" charset="0"/>
                              </a:rPr>
                              <m:t>𝐵</m:t>
                            </m:r>
                          </m:e>
                          <m:sup>
                            <m:r>
                              <a:rPr lang="en-US" sz="1400" b="0" i="1" smtClean="0">
                                <a:latin typeface="Cambria Math" panose="02040503050406030204" pitchFamily="18" charset="0"/>
                                <a:cs typeface="Arial" pitchFamily="34" charset="0"/>
                              </a:rPr>
                              <m:t>6</m:t>
                            </m:r>
                          </m:sup>
                        </m:sSup>
                        <m:r>
                          <a:rPr lang="en-US" sz="1400" b="0" i="1" smtClean="0">
                            <a:latin typeface="Cambria Math" panose="02040503050406030204" pitchFamily="18" charset="0"/>
                            <a:cs typeface="Arial" pitchFamily="34" charset="0"/>
                          </a:rPr>
                          <m:t>−</m:t>
                        </m:r>
                        <m:sSup>
                          <m:sSupPr>
                            <m:ctrlPr>
                              <a:rPr lang="en-US" sz="1400" i="1">
                                <a:latin typeface="Cambria Math" panose="02040503050406030204" pitchFamily="18" charset="0"/>
                                <a:cs typeface="Arial" pitchFamily="34" charset="0"/>
                              </a:rPr>
                            </m:ctrlPr>
                          </m:sSupPr>
                          <m:e>
                            <m:r>
                              <a:rPr lang="en-US" sz="1400" b="0" i="1" smtClean="0">
                                <a:latin typeface="Cambria Math" panose="02040503050406030204" pitchFamily="18" charset="0"/>
                                <a:cs typeface="Arial" pitchFamily="34" charset="0"/>
                              </a:rPr>
                              <m:t>.15</m:t>
                            </m:r>
                            <m:r>
                              <a:rPr lang="en-US" sz="1400" i="1">
                                <a:latin typeface="Cambria Math" panose="02040503050406030204" pitchFamily="18" charset="0"/>
                                <a:cs typeface="Arial" pitchFamily="34" charset="0"/>
                              </a:rPr>
                              <m:t>𝐵</m:t>
                            </m:r>
                          </m:e>
                          <m:sup>
                            <m:r>
                              <a:rPr lang="en-US" sz="1400" b="0" i="1" smtClean="0">
                                <a:latin typeface="Cambria Math" panose="02040503050406030204" pitchFamily="18" charset="0"/>
                                <a:cs typeface="Arial" pitchFamily="34" charset="0"/>
                              </a:rPr>
                              <m:t>7</m:t>
                            </m:r>
                          </m:sup>
                        </m:sSup>
                        <m:r>
                          <a:rPr lang="en-US" sz="1400" i="1">
                            <a:latin typeface="Cambria Math" panose="02040503050406030204" pitchFamily="18" charset="0"/>
                            <a:cs typeface="Arial" pitchFamily="34" charset="0"/>
                          </a:rPr>
                          <m:t>+.</m:t>
                        </m:r>
                        <m:sSup>
                          <m:sSupPr>
                            <m:ctrlPr>
                              <a:rPr lang="en-US" sz="1400" i="1">
                                <a:latin typeface="Cambria Math" panose="02040503050406030204" pitchFamily="18" charset="0"/>
                                <a:cs typeface="Arial" pitchFamily="34" charset="0"/>
                              </a:rPr>
                            </m:ctrlPr>
                          </m:sSupPr>
                          <m:e>
                            <m:r>
                              <a:rPr lang="en-US" sz="1400" b="0" i="1" smtClean="0">
                                <a:latin typeface="Cambria Math" panose="02040503050406030204" pitchFamily="18" charset="0"/>
                                <a:cs typeface="Arial" pitchFamily="34" charset="0"/>
                              </a:rPr>
                              <m:t>04</m:t>
                            </m:r>
                            <m:r>
                              <a:rPr lang="en-US" sz="1400" i="1">
                                <a:latin typeface="Cambria Math" panose="02040503050406030204" pitchFamily="18" charset="0"/>
                                <a:cs typeface="Arial" pitchFamily="34" charset="0"/>
                              </a:rPr>
                              <m:t>𝐵</m:t>
                            </m:r>
                          </m:e>
                          <m:sup>
                            <m:r>
                              <a:rPr lang="en-US" sz="1400" b="0" i="1" smtClean="0">
                                <a:latin typeface="Cambria Math" panose="02040503050406030204" pitchFamily="18" charset="0"/>
                                <a:cs typeface="Arial" pitchFamily="34" charset="0"/>
                              </a:rPr>
                              <m:t>8</m:t>
                            </m:r>
                          </m:sup>
                        </m:sSup>
                        <m:r>
                          <a:rPr lang="en-US" sz="1400" i="1">
                            <a:latin typeface="Cambria Math" panose="02040503050406030204" pitchFamily="18" charset="0"/>
                            <a:cs typeface="Arial" pitchFamily="34" charset="0"/>
                          </a:rPr>
                          <m:t>+.</m:t>
                        </m:r>
                        <m:r>
                          <a:rPr lang="en-US" sz="1400" b="0" i="1" smtClean="0">
                            <a:latin typeface="Cambria Math" panose="02040503050406030204" pitchFamily="18" charset="0"/>
                            <a:cs typeface="Arial" pitchFamily="34" charset="0"/>
                          </a:rPr>
                          <m:t>06</m:t>
                        </m:r>
                        <m:sSup>
                          <m:sSupPr>
                            <m:ctrlPr>
                              <a:rPr lang="en-US" sz="1400" i="1">
                                <a:latin typeface="Cambria Math" panose="02040503050406030204" pitchFamily="18" charset="0"/>
                                <a:cs typeface="Arial" pitchFamily="34" charset="0"/>
                              </a:rPr>
                            </m:ctrlPr>
                          </m:sSupPr>
                          <m:e>
                            <m:r>
                              <a:rPr lang="en-US" sz="1400" i="1">
                                <a:latin typeface="Cambria Math" panose="02040503050406030204" pitchFamily="18" charset="0"/>
                                <a:cs typeface="Arial" pitchFamily="34" charset="0"/>
                              </a:rPr>
                              <m:t>𝐵</m:t>
                            </m:r>
                          </m:e>
                          <m:sup>
                            <m:r>
                              <a:rPr lang="en-US" sz="1400" b="0" i="1" smtClean="0">
                                <a:latin typeface="Cambria Math" panose="02040503050406030204" pitchFamily="18" charset="0"/>
                                <a:cs typeface="Arial" pitchFamily="34" charset="0"/>
                              </a:rPr>
                              <m:t>9</m:t>
                            </m:r>
                          </m:sup>
                        </m:sSup>
                        <m:r>
                          <a:rPr lang="en-US" sz="1400" i="1">
                            <a:latin typeface="Cambria Math" panose="02040503050406030204" pitchFamily="18" charset="0"/>
                            <a:cs typeface="Arial" pitchFamily="34" charset="0"/>
                          </a:rPr>
                          <m:t>)</m:t>
                        </m:r>
                      </m:e>
                    </m:d>
                    <m:d>
                      <m:dPr>
                        <m:ctrlPr>
                          <a:rPr lang="en-US" sz="1400" i="1">
                            <a:latin typeface="Cambria Math" panose="02040503050406030204" pitchFamily="18" charset="0"/>
                            <a:cs typeface="Arial" pitchFamily="34" charset="0"/>
                          </a:rPr>
                        </m:ctrlPr>
                      </m:dPr>
                      <m:e>
                        <m:sSub>
                          <m:sSubPr>
                            <m:ctrlPr>
                              <a:rPr lang="en-US" sz="1400" i="1">
                                <a:latin typeface="Cambria Math" panose="02040503050406030204" pitchFamily="18" charset="0"/>
                                <a:cs typeface="Arial" pitchFamily="34" charset="0"/>
                              </a:rPr>
                            </m:ctrlPr>
                          </m:sSubPr>
                          <m:e>
                            <m:r>
                              <a:rPr lang="en-US" sz="1400" i="1">
                                <a:latin typeface="Cambria Math" panose="02040503050406030204" pitchFamily="18" charset="0"/>
                                <a:cs typeface="Arial" pitchFamily="34" charset="0"/>
                              </a:rPr>
                              <m:t>𝑋</m:t>
                            </m:r>
                          </m:e>
                          <m:sub>
                            <m:r>
                              <a:rPr lang="en-US" sz="1400" i="1">
                                <a:latin typeface="Cambria Math" panose="02040503050406030204" pitchFamily="18" charset="0"/>
                                <a:cs typeface="Arial" pitchFamily="34" charset="0"/>
                              </a:rPr>
                              <m:t>𝑡</m:t>
                            </m:r>
                          </m:sub>
                        </m:sSub>
                        <m:r>
                          <a:rPr lang="en-US" sz="1400" b="0" i="1" smtClean="0">
                            <a:latin typeface="Cambria Math" panose="02040503050406030204" pitchFamily="18" charset="0"/>
                            <a:cs typeface="Arial" pitchFamily="34" charset="0"/>
                          </a:rPr>
                          <m:t>+</m:t>
                        </m:r>
                        <m:r>
                          <a:rPr lang="en-US" sz="1400" i="1">
                            <a:latin typeface="Cambria Math" panose="02040503050406030204" pitchFamily="18" charset="0"/>
                            <a:cs typeface="Arial" pitchFamily="34" charset="0"/>
                          </a:rPr>
                          <m:t>176</m:t>
                        </m:r>
                      </m:e>
                    </m:d>
                    <m:r>
                      <a:rPr lang="en-US" sz="1400" i="1">
                        <a:latin typeface="Cambria Math" panose="02040503050406030204" pitchFamily="18" charset="0"/>
                        <a:cs typeface="Arial" pitchFamily="34" charset="0"/>
                      </a:rPr>
                      <m:t>=</m:t>
                    </m:r>
                    <m:sSub>
                      <m:sSubPr>
                        <m:ctrlPr>
                          <a:rPr lang="en-US" sz="1400" i="1">
                            <a:latin typeface="Cambria Math" panose="02040503050406030204" pitchFamily="18" charset="0"/>
                            <a:cs typeface="Arial" pitchFamily="34" charset="0"/>
                          </a:rPr>
                        </m:ctrlPr>
                      </m:sSubPr>
                      <m:e>
                        <m:r>
                          <a:rPr lang="en-US" sz="1400" i="1">
                            <a:latin typeface="Cambria Math" panose="02040503050406030204" pitchFamily="18" charset="0"/>
                            <a:cs typeface="Arial" pitchFamily="34" charset="0"/>
                          </a:rPr>
                          <m:t>(1−</m:t>
                        </m:r>
                        <m:r>
                          <a:rPr lang="en-US" sz="1400" i="1">
                            <a:latin typeface="Cambria Math" panose="02040503050406030204" pitchFamily="18" charset="0"/>
                            <a:cs typeface="Arial" pitchFamily="34" charset="0"/>
                          </a:rPr>
                          <m:t>.</m:t>
                        </m:r>
                        <m:r>
                          <a:rPr lang="en-US" sz="1400" b="0" i="1" smtClean="0">
                            <a:latin typeface="Cambria Math" panose="02040503050406030204" pitchFamily="18" charset="0"/>
                            <a:cs typeface="Arial" pitchFamily="34" charset="0"/>
                          </a:rPr>
                          <m:t>94</m:t>
                        </m:r>
                        <m:r>
                          <a:rPr lang="en-US" sz="1400" i="1">
                            <a:latin typeface="Cambria Math" panose="02040503050406030204" pitchFamily="18" charset="0"/>
                            <a:cs typeface="Arial" pitchFamily="34" charset="0"/>
                          </a:rPr>
                          <m:t>𝐵</m:t>
                        </m:r>
                        <m:r>
                          <a:rPr lang="en-US" sz="1400" i="1">
                            <a:latin typeface="Cambria Math" panose="02040503050406030204" pitchFamily="18" charset="0"/>
                            <a:cs typeface="Arial" pitchFamily="34" charset="0"/>
                          </a:rPr>
                          <m:t>)</m:t>
                        </m:r>
                        <m:r>
                          <a:rPr lang="en-US" sz="1400" i="1">
                            <a:latin typeface="Cambria Math" panose="02040503050406030204" pitchFamily="18" charset="0"/>
                            <a:cs typeface="Arial" pitchFamily="34" charset="0"/>
                          </a:rPr>
                          <m:t>𝑎</m:t>
                        </m:r>
                      </m:e>
                      <m:sub>
                        <m:r>
                          <a:rPr lang="en-US" sz="1400" i="1">
                            <a:latin typeface="Cambria Math" panose="02040503050406030204" pitchFamily="18" charset="0"/>
                            <a:cs typeface="Arial" pitchFamily="34" charset="0"/>
                          </a:rPr>
                          <m:t>𝑡</m:t>
                        </m:r>
                      </m:sub>
                    </m:sSub>
                  </m:oMath>
                </a14:m>
                <a:r>
                  <a:rPr lang="en-US" sz="1400" b="1" dirty="0"/>
                  <a:t> , </a:t>
                </a:r>
                <a14:m>
                  <m:oMath xmlns:m="http://schemas.openxmlformats.org/officeDocument/2006/math">
                    <m:sSubSup>
                      <m:sSubSupPr>
                        <m:ctrlPr>
                          <a:rPr lang="en-US" sz="1400" b="1" i="1" dirty="0">
                            <a:latin typeface="Cambria Math" panose="02040503050406030204" pitchFamily="18" charset="0"/>
                            <a:ea typeface="Cambria Math" panose="02040503050406030204" pitchFamily="18" charset="0"/>
                          </a:rPr>
                        </m:ctrlPr>
                      </m:sSubSupPr>
                      <m:e>
                        <m:acc>
                          <m:accPr>
                            <m:chr m:val="̂"/>
                            <m:ctrlPr>
                              <a:rPr lang="en-US" sz="1400" b="1" i="1" dirty="0">
                                <a:latin typeface="Cambria Math" panose="02040503050406030204" pitchFamily="18" charset="0"/>
                                <a:ea typeface="Cambria Math" panose="02040503050406030204" pitchFamily="18" charset="0"/>
                              </a:rPr>
                            </m:ctrlPr>
                          </m:accPr>
                          <m:e>
                            <m:r>
                              <a:rPr lang="el-GR" sz="1400" i="1" dirty="0">
                                <a:latin typeface="Cambria Math" panose="02040503050406030204" pitchFamily="18" charset="0"/>
                                <a:ea typeface="Cambria Math" panose="02040503050406030204" pitchFamily="18" charset="0"/>
                              </a:rPr>
                              <m:t>𝜎</m:t>
                            </m:r>
                          </m:e>
                        </m:acc>
                      </m:e>
                      <m:sub>
                        <m:r>
                          <a:rPr lang="en-US" sz="1400" b="1" i="1" dirty="0">
                            <a:latin typeface="Cambria Math" panose="02040503050406030204" pitchFamily="18" charset="0"/>
                            <a:ea typeface="Cambria Math" panose="02040503050406030204" pitchFamily="18" charset="0"/>
                          </a:rPr>
                          <m:t>𝒂</m:t>
                        </m:r>
                      </m:sub>
                      <m:sup>
                        <m:r>
                          <a:rPr lang="en-US" sz="1400" b="1" i="1" dirty="0">
                            <a:latin typeface="Cambria Math" panose="02040503050406030204" pitchFamily="18" charset="0"/>
                            <a:ea typeface="Cambria Math" panose="02040503050406030204" pitchFamily="18" charset="0"/>
                          </a:rPr>
                          <m:t>𝟐</m:t>
                        </m:r>
                      </m:sup>
                    </m:sSubSup>
                    <m:r>
                      <a:rPr lang="en-US" sz="1400" b="1" i="1" dirty="0">
                        <a:latin typeface="Cambria Math" panose="02040503050406030204" pitchFamily="18" charset="0"/>
                        <a:ea typeface="Cambria Math" panose="02040503050406030204" pitchFamily="18" charset="0"/>
                      </a:rPr>
                      <m:t>=</m:t>
                    </m:r>
                  </m:oMath>
                </a14:m>
                <a:r>
                  <a:rPr lang="en-US" sz="1400" b="1" dirty="0">
                    <a:latin typeface="Cambria Math" panose="02040503050406030204" pitchFamily="18" charset="0"/>
                    <a:ea typeface="Cambria Math" panose="02040503050406030204" pitchFamily="18" charset="0"/>
                  </a:rPr>
                  <a:t> </a:t>
                </a:r>
                <a:r>
                  <a:rPr lang="en-US" sz="1400" dirty="0">
                    <a:latin typeface="Cambria Math" panose="02040503050406030204" pitchFamily="18" charset="0"/>
                    <a:ea typeface="Cambria Math" panose="02040503050406030204" pitchFamily="18" charset="0"/>
                  </a:rPr>
                  <a:t>393.86</a:t>
                </a:r>
              </a:p>
            </p:txBody>
          </p:sp>
        </mc:Choice>
        <mc:Fallback>
          <p:sp>
            <p:nvSpPr>
              <p:cNvPr id="5" name="Rectangle 4">
                <a:extLst>
                  <a:ext uri="{FF2B5EF4-FFF2-40B4-BE49-F238E27FC236}">
                    <a16:creationId xmlns:a16="http://schemas.microsoft.com/office/drawing/2014/main" id="{773FB556-0998-437B-B7CC-C1AE42A0FF66}"/>
                  </a:ext>
                </a:extLst>
              </p:cNvPr>
              <p:cNvSpPr>
                <a:spLocks noRot="1" noChangeAspect="1" noMove="1" noResize="1" noEditPoints="1" noAdjustHandles="1" noChangeArrowheads="1" noChangeShapeType="1" noTextEdit="1"/>
              </p:cNvSpPr>
              <p:nvPr/>
            </p:nvSpPr>
            <p:spPr>
              <a:xfrm>
                <a:off x="167147" y="884354"/>
                <a:ext cx="11307097" cy="589585"/>
              </a:xfrm>
              <a:prstGeom prst="rect">
                <a:avLst/>
              </a:prstGeom>
              <a:blipFill>
                <a:blip r:embed="rId2"/>
                <a:stretch>
                  <a:fillRect l="-431" t="-5155" b="-10309"/>
                </a:stretch>
              </a:blipFill>
            </p:spPr>
            <p:txBody>
              <a:bodyPr/>
              <a:lstStyle/>
              <a:p>
                <a:r>
                  <a:rPr lang="en-US">
                    <a:noFill/>
                  </a:rPr>
                  <a:t> </a:t>
                </a:r>
              </a:p>
            </p:txBody>
          </p:sp>
        </mc:Fallback>
      </mc:AlternateContent>
      <p:graphicFrame>
        <p:nvGraphicFramePr>
          <p:cNvPr id="11" name="Table 3">
            <a:extLst>
              <a:ext uri="{FF2B5EF4-FFF2-40B4-BE49-F238E27FC236}">
                <a16:creationId xmlns:a16="http://schemas.microsoft.com/office/drawing/2014/main" id="{FDC2B83D-C72F-470C-BC63-44D88464103D}"/>
              </a:ext>
            </a:extLst>
          </p:cNvPr>
          <p:cNvGraphicFramePr>
            <a:graphicFrameLocks noGrp="1"/>
          </p:cNvGraphicFramePr>
          <p:nvPr>
            <p:extLst>
              <p:ext uri="{D42A27DB-BD31-4B8C-83A1-F6EECF244321}">
                <p14:modId xmlns:p14="http://schemas.microsoft.com/office/powerpoint/2010/main" val="1585787778"/>
              </p:ext>
            </p:extLst>
          </p:nvPr>
        </p:nvGraphicFramePr>
        <p:xfrm>
          <a:off x="6499124" y="2709311"/>
          <a:ext cx="3957648" cy="1259840"/>
        </p:xfrm>
        <a:graphic>
          <a:graphicData uri="http://schemas.openxmlformats.org/drawingml/2006/table">
            <a:tbl>
              <a:tblPr firstRow="1" bandRow="1">
                <a:tableStyleId>{21E4AEA4-8DFA-4A89-87EB-49C32662AFE0}</a:tableStyleId>
              </a:tblPr>
              <a:tblGrid>
                <a:gridCol w="1419246">
                  <a:extLst>
                    <a:ext uri="{9D8B030D-6E8A-4147-A177-3AD203B41FA5}">
                      <a16:colId xmlns:a16="http://schemas.microsoft.com/office/drawing/2014/main" val="962230370"/>
                    </a:ext>
                  </a:extLst>
                </a:gridCol>
                <a:gridCol w="1269201">
                  <a:extLst>
                    <a:ext uri="{9D8B030D-6E8A-4147-A177-3AD203B41FA5}">
                      <a16:colId xmlns:a16="http://schemas.microsoft.com/office/drawing/2014/main" val="2008808351"/>
                    </a:ext>
                  </a:extLst>
                </a:gridCol>
                <a:gridCol w="1269201">
                  <a:extLst>
                    <a:ext uri="{9D8B030D-6E8A-4147-A177-3AD203B41FA5}">
                      <a16:colId xmlns:a16="http://schemas.microsoft.com/office/drawing/2014/main" val="1624812077"/>
                    </a:ext>
                  </a:extLst>
                </a:gridCol>
              </a:tblGrid>
              <a:tr h="447702">
                <a:tc>
                  <a:txBody>
                    <a:bodyPr/>
                    <a:lstStyle/>
                    <a:p>
                      <a:pPr algn="l"/>
                      <a:r>
                        <a:rPr lang="en-US" sz="1400" b="1" dirty="0">
                          <a:ln>
                            <a:solidFill>
                              <a:schemeClr val="tx1"/>
                            </a:solidFill>
                          </a:ln>
                          <a:solidFill>
                            <a:schemeClr val="tx1"/>
                          </a:solidFill>
                        </a:rPr>
                        <a:t>Model Type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1400" b="1" dirty="0">
                          <a:ln>
                            <a:solidFill>
                              <a:schemeClr val="tx1"/>
                            </a:solidFill>
                          </a:ln>
                          <a:solidFill>
                            <a:schemeClr val="tx1"/>
                          </a:solidFill>
                        </a:rPr>
                        <a:t>Short ASE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400" b="1" dirty="0">
                          <a:ln>
                            <a:solidFill>
                              <a:schemeClr val="tx1"/>
                            </a:solidFill>
                          </a:ln>
                          <a:solidFill>
                            <a:schemeClr val="tx1"/>
                          </a:solidFill>
                        </a:rPr>
                        <a:t>Short Rolling ASE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54604932"/>
                  </a:ext>
                </a:extLst>
              </a:tr>
              <a:tr h="370840">
                <a:tc>
                  <a:txBody>
                    <a:bodyPr/>
                    <a:lstStyle/>
                    <a:p>
                      <a:r>
                        <a:rPr lang="en-US" sz="1400" b="0" dirty="0">
                          <a:ln>
                            <a:solidFill>
                              <a:schemeClr val="tx1"/>
                            </a:solidFill>
                          </a:ln>
                          <a:solidFill>
                            <a:schemeClr val="tx1"/>
                          </a:solidFill>
                        </a:rPr>
                        <a:t>ARMA(5,5)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0" dirty="0">
                          <a:ln>
                            <a:solidFill>
                              <a:schemeClr val="tx1"/>
                            </a:solidFill>
                          </a:ln>
                          <a:solidFill>
                            <a:schemeClr val="tx1"/>
                          </a:solidFill>
                        </a:rPr>
                        <a:t>852.4636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0" dirty="0">
                          <a:ln>
                            <a:solidFill>
                              <a:schemeClr val="tx1"/>
                            </a:solidFill>
                          </a:ln>
                          <a:solidFill>
                            <a:schemeClr val="tx1"/>
                          </a:solidFill>
                        </a:rPr>
                        <a:t>473.4389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42768907"/>
                  </a:ext>
                </a:extLst>
              </a:tr>
              <a:tr h="370840">
                <a:tc>
                  <a:txBody>
                    <a:bodyPr/>
                    <a:lstStyle/>
                    <a:p>
                      <a:r>
                        <a:rPr lang="en-US" sz="1400" b="0" dirty="0">
                          <a:ln>
                            <a:solidFill>
                              <a:schemeClr val="tx1"/>
                            </a:solidFill>
                          </a:ln>
                          <a:solidFill>
                            <a:schemeClr val="tx1"/>
                          </a:solidFill>
                          <a:highlight>
                            <a:srgbClr val="FFFF00"/>
                          </a:highlight>
                        </a:rPr>
                        <a:t>ARIMA(9,1,1)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0" dirty="0">
                          <a:ln>
                            <a:solidFill>
                              <a:schemeClr val="tx1"/>
                            </a:solidFill>
                          </a:ln>
                          <a:solidFill>
                            <a:schemeClr val="tx1"/>
                          </a:solidFill>
                          <a:highlight>
                            <a:srgbClr val="FFFF00"/>
                          </a:highlight>
                        </a:rPr>
                        <a:t>888.2925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0" dirty="0">
                          <a:ln>
                            <a:solidFill>
                              <a:schemeClr val="tx1"/>
                            </a:solidFill>
                          </a:ln>
                          <a:solidFill>
                            <a:schemeClr val="tx1"/>
                          </a:solidFill>
                          <a:highlight>
                            <a:srgbClr val="FFFF00"/>
                          </a:highlight>
                        </a:rPr>
                        <a:t>518.2834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31364477"/>
                  </a:ext>
                </a:extLst>
              </a:tr>
            </a:tbl>
          </a:graphicData>
        </a:graphic>
      </p:graphicFrame>
      <p:sp>
        <p:nvSpPr>
          <p:cNvPr id="12" name="TextBox 11">
            <a:extLst>
              <a:ext uri="{FF2B5EF4-FFF2-40B4-BE49-F238E27FC236}">
                <a16:creationId xmlns:a16="http://schemas.microsoft.com/office/drawing/2014/main" id="{E091AB53-63FE-4729-AA69-131B6C1FAA8E}"/>
              </a:ext>
            </a:extLst>
          </p:cNvPr>
          <p:cNvSpPr txBox="1"/>
          <p:nvPr/>
        </p:nvSpPr>
        <p:spPr>
          <a:xfrm>
            <a:off x="806245" y="1743065"/>
            <a:ext cx="2931514" cy="307777"/>
          </a:xfrm>
          <a:prstGeom prst="rect">
            <a:avLst/>
          </a:prstGeom>
          <a:noFill/>
        </p:spPr>
        <p:txBody>
          <a:bodyPr wrap="square" rtlCol="0">
            <a:spAutoFit/>
          </a:bodyPr>
          <a:lstStyle/>
          <a:p>
            <a:r>
              <a:rPr lang="en-US" sz="1400" dirty="0"/>
              <a:t>60-Days Short Term Forecast</a:t>
            </a:r>
          </a:p>
        </p:txBody>
      </p:sp>
      <p:sp>
        <p:nvSpPr>
          <p:cNvPr id="13" name="TextBox 12">
            <a:extLst>
              <a:ext uri="{FF2B5EF4-FFF2-40B4-BE49-F238E27FC236}">
                <a16:creationId xmlns:a16="http://schemas.microsoft.com/office/drawing/2014/main" id="{B665EBB9-3C0A-4E12-966D-310373777663}"/>
              </a:ext>
            </a:extLst>
          </p:cNvPr>
          <p:cNvSpPr txBox="1"/>
          <p:nvPr/>
        </p:nvSpPr>
        <p:spPr>
          <a:xfrm>
            <a:off x="806245" y="4328440"/>
            <a:ext cx="2931514" cy="307777"/>
          </a:xfrm>
          <a:prstGeom prst="rect">
            <a:avLst/>
          </a:prstGeom>
          <a:noFill/>
        </p:spPr>
        <p:txBody>
          <a:bodyPr wrap="square" rtlCol="0">
            <a:spAutoFit/>
          </a:bodyPr>
          <a:lstStyle/>
          <a:p>
            <a:r>
              <a:rPr lang="en-US" sz="1400" dirty="0"/>
              <a:t>3-Years Long Term Forecast</a:t>
            </a:r>
          </a:p>
        </p:txBody>
      </p:sp>
      <p:graphicFrame>
        <p:nvGraphicFramePr>
          <p:cNvPr id="14" name="Table 3">
            <a:extLst>
              <a:ext uri="{FF2B5EF4-FFF2-40B4-BE49-F238E27FC236}">
                <a16:creationId xmlns:a16="http://schemas.microsoft.com/office/drawing/2014/main" id="{56BE30B8-E696-4760-A4AE-44EEA84202F6}"/>
              </a:ext>
            </a:extLst>
          </p:cNvPr>
          <p:cNvGraphicFramePr>
            <a:graphicFrameLocks noGrp="1"/>
          </p:cNvGraphicFramePr>
          <p:nvPr>
            <p:extLst>
              <p:ext uri="{D42A27DB-BD31-4B8C-83A1-F6EECF244321}">
                <p14:modId xmlns:p14="http://schemas.microsoft.com/office/powerpoint/2010/main" val="3983620822"/>
              </p:ext>
            </p:extLst>
          </p:nvPr>
        </p:nvGraphicFramePr>
        <p:xfrm>
          <a:off x="6499124" y="5158144"/>
          <a:ext cx="3957648" cy="1198880"/>
        </p:xfrm>
        <a:graphic>
          <a:graphicData uri="http://schemas.openxmlformats.org/drawingml/2006/table">
            <a:tbl>
              <a:tblPr firstRow="1" bandRow="1">
                <a:tableStyleId>{21E4AEA4-8DFA-4A89-87EB-49C32662AFE0}</a:tableStyleId>
              </a:tblPr>
              <a:tblGrid>
                <a:gridCol w="1419246">
                  <a:extLst>
                    <a:ext uri="{9D8B030D-6E8A-4147-A177-3AD203B41FA5}">
                      <a16:colId xmlns:a16="http://schemas.microsoft.com/office/drawing/2014/main" val="962230370"/>
                    </a:ext>
                  </a:extLst>
                </a:gridCol>
                <a:gridCol w="1269201">
                  <a:extLst>
                    <a:ext uri="{9D8B030D-6E8A-4147-A177-3AD203B41FA5}">
                      <a16:colId xmlns:a16="http://schemas.microsoft.com/office/drawing/2014/main" val="141039055"/>
                    </a:ext>
                  </a:extLst>
                </a:gridCol>
                <a:gridCol w="1269201">
                  <a:extLst>
                    <a:ext uri="{9D8B030D-6E8A-4147-A177-3AD203B41FA5}">
                      <a16:colId xmlns:a16="http://schemas.microsoft.com/office/drawing/2014/main" val="1370015206"/>
                    </a:ext>
                  </a:extLst>
                </a:gridCol>
              </a:tblGrid>
              <a:tr h="447702">
                <a:tc>
                  <a:txBody>
                    <a:bodyPr/>
                    <a:lstStyle/>
                    <a:p>
                      <a:pPr algn="l"/>
                      <a:r>
                        <a:rPr lang="en-US" sz="1200" b="1" dirty="0">
                          <a:ln>
                            <a:solidFill>
                              <a:schemeClr val="tx1"/>
                            </a:solidFill>
                          </a:ln>
                          <a:solidFill>
                            <a:schemeClr val="tx1"/>
                          </a:solidFill>
                        </a:rPr>
                        <a:t>Model Type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1200" b="1" dirty="0">
                          <a:ln>
                            <a:solidFill>
                              <a:schemeClr val="tx1"/>
                            </a:solidFill>
                          </a:ln>
                          <a:solidFill>
                            <a:schemeClr val="tx1"/>
                          </a:solidFill>
                        </a:rPr>
                        <a:t>Long ASE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200" b="1" dirty="0">
                          <a:ln>
                            <a:solidFill>
                              <a:schemeClr val="tx1"/>
                            </a:solidFill>
                          </a:ln>
                          <a:solidFill>
                            <a:schemeClr val="tx1"/>
                          </a:solidFill>
                        </a:rPr>
                        <a:t>Long Rolling ASE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54604932"/>
                  </a:ext>
                </a:extLst>
              </a:tr>
              <a:tr h="370840">
                <a:tc>
                  <a:txBody>
                    <a:bodyPr/>
                    <a:lstStyle/>
                    <a:p>
                      <a:r>
                        <a:rPr lang="en-US" sz="1200" b="0" dirty="0">
                          <a:ln>
                            <a:solidFill>
                              <a:schemeClr val="tx1"/>
                            </a:solidFill>
                          </a:ln>
                          <a:solidFill>
                            <a:schemeClr val="tx1"/>
                          </a:solidFill>
                        </a:rPr>
                        <a:t>ARMA(5,5)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0" dirty="0">
                          <a:ln>
                            <a:solidFill>
                              <a:schemeClr val="tx1"/>
                            </a:solidFill>
                          </a:ln>
                          <a:solidFill>
                            <a:schemeClr val="tx1"/>
                          </a:solidFill>
                        </a:rPr>
                        <a:t>777.2503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0" dirty="0">
                          <a:ln>
                            <a:solidFill>
                              <a:schemeClr val="tx1"/>
                            </a:solidFill>
                          </a:ln>
                          <a:solidFill>
                            <a:schemeClr val="tx1"/>
                          </a:solidFill>
                        </a:rPr>
                        <a:t>897.8244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64067847"/>
                  </a:ext>
                </a:extLst>
              </a:tr>
              <a:tr h="370840">
                <a:tc>
                  <a:txBody>
                    <a:bodyPr/>
                    <a:lstStyle/>
                    <a:p>
                      <a:r>
                        <a:rPr lang="en-US" sz="1200" b="0" dirty="0">
                          <a:ln>
                            <a:solidFill>
                              <a:schemeClr val="tx1"/>
                            </a:solidFill>
                          </a:ln>
                          <a:solidFill>
                            <a:schemeClr val="tx1"/>
                          </a:solidFill>
                          <a:highlight>
                            <a:srgbClr val="FFFF00"/>
                          </a:highlight>
                        </a:rPr>
                        <a:t>ARIMA(9,1,1)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0" dirty="0">
                          <a:ln>
                            <a:solidFill>
                              <a:schemeClr val="tx1"/>
                            </a:solidFill>
                          </a:ln>
                          <a:solidFill>
                            <a:schemeClr val="tx1"/>
                          </a:solidFill>
                          <a:highlight>
                            <a:srgbClr val="FFFF00"/>
                          </a:highlight>
                        </a:rPr>
                        <a:t>866.2923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0" dirty="0">
                          <a:ln>
                            <a:solidFill>
                              <a:schemeClr val="tx1"/>
                            </a:solidFill>
                          </a:ln>
                          <a:solidFill>
                            <a:schemeClr val="tx1"/>
                          </a:solidFill>
                          <a:highlight>
                            <a:srgbClr val="FFFF00"/>
                          </a:highlight>
                        </a:rPr>
                        <a:t>1304.745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31364477"/>
                  </a:ext>
                </a:extLst>
              </a:tr>
            </a:tbl>
          </a:graphicData>
        </a:graphic>
      </p:graphicFrame>
      <p:pic>
        <p:nvPicPr>
          <p:cNvPr id="17" name="Picture 16">
            <a:extLst>
              <a:ext uri="{FF2B5EF4-FFF2-40B4-BE49-F238E27FC236}">
                <a16:creationId xmlns:a16="http://schemas.microsoft.com/office/drawing/2014/main" id="{02C21FF2-AE13-46EB-86E2-5D3B5DBC9C6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7147" y="4636217"/>
            <a:ext cx="5997678" cy="2214242"/>
          </a:xfrm>
          <a:prstGeom prst="rect">
            <a:avLst/>
          </a:prstGeom>
        </p:spPr>
      </p:pic>
      <p:pic>
        <p:nvPicPr>
          <p:cNvPr id="19" name="Picture 18" descr="A picture containing sky, group, lined, line&#10;&#10;Description automatically generated">
            <a:extLst>
              <a:ext uri="{FF2B5EF4-FFF2-40B4-BE49-F238E27FC236}">
                <a16:creationId xmlns:a16="http://schemas.microsoft.com/office/drawing/2014/main" id="{11E18C54-00EA-4CAE-95C6-18742200244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7147" y="2104316"/>
            <a:ext cx="5997678" cy="2181530"/>
          </a:xfrm>
          <a:prstGeom prst="rect">
            <a:avLst/>
          </a:prstGeom>
        </p:spPr>
      </p:pic>
    </p:spTree>
    <p:extLst>
      <p:ext uri="{BB962C8B-B14F-4D97-AF65-F5344CB8AC3E}">
        <p14:creationId xmlns:p14="http://schemas.microsoft.com/office/powerpoint/2010/main" val="3506423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2" grpId="0"/>
      <p:bldP spid="1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2ABD0-276A-4ED0-86A2-8ED8C4EF80FD}"/>
              </a:ext>
            </a:extLst>
          </p:cNvPr>
          <p:cNvSpPr>
            <a:spLocks noGrp="1"/>
          </p:cNvSpPr>
          <p:nvPr>
            <p:ph type="title"/>
          </p:nvPr>
        </p:nvSpPr>
        <p:spPr>
          <a:xfrm>
            <a:off x="2135341" y="241880"/>
            <a:ext cx="7729728" cy="524474"/>
          </a:xfrm>
        </p:spPr>
        <p:txBody>
          <a:bodyPr>
            <a:normAutofit fontScale="90000"/>
          </a:bodyPr>
          <a:lstStyle/>
          <a:p>
            <a:r>
              <a:rPr lang="en-US" b="1" dirty="0"/>
              <a:t>Modeling – Signal-plus noise</a:t>
            </a:r>
          </a:p>
        </p:txBody>
      </p:sp>
      <p:pic>
        <p:nvPicPr>
          <p:cNvPr id="6" name="Picture 5" descr="Chart&#10;&#10;Description automatically generated">
            <a:extLst>
              <a:ext uri="{FF2B5EF4-FFF2-40B4-BE49-F238E27FC236}">
                <a16:creationId xmlns:a16="http://schemas.microsoft.com/office/drawing/2014/main" id="{11F900E7-BEDE-44FF-8F20-5DB9FE0DF2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2094" y="1840568"/>
            <a:ext cx="4785609" cy="3083866"/>
          </a:xfrm>
          <a:prstGeom prst="rect">
            <a:avLst/>
          </a:prstGeom>
        </p:spPr>
      </p:pic>
      <p:pic>
        <p:nvPicPr>
          <p:cNvPr id="8" name="Picture 7" descr="A picture containing text, posing, day&#10;&#10;Description automatically generated">
            <a:extLst>
              <a:ext uri="{FF2B5EF4-FFF2-40B4-BE49-F238E27FC236}">
                <a16:creationId xmlns:a16="http://schemas.microsoft.com/office/drawing/2014/main" id="{EAAA27A3-CD89-40BA-A279-4C5C716453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85249" y="1840568"/>
            <a:ext cx="4785609" cy="3083868"/>
          </a:xfrm>
          <a:prstGeom prst="rect">
            <a:avLst/>
          </a:prstGeom>
        </p:spPr>
      </p:pic>
      <p:cxnSp>
        <p:nvCxnSpPr>
          <p:cNvPr id="12" name="Straight Arrow Connector 11">
            <a:extLst>
              <a:ext uri="{FF2B5EF4-FFF2-40B4-BE49-F238E27FC236}">
                <a16:creationId xmlns:a16="http://schemas.microsoft.com/office/drawing/2014/main" id="{9D1811C3-64F7-478D-8E34-8E0483DA0FDA}"/>
              </a:ext>
            </a:extLst>
          </p:cNvPr>
          <p:cNvCxnSpPr>
            <a:cxnSpLocks/>
          </p:cNvCxnSpPr>
          <p:nvPr/>
        </p:nvCxnSpPr>
        <p:spPr>
          <a:xfrm flipV="1">
            <a:off x="501090" y="2867703"/>
            <a:ext cx="4718687" cy="730576"/>
          </a:xfrm>
          <a:prstGeom prst="straightConnector1">
            <a:avLst/>
          </a:prstGeom>
          <a:ln w="28575">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8ED72E60-E7EC-40CF-9DEB-A68F6406C293}"/>
              </a:ext>
            </a:extLst>
          </p:cNvPr>
          <p:cNvSpPr txBox="1"/>
          <p:nvPr/>
        </p:nvSpPr>
        <p:spPr>
          <a:xfrm>
            <a:off x="5219777" y="2698426"/>
            <a:ext cx="511950" cy="338554"/>
          </a:xfrm>
          <a:prstGeom prst="rect">
            <a:avLst/>
          </a:prstGeom>
          <a:noFill/>
        </p:spPr>
        <p:txBody>
          <a:bodyPr wrap="square" rtlCol="0">
            <a:spAutoFit/>
          </a:bodyPr>
          <a:lstStyle/>
          <a:p>
            <a:r>
              <a:rPr lang="en-US" sz="1600" b="1" dirty="0"/>
              <a:t>???</a:t>
            </a:r>
          </a:p>
        </p:txBody>
      </p:sp>
      <p:sp>
        <p:nvSpPr>
          <p:cNvPr id="27" name="TextBox 26">
            <a:extLst>
              <a:ext uri="{FF2B5EF4-FFF2-40B4-BE49-F238E27FC236}">
                <a16:creationId xmlns:a16="http://schemas.microsoft.com/office/drawing/2014/main" id="{4B7A65EF-8649-42C0-ACCF-82D5C8DB05C2}"/>
              </a:ext>
            </a:extLst>
          </p:cNvPr>
          <p:cNvSpPr txBox="1"/>
          <p:nvPr/>
        </p:nvSpPr>
        <p:spPr>
          <a:xfrm>
            <a:off x="1355464" y="1356882"/>
            <a:ext cx="2883049" cy="369332"/>
          </a:xfrm>
          <a:prstGeom prst="rect">
            <a:avLst/>
          </a:prstGeom>
          <a:noFill/>
        </p:spPr>
        <p:txBody>
          <a:bodyPr wrap="square" rtlCol="0">
            <a:spAutoFit/>
          </a:bodyPr>
          <a:lstStyle/>
          <a:p>
            <a:r>
              <a:rPr lang="en-US" dirty="0"/>
              <a:t>Is crime going up?</a:t>
            </a:r>
          </a:p>
        </p:txBody>
      </p:sp>
      <p:sp>
        <p:nvSpPr>
          <p:cNvPr id="28" name="TextBox 27">
            <a:extLst>
              <a:ext uri="{FF2B5EF4-FFF2-40B4-BE49-F238E27FC236}">
                <a16:creationId xmlns:a16="http://schemas.microsoft.com/office/drawing/2014/main" id="{456BE079-DF90-4CF8-AB23-745B8CE8A03C}"/>
              </a:ext>
            </a:extLst>
          </p:cNvPr>
          <p:cNvSpPr txBox="1"/>
          <p:nvPr/>
        </p:nvSpPr>
        <p:spPr>
          <a:xfrm>
            <a:off x="6982020" y="1356882"/>
            <a:ext cx="2883049" cy="369332"/>
          </a:xfrm>
          <a:prstGeom prst="rect">
            <a:avLst/>
          </a:prstGeom>
          <a:noFill/>
        </p:spPr>
        <p:txBody>
          <a:bodyPr wrap="square" rtlCol="0">
            <a:spAutoFit/>
          </a:bodyPr>
          <a:lstStyle/>
          <a:p>
            <a:r>
              <a:rPr lang="en-US"/>
              <a:t>Is crime constant in Dallas?</a:t>
            </a:r>
            <a:endParaRPr lang="en-US" dirty="0"/>
          </a:p>
        </p:txBody>
      </p:sp>
    </p:spTree>
    <p:extLst>
      <p:ext uri="{BB962C8B-B14F-4D97-AF65-F5344CB8AC3E}">
        <p14:creationId xmlns:p14="http://schemas.microsoft.com/office/powerpoint/2010/main" val="11841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27" grpId="0"/>
      <p:bldP spid="2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2ABD0-276A-4ED0-86A2-8ED8C4EF80FD}"/>
              </a:ext>
            </a:extLst>
          </p:cNvPr>
          <p:cNvSpPr>
            <a:spLocks noGrp="1"/>
          </p:cNvSpPr>
          <p:nvPr>
            <p:ph type="title"/>
          </p:nvPr>
        </p:nvSpPr>
        <p:spPr>
          <a:xfrm>
            <a:off x="2135341" y="241880"/>
            <a:ext cx="7729728" cy="524474"/>
          </a:xfrm>
        </p:spPr>
        <p:txBody>
          <a:bodyPr>
            <a:normAutofit fontScale="90000"/>
          </a:bodyPr>
          <a:lstStyle/>
          <a:p>
            <a:r>
              <a:rPr lang="en-US" b="1" dirty="0"/>
              <a:t>Modeling – Signal-plus noise</a:t>
            </a:r>
          </a:p>
        </p:txBody>
      </p:sp>
      <mc:AlternateContent xmlns:mc="http://schemas.openxmlformats.org/markup-compatibility/2006">
        <mc:Choice xmlns:a14="http://schemas.microsoft.com/office/drawing/2010/main" Requires="a14">
          <p:sp>
            <p:nvSpPr>
              <p:cNvPr id="25" name="Rectangle 24">
                <a:extLst>
                  <a:ext uri="{FF2B5EF4-FFF2-40B4-BE49-F238E27FC236}">
                    <a16:creationId xmlns:a16="http://schemas.microsoft.com/office/drawing/2014/main" id="{D916E970-5856-4959-AA9D-40AD05F6A233}"/>
                  </a:ext>
                </a:extLst>
              </p:cNvPr>
              <p:cNvSpPr/>
              <p:nvPr/>
            </p:nvSpPr>
            <p:spPr>
              <a:xfrm>
                <a:off x="2893314" y="858751"/>
                <a:ext cx="6086169" cy="589585"/>
              </a:xfrm>
              <a:prstGeom prst="rect">
                <a:avLst/>
              </a:prstGeom>
            </p:spPr>
            <p:txBody>
              <a:bodyPr wrap="square">
                <a:spAutoFit/>
              </a:bodyPr>
              <a:lstStyle/>
              <a:p>
                <a:r>
                  <a:rPr lang="en-US" b="1" dirty="0"/>
                  <a:t>Signal-Plus Noise Model, </a:t>
                </a:r>
                <a:r>
                  <a:rPr lang="en-US" b="1" dirty="0" err="1"/>
                  <a:t>Zt</a:t>
                </a:r>
                <a:r>
                  <a:rPr lang="en-US" b="1" dirty="0"/>
                  <a:t> = AR(2):</a:t>
                </a:r>
              </a:p>
              <a:p>
                <a14:m>
                  <m:oMath xmlns:m="http://schemas.openxmlformats.org/officeDocument/2006/math">
                    <m:sSub>
                      <m:sSubPr>
                        <m:ctrlPr>
                          <a:rPr lang="en-US" sz="1400" i="1">
                            <a:latin typeface="Cambria Math" panose="02040503050406030204" pitchFamily="18" charset="0"/>
                          </a:rPr>
                        </m:ctrlPr>
                      </m:sSubPr>
                      <m:e>
                        <m:r>
                          <a:rPr lang="en-US" sz="1400" i="1">
                            <a:latin typeface="Cambria Math" panose="02040503050406030204" pitchFamily="18" charset="0"/>
                          </a:rPr>
                          <m:t>𝑋</m:t>
                        </m:r>
                      </m:e>
                      <m:sub>
                        <m:r>
                          <a:rPr lang="en-US" sz="1400" i="1">
                            <a:latin typeface="Cambria Math" panose="02040503050406030204" pitchFamily="18" charset="0"/>
                          </a:rPr>
                          <m:t>𝑡</m:t>
                        </m:r>
                      </m:sub>
                    </m:sSub>
                    <m:r>
                      <a:rPr lang="en-US" sz="1400" i="1">
                        <a:latin typeface="Cambria Math" panose="02040503050406030204" pitchFamily="18" charset="0"/>
                      </a:rPr>
                      <m:t>=</m:t>
                    </m:r>
                    <m:r>
                      <a:rPr lang="en-US" sz="1400" b="0" i="1" smtClean="0">
                        <a:latin typeface="Cambria Math" panose="02040503050406030204" pitchFamily="18" charset="0"/>
                      </a:rPr>
                      <m:t>159.7</m:t>
                    </m:r>
                    <m:r>
                      <a:rPr lang="en-US" sz="1400" i="1">
                        <a:latin typeface="Cambria Math" panose="02040503050406030204" pitchFamily="18" charset="0"/>
                      </a:rPr>
                      <m:t>+.</m:t>
                    </m:r>
                    <m:r>
                      <a:rPr lang="en-US" sz="1400" b="0" i="1" smtClean="0">
                        <a:latin typeface="Cambria Math" panose="02040503050406030204" pitchFamily="18" charset="0"/>
                      </a:rPr>
                      <m:t>0133</m:t>
                    </m:r>
                    <m:r>
                      <a:rPr lang="en-US" sz="1400" i="1">
                        <a:latin typeface="Cambria Math" panose="02040503050406030204" pitchFamily="18" charset="0"/>
                      </a:rPr>
                      <m:t>𝑡</m:t>
                    </m:r>
                    <m:r>
                      <a:rPr lang="en-US" sz="1400" i="1">
                        <a:latin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𝑍</m:t>
                        </m:r>
                      </m:e>
                      <m:sub>
                        <m:r>
                          <a:rPr lang="en-US" sz="1400" i="1">
                            <a:latin typeface="Cambria Math" panose="02040503050406030204" pitchFamily="18" charset="0"/>
                          </a:rPr>
                          <m:t>𝑡</m:t>
                        </m:r>
                      </m:sub>
                    </m:sSub>
                  </m:oMath>
                </a14:m>
                <a:r>
                  <a:rPr lang="en-US" sz="1400" b="1" dirty="0"/>
                  <a:t>, </a:t>
                </a:r>
                <a14:m>
                  <m:oMath xmlns:m="http://schemas.openxmlformats.org/officeDocument/2006/math">
                    <m:sSubSup>
                      <m:sSubSupPr>
                        <m:ctrlPr>
                          <a:rPr lang="en-US" sz="1400" b="1" i="1" dirty="0">
                            <a:latin typeface="Cambria Math" panose="02040503050406030204" pitchFamily="18" charset="0"/>
                            <a:ea typeface="Cambria Math" panose="02040503050406030204" pitchFamily="18" charset="0"/>
                          </a:rPr>
                        </m:ctrlPr>
                      </m:sSubSupPr>
                      <m:e>
                        <m:acc>
                          <m:accPr>
                            <m:chr m:val="̂"/>
                            <m:ctrlPr>
                              <a:rPr lang="en-US" sz="1400" b="1" i="1" dirty="0">
                                <a:latin typeface="Cambria Math" panose="02040503050406030204" pitchFamily="18" charset="0"/>
                                <a:ea typeface="Cambria Math" panose="02040503050406030204" pitchFamily="18" charset="0"/>
                              </a:rPr>
                            </m:ctrlPr>
                          </m:accPr>
                          <m:e>
                            <m:r>
                              <a:rPr lang="el-GR" sz="1400" i="1" dirty="0">
                                <a:latin typeface="Cambria Math" panose="02040503050406030204" pitchFamily="18" charset="0"/>
                                <a:ea typeface="Cambria Math" panose="02040503050406030204" pitchFamily="18" charset="0"/>
                              </a:rPr>
                              <m:t>𝜎</m:t>
                            </m:r>
                          </m:e>
                        </m:acc>
                      </m:e>
                      <m:sub>
                        <m:r>
                          <a:rPr lang="en-US" sz="1400" b="1" i="1" dirty="0">
                            <a:latin typeface="Cambria Math" panose="02040503050406030204" pitchFamily="18" charset="0"/>
                            <a:ea typeface="Cambria Math" panose="02040503050406030204" pitchFamily="18" charset="0"/>
                          </a:rPr>
                          <m:t>𝒂</m:t>
                        </m:r>
                      </m:sub>
                      <m:sup>
                        <m:r>
                          <a:rPr lang="en-US" sz="1400" b="1" i="1" dirty="0">
                            <a:latin typeface="Cambria Math" panose="02040503050406030204" pitchFamily="18" charset="0"/>
                            <a:ea typeface="Cambria Math" panose="02040503050406030204" pitchFamily="18" charset="0"/>
                          </a:rPr>
                          <m:t>𝟐</m:t>
                        </m:r>
                      </m:sup>
                    </m:sSubSup>
                    <m:r>
                      <a:rPr lang="en-US" sz="1400" b="1" i="1" dirty="0">
                        <a:latin typeface="Cambria Math" panose="02040503050406030204" pitchFamily="18" charset="0"/>
                        <a:ea typeface="Cambria Math" panose="02040503050406030204" pitchFamily="18" charset="0"/>
                      </a:rPr>
                      <m:t>=</m:t>
                    </m:r>
                  </m:oMath>
                </a14:m>
                <a:r>
                  <a:rPr lang="en-US" sz="1400" b="1" dirty="0">
                    <a:latin typeface="Cambria Math" panose="02040503050406030204" pitchFamily="18" charset="0"/>
                    <a:ea typeface="Cambria Math" panose="02040503050406030204" pitchFamily="18" charset="0"/>
                  </a:rPr>
                  <a:t> </a:t>
                </a:r>
                <a:r>
                  <a:rPr lang="en-US" sz="1400" dirty="0">
                    <a:latin typeface="Cambria Math" panose="02040503050406030204" pitchFamily="18" charset="0"/>
                    <a:ea typeface="Cambria Math" panose="02040503050406030204" pitchFamily="18" charset="0"/>
                  </a:rPr>
                  <a:t>406.1</a:t>
                </a:r>
              </a:p>
            </p:txBody>
          </p:sp>
        </mc:Choice>
        <mc:Fallback>
          <p:sp>
            <p:nvSpPr>
              <p:cNvPr id="25" name="Rectangle 24">
                <a:extLst>
                  <a:ext uri="{FF2B5EF4-FFF2-40B4-BE49-F238E27FC236}">
                    <a16:creationId xmlns:a16="http://schemas.microsoft.com/office/drawing/2014/main" id="{D916E970-5856-4959-AA9D-40AD05F6A233}"/>
                  </a:ext>
                </a:extLst>
              </p:cNvPr>
              <p:cNvSpPr>
                <a:spLocks noRot="1" noChangeAspect="1" noMove="1" noResize="1" noEditPoints="1" noAdjustHandles="1" noChangeArrowheads="1" noChangeShapeType="1" noTextEdit="1"/>
              </p:cNvSpPr>
              <p:nvPr/>
            </p:nvSpPr>
            <p:spPr>
              <a:xfrm>
                <a:off x="2893314" y="858751"/>
                <a:ext cx="6086169" cy="589585"/>
              </a:xfrm>
              <a:prstGeom prst="rect">
                <a:avLst/>
              </a:prstGeom>
              <a:blipFill>
                <a:blip r:embed="rId2"/>
                <a:stretch>
                  <a:fillRect l="-902" t="-6186" b="-9278"/>
                </a:stretch>
              </a:blipFill>
            </p:spPr>
            <p:txBody>
              <a:bodyPr/>
              <a:lstStyle/>
              <a:p>
                <a:r>
                  <a:rPr lang="en-US">
                    <a:noFill/>
                  </a:rPr>
                  <a:t> </a:t>
                </a:r>
              </a:p>
            </p:txBody>
          </p:sp>
        </mc:Fallback>
      </mc:AlternateContent>
      <p:sp>
        <p:nvSpPr>
          <p:cNvPr id="10" name="TextBox 9">
            <a:extLst>
              <a:ext uri="{FF2B5EF4-FFF2-40B4-BE49-F238E27FC236}">
                <a16:creationId xmlns:a16="http://schemas.microsoft.com/office/drawing/2014/main" id="{4BD7F6CF-A781-4849-84DD-A8A49FFA1BB0}"/>
              </a:ext>
            </a:extLst>
          </p:cNvPr>
          <p:cNvSpPr txBox="1"/>
          <p:nvPr/>
        </p:nvSpPr>
        <p:spPr>
          <a:xfrm>
            <a:off x="806245" y="1511622"/>
            <a:ext cx="2931514" cy="307777"/>
          </a:xfrm>
          <a:prstGeom prst="rect">
            <a:avLst/>
          </a:prstGeom>
          <a:noFill/>
        </p:spPr>
        <p:txBody>
          <a:bodyPr wrap="square" rtlCol="0">
            <a:spAutoFit/>
          </a:bodyPr>
          <a:lstStyle/>
          <a:p>
            <a:r>
              <a:rPr lang="en-US" sz="1400" dirty="0"/>
              <a:t>60-Days Short Term Forecast</a:t>
            </a:r>
          </a:p>
        </p:txBody>
      </p:sp>
      <p:sp>
        <p:nvSpPr>
          <p:cNvPr id="11" name="TextBox 10">
            <a:extLst>
              <a:ext uri="{FF2B5EF4-FFF2-40B4-BE49-F238E27FC236}">
                <a16:creationId xmlns:a16="http://schemas.microsoft.com/office/drawing/2014/main" id="{3D91982A-26E2-4BCD-AFE9-349ECBDDA76B}"/>
              </a:ext>
            </a:extLst>
          </p:cNvPr>
          <p:cNvSpPr txBox="1"/>
          <p:nvPr/>
        </p:nvSpPr>
        <p:spPr>
          <a:xfrm>
            <a:off x="806245" y="4158800"/>
            <a:ext cx="2931514" cy="307777"/>
          </a:xfrm>
          <a:prstGeom prst="rect">
            <a:avLst/>
          </a:prstGeom>
          <a:noFill/>
        </p:spPr>
        <p:txBody>
          <a:bodyPr wrap="square" rtlCol="0">
            <a:spAutoFit/>
          </a:bodyPr>
          <a:lstStyle/>
          <a:p>
            <a:r>
              <a:rPr lang="en-US" sz="1400" dirty="0"/>
              <a:t>3-Years Long Term Forecast</a:t>
            </a:r>
          </a:p>
        </p:txBody>
      </p:sp>
      <p:pic>
        <p:nvPicPr>
          <p:cNvPr id="4" name="Picture 3" descr="A picture containing chart&#10;&#10;Description automatically generated">
            <a:extLst>
              <a:ext uri="{FF2B5EF4-FFF2-40B4-BE49-F238E27FC236}">
                <a16:creationId xmlns:a16="http://schemas.microsoft.com/office/drawing/2014/main" id="{0803826D-BCF3-488D-89CA-670F2CC110A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2881" y="1773623"/>
            <a:ext cx="6088828" cy="2344889"/>
          </a:xfrm>
          <a:prstGeom prst="rect">
            <a:avLst/>
          </a:prstGeom>
        </p:spPr>
      </p:pic>
      <p:pic>
        <p:nvPicPr>
          <p:cNvPr id="7" name="Picture 6" descr="A picture containing chart&#10;&#10;Description automatically generated">
            <a:extLst>
              <a:ext uri="{FF2B5EF4-FFF2-40B4-BE49-F238E27FC236}">
                <a16:creationId xmlns:a16="http://schemas.microsoft.com/office/drawing/2014/main" id="{3C5DAF0F-314A-4116-A7C0-345325AB197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2882" y="4420668"/>
            <a:ext cx="6086170" cy="2248073"/>
          </a:xfrm>
          <a:prstGeom prst="rect">
            <a:avLst/>
          </a:prstGeom>
        </p:spPr>
      </p:pic>
      <p:sp>
        <p:nvSpPr>
          <p:cNvPr id="17" name="TextBox 16">
            <a:extLst>
              <a:ext uri="{FF2B5EF4-FFF2-40B4-BE49-F238E27FC236}">
                <a16:creationId xmlns:a16="http://schemas.microsoft.com/office/drawing/2014/main" id="{04395294-23BD-4841-AF1C-33854D148EB2}"/>
              </a:ext>
            </a:extLst>
          </p:cNvPr>
          <p:cNvSpPr txBox="1"/>
          <p:nvPr/>
        </p:nvSpPr>
        <p:spPr>
          <a:xfrm>
            <a:off x="6403259" y="3081582"/>
            <a:ext cx="4982496" cy="1077218"/>
          </a:xfrm>
          <a:prstGeom prst="rect">
            <a:avLst/>
          </a:prstGeom>
          <a:noFill/>
        </p:spPr>
        <p:txBody>
          <a:bodyPr wrap="square" rtlCol="0">
            <a:spAutoFit/>
          </a:bodyPr>
          <a:lstStyle/>
          <a:p>
            <a:r>
              <a:rPr lang="en-US" sz="1600" dirty="0"/>
              <a:t>There is a trend, but it is not significantly different from 0 (no trend). In fact, using the rate of crime growth, we estimate that general crime increases at a rate of 1.84% per year… that’s less than 2% a year in the city of Dallas!</a:t>
            </a:r>
          </a:p>
        </p:txBody>
      </p:sp>
      <p:graphicFrame>
        <p:nvGraphicFramePr>
          <p:cNvPr id="18" name="Table 17">
            <a:extLst>
              <a:ext uri="{FF2B5EF4-FFF2-40B4-BE49-F238E27FC236}">
                <a16:creationId xmlns:a16="http://schemas.microsoft.com/office/drawing/2014/main" id="{91063322-F3D3-4181-BBDF-09C553BDCFE9}"/>
              </a:ext>
            </a:extLst>
          </p:cNvPr>
          <p:cNvGraphicFramePr>
            <a:graphicFrameLocks noGrp="1"/>
          </p:cNvGraphicFramePr>
          <p:nvPr>
            <p:extLst>
              <p:ext uri="{D42A27DB-BD31-4B8C-83A1-F6EECF244321}">
                <p14:modId xmlns:p14="http://schemas.microsoft.com/office/powerpoint/2010/main" val="4058035394"/>
              </p:ext>
            </p:extLst>
          </p:nvPr>
        </p:nvGraphicFramePr>
        <p:xfrm>
          <a:off x="6403259" y="1819399"/>
          <a:ext cx="4367057" cy="1219200"/>
        </p:xfrm>
        <a:graphic>
          <a:graphicData uri="http://schemas.openxmlformats.org/drawingml/2006/table">
            <a:tbl>
              <a:tblPr firstRow="1" bandRow="1">
                <a:tableStyleId>{21E4AEA4-8DFA-4A89-87EB-49C32662AFE0}</a:tableStyleId>
              </a:tblPr>
              <a:tblGrid>
                <a:gridCol w="2305395">
                  <a:extLst>
                    <a:ext uri="{9D8B030D-6E8A-4147-A177-3AD203B41FA5}">
                      <a16:colId xmlns:a16="http://schemas.microsoft.com/office/drawing/2014/main" val="3868656979"/>
                    </a:ext>
                  </a:extLst>
                </a:gridCol>
                <a:gridCol w="2061662">
                  <a:extLst>
                    <a:ext uri="{9D8B030D-6E8A-4147-A177-3AD203B41FA5}">
                      <a16:colId xmlns:a16="http://schemas.microsoft.com/office/drawing/2014/main" val="282791547"/>
                    </a:ext>
                  </a:extLst>
                </a:gridCol>
              </a:tblGrid>
              <a:tr h="228107">
                <a:tc>
                  <a:txBody>
                    <a:bodyPr/>
                    <a:lstStyle/>
                    <a:p>
                      <a:pPr algn="l"/>
                      <a:r>
                        <a:rPr lang="en-US" sz="1400" b="1" dirty="0">
                          <a:ln>
                            <a:solidFill>
                              <a:schemeClr val="tx1"/>
                            </a:solidFill>
                          </a:ln>
                          <a:solidFill>
                            <a:schemeClr val="tx1"/>
                          </a:solidFill>
                        </a:rPr>
                        <a:t>Model Type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1400" b="1" dirty="0">
                          <a:ln>
                            <a:solidFill>
                              <a:schemeClr val="tx1"/>
                            </a:solidFill>
                          </a:ln>
                          <a:solidFill>
                            <a:schemeClr val="tx1"/>
                          </a:solidFill>
                        </a:rPr>
                        <a:t>Short ASE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47605662"/>
                  </a:ext>
                </a:extLst>
              </a:tr>
              <a:tr h="228107">
                <a:tc>
                  <a:txBody>
                    <a:bodyPr/>
                    <a:lstStyle/>
                    <a:p>
                      <a:r>
                        <a:rPr lang="en-US" sz="1400" b="0" dirty="0">
                          <a:ln>
                            <a:solidFill>
                              <a:schemeClr val="tx1"/>
                            </a:solidFill>
                          </a:ln>
                          <a:solidFill>
                            <a:schemeClr val="tx1"/>
                          </a:solidFill>
                        </a:rPr>
                        <a:t>ARMA(5,5)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0" dirty="0">
                          <a:ln>
                            <a:solidFill>
                              <a:schemeClr val="tx1"/>
                            </a:solidFill>
                          </a:ln>
                          <a:solidFill>
                            <a:schemeClr val="tx1"/>
                          </a:solidFill>
                        </a:rPr>
                        <a:t>852.4636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7459311"/>
                  </a:ext>
                </a:extLst>
              </a:tr>
              <a:tr h="228107">
                <a:tc>
                  <a:txBody>
                    <a:bodyPr/>
                    <a:lstStyle/>
                    <a:p>
                      <a:r>
                        <a:rPr lang="en-US" sz="1400" b="0" dirty="0">
                          <a:ln>
                            <a:solidFill>
                              <a:schemeClr val="tx1"/>
                            </a:solidFill>
                          </a:ln>
                          <a:solidFill>
                            <a:schemeClr val="tx1"/>
                          </a:solidFill>
                        </a:rPr>
                        <a:t>ARIMA(9,1,1)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0" dirty="0">
                          <a:ln>
                            <a:solidFill>
                              <a:schemeClr val="tx1"/>
                            </a:solidFill>
                          </a:ln>
                          <a:solidFill>
                            <a:schemeClr val="tx1"/>
                          </a:solidFill>
                        </a:rPr>
                        <a:t>888.2925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52959677"/>
                  </a:ext>
                </a:extLst>
              </a:tr>
              <a:tr h="228107">
                <a:tc>
                  <a:txBody>
                    <a:bodyPr/>
                    <a:lstStyle/>
                    <a:p>
                      <a:r>
                        <a:rPr lang="en-US" sz="1400" b="0" dirty="0">
                          <a:ln>
                            <a:solidFill>
                              <a:schemeClr val="tx1"/>
                            </a:solidFill>
                          </a:ln>
                          <a:solidFill>
                            <a:schemeClr val="tx1"/>
                          </a:solidFill>
                          <a:highlight>
                            <a:srgbClr val="FFFF00"/>
                          </a:highlight>
                        </a:rPr>
                        <a:t>Sig-Plus Noise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0" dirty="0">
                          <a:ln>
                            <a:solidFill>
                              <a:schemeClr val="tx1"/>
                            </a:solidFill>
                          </a:ln>
                          <a:solidFill>
                            <a:schemeClr val="tx1"/>
                          </a:solidFill>
                          <a:highlight>
                            <a:srgbClr val="FFFF00"/>
                          </a:highlight>
                        </a:rPr>
                        <a:t>1339.791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32474220"/>
                  </a:ext>
                </a:extLst>
              </a:tr>
            </a:tbl>
          </a:graphicData>
        </a:graphic>
      </p:graphicFrame>
      <p:graphicFrame>
        <p:nvGraphicFramePr>
          <p:cNvPr id="23" name="Table 22">
            <a:extLst>
              <a:ext uri="{FF2B5EF4-FFF2-40B4-BE49-F238E27FC236}">
                <a16:creationId xmlns:a16="http://schemas.microsoft.com/office/drawing/2014/main" id="{8BD5F488-E799-4219-8C35-DC2F5EF84F9B}"/>
              </a:ext>
            </a:extLst>
          </p:cNvPr>
          <p:cNvGraphicFramePr>
            <a:graphicFrameLocks noGrp="1"/>
          </p:cNvGraphicFramePr>
          <p:nvPr>
            <p:extLst>
              <p:ext uri="{D42A27DB-BD31-4B8C-83A1-F6EECF244321}">
                <p14:modId xmlns:p14="http://schemas.microsoft.com/office/powerpoint/2010/main" val="2442196475"/>
              </p:ext>
            </p:extLst>
          </p:nvPr>
        </p:nvGraphicFramePr>
        <p:xfrm>
          <a:off x="6403258" y="5137569"/>
          <a:ext cx="4367057" cy="1219200"/>
        </p:xfrm>
        <a:graphic>
          <a:graphicData uri="http://schemas.openxmlformats.org/drawingml/2006/table">
            <a:tbl>
              <a:tblPr firstRow="1" bandRow="1">
                <a:tableStyleId>{21E4AEA4-8DFA-4A89-87EB-49C32662AFE0}</a:tableStyleId>
              </a:tblPr>
              <a:tblGrid>
                <a:gridCol w="2305395">
                  <a:extLst>
                    <a:ext uri="{9D8B030D-6E8A-4147-A177-3AD203B41FA5}">
                      <a16:colId xmlns:a16="http://schemas.microsoft.com/office/drawing/2014/main" val="3868656979"/>
                    </a:ext>
                  </a:extLst>
                </a:gridCol>
                <a:gridCol w="2061662">
                  <a:extLst>
                    <a:ext uri="{9D8B030D-6E8A-4147-A177-3AD203B41FA5}">
                      <a16:colId xmlns:a16="http://schemas.microsoft.com/office/drawing/2014/main" val="3591906293"/>
                    </a:ext>
                  </a:extLst>
                </a:gridCol>
              </a:tblGrid>
              <a:tr h="210690">
                <a:tc>
                  <a:txBody>
                    <a:bodyPr/>
                    <a:lstStyle/>
                    <a:p>
                      <a:pPr algn="l"/>
                      <a:r>
                        <a:rPr lang="en-US" sz="1400" b="1" dirty="0">
                          <a:ln>
                            <a:solidFill>
                              <a:schemeClr val="tx1"/>
                            </a:solidFill>
                          </a:ln>
                          <a:solidFill>
                            <a:schemeClr val="tx1"/>
                          </a:solidFill>
                        </a:rPr>
                        <a:t>Model Type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1400" b="1" dirty="0">
                          <a:ln>
                            <a:solidFill>
                              <a:schemeClr val="tx1"/>
                            </a:solidFill>
                          </a:ln>
                          <a:solidFill>
                            <a:schemeClr val="tx1"/>
                          </a:solidFill>
                        </a:rPr>
                        <a:t>Long ASE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47605662"/>
                  </a:ext>
                </a:extLst>
              </a:tr>
              <a:tr h="210690">
                <a:tc>
                  <a:txBody>
                    <a:bodyPr/>
                    <a:lstStyle/>
                    <a:p>
                      <a:r>
                        <a:rPr lang="en-US" sz="1400" b="0" dirty="0">
                          <a:ln>
                            <a:solidFill>
                              <a:schemeClr val="tx1"/>
                            </a:solidFill>
                          </a:ln>
                          <a:solidFill>
                            <a:schemeClr val="tx1"/>
                          </a:solidFill>
                        </a:rPr>
                        <a:t>ARMA(5,5)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0" dirty="0">
                          <a:ln>
                            <a:solidFill>
                              <a:schemeClr val="tx1"/>
                            </a:solidFill>
                          </a:ln>
                          <a:solidFill>
                            <a:schemeClr val="tx1"/>
                          </a:solidFill>
                        </a:rPr>
                        <a:t>777.2503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7459311"/>
                  </a:ext>
                </a:extLst>
              </a:tr>
              <a:tr h="210690">
                <a:tc>
                  <a:txBody>
                    <a:bodyPr/>
                    <a:lstStyle/>
                    <a:p>
                      <a:r>
                        <a:rPr lang="en-US" sz="1400" b="0" dirty="0">
                          <a:ln>
                            <a:solidFill>
                              <a:schemeClr val="tx1"/>
                            </a:solidFill>
                          </a:ln>
                          <a:solidFill>
                            <a:schemeClr val="tx1"/>
                          </a:solidFill>
                        </a:rPr>
                        <a:t>ARIMA(9,1,1)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0" dirty="0">
                          <a:ln>
                            <a:solidFill>
                              <a:schemeClr val="tx1"/>
                            </a:solidFill>
                          </a:ln>
                          <a:solidFill>
                            <a:schemeClr val="tx1"/>
                          </a:solidFill>
                        </a:rPr>
                        <a:t>866.2923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52959677"/>
                  </a:ext>
                </a:extLst>
              </a:tr>
              <a:tr h="210690">
                <a:tc>
                  <a:txBody>
                    <a:bodyPr/>
                    <a:lstStyle/>
                    <a:p>
                      <a:r>
                        <a:rPr lang="en-US" sz="1400" b="0" dirty="0">
                          <a:ln>
                            <a:solidFill>
                              <a:schemeClr val="tx1"/>
                            </a:solidFill>
                          </a:ln>
                          <a:solidFill>
                            <a:schemeClr val="tx1"/>
                          </a:solidFill>
                          <a:highlight>
                            <a:srgbClr val="FFFF00"/>
                          </a:highlight>
                        </a:rPr>
                        <a:t>Sig-Plus Noise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dirty="0">
                          <a:ln>
                            <a:solidFill>
                              <a:schemeClr val="tx1"/>
                            </a:solidFill>
                          </a:ln>
                          <a:solidFill>
                            <a:schemeClr val="tx1"/>
                          </a:solidFill>
                          <a:highlight>
                            <a:srgbClr val="FFFF00"/>
                          </a:highlight>
                        </a:rPr>
                        <a:t>731.63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32474220"/>
                  </a:ext>
                </a:extLst>
              </a:tr>
            </a:tbl>
          </a:graphicData>
        </a:graphic>
      </p:graphicFrame>
      <p:pic>
        <p:nvPicPr>
          <p:cNvPr id="20" name="Picture 19">
            <a:extLst>
              <a:ext uri="{FF2B5EF4-FFF2-40B4-BE49-F238E27FC236}">
                <a16:creationId xmlns:a16="http://schemas.microsoft.com/office/drawing/2014/main" id="{F47C60CC-57F4-4D86-A08C-7E547F4F4B5B}"/>
              </a:ext>
            </a:extLst>
          </p:cNvPr>
          <p:cNvPicPr>
            <a:picLocks noChangeAspect="1"/>
          </p:cNvPicPr>
          <p:nvPr/>
        </p:nvPicPr>
        <p:blipFill>
          <a:blip r:embed="rId5"/>
          <a:stretch>
            <a:fillRect/>
          </a:stretch>
        </p:blipFill>
        <p:spPr>
          <a:xfrm>
            <a:off x="6417019" y="4213149"/>
            <a:ext cx="3448050" cy="657225"/>
          </a:xfrm>
          <a:prstGeom prst="rect">
            <a:avLst/>
          </a:prstGeom>
        </p:spPr>
      </p:pic>
    </p:spTree>
    <p:extLst>
      <p:ext uri="{BB962C8B-B14F-4D97-AF65-F5344CB8AC3E}">
        <p14:creationId xmlns:p14="http://schemas.microsoft.com/office/powerpoint/2010/main" val="2142264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10" grpId="0"/>
      <p:bldP spid="11" grpId="0"/>
      <p:bldP spid="1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2ABD0-276A-4ED0-86A2-8ED8C4EF80FD}"/>
              </a:ext>
            </a:extLst>
          </p:cNvPr>
          <p:cNvSpPr>
            <a:spLocks noGrp="1"/>
          </p:cNvSpPr>
          <p:nvPr>
            <p:ph type="title"/>
          </p:nvPr>
        </p:nvSpPr>
        <p:spPr>
          <a:xfrm>
            <a:off x="2135341" y="241880"/>
            <a:ext cx="7729728" cy="524474"/>
          </a:xfrm>
        </p:spPr>
        <p:txBody>
          <a:bodyPr>
            <a:normAutofit fontScale="90000"/>
          </a:bodyPr>
          <a:lstStyle/>
          <a:p>
            <a:r>
              <a:rPr lang="en-US" b="1" dirty="0"/>
              <a:t>Conclusions + next steps</a:t>
            </a:r>
          </a:p>
        </p:txBody>
      </p:sp>
      <p:graphicFrame>
        <p:nvGraphicFramePr>
          <p:cNvPr id="3" name="Table 2">
            <a:extLst>
              <a:ext uri="{FF2B5EF4-FFF2-40B4-BE49-F238E27FC236}">
                <a16:creationId xmlns:a16="http://schemas.microsoft.com/office/drawing/2014/main" id="{AC90ABC3-316B-4265-B0E2-1AE185143D29}"/>
              </a:ext>
            </a:extLst>
          </p:cNvPr>
          <p:cNvGraphicFramePr>
            <a:graphicFrameLocks noGrp="1"/>
          </p:cNvGraphicFramePr>
          <p:nvPr>
            <p:extLst>
              <p:ext uri="{D42A27DB-BD31-4B8C-83A1-F6EECF244321}">
                <p14:modId xmlns:p14="http://schemas.microsoft.com/office/powerpoint/2010/main" val="772489847"/>
              </p:ext>
            </p:extLst>
          </p:nvPr>
        </p:nvGraphicFramePr>
        <p:xfrm>
          <a:off x="2891254" y="1798320"/>
          <a:ext cx="6409492" cy="1630680"/>
        </p:xfrm>
        <a:graphic>
          <a:graphicData uri="http://schemas.openxmlformats.org/drawingml/2006/table">
            <a:tbl>
              <a:tblPr firstRow="1" bandRow="1">
                <a:tableStyleId>{21E4AEA4-8DFA-4A89-87EB-49C32662AFE0}</a:tableStyleId>
              </a:tblPr>
              <a:tblGrid>
                <a:gridCol w="1400336">
                  <a:extLst>
                    <a:ext uri="{9D8B030D-6E8A-4147-A177-3AD203B41FA5}">
                      <a16:colId xmlns:a16="http://schemas.microsoft.com/office/drawing/2014/main" val="930866443"/>
                    </a:ext>
                  </a:extLst>
                </a:gridCol>
                <a:gridCol w="1252289">
                  <a:extLst>
                    <a:ext uri="{9D8B030D-6E8A-4147-A177-3AD203B41FA5}">
                      <a16:colId xmlns:a16="http://schemas.microsoft.com/office/drawing/2014/main" val="2060155063"/>
                    </a:ext>
                  </a:extLst>
                </a:gridCol>
                <a:gridCol w="1252289">
                  <a:extLst>
                    <a:ext uri="{9D8B030D-6E8A-4147-A177-3AD203B41FA5}">
                      <a16:colId xmlns:a16="http://schemas.microsoft.com/office/drawing/2014/main" val="3440867942"/>
                    </a:ext>
                  </a:extLst>
                </a:gridCol>
                <a:gridCol w="1252289">
                  <a:extLst>
                    <a:ext uri="{9D8B030D-6E8A-4147-A177-3AD203B41FA5}">
                      <a16:colId xmlns:a16="http://schemas.microsoft.com/office/drawing/2014/main" val="2472173944"/>
                    </a:ext>
                  </a:extLst>
                </a:gridCol>
                <a:gridCol w="1252289">
                  <a:extLst>
                    <a:ext uri="{9D8B030D-6E8A-4147-A177-3AD203B41FA5}">
                      <a16:colId xmlns:a16="http://schemas.microsoft.com/office/drawing/2014/main" val="1813344761"/>
                    </a:ext>
                  </a:extLst>
                </a:gridCol>
              </a:tblGrid>
              <a:tr h="370840">
                <a:tc>
                  <a:txBody>
                    <a:bodyPr/>
                    <a:lstStyle/>
                    <a:p>
                      <a:pPr algn="l"/>
                      <a:r>
                        <a:rPr lang="en-US" sz="1400" b="1" dirty="0">
                          <a:ln>
                            <a:solidFill>
                              <a:schemeClr val="tx1"/>
                            </a:solidFill>
                          </a:ln>
                          <a:solidFill>
                            <a:schemeClr val="tx1"/>
                          </a:solidFill>
                        </a:rPr>
                        <a:t>Model Type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1400" b="1" dirty="0">
                          <a:ln>
                            <a:solidFill>
                              <a:schemeClr val="tx1"/>
                            </a:solidFill>
                          </a:ln>
                          <a:solidFill>
                            <a:schemeClr val="tx1"/>
                          </a:solidFill>
                        </a:rPr>
                        <a:t>Short ASE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400" b="1" dirty="0">
                          <a:ln>
                            <a:solidFill>
                              <a:schemeClr val="tx1"/>
                            </a:solidFill>
                          </a:ln>
                          <a:solidFill>
                            <a:schemeClr val="tx1"/>
                          </a:solidFill>
                        </a:rPr>
                        <a:t>Short Rolling ASE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400" b="1" dirty="0">
                          <a:ln>
                            <a:solidFill>
                              <a:schemeClr val="tx1"/>
                            </a:solidFill>
                          </a:ln>
                          <a:solidFill>
                            <a:schemeClr val="tx1"/>
                          </a:solidFill>
                        </a:rPr>
                        <a:t>Long ASE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400" b="1" dirty="0">
                          <a:ln>
                            <a:solidFill>
                              <a:schemeClr val="tx1"/>
                            </a:solidFill>
                          </a:ln>
                          <a:solidFill>
                            <a:schemeClr val="tx1"/>
                          </a:solidFill>
                        </a:rPr>
                        <a:t>Long Rolling ASE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46915195"/>
                  </a:ext>
                </a:extLst>
              </a:tr>
              <a:tr h="370840">
                <a:tc>
                  <a:txBody>
                    <a:bodyPr/>
                    <a:lstStyle/>
                    <a:p>
                      <a:r>
                        <a:rPr lang="en-US" sz="1400" b="0" dirty="0">
                          <a:ln>
                            <a:solidFill>
                              <a:schemeClr val="tx1"/>
                            </a:solidFill>
                          </a:ln>
                          <a:solidFill>
                            <a:schemeClr val="tx1"/>
                          </a:solidFill>
                        </a:rPr>
                        <a:t>ARMA(5,5)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0" dirty="0">
                          <a:ln>
                            <a:solidFill>
                              <a:schemeClr val="tx1"/>
                            </a:solidFill>
                          </a:ln>
                          <a:solidFill>
                            <a:schemeClr val="tx1"/>
                          </a:solidFill>
                        </a:rPr>
                        <a:t>852.4636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0" dirty="0">
                          <a:ln>
                            <a:solidFill>
                              <a:schemeClr val="tx1"/>
                            </a:solidFill>
                          </a:ln>
                          <a:solidFill>
                            <a:schemeClr val="tx1"/>
                          </a:solidFill>
                        </a:rPr>
                        <a:t>473.4389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0" dirty="0">
                          <a:ln>
                            <a:solidFill>
                              <a:schemeClr val="tx1"/>
                            </a:solidFill>
                          </a:ln>
                          <a:solidFill>
                            <a:schemeClr val="tx1"/>
                          </a:solidFill>
                        </a:rPr>
                        <a:t>777.2503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0" dirty="0">
                          <a:ln>
                            <a:solidFill>
                              <a:schemeClr val="tx1"/>
                            </a:solidFill>
                          </a:ln>
                          <a:solidFill>
                            <a:schemeClr val="tx1"/>
                          </a:solidFill>
                        </a:rPr>
                        <a:t>897.8244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31270731"/>
                  </a:ext>
                </a:extLst>
              </a:tr>
              <a:tr h="370840">
                <a:tc>
                  <a:txBody>
                    <a:bodyPr/>
                    <a:lstStyle/>
                    <a:p>
                      <a:r>
                        <a:rPr lang="en-US" sz="1400" b="0" dirty="0">
                          <a:ln>
                            <a:solidFill>
                              <a:schemeClr val="tx1"/>
                            </a:solidFill>
                          </a:ln>
                          <a:solidFill>
                            <a:schemeClr val="tx1"/>
                          </a:solidFill>
                        </a:rPr>
                        <a:t>ARIMA(9,1,1)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0" dirty="0">
                          <a:ln>
                            <a:solidFill>
                              <a:schemeClr val="tx1"/>
                            </a:solidFill>
                          </a:ln>
                          <a:solidFill>
                            <a:schemeClr val="tx1"/>
                          </a:solidFill>
                        </a:rPr>
                        <a:t>888.2925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0" dirty="0">
                          <a:ln>
                            <a:solidFill>
                              <a:schemeClr val="tx1"/>
                            </a:solidFill>
                          </a:ln>
                          <a:solidFill>
                            <a:schemeClr val="tx1"/>
                          </a:solidFill>
                        </a:rPr>
                        <a:t>518.2834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0" dirty="0">
                          <a:ln>
                            <a:solidFill>
                              <a:schemeClr val="tx1"/>
                            </a:solidFill>
                          </a:ln>
                          <a:solidFill>
                            <a:schemeClr val="tx1"/>
                          </a:solidFill>
                        </a:rPr>
                        <a:t>866.2923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0" dirty="0">
                          <a:ln>
                            <a:solidFill>
                              <a:schemeClr val="tx1"/>
                            </a:solidFill>
                          </a:ln>
                          <a:solidFill>
                            <a:schemeClr val="tx1"/>
                          </a:solidFill>
                        </a:rPr>
                        <a:t>1304.745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96170659"/>
                  </a:ext>
                </a:extLst>
              </a:tr>
              <a:tr h="370840">
                <a:tc>
                  <a:txBody>
                    <a:bodyPr/>
                    <a:lstStyle/>
                    <a:p>
                      <a:r>
                        <a:rPr lang="en-US" sz="1400" b="0" dirty="0">
                          <a:ln>
                            <a:solidFill>
                              <a:schemeClr val="tx1"/>
                            </a:solidFill>
                          </a:ln>
                          <a:solidFill>
                            <a:schemeClr val="tx1"/>
                          </a:solidFill>
                        </a:rPr>
                        <a:t>Sig-Plus Noise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0" dirty="0">
                          <a:ln>
                            <a:solidFill>
                              <a:schemeClr val="tx1"/>
                            </a:solidFill>
                          </a:ln>
                          <a:solidFill>
                            <a:schemeClr val="tx1"/>
                          </a:solidFill>
                        </a:rPr>
                        <a:t>1339.791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b="0" dirty="0">
                          <a:ln>
                            <a:solidFill>
                              <a:schemeClr val="tx1"/>
                            </a:solidFill>
                          </a:ln>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dirty="0">
                          <a:ln>
                            <a:solidFill>
                              <a:schemeClr val="tx1"/>
                            </a:solidFill>
                          </a:ln>
                          <a:solidFill>
                            <a:schemeClr val="tx1"/>
                          </a:solidFill>
                        </a:rPr>
                        <a:t>731.63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b="0" dirty="0">
                          <a:ln>
                            <a:solidFill>
                              <a:schemeClr val="tx1"/>
                            </a:solidFill>
                          </a:ln>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64777231"/>
                  </a:ext>
                </a:extLst>
              </a:tr>
            </a:tbl>
          </a:graphicData>
        </a:graphic>
      </p:graphicFrame>
      <p:cxnSp>
        <p:nvCxnSpPr>
          <p:cNvPr id="5" name="Straight Arrow Connector 4">
            <a:extLst>
              <a:ext uri="{FF2B5EF4-FFF2-40B4-BE49-F238E27FC236}">
                <a16:creationId xmlns:a16="http://schemas.microsoft.com/office/drawing/2014/main" id="{6EAC405A-0C5E-4543-BE09-83FF6EBE33E6}"/>
              </a:ext>
            </a:extLst>
          </p:cNvPr>
          <p:cNvCxnSpPr>
            <a:cxnSpLocks/>
          </p:cNvCxnSpPr>
          <p:nvPr/>
        </p:nvCxnSpPr>
        <p:spPr>
          <a:xfrm>
            <a:off x="2292806" y="3331300"/>
            <a:ext cx="4411758"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947151B3-B975-4D37-9F73-6670E3D4958A}"/>
              </a:ext>
            </a:extLst>
          </p:cNvPr>
          <p:cNvCxnSpPr>
            <a:cxnSpLocks/>
          </p:cNvCxnSpPr>
          <p:nvPr/>
        </p:nvCxnSpPr>
        <p:spPr>
          <a:xfrm>
            <a:off x="2292806" y="2606102"/>
            <a:ext cx="3250429"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43B10D3D-5D30-430F-8AD2-E76CC3213EC8}"/>
              </a:ext>
            </a:extLst>
          </p:cNvPr>
          <p:cNvSpPr txBox="1"/>
          <p:nvPr/>
        </p:nvSpPr>
        <p:spPr>
          <a:xfrm>
            <a:off x="2588613" y="3928363"/>
            <a:ext cx="6409492" cy="1200329"/>
          </a:xfrm>
          <a:prstGeom prst="rect">
            <a:avLst/>
          </a:prstGeom>
          <a:noFill/>
        </p:spPr>
        <p:txBody>
          <a:bodyPr wrap="square" rtlCol="0">
            <a:spAutoFit/>
          </a:bodyPr>
          <a:lstStyle/>
          <a:p>
            <a:r>
              <a:rPr lang="en-US" b="1" dirty="0"/>
              <a:t>Next Steps &amp; Future Areas of Analysis:</a:t>
            </a:r>
          </a:p>
          <a:p>
            <a:pPr marL="285750" indent="-285750">
              <a:buFont typeface="Arial" panose="020B0604020202020204" pitchFamily="34" charset="0"/>
              <a:buChar char="•"/>
            </a:pPr>
            <a:r>
              <a:rPr lang="en-US" dirty="0"/>
              <a:t>Vector Autoregressive (AR) with Victim Sex and Victim Race</a:t>
            </a:r>
          </a:p>
          <a:p>
            <a:pPr marL="285750" indent="-285750">
              <a:buFont typeface="Arial" panose="020B0604020202020204" pitchFamily="34" charset="0"/>
              <a:buChar char="•"/>
            </a:pPr>
            <a:r>
              <a:rPr lang="en-US" dirty="0"/>
              <a:t>Neural Network Model</a:t>
            </a:r>
          </a:p>
          <a:p>
            <a:pPr marL="285750" indent="-285750">
              <a:buFont typeface="Arial" panose="020B0604020202020204" pitchFamily="34" charset="0"/>
              <a:buChar char="•"/>
            </a:pPr>
            <a:r>
              <a:rPr lang="en-US" dirty="0"/>
              <a:t>Ensemble Method</a:t>
            </a:r>
          </a:p>
        </p:txBody>
      </p:sp>
      <p:sp>
        <p:nvSpPr>
          <p:cNvPr id="11" name="TextBox 10">
            <a:extLst>
              <a:ext uri="{FF2B5EF4-FFF2-40B4-BE49-F238E27FC236}">
                <a16:creationId xmlns:a16="http://schemas.microsoft.com/office/drawing/2014/main" id="{6DFA4360-0F4F-4BBD-A854-B4576EE4A3B3}"/>
              </a:ext>
            </a:extLst>
          </p:cNvPr>
          <p:cNvSpPr txBox="1"/>
          <p:nvPr/>
        </p:nvSpPr>
        <p:spPr>
          <a:xfrm>
            <a:off x="2588613" y="1035662"/>
            <a:ext cx="6299748" cy="646331"/>
          </a:xfrm>
          <a:prstGeom prst="rect">
            <a:avLst/>
          </a:prstGeom>
          <a:noFill/>
        </p:spPr>
        <p:txBody>
          <a:bodyPr wrap="square" rtlCol="0">
            <a:spAutoFit/>
          </a:bodyPr>
          <a:lstStyle/>
          <a:p>
            <a:r>
              <a:rPr lang="en-US" b="1" dirty="0"/>
              <a:t>So far we can conclude… “all models are wrong, some are useful”.</a:t>
            </a:r>
          </a:p>
        </p:txBody>
      </p:sp>
      <p:sp>
        <p:nvSpPr>
          <p:cNvPr id="15" name="TextBox 14">
            <a:extLst>
              <a:ext uri="{FF2B5EF4-FFF2-40B4-BE49-F238E27FC236}">
                <a16:creationId xmlns:a16="http://schemas.microsoft.com/office/drawing/2014/main" id="{DB01CC79-D8E9-4D88-92E5-59FD961C41A8}"/>
              </a:ext>
            </a:extLst>
          </p:cNvPr>
          <p:cNvSpPr txBox="1"/>
          <p:nvPr/>
        </p:nvSpPr>
        <p:spPr>
          <a:xfrm>
            <a:off x="1329413" y="2113559"/>
            <a:ext cx="1108569" cy="646331"/>
          </a:xfrm>
          <a:prstGeom prst="rect">
            <a:avLst/>
          </a:prstGeom>
          <a:noFill/>
        </p:spPr>
        <p:txBody>
          <a:bodyPr wrap="square" rtlCol="0">
            <a:spAutoFit/>
          </a:bodyPr>
          <a:lstStyle/>
          <a:p>
            <a:r>
              <a:rPr lang="en-US" sz="1200" dirty="0"/>
              <a:t>Better for short term forecasting</a:t>
            </a:r>
          </a:p>
        </p:txBody>
      </p:sp>
      <p:sp>
        <p:nvSpPr>
          <p:cNvPr id="16" name="TextBox 15">
            <a:extLst>
              <a:ext uri="{FF2B5EF4-FFF2-40B4-BE49-F238E27FC236}">
                <a16:creationId xmlns:a16="http://schemas.microsoft.com/office/drawing/2014/main" id="{C3E9974A-ACEC-4853-B1C5-7787A94E22FE}"/>
              </a:ext>
            </a:extLst>
          </p:cNvPr>
          <p:cNvSpPr txBox="1"/>
          <p:nvPr/>
        </p:nvSpPr>
        <p:spPr>
          <a:xfrm>
            <a:off x="1115794" y="3098646"/>
            <a:ext cx="1298748" cy="461665"/>
          </a:xfrm>
          <a:prstGeom prst="rect">
            <a:avLst/>
          </a:prstGeom>
          <a:noFill/>
        </p:spPr>
        <p:txBody>
          <a:bodyPr wrap="square" rtlCol="0">
            <a:spAutoFit/>
          </a:bodyPr>
          <a:lstStyle/>
          <a:p>
            <a:r>
              <a:rPr lang="en-US" sz="1200" dirty="0"/>
              <a:t>Better for long term forecasting</a:t>
            </a:r>
          </a:p>
        </p:txBody>
      </p:sp>
    </p:spTree>
    <p:extLst>
      <p:ext uri="{BB962C8B-B14F-4D97-AF65-F5344CB8AC3E}">
        <p14:creationId xmlns:p14="http://schemas.microsoft.com/office/powerpoint/2010/main" val="21728833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5" grpId="0"/>
      <p:bldP spid="16" grpId="0"/>
    </p:bldLst>
  </p:timing>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Parcel</Template>
  <TotalTime>14605</TotalTime>
  <Words>690</Words>
  <Application>Microsoft Office PowerPoint</Application>
  <PresentationFormat>Widescreen</PresentationFormat>
  <Paragraphs>126</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Cambria Math</vt:lpstr>
      <vt:lpstr>Gill Sans MT</vt:lpstr>
      <vt:lpstr>Parcel</vt:lpstr>
      <vt:lpstr>Dallas crime time series analysis</vt:lpstr>
      <vt:lpstr>introduction</vt:lpstr>
      <vt:lpstr>Data summary</vt:lpstr>
      <vt:lpstr>Modeling - ARMA(5,5)</vt:lpstr>
      <vt:lpstr>Modeling – ARIMA(9,1,1)</vt:lpstr>
      <vt:lpstr>Modeling – Signal-plus noise</vt:lpstr>
      <vt:lpstr>Modeling – Signal-plus noise</vt:lpstr>
      <vt:lpstr>Conclusions + next steps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DS6373 Time Series – Unit 2</dc:title>
  <dc:creator>Wei, David</dc:creator>
  <cp:lastModifiedBy>Wei, David</cp:lastModifiedBy>
  <cp:revision>867</cp:revision>
  <dcterms:created xsi:type="dcterms:W3CDTF">2021-01-12T13:52:25Z</dcterms:created>
  <dcterms:modified xsi:type="dcterms:W3CDTF">2021-03-27T20:53:06Z</dcterms:modified>
</cp:coreProperties>
</file>