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1" r:id="rId4"/>
    <p:sldId id="258" r:id="rId5"/>
    <p:sldId id="261" r:id="rId6"/>
    <p:sldId id="279" r:id="rId7"/>
    <p:sldId id="262" r:id="rId8"/>
    <p:sldId id="278" r:id="rId9"/>
    <p:sldId id="271" r:id="rId10"/>
    <p:sldId id="274" r:id="rId11"/>
    <p:sldId id="272" r:id="rId12"/>
    <p:sldId id="275" r:id="rId13"/>
    <p:sldId id="269" r:id="rId14"/>
    <p:sldId id="28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694"/>
  </p:normalViewPr>
  <p:slideViewPr>
    <p:cSldViewPr snapToGrid="0">
      <p:cViewPr varScale="1">
        <p:scale>
          <a:sx n="146" d="100"/>
          <a:sy n="146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26EA-9358-497E-8862-972AF210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64A8-7B3D-4D67-8B2B-DE6AB48F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566E-6642-4470-ADD1-3418E6E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F5D2-CDF2-4059-AE2D-908C0C7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566F-0B67-401D-9382-F80B7DA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B35-6FFB-4D1F-8DFD-60A85FDE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2E31-73A2-4B8A-928C-AC45206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AEB5-B441-44C8-A86F-E63E27A9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854-DFA1-4C0E-9889-0BDBBD7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93B5-087F-4057-BC6A-3FCDA9E6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FA50E-3393-4FE9-93BA-0B598286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7D5-92A5-49AC-90E4-7E52D88C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15E6-8F35-437B-B604-00A9B901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6AB7-873B-4C96-82E7-64EFDC8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1089-7F16-4A41-AA32-9187BAA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6BA4-9807-490C-9ED0-FBE79CC5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AB4A-8138-4A99-A28B-198D5ED4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D076-F45B-47F5-8304-C173455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D93-B9E4-466F-A7A2-9A360C02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9769-A476-4A5A-9647-82B14EC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84E-4E4B-4745-AD2B-C267586C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8429-DD20-4E6D-A3AB-EFF40F4D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F875-BF4C-41D4-8908-9A534423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BBE0-6595-4607-BF60-210B399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42-F08A-4152-AD47-9AAE53D5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4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15D7-4A14-4992-BFB5-830B003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F57B-1960-45A0-BBC7-64EC0EAA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B59E-E019-4E2D-B097-FE31AF1C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3200-BFDF-4A00-A02C-73066315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69E5-A1CF-4BB7-8D4B-1188CF5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8AF7-E139-407A-BE03-EDEA095A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B06-2214-4EFB-AB66-09211D87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A20-6F79-4524-AFB4-8CCAE6B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0EBE-AC77-4A6A-B61D-BDEABC43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740B-F247-47C6-8C5E-027E4E85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A339-7771-42F3-8C91-9B70951E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7B2F3-206E-4286-85D7-00F0C9AE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F004-888B-4981-9A68-E1100DA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6C8-3D51-45BF-9A94-2513277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707-B378-4BC4-827A-95CD041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0E21-818F-487D-80A6-5B971C9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5692-00C9-46C8-A263-8BED7C27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9519-3D4E-4EC7-966D-BCA342F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24628-476C-4DBE-9511-1F85D36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485C-D7F9-446B-889A-F922EE73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B878-906F-406C-B255-F336D83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72A3-CFF6-4DB6-A7CB-2322E7F8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52C6-F9CC-4427-80C6-2900BEB8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57C0-5A8C-4090-B345-C2537D60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ED41-4698-46DD-A847-D641CE1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B25F-0DB1-4889-B157-D0FE4EF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8C1-B2D1-40C5-9ED6-961D7F9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29C-93A4-44CE-98F1-4447ABD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48B2-0190-4EC8-B7E6-1769C4E8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5651-FE86-4971-8292-10B3EEA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A06-5E0C-4A63-B679-4467AAB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A00D-7E88-440D-9215-0B7CDF7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A56A-47C6-4D27-A8A5-2523ED0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7846-9F27-467A-A037-A641131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2693-E5C2-400C-AF76-C4B2A277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A2A7-2AF2-4FCA-9E21-8BD2F34B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C992-BA13-44A6-9182-4731849F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3286-2172-4EB1-A514-B40B6962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5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49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40519-E694-A546-936A-2EED4BD4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Exploring the Potential Energy Surface of various Molecules with a Problem-Inspired Ansatz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12B64-7AD7-CD4B-8989-D5563ACC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QHack</a:t>
            </a:r>
            <a:r>
              <a:rPr lang="en-GB" dirty="0"/>
              <a:t> 2022</a:t>
            </a:r>
          </a:p>
          <a:p>
            <a:r>
              <a:rPr lang="en-GB" dirty="0"/>
              <a:t>26 Feb 2022 </a:t>
            </a:r>
          </a:p>
          <a:p>
            <a:r>
              <a:rPr lang="en-GB" dirty="0"/>
              <a:t>Team: </a:t>
            </a:r>
            <a:r>
              <a:rPr lang="en-GB" dirty="0" err="1"/>
              <a:t>Qanything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6777-636C-FE42-82C6-0E8DB2C5FAA4}"/>
              </a:ext>
            </a:extLst>
          </p:cNvPr>
          <p:cNvSpPr txBox="1"/>
          <p:nvPr/>
        </p:nvSpPr>
        <p:spPr>
          <a:xfrm>
            <a:off x="130629" y="4429919"/>
            <a:ext cx="7977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Chee Chong </a:t>
            </a:r>
            <a:r>
              <a:rPr lang="en-SG" dirty="0" err="1"/>
              <a:t>Hian</a:t>
            </a:r>
            <a:r>
              <a:rPr lang="en-SG" dirty="0"/>
              <a:t> (Lead, Coder,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Benjamin Tan (Proofreading,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Gan </a:t>
            </a:r>
            <a:r>
              <a:rPr lang="en-SG" dirty="0" err="1"/>
              <a:t>Beng</a:t>
            </a:r>
            <a:r>
              <a:rPr lang="en-SG" dirty="0"/>
              <a:t> Yee &amp; </a:t>
            </a:r>
            <a:r>
              <a:rPr lang="en-SG" dirty="0" err="1"/>
              <a:t>Supanut</a:t>
            </a:r>
            <a:r>
              <a:rPr lang="en-SG" dirty="0"/>
              <a:t> </a:t>
            </a:r>
            <a:r>
              <a:rPr lang="en-SG" dirty="0" err="1"/>
              <a:t>Thanasilp</a:t>
            </a:r>
            <a:r>
              <a:rPr lang="en-SG" dirty="0"/>
              <a:t> (Tried in Running Our Quantum Circuit on Real IBM Devices, but it didn’t work due to Technical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Adrain</a:t>
            </a:r>
            <a:r>
              <a:rPr lang="en-SG" dirty="0"/>
              <a:t> </a:t>
            </a:r>
            <a:r>
              <a:rPr lang="en-SG" dirty="0" err="1"/>
              <a:t>Mak</a:t>
            </a:r>
            <a:r>
              <a:rPr lang="en-SG" dirty="0"/>
              <a:t> (Proofreading)</a:t>
            </a:r>
          </a:p>
        </p:txBody>
      </p:sp>
    </p:spTree>
    <p:extLst>
      <p:ext uri="{BB962C8B-B14F-4D97-AF65-F5344CB8AC3E}">
        <p14:creationId xmlns:p14="http://schemas.microsoft.com/office/powerpoint/2010/main" val="28202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C12A25F-E2AA-49DF-8B02-A22D25903F81}"/>
              </a:ext>
            </a:extLst>
          </p:cNvPr>
          <p:cNvSpPr txBox="1"/>
          <p:nvPr/>
        </p:nvSpPr>
        <p:spPr>
          <a:xfrm rot="16200000">
            <a:off x="-809421" y="359233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E5312E0-E72C-43B2-951B-1B461E13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/>
          <a:stretch/>
        </p:blipFill>
        <p:spPr>
          <a:xfrm>
            <a:off x="6456767" y="4125599"/>
            <a:ext cx="3118402" cy="26566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EB71A5-856E-4B57-AE99-37625814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/>
          <a:stretch/>
        </p:blipFill>
        <p:spPr>
          <a:xfrm>
            <a:off x="6456767" y="1428834"/>
            <a:ext cx="3126816" cy="2656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F3E252-8EEE-499A-B899-34CEBDF3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444365" y="4085480"/>
            <a:ext cx="3126817" cy="26352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345691-8B69-4642-BB50-8EF14E68C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9"/>
          <a:stretch/>
        </p:blipFill>
        <p:spPr>
          <a:xfrm>
            <a:off x="444365" y="1428834"/>
            <a:ext cx="3147573" cy="26566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B38ED6-0D0B-45BE-8DD4-3138431047B9}"/>
              </a:ext>
            </a:extLst>
          </p:cNvPr>
          <p:cNvSpPr txBox="1"/>
          <p:nvPr/>
        </p:nvSpPr>
        <p:spPr>
          <a:xfrm rot="16200000">
            <a:off x="5202981" y="3931591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05F8DE-A718-49F3-8132-33555141D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56" y="4246784"/>
            <a:ext cx="2643044" cy="2312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D572A8-6175-4381-B1BD-A26F75585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98" y="4144693"/>
            <a:ext cx="2616182" cy="2289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F966B4-F462-4ED0-BBD8-7C85FB47C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7" y="1500461"/>
            <a:ext cx="2616182" cy="22891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660761-3BD7-4EDB-B068-49049DA76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19" y="1530857"/>
            <a:ext cx="2616181" cy="2289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0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D58E3A-BEAB-664D-BF62-26CA96FE62BE}"/>
              </a:ext>
            </a:extLst>
          </p:cNvPr>
          <p:cNvSpPr txBox="1"/>
          <p:nvPr/>
        </p:nvSpPr>
        <p:spPr>
          <a:xfrm>
            <a:off x="4175241" y="777887"/>
            <a:ext cx="421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Other Open Providers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76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DB21517-4848-4BDF-987B-777EE8B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/>
          <a:stretch/>
        </p:blipFill>
        <p:spPr>
          <a:xfrm>
            <a:off x="2543741" y="1635447"/>
            <a:ext cx="2392821" cy="199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2A4DE-0C0A-4853-9556-F438BE20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/>
          <a:stretch/>
        </p:blipFill>
        <p:spPr>
          <a:xfrm>
            <a:off x="219270" y="1635447"/>
            <a:ext cx="2324471" cy="199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D9D9BB-C913-48A5-AF49-F45FC3F67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5"/>
          <a:stretch/>
        </p:blipFill>
        <p:spPr>
          <a:xfrm>
            <a:off x="4936562" y="1635447"/>
            <a:ext cx="2387706" cy="199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1008304" y="239681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81C3B97-42A1-4C91-9EBF-4B966D009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5"/>
          <a:stretch/>
        </p:blipFill>
        <p:spPr>
          <a:xfrm>
            <a:off x="7369722" y="1643126"/>
            <a:ext cx="2347367" cy="19867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915401-7352-4140-9AC1-C323231B78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5"/>
          <a:stretch/>
        </p:blipFill>
        <p:spPr>
          <a:xfrm>
            <a:off x="9713175" y="1652651"/>
            <a:ext cx="2370289" cy="199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4AA12B-18C7-4832-AD80-BD4E3B77B8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"/>
          <a:stretch/>
        </p:blipFill>
        <p:spPr>
          <a:xfrm>
            <a:off x="9621096" y="3784480"/>
            <a:ext cx="2418273" cy="2269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1DFC83-BCCF-4C45-B51C-0C1258FA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6" y="3793774"/>
            <a:ext cx="2646043" cy="23152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BDAFF1-C0A6-441A-A2CD-656D8B62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4" y="3793774"/>
            <a:ext cx="2646043" cy="23152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F20284-9324-401C-AA14-76FE8AE1F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5" y="3784480"/>
            <a:ext cx="2646042" cy="23152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DE0D59-184B-45FB-A15F-F22A19C9E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56" y="3863099"/>
            <a:ext cx="2566814" cy="2245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1AACD2-ADA1-414D-9D5E-EA4E5B79A1A2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3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925253" y="2396773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785F28-52DC-45FB-8D11-DA920A86F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0"/>
          <a:stretch/>
        </p:blipFill>
        <p:spPr>
          <a:xfrm>
            <a:off x="299814" y="1623541"/>
            <a:ext cx="2375825" cy="199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8D35C-03E6-43CC-9907-67D6D0AF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68"/>
          <a:stretch/>
        </p:blipFill>
        <p:spPr>
          <a:xfrm>
            <a:off x="4988047" y="1663978"/>
            <a:ext cx="2421870" cy="199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232BC-F5CE-4A1C-BFA7-CA3DD130F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5"/>
          <a:stretch/>
        </p:blipFill>
        <p:spPr>
          <a:xfrm>
            <a:off x="2675639" y="1644928"/>
            <a:ext cx="2347367" cy="198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D3B3E-F238-44CC-977F-51EF23AB8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"/>
          <a:stretch/>
        </p:blipFill>
        <p:spPr>
          <a:xfrm>
            <a:off x="9723349" y="1661641"/>
            <a:ext cx="2417808" cy="199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FAABC-F342-4DD5-8E86-D60B9C9A5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" y="3646516"/>
            <a:ext cx="2649371" cy="231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A9DD9-F44B-4059-B67C-71A507848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82" y="3679163"/>
            <a:ext cx="2649370" cy="2318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15CDB2-3AB2-41C8-8863-99223B029D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/>
        </p:blipFill>
        <p:spPr>
          <a:xfrm>
            <a:off x="9607328" y="3675640"/>
            <a:ext cx="2536233" cy="2312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C902A8-BCC5-4599-9249-C62C14AF3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55" y="3687732"/>
            <a:ext cx="2616182" cy="2289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485E8D-BF68-4FA6-AA10-9D2FA3D190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69"/>
          <a:stretch/>
        </p:blipFill>
        <p:spPr>
          <a:xfrm>
            <a:off x="7390867" y="1672635"/>
            <a:ext cx="2378206" cy="199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CD63BA-8A10-4B64-BB99-CA8789F832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98" y="3791990"/>
            <a:ext cx="2538543" cy="2175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CAA7A7-CB37-5D46-BD11-985CB64130CC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8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B29A78-661E-4E8F-8C45-C1D26D42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/>
          <a:stretch/>
        </p:blipFill>
        <p:spPr>
          <a:xfrm>
            <a:off x="688286" y="1139476"/>
            <a:ext cx="5235835" cy="362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FB36B-5D2E-4BF6-87B8-848C6198ADC5}"/>
              </a:ext>
            </a:extLst>
          </p:cNvPr>
          <p:cNvSpPr txBox="1"/>
          <p:nvPr/>
        </p:nvSpPr>
        <p:spPr>
          <a:xfrm rot="16200000">
            <a:off x="-919362" y="2536044"/>
            <a:ext cx="255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71BDC8-6BF0-40A7-9DE3-1064A2AB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7898" r="-5093" b="-1172"/>
          <a:stretch/>
        </p:blipFill>
        <p:spPr>
          <a:xfrm>
            <a:off x="6948472" y="1413784"/>
            <a:ext cx="5491845" cy="3414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421AC7-5AFB-4208-8538-04D4E1D1BDB7}"/>
              </a:ext>
            </a:extLst>
          </p:cNvPr>
          <p:cNvSpPr txBox="1"/>
          <p:nvPr/>
        </p:nvSpPr>
        <p:spPr>
          <a:xfrm rot="16200000">
            <a:off x="5636101" y="2528564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E2CCDE-681C-4626-AE0E-E3BD307A1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1172" r="8650"/>
          <a:stretch/>
        </p:blipFill>
        <p:spPr>
          <a:xfrm>
            <a:off x="1712637" y="1750299"/>
            <a:ext cx="1657607" cy="10957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07ADC0-C7B7-4A60-9D1F-CE3161B16406}"/>
              </a:ext>
            </a:extLst>
          </p:cNvPr>
          <p:cNvSpPr txBox="1"/>
          <p:nvPr/>
        </p:nvSpPr>
        <p:spPr>
          <a:xfrm>
            <a:off x="2147494" y="5173507"/>
            <a:ext cx="7553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Optimizers provided by </a:t>
            </a:r>
            <a:r>
              <a:rPr lang="en-SG" sz="2400" dirty="0" err="1"/>
              <a:t>PennyLane</a:t>
            </a:r>
            <a:r>
              <a:rPr lang="en-SG" sz="2400" dirty="0"/>
              <a:t> were unsuccessful in converging to the reference energy in a limited number of steps (30 Iterations Max)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5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84C33F9-5D27-5742-BB84-A3E667472783}"/>
              </a:ext>
            </a:extLst>
          </p:cNvPr>
          <p:cNvSpPr/>
          <p:nvPr/>
        </p:nvSpPr>
        <p:spPr>
          <a:xfrm>
            <a:off x="5187919" y="3881894"/>
            <a:ext cx="487680" cy="696686"/>
          </a:xfrm>
          <a:prstGeom prst="rightBrace">
            <a:avLst>
              <a:gd name="adj1" fmla="val 3154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57ED5D-C37A-CE42-9300-9EBA0090FA83}"/>
              </a:ext>
            </a:extLst>
          </p:cNvPr>
          <p:cNvCxnSpPr/>
          <p:nvPr/>
        </p:nvCxnSpPr>
        <p:spPr>
          <a:xfrm flipV="1">
            <a:off x="5680282" y="3614057"/>
            <a:ext cx="2157432" cy="62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A2DC8B-0D53-8744-B343-4231EE7BB704}"/>
              </a:ext>
            </a:extLst>
          </p:cNvPr>
          <p:cNvSpPr txBox="1"/>
          <p:nvPr/>
        </p:nvSpPr>
        <p:spPr>
          <a:xfrm>
            <a:off x="5765051" y="4175496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Zoomed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A7FF9-9C6E-1348-89C6-E3D1BF153F17}"/>
              </a:ext>
            </a:extLst>
          </p:cNvPr>
          <p:cNvSpPr txBox="1"/>
          <p:nvPr/>
        </p:nvSpPr>
        <p:spPr>
          <a:xfrm>
            <a:off x="3467260" y="1725855"/>
            <a:ext cx="176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PennyLane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3760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D5B3C-D0C9-461B-82BC-48DDB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8" y="993769"/>
            <a:ext cx="7036479" cy="5015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E554D-386A-1B46-8CB8-009386B9696D}"/>
              </a:ext>
            </a:extLst>
          </p:cNvPr>
          <p:cNvSpPr txBox="1"/>
          <p:nvPr/>
        </p:nvSpPr>
        <p:spPr>
          <a:xfrm>
            <a:off x="5213899" y="2500917"/>
            <a:ext cx="176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PennyLane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3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5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70F33E9-4306-47D5-974A-7933598C3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"/>
          <a:stretch/>
        </p:blipFill>
        <p:spPr>
          <a:xfrm>
            <a:off x="5949586" y="1703165"/>
            <a:ext cx="4647033" cy="3451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8184" y="195207"/>
                <a:ext cx="11586866" cy="864797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(BONUS) </a:t>
                </a:r>
                <a:r>
                  <a:rPr lang="en-SG" sz="28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2900" dirty="0"/>
                  <a:t> with QAMUY using their UCCSD Ansatz</a:t>
                </a:r>
                <a:endParaRPr lang="en-GB" sz="29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8184" y="195207"/>
                <a:ext cx="11586866" cy="864797"/>
              </a:xfrm>
              <a:blipFill>
                <a:blip r:embed="rId3"/>
                <a:stretch>
                  <a:fillRect l="-1094" t="-13043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D3CF5-CABB-4A05-8F03-509E7640E51A}"/>
              </a:ext>
            </a:extLst>
          </p:cNvPr>
          <p:cNvGrpSpPr/>
          <p:nvPr/>
        </p:nvGrpSpPr>
        <p:grpSpPr>
          <a:xfrm>
            <a:off x="1197779" y="1563977"/>
            <a:ext cx="4847058" cy="3590858"/>
            <a:chOff x="4783999" y="2290332"/>
            <a:chExt cx="5257277" cy="37424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ED6B1C-9B27-4BED-918C-7B45509DF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5"/>
            <a:stretch/>
          </p:blipFill>
          <p:spPr>
            <a:xfrm>
              <a:off x="4783999" y="2375601"/>
              <a:ext cx="5257277" cy="365714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822DA-9A34-4F1C-8033-63A781126C1D}"/>
                </a:ext>
              </a:extLst>
            </p:cNvPr>
            <p:cNvSpPr/>
            <p:nvPr/>
          </p:nvSpPr>
          <p:spPr>
            <a:xfrm>
              <a:off x="6369224" y="2290332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3C9A0-85B7-42FE-8F89-814CF264BFCA}"/>
                </a:ext>
              </a:extLst>
            </p:cNvPr>
            <p:cNvSpPr/>
            <p:nvPr/>
          </p:nvSpPr>
          <p:spPr>
            <a:xfrm>
              <a:off x="6619279" y="2482674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/>
              <p:nvPr/>
            </p:nvSpPr>
            <p:spPr>
              <a:xfrm>
                <a:off x="2108993" y="1546315"/>
                <a:ext cx="2500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400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/>
                  <a:t> Morse Curve using QAMUY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93" y="1546315"/>
                <a:ext cx="2500493" cy="307777"/>
              </a:xfrm>
              <a:prstGeom prst="rect">
                <a:avLst/>
              </a:prstGeom>
              <a:blipFill>
                <a:blip r:embed="rId5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9D26A1-D85B-47BF-97C2-38F44AF8BDDE}"/>
              </a:ext>
            </a:extLst>
          </p:cNvPr>
          <p:cNvSpPr txBox="1"/>
          <p:nvPr/>
        </p:nvSpPr>
        <p:spPr>
          <a:xfrm rot="16200000">
            <a:off x="-9819" y="3167578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63208-860D-4AAC-9DC0-8BD09AE04558}"/>
              </a:ext>
            </a:extLst>
          </p:cNvPr>
          <p:cNvSpPr txBox="1"/>
          <p:nvPr/>
        </p:nvSpPr>
        <p:spPr>
          <a:xfrm rot="16200000">
            <a:off x="4798582" y="3167579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5A598F-1242-45BA-8125-B41042198546}"/>
              </a:ext>
            </a:extLst>
          </p:cNvPr>
          <p:cNvSpPr txBox="1"/>
          <p:nvPr/>
        </p:nvSpPr>
        <p:spPr>
          <a:xfrm>
            <a:off x="2889854" y="5449871"/>
            <a:ext cx="6420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PES curves for Helium Dimer and Lithium Hydride obtained using the optimizers provided with QAMUY compared with their reference values</a:t>
            </a:r>
          </a:p>
        </p:txBody>
      </p:sp>
    </p:spTree>
    <p:extLst>
      <p:ext uri="{BB962C8B-B14F-4D97-AF65-F5344CB8AC3E}">
        <p14:creationId xmlns:p14="http://schemas.microsoft.com/office/powerpoint/2010/main" val="192572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891EEC-F520-4696-9B54-86DA90D9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59839"/>
            <a:ext cx="2535730" cy="1460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A9D11-9FC1-488F-AE2A-D6DF566D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6" y="370994"/>
            <a:ext cx="6648079" cy="4248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300585-DA44-429A-8C6D-03EF907C7BF7}"/>
              </a:ext>
            </a:extLst>
          </p:cNvPr>
          <p:cNvSpPr txBox="1">
            <a:spLocks/>
          </p:cNvSpPr>
          <p:nvPr/>
        </p:nvSpPr>
        <p:spPr>
          <a:xfrm>
            <a:off x="209921" y="225037"/>
            <a:ext cx="2601518" cy="812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Project Aim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1AAF-CD96-467B-AF1F-5839C48B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743679"/>
            <a:ext cx="1709913" cy="114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4578-8738-4E20-94DD-86483521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2799061"/>
            <a:ext cx="2034601" cy="16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/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l="-156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/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: Helium Dimer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blipFill>
                <a:blip r:embed="rId8"/>
                <a:stretch>
                  <a:fillRect l="-18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/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GB" dirty="0"/>
                  <a:t>: Lithium Hydride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blipFill>
                <a:blip r:embed="rId9"/>
                <a:stretch>
                  <a:fillRect l="-138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SG" sz="2100" dirty="0"/>
                  <a:t>Aim:  Explore Potential Energy Surface (PES)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1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SG" sz="2100" dirty="0"/>
                  <a:t>, using Variational Quantum </a:t>
                </a:r>
                <a:r>
                  <a:rPr lang="en-SG" sz="2100" dirty="0" err="1"/>
                  <a:t>Eigensolver</a:t>
                </a:r>
                <a:r>
                  <a:rPr lang="en-SG" sz="2100" dirty="0"/>
                  <a:t> (VQE) with a Problem-Inspired Ansatz.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Motivation: PES enables us to study molecular properties, such as the equilibrium molecular bond lengths.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Objectives: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use </a:t>
                </a:r>
                <a:r>
                  <a:rPr lang="en-GB" sz="2100" dirty="0" err="1">
                    <a:latin typeface="-apple-system"/>
                  </a:rPr>
                  <a:t>PennyLane</a:t>
                </a:r>
                <a:r>
                  <a:rPr lang="en-GB" sz="2100" dirty="0">
                    <a:latin typeface="-apple-system"/>
                  </a:rPr>
                  <a:t> to build our problem-inspired ansatz and perform VQE optimization.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implement the IBMQ noise models and </a:t>
                </a:r>
                <a:r>
                  <a:rPr lang="en-GB" sz="2100" dirty="0" err="1">
                    <a:latin typeface="-apple-system"/>
                  </a:rPr>
                  <a:t>Mitig</a:t>
                </a:r>
                <a:r>
                  <a:rPr lang="en-GB" sz="2100" dirty="0">
                    <a:latin typeface="-apple-system"/>
                  </a:rPr>
                  <a:t> zero noise extrapolation and study how NISQ devices can affect the PES.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use QAMUY to cross check our results.</a:t>
                </a:r>
              </a:p>
              <a:p>
                <a:pPr algn="l"/>
                <a:endParaRPr lang="en-GB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  <a:blipFill>
                <a:blip r:embed="rId10"/>
                <a:stretch>
                  <a:fillRect l="-472" t="-4545" r="-708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0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0431BF-1151-4A84-ABB2-73364222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068" y="753533"/>
            <a:ext cx="5487957" cy="7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A718-432C-4F85-8343-A3BD8607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2653713"/>
            <a:ext cx="4524181" cy="630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86289-8BFF-4724-BC6C-0C429370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3359942"/>
            <a:ext cx="4212177" cy="44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7ABCB-1DA1-48AF-BB10-EDEF078B7D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492351"/>
            <a:ext cx="11163300" cy="1045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55245E-F0E6-4D8A-B1A5-36C8E6E54CA1}"/>
              </a:ext>
            </a:extLst>
          </p:cNvPr>
          <p:cNvSpPr txBox="1"/>
          <p:nvPr/>
        </p:nvSpPr>
        <p:spPr>
          <a:xfrm>
            <a:off x="399873" y="1511585"/>
            <a:ext cx="10744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Molecular Hamiltonian is an energy operator consisting of all electrons and the nucleus of the molecule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can be decomposed as a linear combination of Pauli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VQE can be used to find the minimum energy of the molecular Hamiltonian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/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-apple-system"/>
                  </a:rPr>
                  <a:t>We used the Disentangled UCC, a problem-inspired ansatz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It consists of singles and doubles excitation operators applied to the Hartree-</a:t>
                </a:r>
                <a:r>
                  <a:rPr lang="en-GB" dirty="0" err="1">
                    <a:latin typeface="-apple-system"/>
                  </a:rPr>
                  <a:t>Fock</a:t>
                </a:r>
                <a:r>
                  <a:rPr lang="en-GB" dirty="0">
                    <a:latin typeface="-apple-system"/>
                  </a:rPr>
                  <a:t> state.</a:t>
                </a:r>
                <a:endParaRPr lang="en-GB" b="0" i="0" dirty="0">
                  <a:effectLst/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As an example, shown below is the Disentangled UCC ansatz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-apple-system"/>
                  </a:rPr>
                  <a:t>, requiring 4 qubits </a:t>
                </a:r>
                <a:endParaRPr lang="en-SG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blipFill>
                <a:blip r:embed="rId6"/>
                <a:stretch>
                  <a:fillRect l="-436" t="-2703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879FB43-3970-46A4-931A-88F065ED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482133"/>
            <a:ext cx="11163300" cy="1045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/>
              <p:nvPr/>
            </p:nvSpPr>
            <p:spPr>
              <a:xfrm>
                <a:off x="10547762" y="4789233"/>
                <a:ext cx="16442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-apple-system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62" y="4789233"/>
                <a:ext cx="1644238" cy="646331"/>
              </a:xfrm>
              <a:prstGeom prst="rect">
                <a:avLst/>
              </a:prstGeom>
              <a:blipFill>
                <a:blip r:embed="rId7"/>
                <a:stretch>
                  <a:fillRect l="-2963" t="-566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45B99F9-FA67-44F7-938B-0F7FF657829C}"/>
              </a:ext>
            </a:extLst>
          </p:cNvPr>
          <p:cNvSpPr txBox="1"/>
          <p:nvPr/>
        </p:nvSpPr>
        <p:spPr>
          <a:xfrm>
            <a:off x="4001816" y="3783908"/>
            <a:ext cx="89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Singles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B7375-137C-44AE-A2FD-9ACFF896B79B}"/>
              </a:ext>
            </a:extLst>
          </p:cNvPr>
          <p:cNvSpPr txBox="1"/>
          <p:nvPr/>
        </p:nvSpPr>
        <p:spPr>
          <a:xfrm>
            <a:off x="399873" y="5245608"/>
            <a:ext cx="199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Hartree-</a:t>
            </a:r>
            <a:r>
              <a:rPr lang="en-GB" dirty="0" err="1">
                <a:latin typeface="-apple-system"/>
              </a:rPr>
              <a:t>Fock</a:t>
            </a:r>
            <a:r>
              <a:rPr lang="en-GB" dirty="0">
                <a:latin typeface="-apple-system"/>
              </a:rPr>
              <a:t> state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A7898-2158-40F1-A173-F7A5927D3C63}"/>
              </a:ext>
            </a:extLst>
          </p:cNvPr>
          <p:cNvSpPr txBox="1"/>
          <p:nvPr/>
        </p:nvSpPr>
        <p:spPr>
          <a:xfrm>
            <a:off x="5500217" y="3783908"/>
            <a:ext cx="99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Doubles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/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 Number of electrons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: Number of molecular orbitals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9F747C3-C70A-4555-A832-AC6F552E7344}"/>
              </a:ext>
            </a:extLst>
          </p:cNvPr>
          <p:cNvSpPr txBox="1">
            <a:spLocks/>
          </p:cNvSpPr>
          <p:nvPr/>
        </p:nvSpPr>
        <p:spPr>
          <a:xfrm>
            <a:off x="83597" y="62523"/>
            <a:ext cx="11832177" cy="44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Molecular Hamiltonian and the Problem-Inspired Ansatz</a:t>
            </a: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5586C-2081-A240-9AC2-049E717697A1}"/>
              </a:ext>
            </a:extLst>
          </p:cNvPr>
          <p:cNvSpPr/>
          <p:nvPr/>
        </p:nvSpPr>
        <p:spPr>
          <a:xfrm>
            <a:off x="539669" y="3423048"/>
            <a:ext cx="185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Disentangled UCC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DF1DA-997D-CF4F-8F4A-94CF18930E81}"/>
              </a:ext>
            </a:extLst>
          </p:cNvPr>
          <p:cNvSpPr/>
          <p:nvPr/>
        </p:nvSpPr>
        <p:spPr>
          <a:xfrm>
            <a:off x="75441" y="2749062"/>
            <a:ext cx="24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Problem-Inspired Ansatz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/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: Parameters to Optimise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blipFill>
                <a:blip r:embed="rId9"/>
                <a:stretch>
                  <a:fillRect t="-6667" r="-47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6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0" y="315006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Performing VQE Energy Optimisation using </a:t>
            </a:r>
            <a:r>
              <a:rPr lang="en-SG" sz="3200" dirty="0" err="1"/>
              <a:t>PennyLane</a:t>
            </a:r>
            <a:endParaRPr lang="en-GB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94C87-1FE0-48FB-BC38-F6278C7A35F6}"/>
              </a:ext>
            </a:extLst>
          </p:cNvPr>
          <p:cNvGrpSpPr/>
          <p:nvPr/>
        </p:nvGrpSpPr>
        <p:grpSpPr>
          <a:xfrm>
            <a:off x="485775" y="1671410"/>
            <a:ext cx="5182059" cy="3148017"/>
            <a:chOff x="4327867" y="2476870"/>
            <a:chExt cx="6050129" cy="36753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8E671F-9F42-4A71-8931-DEB78FB4B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1" r="9312" b="5511"/>
            <a:stretch/>
          </p:blipFill>
          <p:spPr>
            <a:xfrm>
              <a:off x="4376693" y="2476870"/>
              <a:ext cx="6001303" cy="36753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4EB0-31A4-4A04-AD4B-504A367B9F5F}"/>
                </a:ext>
              </a:extLst>
            </p:cNvPr>
            <p:cNvSpPr/>
            <p:nvPr/>
          </p:nvSpPr>
          <p:spPr>
            <a:xfrm>
              <a:off x="4376693" y="2600360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D6E71E-A4C2-4345-B480-4FB2462388B7}"/>
                </a:ext>
              </a:extLst>
            </p:cNvPr>
            <p:cNvSpPr/>
            <p:nvPr/>
          </p:nvSpPr>
          <p:spPr>
            <a:xfrm>
              <a:off x="4327867" y="3413929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574277-B2DE-4216-9E49-88CC0D64AA1D}"/>
                </a:ext>
              </a:extLst>
            </p:cNvPr>
            <p:cNvSpPr/>
            <p:nvPr/>
          </p:nvSpPr>
          <p:spPr>
            <a:xfrm>
              <a:off x="4376693" y="4183603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8F47C-71C3-43EB-A2A3-47A6DBF23C4E}"/>
                </a:ext>
              </a:extLst>
            </p:cNvPr>
            <p:cNvSpPr/>
            <p:nvPr/>
          </p:nvSpPr>
          <p:spPr>
            <a:xfrm>
              <a:off x="4376693" y="4896795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9FAA55-1DBB-45A8-9557-A78AA50AC1E2}"/>
              </a:ext>
            </a:extLst>
          </p:cNvPr>
          <p:cNvSpPr txBox="1"/>
          <p:nvPr/>
        </p:nvSpPr>
        <p:spPr>
          <a:xfrm>
            <a:off x="2644964" y="4665539"/>
            <a:ext cx="220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5AA5E-08B2-407B-A196-49F4F6088A3F}"/>
              </a:ext>
            </a:extLst>
          </p:cNvPr>
          <p:cNvSpPr txBox="1"/>
          <p:nvPr/>
        </p:nvSpPr>
        <p:spPr>
          <a:xfrm rot="16200000">
            <a:off x="-1051943" y="2629320"/>
            <a:ext cx="290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/>
              <p:nvPr/>
            </p:nvSpPr>
            <p:spPr>
              <a:xfrm>
                <a:off x="6524168" y="245251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8" y="2452516"/>
                <a:ext cx="1841174" cy="707886"/>
              </a:xfrm>
              <a:prstGeom prst="rect">
                <a:avLst/>
              </a:prstGeom>
              <a:blipFill>
                <a:blip r:embed="rId3"/>
                <a:stretch>
                  <a:fillRect l="-3425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78A1BC6-4BE3-429E-B434-4E8EAA3A99D6}"/>
              </a:ext>
            </a:extLst>
          </p:cNvPr>
          <p:cNvSpPr txBox="1"/>
          <p:nvPr/>
        </p:nvSpPr>
        <p:spPr>
          <a:xfrm>
            <a:off x="6015921" y="3351641"/>
            <a:ext cx="586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Parameters are Optimized using Gradient Descent Using Default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/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blipFill>
                <a:blip r:embed="rId4"/>
                <a:stretch>
                  <a:fillRect l="-87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634F710-3389-4FCD-BDF0-120752CA83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482133"/>
            <a:ext cx="11163300" cy="1045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65C2EA-B3C2-834A-9EE4-F02BCF24F3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1672" y="133257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/>
              <p:nvPr/>
            </p:nvSpPr>
            <p:spPr>
              <a:xfrm>
                <a:off x="7941585" y="195981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85" y="195981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79CF4-AB59-494E-98B6-17F5A96D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007" r="8284" b="6796"/>
          <a:stretch/>
        </p:blipFill>
        <p:spPr>
          <a:xfrm>
            <a:off x="473646" y="2131015"/>
            <a:ext cx="7068292" cy="4322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404660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Benchmarking Using </a:t>
            </a:r>
            <a:r>
              <a:rPr lang="en-SG" sz="3200" dirty="0" err="1"/>
              <a:t>PennyLane</a:t>
            </a:r>
            <a:r>
              <a:rPr lang="en-SG" sz="3200" dirty="0"/>
              <a:t> Built-in Classical Optimizer </a:t>
            </a:r>
            <a:endParaRPr lang="en-GB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B2180-CB98-498C-8EB5-506035047DD3}"/>
              </a:ext>
            </a:extLst>
          </p:cNvPr>
          <p:cNvSpPr txBox="1"/>
          <p:nvPr/>
        </p:nvSpPr>
        <p:spPr>
          <a:xfrm rot="16200000">
            <a:off x="-922023" y="4443020"/>
            <a:ext cx="2439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Electronic energy (Hartree)</a:t>
            </a:r>
            <a:endParaRPr lang="en-GB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4119DD-DEF2-437B-AED8-61FA4CA85A56}"/>
              </a:ext>
            </a:extLst>
          </p:cNvPr>
          <p:cNvGrpSpPr/>
          <p:nvPr/>
        </p:nvGrpSpPr>
        <p:grpSpPr>
          <a:xfrm>
            <a:off x="7906469" y="4457136"/>
            <a:ext cx="2138052" cy="1832361"/>
            <a:chOff x="9356629" y="677963"/>
            <a:chExt cx="2456265" cy="23386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0EB600-FD9E-40E1-8CD2-03F172EF588F}"/>
                </a:ext>
              </a:extLst>
            </p:cNvPr>
            <p:cNvSpPr txBox="1"/>
            <p:nvPr/>
          </p:nvSpPr>
          <p:spPr>
            <a:xfrm>
              <a:off x="9510516" y="677963"/>
              <a:ext cx="215683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400" b="0" i="0" dirty="0">
                  <a:effectLst/>
                  <a:latin typeface="-apple-system"/>
                </a:rPr>
                <a:t>Optimiser Ranking: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RMSProp</a:t>
              </a:r>
              <a:endParaRPr lang="en-GB" sz="1400" dirty="0"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Adam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Nesterov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Momentum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QNG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Adagrad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Gradient Descent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BB104F-45F8-44F7-B6AA-928D12A7AB7F}"/>
                </a:ext>
              </a:extLst>
            </p:cNvPr>
            <p:cNvSpPr/>
            <p:nvPr/>
          </p:nvSpPr>
          <p:spPr>
            <a:xfrm>
              <a:off x="9356629" y="677963"/>
              <a:ext cx="2456265" cy="2338617"/>
            </a:xfrm>
            <a:prstGeom prst="roundRect">
              <a:avLst>
                <a:gd name="adj" fmla="val 88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/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blipFill>
                <a:blip r:embed="rId3"/>
                <a:stretch>
                  <a:fillRect l="-932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B0DA0B-42C8-4662-A34B-5335FE7E8F98}"/>
              </a:ext>
            </a:extLst>
          </p:cNvPr>
          <p:cNvSpPr txBox="1"/>
          <p:nvPr/>
        </p:nvSpPr>
        <p:spPr>
          <a:xfrm>
            <a:off x="3672306" y="6453340"/>
            <a:ext cx="16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/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We tested the various optimizers available in </a:t>
                </a:r>
                <a:r>
                  <a:rPr lang="en-SG" dirty="0" err="1"/>
                  <a:t>PennyLane</a:t>
                </a:r>
                <a:r>
                  <a:rPr lang="en-SG" dirty="0"/>
                  <a:t>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using our Disentangled UCC ansatz and ranked them according to their accuracy.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blipFill>
                <a:blip r:embed="rId4"/>
                <a:stretch>
                  <a:fillRect l="-1130" t="-10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/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blipFill>
                <a:blip r:embed="rId5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5AA35A8-91E9-4A4F-A9ED-5A15953C36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701" y="113444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/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SG" sz="3200" dirty="0"/>
                  <a:t>(Bonus) Implementing VQE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and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3200" dirty="0"/>
                  <a:t> with QAMUY using their UCCSD Ansatz </a:t>
                </a:r>
                <a:endParaRPr lang="en-GB" sz="32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  <a:blipFill>
                <a:blip r:embed="rId2"/>
                <a:stretch>
                  <a:fillRect l="-1112" t="-20635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268830-07CF-469A-B9EC-D55FCFF8B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9" t="11551" r="2346" b="4811"/>
          <a:stretch/>
        </p:blipFill>
        <p:spPr>
          <a:xfrm>
            <a:off x="6367947" y="1582675"/>
            <a:ext cx="5249369" cy="331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AA3C-B1A4-43FE-AAF5-0D6DA9DAC8C1}"/>
              </a:ext>
            </a:extLst>
          </p:cNvPr>
          <p:cNvSpPr txBox="1"/>
          <p:nvPr/>
        </p:nvSpPr>
        <p:spPr>
          <a:xfrm rot="16200000">
            <a:off x="-709525" y="2791174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/>
              <p:nvPr/>
            </p:nvSpPr>
            <p:spPr>
              <a:xfrm>
                <a:off x="6613359" y="936184"/>
                <a:ext cx="47585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VQE Optimisation of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Various in QAMUY (Various Optimiser)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359" y="936184"/>
                <a:ext cx="4758543" cy="646331"/>
              </a:xfrm>
              <a:prstGeom prst="rect">
                <a:avLst/>
              </a:prstGeom>
              <a:blipFill>
                <a:blip r:embed="rId4"/>
                <a:stretch>
                  <a:fillRect t="-3846" r="-532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FE7D561-3B48-4EC7-A458-4DC5559F55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11638" r="8662" b="5466"/>
          <a:stretch/>
        </p:blipFill>
        <p:spPr>
          <a:xfrm>
            <a:off x="484407" y="1582675"/>
            <a:ext cx="5339646" cy="33119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63CFCC-D46C-4361-92A1-78A3A6628449}"/>
              </a:ext>
            </a:extLst>
          </p:cNvPr>
          <p:cNvSpPr txBox="1"/>
          <p:nvPr/>
        </p:nvSpPr>
        <p:spPr>
          <a:xfrm>
            <a:off x="2484560" y="4875573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/>
              <p:nvPr/>
            </p:nvSpPr>
            <p:spPr>
              <a:xfrm>
                <a:off x="1624816" y="967773"/>
                <a:ext cx="34559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VQE optimization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in QAMUY 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GB" dirty="0"/>
                  <a:t>BFGS Only</a:t>
                </a:r>
                <a:r>
                  <a:rPr lang="en-SG" dirty="0"/>
                  <a:t>) </a:t>
                </a:r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16" y="967773"/>
                <a:ext cx="3455946" cy="646331"/>
              </a:xfrm>
              <a:prstGeom prst="rect">
                <a:avLst/>
              </a:prstGeom>
              <a:blipFill>
                <a:blip r:embed="rId6"/>
                <a:stretch>
                  <a:fillRect l="-1103" t="-5769" r="-1103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261B84-5B50-43EC-AA71-FE3516147011}"/>
              </a:ext>
            </a:extLst>
          </p:cNvPr>
          <p:cNvSpPr txBox="1"/>
          <p:nvPr/>
        </p:nvSpPr>
        <p:spPr>
          <a:xfrm>
            <a:off x="8437133" y="4875572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22362-12C4-4870-9CB4-76A8A7B102C0}"/>
              </a:ext>
            </a:extLst>
          </p:cNvPr>
          <p:cNvSpPr txBox="1"/>
          <p:nvPr/>
        </p:nvSpPr>
        <p:spPr>
          <a:xfrm>
            <a:off x="3663345" y="5526432"/>
            <a:ext cx="5168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The optimizers from QAMUY were able to provide accurate results with quick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/>
              <p:nvPr/>
            </p:nvSpPr>
            <p:spPr>
              <a:xfrm>
                <a:off x="3663345" y="3622844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345" y="3622844"/>
                <a:ext cx="1841174" cy="707886"/>
              </a:xfrm>
              <a:prstGeom prst="rect">
                <a:avLst/>
              </a:prstGeom>
              <a:blipFill>
                <a:blip r:embed="rId7"/>
                <a:stretch>
                  <a:fillRect l="-3425" t="-535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2095AE5-91EC-7E4D-B856-3975231A71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0849" y="2502905"/>
            <a:ext cx="1709913" cy="11406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4D077-3A4F-A647-9178-8E26A3A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59" y="2537685"/>
            <a:ext cx="1265995" cy="12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/>
              <p:nvPr/>
            </p:nvSpPr>
            <p:spPr>
              <a:xfrm>
                <a:off x="9866419" y="3641107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419" y="3641107"/>
                <a:ext cx="1841174" cy="707886"/>
              </a:xfrm>
              <a:prstGeom prst="rect">
                <a:avLst/>
              </a:prstGeom>
              <a:blipFill>
                <a:blip r:embed="rId10"/>
                <a:stretch>
                  <a:fillRect l="-4110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12F53-A4E3-4144-99B4-720EDAE2241B}"/>
              </a:ext>
            </a:extLst>
          </p:cNvPr>
          <p:cNvCxnSpPr>
            <a:cxnSpLocks/>
          </p:cNvCxnSpPr>
          <p:nvPr/>
        </p:nvCxnSpPr>
        <p:spPr>
          <a:xfrm flipH="1" flipV="1">
            <a:off x="9368049" y="3622844"/>
            <a:ext cx="542305" cy="49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Exact Quantum Simulator</a:t>
                </a:r>
                <a:endParaRPr lang="en-GB" sz="29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7187C3-9E67-45E0-9250-E1A137E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4" y="1353124"/>
            <a:ext cx="5188597" cy="3459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5B74C-4B72-41AB-97FB-02628127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07" y="1353124"/>
            <a:ext cx="5174631" cy="3449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/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Bond lengths: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blipFill>
                <a:blip r:embed="rId5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F1C6D0D-7D5E-5540-AC28-268AF38FB2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181" y="4812188"/>
            <a:ext cx="1709913" cy="1140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3FCCB-035F-F942-877D-E835DD143493}"/>
              </a:ext>
            </a:extLst>
          </p:cNvPr>
          <p:cNvSpPr txBox="1"/>
          <p:nvPr/>
        </p:nvSpPr>
        <p:spPr>
          <a:xfrm>
            <a:off x="2031600" y="2467695"/>
            <a:ext cx="176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PennyLane</a:t>
            </a:r>
            <a:endParaRPr lang="en-GB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203E4-F856-6A47-9542-3992F97B31F3}"/>
              </a:ext>
            </a:extLst>
          </p:cNvPr>
          <p:cNvSpPr txBox="1"/>
          <p:nvPr/>
        </p:nvSpPr>
        <p:spPr>
          <a:xfrm>
            <a:off x="7069810" y="2467695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QAMUY</a:t>
            </a:r>
          </a:p>
        </p:txBody>
      </p:sp>
    </p:spTree>
    <p:extLst>
      <p:ext uri="{BB962C8B-B14F-4D97-AF65-F5344CB8AC3E}">
        <p14:creationId xmlns:p14="http://schemas.microsoft.com/office/powerpoint/2010/main" val="12812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833" y="166950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833" y="166950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181449" y="753281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Paid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/>
              <p:nvPr/>
            </p:nvSpPr>
            <p:spPr>
              <a:xfrm>
                <a:off x="570381" y="5016875"/>
                <a:ext cx="1105123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Turns out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, the only gate that contributes to PES is Double Excitations.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We remove all Singles Excitations from quantum circuit to reduce circuit noise.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All Noise model obtained from IBMQ Device backends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Number of Shots Per Pauli String Expectation: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1" y="5016875"/>
                <a:ext cx="11051237" cy="1477328"/>
              </a:xfrm>
              <a:prstGeom prst="rect">
                <a:avLst/>
              </a:prstGeom>
              <a:blipFill>
                <a:blip r:embed="rId7"/>
                <a:stretch>
                  <a:fillRect l="-460" t="-1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1748CA-E783-4A53-9B1C-1484B863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428" y="3919899"/>
            <a:ext cx="3350268" cy="983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870C5B-6C2E-0143-94BF-B06653BE8E48}"/>
              </a:ext>
            </a:extLst>
          </p:cNvPr>
          <p:cNvSpPr/>
          <p:nvPr/>
        </p:nvSpPr>
        <p:spPr>
          <a:xfrm>
            <a:off x="6695699" y="5822406"/>
            <a:ext cx="541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Note: From the plots, our implementation of </a:t>
            </a:r>
            <a:r>
              <a:rPr lang="en-SG" dirty="0" err="1"/>
              <a:t>Mitig</a:t>
            </a:r>
            <a:r>
              <a:rPr lang="en-SG" dirty="0"/>
              <a:t> as an error mitigation technique did not appear to help with improving the accuracy of our results. (???)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F6F-E106-6248-B7E3-489D259EC0F5}"/>
              </a:ext>
            </a:extLst>
          </p:cNvPr>
          <p:cNvSpPr txBox="1"/>
          <p:nvPr/>
        </p:nvSpPr>
        <p:spPr>
          <a:xfrm>
            <a:off x="1958801" y="4140412"/>
            <a:ext cx="23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 Quantum Circuit Implemented:</a:t>
            </a:r>
          </a:p>
        </p:txBody>
      </p:sp>
    </p:spTree>
    <p:extLst>
      <p:ext uri="{BB962C8B-B14F-4D97-AF65-F5344CB8AC3E}">
        <p14:creationId xmlns:p14="http://schemas.microsoft.com/office/powerpoint/2010/main" val="14112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213419" y="722892"/>
            <a:ext cx="2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911E82-8408-4735-84A4-DEC4F07E3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7" y="3588701"/>
            <a:ext cx="2696933" cy="2359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3BBC2A-8DE7-4956-A39B-08BCC68B3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24" y="3619266"/>
            <a:ext cx="2696933" cy="23598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B486CA-6510-4AF4-9D7C-DAC98A546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6" y="3588700"/>
            <a:ext cx="2696933" cy="23598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A66380-6D24-49AB-990F-2CC4754F3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19" y="3683742"/>
            <a:ext cx="2696933" cy="2359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  <a:blipFill>
                <a:blip r:embed="rId10"/>
                <a:stretch>
                  <a:fillRect l="-1253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786</Words>
  <Application>Microsoft Macintosh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Office Theme</vt:lpstr>
      <vt:lpstr>Exploring the Potential Energy Surface of various Molecules with a Problem-Inspired Ansatz</vt:lpstr>
      <vt:lpstr>PowerPoint Presentation</vt:lpstr>
      <vt:lpstr>PowerPoint Presentation</vt:lpstr>
      <vt:lpstr>Performing VQE Energy Optimisation using PennyLane</vt:lpstr>
      <vt:lpstr>Benchmarking Using PennyLane Built-in Classical Optimizer </vt:lpstr>
      <vt:lpstr>(Bonus) Implementing VQE "H" _2 and Tetra Hydrogen "H" _4 with QAMUY using their UCCSD Ansatz </vt:lpstr>
      <vt:lpstr>Potential Energy Surface for "H" _2 using Exact Quantum Simulator</vt:lpstr>
      <vt:lpstr>Potential Energy Surface for "H" _2 using IBMQ Device Noise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(BONUS) Potential Energy Surface for 〖He〗_2 and LiH with QAMUY using their UCCSD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Chee Chong Hian</cp:lastModifiedBy>
  <cp:revision>32</cp:revision>
  <dcterms:created xsi:type="dcterms:W3CDTF">2022-02-25T10:40:44Z</dcterms:created>
  <dcterms:modified xsi:type="dcterms:W3CDTF">2022-02-25T19:31:33Z</dcterms:modified>
</cp:coreProperties>
</file>