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81" r:id="rId4"/>
    <p:sldId id="258" r:id="rId5"/>
    <p:sldId id="261" r:id="rId6"/>
    <p:sldId id="279" r:id="rId7"/>
    <p:sldId id="262" r:id="rId8"/>
    <p:sldId id="278" r:id="rId9"/>
    <p:sldId id="271" r:id="rId10"/>
    <p:sldId id="274" r:id="rId11"/>
    <p:sldId id="272" r:id="rId12"/>
    <p:sldId id="275" r:id="rId13"/>
    <p:sldId id="269" r:id="rId14"/>
    <p:sldId id="283" r:id="rId15"/>
    <p:sldId id="280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1B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7"/>
    <p:restoredTop sz="94694"/>
  </p:normalViewPr>
  <p:slideViewPr>
    <p:cSldViewPr snapToGrid="0">
      <p:cViewPr varScale="1">
        <p:scale>
          <a:sx n="143" d="100"/>
          <a:sy n="143" d="100"/>
        </p:scale>
        <p:origin x="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26EA-9358-497E-8862-972AF2105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864A8-7B3D-4D67-8B2B-DE6AB48F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566E-6642-4470-ADD1-3418E6E5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F5D2-CDF2-4059-AE2D-908C0C77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566F-0B67-401D-9382-F80B7DA7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5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CB35-6FFB-4D1F-8DFD-60A85FDE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D2E31-73A2-4B8A-928C-AC45206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AEB5-B441-44C8-A86F-E63E27A9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E854-DFA1-4C0E-9889-0BDBBD77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93B5-087F-4057-BC6A-3FCDA9E6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FA50E-3393-4FE9-93BA-0B5982867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77D5-92A5-49AC-90E4-7E52D88C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15E6-8F35-437B-B604-00A9B901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6AB7-873B-4C96-82E7-64EFDC81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1089-7F16-4A41-AA32-9187BAAF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6BA4-9807-490C-9ED0-FBE79CC5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AB4A-8138-4A99-A28B-198D5ED4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D076-F45B-47F5-8304-C1734551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27D93-B9E4-466F-A7A2-9A360C02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9769-A476-4A5A-9647-82B14ECE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3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84E-4E4B-4745-AD2B-C267586C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78429-DD20-4E6D-A3AB-EFF40F4D3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F875-BF4C-41D4-8908-9A534423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BBE0-6595-4607-BF60-210B399E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1B42-F08A-4152-AD47-9AAE53D5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4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15D7-4A14-4992-BFB5-830B003B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F57B-1960-45A0-BBC7-64EC0EAA4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B59E-E019-4E2D-B097-FE31AF1C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B3200-BFDF-4A00-A02C-73066315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469E5-A1CF-4BB7-8D4B-1188CF54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B8AF7-E139-407A-BE03-EDEA095A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8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BB06-2214-4EFB-AB66-09211D87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5A20-6F79-4524-AFB4-8CCAE6B6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90EBE-AC77-4A6A-B61D-BDEABC43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3740B-F247-47C6-8C5E-027E4E854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DA339-7771-42F3-8C91-9B70951E9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7B2F3-206E-4286-85D7-00F0C9AE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9F004-888B-4981-9A68-E1100DAD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5B6C8-3D51-45BF-9A94-2513277F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3707-B378-4BC4-827A-95CD0417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E0E21-818F-487D-80A6-5B971C9C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C5692-00C9-46C8-A263-8BED7C27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C9519-3D4E-4EC7-966D-BCA342FE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24628-476C-4DBE-9511-1F85D360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0485C-D7F9-446B-889A-F922EE73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9B878-906F-406C-B255-F336D835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72A3-CFF6-4DB6-A7CB-2322E7F8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52C6-F9CC-4427-80C6-2900BEB8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157C0-5A8C-4090-B345-C2537D605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ED41-4698-46DD-A847-D641CE1E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B25F-0DB1-4889-B157-D0FE4EF8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F8C1-B2D1-40C5-9ED6-961D7F9A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C29C-93A4-44CE-98F1-4447ABDE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C48B2-0190-4EC8-B7E6-1769C4E8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E5651-FE86-4971-8292-10B3EEAF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0A06-5E0C-4A63-B679-4467AABB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4A00D-7E88-440D-9215-0B7CDF7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A56A-47C6-4D27-A8A5-2523ED0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37846-9F27-467A-A037-A641131D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32693-E5C2-400C-AF76-C4B2A277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A2A7-2AF2-4FCA-9E21-8BD2F34BB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C992-BA13-44A6-9182-4731849FD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3286-2172-4EB1-A514-B40B69626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1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5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1.png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90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40519-E694-A546-936A-2EED4BD4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Exploring the Potential Energy Surface of various Molecules with a Problem-Inspired Ansatz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12B64-7AD7-CD4B-8989-D5563ACCD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QHack</a:t>
            </a:r>
            <a:r>
              <a:rPr lang="en-GB" dirty="0"/>
              <a:t> Open Hackathon 2022</a:t>
            </a:r>
          </a:p>
          <a:p>
            <a:r>
              <a:rPr lang="en-GB" dirty="0"/>
              <a:t>21-25 Feb 2022 </a:t>
            </a:r>
          </a:p>
          <a:p>
            <a:r>
              <a:rPr lang="en-GB" dirty="0"/>
              <a:t>Team: </a:t>
            </a:r>
            <a:r>
              <a:rPr lang="en-GB" dirty="0" err="1"/>
              <a:t>Qanything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2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C12A25F-E2AA-49DF-8B02-A22D25903F81}"/>
              </a:ext>
            </a:extLst>
          </p:cNvPr>
          <p:cNvSpPr txBox="1"/>
          <p:nvPr/>
        </p:nvSpPr>
        <p:spPr>
          <a:xfrm rot="16200000">
            <a:off x="-809421" y="3592337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E5312E0-E72C-43B2-951B-1B461E137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5"/>
          <a:stretch/>
        </p:blipFill>
        <p:spPr>
          <a:xfrm>
            <a:off x="6456767" y="4125599"/>
            <a:ext cx="3118402" cy="26566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0EB71A5-856E-4B57-AE99-37625814A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4"/>
          <a:stretch/>
        </p:blipFill>
        <p:spPr>
          <a:xfrm>
            <a:off x="6456767" y="1428834"/>
            <a:ext cx="3126816" cy="26567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F3E252-8EEE-499A-B899-34CEBDF3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8"/>
          <a:stretch/>
        </p:blipFill>
        <p:spPr>
          <a:xfrm>
            <a:off x="444365" y="4085480"/>
            <a:ext cx="3126817" cy="26352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345691-8B69-4642-BB50-8EF14E68CC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9"/>
          <a:stretch/>
        </p:blipFill>
        <p:spPr>
          <a:xfrm>
            <a:off x="444365" y="1428834"/>
            <a:ext cx="3147573" cy="26566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B38ED6-0D0B-45BE-8DD4-3138431047B9}"/>
              </a:ext>
            </a:extLst>
          </p:cNvPr>
          <p:cNvSpPr txBox="1"/>
          <p:nvPr/>
        </p:nvSpPr>
        <p:spPr>
          <a:xfrm rot="16200000">
            <a:off x="5202981" y="3931591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905F8DE-A718-49F3-8132-33555141D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656" y="4246784"/>
            <a:ext cx="2643044" cy="23126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D572A8-6175-4381-B1BD-A26F75585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98" y="4144693"/>
            <a:ext cx="2616182" cy="22891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5F966B4-F462-4ED0-BBD8-7C85FB47C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77" y="1500461"/>
            <a:ext cx="2616182" cy="228915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2660761-3BD7-4EDB-B068-49049DA76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19" y="1530857"/>
            <a:ext cx="2616181" cy="2289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8B0F9B-A47B-8E4D-8CD9-44C29B9086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8B0F9B-A47B-8E4D-8CD9-44C29B908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0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AD58E3A-BEAB-664D-BF62-26CA96FE62BE}"/>
              </a:ext>
            </a:extLst>
          </p:cNvPr>
          <p:cNvSpPr txBox="1"/>
          <p:nvPr/>
        </p:nvSpPr>
        <p:spPr>
          <a:xfrm>
            <a:off x="4175241" y="777887"/>
            <a:ext cx="4213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/>
              <a:t>Other Open Providers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7760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DB21517-4848-4BDF-987B-777EE8BD0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0"/>
          <a:stretch/>
        </p:blipFill>
        <p:spPr>
          <a:xfrm>
            <a:off x="2543741" y="1635447"/>
            <a:ext cx="2392821" cy="199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12A4DE-0C0A-4853-9556-F438BE204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9"/>
          <a:stretch/>
        </p:blipFill>
        <p:spPr>
          <a:xfrm>
            <a:off x="219270" y="1635447"/>
            <a:ext cx="2324471" cy="199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D9D9BB-C913-48A5-AF49-F45FC3F67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5"/>
          <a:stretch/>
        </p:blipFill>
        <p:spPr>
          <a:xfrm>
            <a:off x="4936562" y="1635447"/>
            <a:ext cx="2387706" cy="199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A9F68B-412F-4254-BE77-0F72C394CB99}"/>
              </a:ext>
            </a:extLst>
          </p:cNvPr>
          <p:cNvSpPr txBox="1"/>
          <p:nvPr/>
        </p:nvSpPr>
        <p:spPr>
          <a:xfrm rot="16200000">
            <a:off x="-1008304" y="2396817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81C3B97-42A1-4C91-9EBF-4B966D0099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5"/>
          <a:stretch/>
        </p:blipFill>
        <p:spPr>
          <a:xfrm>
            <a:off x="7369722" y="1643126"/>
            <a:ext cx="2347367" cy="19867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915401-7352-4140-9AC1-C323231B78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55"/>
          <a:stretch/>
        </p:blipFill>
        <p:spPr>
          <a:xfrm>
            <a:off x="9713175" y="1652651"/>
            <a:ext cx="2370289" cy="199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54AA12B-18C7-4832-AD80-BD4E3B77B8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"/>
          <a:stretch/>
        </p:blipFill>
        <p:spPr>
          <a:xfrm>
            <a:off x="9621096" y="3784480"/>
            <a:ext cx="2418273" cy="22690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1DFC83-BCCF-4C45-B51C-0C1258FA8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6" y="3793774"/>
            <a:ext cx="2646043" cy="23152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3BDAFF1-C0A6-441A-A2CD-656D8B626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4" y="3793774"/>
            <a:ext cx="2646043" cy="231528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CF20284-9324-401C-AA14-76FE8AE1FF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25" y="3784480"/>
            <a:ext cx="2646042" cy="23152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6DE0D59-184B-45FB-A15F-F22A19C9E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56" y="3863099"/>
            <a:ext cx="2566814" cy="224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464A8DEB-F49C-694A-B4EA-663BF692E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464A8DEB-F49C-694A-B4EA-663BF692E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2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1AACD2-ADA1-414D-9D5E-EA4E5B79A1A2}"/>
              </a:ext>
            </a:extLst>
          </p:cNvPr>
          <p:cNvSpPr txBox="1"/>
          <p:nvPr/>
        </p:nvSpPr>
        <p:spPr>
          <a:xfrm>
            <a:off x="3952572" y="948300"/>
            <a:ext cx="4286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Other Exclusive Providers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331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8A9F68B-412F-4254-BE77-0F72C394CB99}"/>
              </a:ext>
            </a:extLst>
          </p:cNvPr>
          <p:cNvSpPr txBox="1"/>
          <p:nvPr/>
        </p:nvSpPr>
        <p:spPr>
          <a:xfrm rot="16200000">
            <a:off x="-925253" y="2396773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785F28-52DC-45FB-8D11-DA920A86F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00"/>
          <a:stretch/>
        </p:blipFill>
        <p:spPr>
          <a:xfrm>
            <a:off x="299814" y="1623541"/>
            <a:ext cx="2375825" cy="199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08D35C-03E6-43CC-9907-67D6D0AFC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68"/>
          <a:stretch/>
        </p:blipFill>
        <p:spPr>
          <a:xfrm>
            <a:off x="4988047" y="1663978"/>
            <a:ext cx="2421870" cy="199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E232BC-F5CE-4A1C-BFA7-CA3DD130F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55"/>
          <a:stretch/>
        </p:blipFill>
        <p:spPr>
          <a:xfrm>
            <a:off x="2675639" y="1644928"/>
            <a:ext cx="2347367" cy="1984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CD3B3E-F238-44CC-977F-51EF23AB8E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29"/>
          <a:stretch/>
        </p:blipFill>
        <p:spPr>
          <a:xfrm>
            <a:off x="9723349" y="1661641"/>
            <a:ext cx="2417808" cy="199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EFAABC-F342-4DD5-8E86-D60B9C9A5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" y="3646516"/>
            <a:ext cx="2649371" cy="2318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BA9DD9-F44B-4059-B67C-71A507848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982" y="3679163"/>
            <a:ext cx="2649370" cy="23181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15CDB2-3AB2-41C8-8863-99223B029D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"/>
          <a:stretch/>
        </p:blipFill>
        <p:spPr>
          <a:xfrm>
            <a:off x="9607328" y="3675640"/>
            <a:ext cx="2536233" cy="23126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C902A8-BCC5-4599-9249-C62C14AF3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55" y="3687732"/>
            <a:ext cx="2616182" cy="22891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485E8D-BF68-4FA6-AA10-9D2FA3D190C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269"/>
          <a:stretch/>
        </p:blipFill>
        <p:spPr>
          <a:xfrm>
            <a:off x="7390867" y="1672635"/>
            <a:ext cx="2378206" cy="199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CD63BA-8A10-4B64-BB99-CA8789F832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98" y="3791990"/>
            <a:ext cx="2538543" cy="2175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308D1F8-6CB5-8647-9EAA-224FC0070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308D1F8-6CB5-8647-9EAA-224FC0070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2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CAA7A7-CB37-5D46-BD11-985CB64130CC}"/>
              </a:ext>
            </a:extLst>
          </p:cNvPr>
          <p:cNvSpPr txBox="1"/>
          <p:nvPr/>
        </p:nvSpPr>
        <p:spPr>
          <a:xfrm>
            <a:off x="3952572" y="948300"/>
            <a:ext cx="4286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Other Exclusive Providers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1888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B29A78-661E-4E8F-8C45-C1D26D42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/>
          <a:stretch/>
        </p:blipFill>
        <p:spPr>
          <a:xfrm>
            <a:off x="687609" y="861794"/>
            <a:ext cx="5235835" cy="36262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CFB36B-5D2E-4BF6-87B8-848C6198ADC5}"/>
              </a:ext>
            </a:extLst>
          </p:cNvPr>
          <p:cNvSpPr txBox="1"/>
          <p:nvPr/>
        </p:nvSpPr>
        <p:spPr>
          <a:xfrm rot="16200000">
            <a:off x="-920039" y="2258362"/>
            <a:ext cx="255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71BDC8-6BF0-40A7-9DE3-1064A2ABD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7898" r="-5093" b="-1172"/>
          <a:stretch/>
        </p:blipFill>
        <p:spPr>
          <a:xfrm>
            <a:off x="6947795" y="1136102"/>
            <a:ext cx="5491845" cy="34149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421AC7-5AFB-4208-8538-04D4E1D1BDB7}"/>
              </a:ext>
            </a:extLst>
          </p:cNvPr>
          <p:cNvSpPr txBox="1"/>
          <p:nvPr/>
        </p:nvSpPr>
        <p:spPr>
          <a:xfrm rot="16200000">
            <a:off x="5635424" y="2250882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E2CCDE-681C-4626-AE0E-E3BD307A1A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11172" r="8650"/>
          <a:stretch/>
        </p:blipFill>
        <p:spPr>
          <a:xfrm>
            <a:off x="5233513" y="5124237"/>
            <a:ext cx="2638108" cy="174393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907ADC0-C7B7-4A60-9D1F-CE3161B16406}"/>
              </a:ext>
            </a:extLst>
          </p:cNvPr>
          <p:cNvSpPr txBox="1"/>
          <p:nvPr/>
        </p:nvSpPr>
        <p:spPr>
          <a:xfrm>
            <a:off x="7871621" y="5251527"/>
            <a:ext cx="43824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Note: Optimizers provided by </a:t>
            </a:r>
            <a:r>
              <a:rPr lang="en-SG" sz="2000" dirty="0" err="1"/>
              <a:t>PennyLane</a:t>
            </a:r>
            <a:r>
              <a:rPr lang="en-SG" sz="2000" dirty="0"/>
              <a:t> were unsuccessful in converging to the reference energy </a:t>
            </a:r>
            <a:r>
              <a:rPr lang="en-SG" sz="2000" u="sng" dirty="0"/>
              <a:t>exactly</a:t>
            </a:r>
            <a:r>
              <a:rPr lang="en-SG" sz="2000" dirty="0"/>
              <a:t> in a limited number of steps (30 Iterations Max)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49E0C4A-31F9-174C-BA27-5E7468F20B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32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3200" dirty="0"/>
                  <a:t> using Exact Quantum simulator</a:t>
                </a:r>
                <a:endParaRPr lang="en-GB" sz="3200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49E0C4A-31F9-174C-BA27-5E7468F2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  <a:blipFill>
                <a:blip r:embed="rId5"/>
                <a:stretch>
                  <a:fillRect l="-1378" t="-38889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284C33F9-5D27-5742-BB84-A3E667472783}"/>
              </a:ext>
            </a:extLst>
          </p:cNvPr>
          <p:cNvSpPr/>
          <p:nvPr/>
        </p:nvSpPr>
        <p:spPr>
          <a:xfrm>
            <a:off x="5187242" y="3604212"/>
            <a:ext cx="487680" cy="696686"/>
          </a:xfrm>
          <a:prstGeom prst="rightBrace">
            <a:avLst>
              <a:gd name="adj1" fmla="val 3154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57ED5D-C37A-CE42-9300-9EBA0090FA83}"/>
              </a:ext>
            </a:extLst>
          </p:cNvPr>
          <p:cNvCxnSpPr/>
          <p:nvPr/>
        </p:nvCxnSpPr>
        <p:spPr>
          <a:xfrm flipV="1">
            <a:off x="5679605" y="3336375"/>
            <a:ext cx="2157432" cy="627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A2DC8B-0D53-8744-B343-4231EE7BB704}"/>
              </a:ext>
            </a:extLst>
          </p:cNvPr>
          <p:cNvSpPr txBox="1"/>
          <p:nvPr/>
        </p:nvSpPr>
        <p:spPr>
          <a:xfrm>
            <a:off x="5764374" y="3897814"/>
            <a:ext cx="151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Zoomed 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AB9E2C-F1A6-C542-B98C-2D56C5597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657" y="4522369"/>
            <a:ext cx="1593547" cy="9180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A3E16A-D573-3A45-B970-C0FFBF054ACE}"/>
              </a:ext>
            </a:extLst>
          </p:cNvPr>
          <p:cNvSpPr/>
          <p:nvPr/>
        </p:nvSpPr>
        <p:spPr>
          <a:xfrm>
            <a:off x="-22614" y="5008085"/>
            <a:ext cx="42461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/>
              <a:t>No. of Electrons: 4 </a:t>
            </a:r>
          </a:p>
          <a:p>
            <a:r>
              <a:rPr lang="en-SG" sz="1600" dirty="0"/>
              <a:t>No. of Qubits: 8 </a:t>
            </a:r>
          </a:p>
          <a:p>
            <a:r>
              <a:rPr lang="en-SG" sz="1600" dirty="0"/>
              <a:t>No. of Pauli Strings (to measure): 185 </a:t>
            </a:r>
          </a:p>
          <a:p>
            <a:r>
              <a:rPr lang="en-SG" sz="1600" dirty="0"/>
              <a:t>No. of Single Excitations Rotation Gate: 16 </a:t>
            </a:r>
          </a:p>
          <a:p>
            <a:r>
              <a:rPr lang="en-SG" sz="1600" dirty="0"/>
              <a:t>No. of Double Excitations Rotations Gate: 36 </a:t>
            </a:r>
          </a:p>
          <a:p>
            <a:r>
              <a:rPr lang="en-SG" sz="1600" dirty="0"/>
              <a:t>Total No. of Excitations Rotation Parameter: 52 </a:t>
            </a:r>
          </a:p>
          <a:p>
            <a:r>
              <a:rPr lang="en-SG" sz="1600" dirty="0"/>
              <a:t>Hartree-</a:t>
            </a:r>
            <a:r>
              <a:rPr lang="en-SG" sz="1600" dirty="0" err="1"/>
              <a:t>Fock</a:t>
            </a:r>
            <a:r>
              <a:rPr lang="en-SG" sz="1600" dirty="0"/>
              <a:t> State: |1 1 1 1 0 0 0 0&gt;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90A6C-D4F2-E345-88DF-826F83D4E79A}"/>
              </a:ext>
            </a:extLst>
          </p:cNvPr>
          <p:cNvSpPr txBox="1"/>
          <p:nvPr/>
        </p:nvSpPr>
        <p:spPr>
          <a:xfrm>
            <a:off x="1971226" y="3105834"/>
            <a:ext cx="28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Optimiser Iterations: 30</a:t>
            </a:r>
          </a:p>
          <a:p>
            <a:r>
              <a:rPr lang="en-GB" dirty="0"/>
              <a:t>Total Runtime: ~1 Hour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9F007-5FFF-AE4C-B409-C272549F564E}"/>
              </a:ext>
            </a:extLst>
          </p:cNvPr>
          <p:cNvSpPr txBox="1"/>
          <p:nvPr/>
        </p:nvSpPr>
        <p:spPr>
          <a:xfrm>
            <a:off x="1301660" y="1559416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D4659-8A01-C04F-B4C7-79DC3FB98B25}"/>
                  </a:ext>
                </a:extLst>
              </p:cNvPr>
              <p:cNvSpPr txBox="1"/>
              <p:nvPr/>
            </p:nvSpPr>
            <p:spPr>
              <a:xfrm>
                <a:off x="5233513" y="4756076"/>
                <a:ext cx="3687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Energy Optimisation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@ 6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Bohr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D4659-8A01-C04F-B4C7-79DC3FB98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13" y="4756076"/>
                <a:ext cx="3687291" cy="369332"/>
              </a:xfrm>
              <a:prstGeom prst="rect">
                <a:avLst/>
              </a:prstGeom>
              <a:blipFill>
                <a:blip r:embed="rId7"/>
                <a:stretch>
                  <a:fillRect l="-1375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C328FB-C8C4-DE47-B1F3-314DB9812B7B}"/>
                  </a:ext>
                </a:extLst>
              </p:cNvPr>
              <p:cNvSpPr txBox="1"/>
              <p:nvPr/>
            </p:nvSpPr>
            <p:spPr>
              <a:xfrm>
                <a:off x="2706840" y="4756076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Distance: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6.8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C328FB-C8C4-DE47-B1F3-314DB981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0" y="4756076"/>
                <a:ext cx="2415238" cy="707886"/>
              </a:xfrm>
              <a:prstGeom prst="rect">
                <a:avLst/>
              </a:prstGeom>
              <a:blipFill>
                <a:blip r:embed="rId8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60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1C92F38-C6C8-45AE-88F2-DB35373374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8184" y="195207"/>
                <a:ext cx="11926730" cy="864797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SG" sz="28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800" dirty="0"/>
                  <a:t> </a:t>
                </a:r>
                <a:r>
                  <a:rPr lang="en-SG" sz="2900" dirty="0"/>
                  <a:t>with QAMUY</a:t>
                </a:r>
                <a:endParaRPr lang="en-GB" sz="290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1C92F38-C6C8-45AE-88F2-DB3537337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8184" y="195207"/>
                <a:ext cx="11926730" cy="8647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85D3CF5-CABB-4A05-8F03-509E7640E51A}"/>
              </a:ext>
            </a:extLst>
          </p:cNvPr>
          <p:cNvGrpSpPr/>
          <p:nvPr/>
        </p:nvGrpSpPr>
        <p:grpSpPr>
          <a:xfrm>
            <a:off x="3749390" y="1237355"/>
            <a:ext cx="4847058" cy="3590858"/>
            <a:chOff x="4783999" y="2290332"/>
            <a:chExt cx="5257277" cy="37424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ED6B1C-9B27-4BED-918C-7B45509DF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5"/>
            <a:stretch/>
          </p:blipFill>
          <p:spPr>
            <a:xfrm>
              <a:off x="4783999" y="2375601"/>
              <a:ext cx="5257277" cy="365714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D822DA-9A34-4F1C-8033-63A781126C1D}"/>
                </a:ext>
              </a:extLst>
            </p:cNvPr>
            <p:cNvSpPr/>
            <p:nvPr/>
          </p:nvSpPr>
          <p:spPr>
            <a:xfrm>
              <a:off x="6369224" y="2290332"/>
              <a:ext cx="23437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23C9A0-85B7-42FE-8F89-814CF264BFCA}"/>
                </a:ext>
              </a:extLst>
            </p:cNvPr>
            <p:cNvSpPr/>
            <p:nvPr/>
          </p:nvSpPr>
          <p:spPr>
            <a:xfrm>
              <a:off x="6619279" y="2482674"/>
              <a:ext cx="23437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9CA2D-BFC4-4A71-B807-9D944456E790}"/>
                  </a:ext>
                </a:extLst>
              </p:cNvPr>
              <p:cNvSpPr txBox="1"/>
              <p:nvPr/>
            </p:nvSpPr>
            <p:spPr>
              <a:xfrm>
                <a:off x="4798229" y="1105196"/>
                <a:ext cx="28389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000" b="0" i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 Morse Curve (6-31G)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9CA2D-BFC4-4A71-B807-9D944456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29" y="1105196"/>
                <a:ext cx="2838982" cy="400110"/>
              </a:xfrm>
              <a:prstGeom prst="rect">
                <a:avLst/>
              </a:prstGeom>
              <a:blipFill>
                <a:blip r:embed="rId4"/>
                <a:stretch>
                  <a:fillRect t="-6061" r="-1333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09D26A1-D85B-47BF-97C2-38F44AF8BDDE}"/>
              </a:ext>
            </a:extLst>
          </p:cNvPr>
          <p:cNvSpPr txBox="1"/>
          <p:nvPr/>
        </p:nvSpPr>
        <p:spPr>
          <a:xfrm rot="16200000">
            <a:off x="2541792" y="2840956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9050BC-7E21-0143-8855-A70CE740B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099" y="5061528"/>
            <a:ext cx="1888130" cy="1087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908456-8CCB-0942-AA2F-F56AE10386A8}"/>
              </a:ext>
            </a:extLst>
          </p:cNvPr>
          <p:cNvSpPr txBox="1"/>
          <p:nvPr/>
        </p:nvSpPr>
        <p:spPr>
          <a:xfrm>
            <a:off x="5493100" y="6112053"/>
            <a:ext cx="3976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should be no Helium Bond as the energy depth is too shallow to support it.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4288FA-4B2D-FD44-BA14-DC940BD3636B}"/>
              </a:ext>
            </a:extLst>
          </p:cNvPr>
          <p:cNvCxnSpPr>
            <a:cxnSpLocks/>
          </p:cNvCxnSpPr>
          <p:nvPr/>
        </p:nvCxnSpPr>
        <p:spPr>
          <a:xfrm flipH="1" flipV="1">
            <a:off x="4112548" y="6020816"/>
            <a:ext cx="1371362" cy="36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E4962F-AB74-C746-9106-8EFA31FA41AC}"/>
              </a:ext>
            </a:extLst>
          </p:cNvPr>
          <p:cNvSpPr txBox="1"/>
          <p:nvPr/>
        </p:nvSpPr>
        <p:spPr>
          <a:xfrm>
            <a:off x="5493100" y="2975542"/>
            <a:ext cx="188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Shallow Minimum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3E088A-7F07-324B-AC8A-E7636ADA9917}"/>
              </a:ext>
            </a:extLst>
          </p:cNvPr>
          <p:cNvCxnSpPr>
            <a:cxnSpLocks/>
          </p:cNvCxnSpPr>
          <p:nvPr/>
        </p:nvCxnSpPr>
        <p:spPr>
          <a:xfrm flipH="1">
            <a:off x="5951829" y="3357203"/>
            <a:ext cx="227717" cy="668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2BC4C0-9C1C-AA4A-99C8-2DA43ED0E11A}"/>
              </a:ext>
            </a:extLst>
          </p:cNvPr>
          <p:cNvCxnSpPr>
            <a:cxnSpLocks/>
          </p:cNvCxnSpPr>
          <p:nvPr/>
        </p:nvCxnSpPr>
        <p:spPr>
          <a:xfrm>
            <a:off x="8186058" y="3987866"/>
            <a:ext cx="0" cy="33461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1F97C5-757A-EC46-8AE0-6B5AC76EF4A0}"/>
                  </a:ext>
                </a:extLst>
              </p:cNvPr>
              <p:cNvSpPr txBox="1"/>
              <p:nvPr/>
            </p:nvSpPr>
            <p:spPr>
              <a:xfrm>
                <a:off x="8290832" y="4045486"/>
                <a:ext cx="1847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GB" dirty="0"/>
                  <a:t> Hartree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1F97C5-757A-EC46-8AE0-6B5AC76EF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832" y="4045486"/>
                <a:ext cx="1847814" cy="276999"/>
              </a:xfrm>
              <a:prstGeom prst="rect">
                <a:avLst/>
              </a:prstGeom>
              <a:blipFill>
                <a:blip r:embed="rId6"/>
                <a:stretch>
                  <a:fillRect l="-4082" t="-26087" r="-6803" b="-47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FCC429A-28CA-4E48-905D-A24B149C9C58}"/>
              </a:ext>
            </a:extLst>
          </p:cNvPr>
          <p:cNvSpPr txBox="1"/>
          <p:nvPr/>
        </p:nvSpPr>
        <p:spPr>
          <a:xfrm>
            <a:off x="5019189" y="4925121"/>
            <a:ext cx="224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Runtime: ~5 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B9D03B-FDB0-7B46-80F9-07F21DEAA201}"/>
              </a:ext>
            </a:extLst>
          </p:cNvPr>
          <p:cNvSpPr txBox="1"/>
          <p:nvPr/>
        </p:nvSpPr>
        <p:spPr>
          <a:xfrm>
            <a:off x="8189349" y="1675770"/>
            <a:ext cx="2651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QAMUY</a:t>
            </a:r>
          </a:p>
          <a:p>
            <a:r>
              <a:rPr lang="en-GB" sz="2800" dirty="0"/>
              <a:t>with their UCCSD Ansatz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15091B-87CD-8546-ADC6-4B77D81C34BF}"/>
                  </a:ext>
                </a:extLst>
              </p:cNvPr>
              <p:cNvSpPr txBox="1"/>
              <p:nvPr/>
            </p:nvSpPr>
            <p:spPr>
              <a:xfrm>
                <a:off x="2646545" y="6112053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Distance: 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6.8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15091B-87CD-8546-ADC6-4B77D81C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545" y="6112053"/>
                <a:ext cx="2415238" cy="707886"/>
              </a:xfrm>
              <a:prstGeom prst="rect">
                <a:avLst/>
              </a:prstGeom>
              <a:blipFill>
                <a:blip r:embed="rId7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78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9D5B3C-D0C9-461B-82BC-48DDB86D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76" y="1067440"/>
            <a:ext cx="4827699" cy="3441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E554D-386A-1B46-8CB8-009386B9696D}"/>
              </a:ext>
            </a:extLst>
          </p:cNvPr>
          <p:cNvSpPr txBox="1"/>
          <p:nvPr/>
        </p:nvSpPr>
        <p:spPr>
          <a:xfrm>
            <a:off x="2236925" y="2083928"/>
            <a:ext cx="2623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PennyLane</a:t>
            </a:r>
            <a:r>
              <a:rPr lang="en-GB" sz="2800" dirty="0"/>
              <a:t> with Our Ansatz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E5B583B-7A03-0E48-B474-16B205F5C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3200" dirty="0"/>
                  <a:t>Potential Energy Surface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𝐿𝑖𝐻</m:t>
                    </m:r>
                  </m:oMath>
                </a14:m>
                <a:r>
                  <a:rPr lang="en-SG" sz="3200" dirty="0"/>
                  <a:t> using Exact Quantum simulator</a:t>
                </a:r>
                <a:endParaRPr lang="en-GB" sz="32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E5B583B-7A03-0E48-B474-16B205F5C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  <a:blipFill>
                <a:blip r:embed="rId3"/>
                <a:stretch>
                  <a:fillRect l="-1378" t="-38889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511255E-8892-DA42-85D5-EB97AA020D3F}"/>
              </a:ext>
            </a:extLst>
          </p:cNvPr>
          <p:cNvSpPr/>
          <p:nvPr/>
        </p:nvSpPr>
        <p:spPr>
          <a:xfrm>
            <a:off x="114747" y="4866413"/>
            <a:ext cx="4746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No. of Electrons: 4 </a:t>
            </a:r>
          </a:p>
          <a:p>
            <a:r>
              <a:rPr lang="en-SG" dirty="0"/>
              <a:t>No. of Qubits: 12 </a:t>
            </a:r>
          </a:p>
          <a:p>
            <a:r>
              <a:rPr lang="en-SG" dirty="0"/>
              <a:t>No. of Pauli Strings (to measure): 631 </a:t>
            </a:r>
          </a:p>
          <a:p>
            <a:r>
              <a:rPr lang="en-SG" dirty="0"/>
              <a:t>No. of Single Excitations Rotations Gate : 32 </a:t>
            </a:r>
          </a:p>
          <a:p>
            <a:r>
              <a:rPr lang="en-SG" dirty="0"/>
              <a:t>No. of Double Excitations Rotations Gate: 168 </a:t>
            </a:r>
          </a:p>
          <a:p>
            <a:r>
              <a:rPr lang="en-SG" dirty="0"/>
              <a:t>Total No. of Excitations Rotation Parameter: 200</a:t>
            </a:r>
          </a:p>
          <a:p>
            <a:r>
              <a:rPr lang="en-SG" dirty="0"/>
              <a:t>Hartree-</a:t>
            </a:r>
            <a:r>
              <a:rPr lang="en-SG" dirty="0" err="1"/>
              <a:t>Fock</a:t>
            </a:r>
            <a:r>
              <a:rPr lang="en-SG" dirty="0"/>
              <a:t> State: |1 1 1 1 0 0 0 0 0 0 0 0&gt;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5174-5165-4845-A279-2BA0CA4286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4361" y="5130973"/>
            <a:ext cx="2034601" cy="161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D823A-7EB1-864F-96CC-7DE6B39345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5"/>
          <a:stretch/>
        </p:blipFill>
        <p:spPr>
          <a:xfrm>
            <a:off x="6164891" y="1142923"/>
            <a:ext cx="4647033" cy="3451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E1E977-34CF-394F-8CB4-5DABA2CA0FB7}"/>
              </a:ext>
            </a:extLst>
          </p:cNvPr>
          <p:cNvSpPr txBox="1"/>
          <p:nvPr/>
        </p:nvSpPr>
        <p:spPr>
          <a:xfrm>
            <a:off x="7496337" y="1653040"/>
            <a:ext cx="2651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QAMUY</a:t>
            </a:r>
          </a:p>
          <a:p>
            <a:r>
              <a:rPr lang="en-GB" sz="2800" dirty="0"/>
              <a:t>with their UCCSD Ansatz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69FC2-8129-6C4D-9DE3-76448FE04889}"/>
              </a:ext>
            </a:extLst>
          </p:cNvPr>
          <p:cNvSpPr txBox="1"/>
          <p:nvPr/>
        </p:nvSpPr>
        <p:spPr>
          <a:xfrm>
            <a:off x="2487832" y="4484642"/>
            <a:ext cx="28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Optimiser Iterations: 20</a:t>
            </a:r>
          </a:p>
          <a:p>
            <a:r>
              <a:rPr lang="en-GB" dirty="0"/>
              <a:t>Total Runtime: ~5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4C8B1-33C9-884E-8FC4-6F2E5A5DE418}"/>
              </a:ext>
            </a:extLst>
          </p:cNvPr>
          <p:cNvSpPr txBox="1"/>
          <p:nvPr/>
        </p:nvSpPr>
        <p:spPr>
          <a:xfrm>
            <a:off x="7496337" y="4699615"/>
            <a:ext cx="243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Runtime: ~2 Hours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8B7CC-C3F3-5A44-8C86-1396ADDEFF1F}"/>
                  </a:ext>
                </a:extLst>
              </p:cNvPr>
              <p:cNvSpPr txBox="1"/>
              <p:nvPr/>
            </p:nvSpPr>
            <p:spPr>
              <a:xfrm>
                <a:off x="6090200" y="5872327"/>
                <a:ext cx="21735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dirty="0"/>
                  <a:t>Bond lengths: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2.1</m:t>
                    </m:r>
                  </m:oMath>
                </a14:m>
                <a:r>
                  <a:rPr lang="en-SG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3.9</m:t>
                    </m:r>
                  </m:oMath>
                </a14:m>
                <a:r>
                  <a:rPr lang="en-SG" dirty="0"/>
                  <a:t> Bohr</a:t>
                </a:r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8B7CC-C3F3-5A44-8C86-1396ADDEF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00" y="5872327"/>
                <a:ext cx="2173594" cy="646331"/>
              </a:xfrm>
              <a:prstGeom prst="rect">
                <a:avLst/>
              </a:prstGeom>
              <a:blipFill>
                <a:blip r:embed="rId6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45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3595-E097-004D-943A-2E30C160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Contributing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AD271-064D-394C-ADA6-ECAE6A8199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31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Team Members (NUS, CQT):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Chee Chong </a:t>
            </a:r>
            <a:r>
              <a:rPr lang="en-SG" dirty="0" err="1"/>
              <a:t>Hian</a:t>
            </a:r>
            <a:r>
              <a:rPr lang="en-SG" dirty="0"/>
              <a:t> (Main Lead, Coder, 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Benjamin Tan (Proofreading, Assistant 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Gan </a:t>
            </a:r>
            <a:r>
              <a:rPr lang="en-SG" dirty="0" err="1"/>
              <a:t>Beng</a:t>
            </a:r>
            <a:r>
              <a:rPr lang="en-SG" dirty="0"/>
              <a:t> Yee &amp; </a:t>
            </a:r>
            <a:r>
              <a:rPr lang="en-SG" dirty="0" err="1"/>
              <a:t>Supanut</a:t>
            </a:r>
            <a:r>
              <a:rPr lang="en-SG" dirty="0"/>
              <a:t> </a:t>
            </a:r>
            <a:r>
              <a:rPr lang="en-SG" dirty="0" err="1"/>
              <a:t>Thanasilp</a:t>
            </a:r>
            <a:r>
              <a:rPr lang="en-SG" dirty="0"/>
              <a:t> (Tried in Running Our Quantum Circuit on Real IBM Devices, but it didn’t work due to Technical Issues)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Adrain</a:t>
            </a:r>
            <a:r>
              <a:rPr lang="en-SG" dirty="0"/>
              <a:t> </a:t>
            </a:r>
            <a:r>
              <a:rPr lang="en-SG" dirty="0" err="1"/>
              <a:t>Mak</a:t>
            </a:r>
            <a:r>
              <a:rPr lang="en-SG" dirty="0"/>
              <a:t> (Basic Proofreading, ASTAR)</a:t>
            </a:r>
          </a:p>
        </p:txBody>
      </p:sp>
    </p:spTree>
    <p:extLst>
      <p:ext uri="{BB962C8B-B14F-4D97-AF65-F5344CB8AC3E}">
        <p14:creationId xmlns:p14="http://schemas.microsoft.com/office/powerpoint/2010/main" val="281609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891EEC-F520-4696-9B54-86DA90D9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59839"/>
            <a:ext cx="2535730" cy="1460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A9D11-9FC1-488F-AE2A-D6DF566D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1" y="370994"/>
            <a:ext cx="6648079" cy="42483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300585-DA44-429A-8C6D-03EF907C7BF7}"/>
              </a:ext>
            </a:extLst>
          </p:cNvPr>
          <p:cNvSpPr txBox="1">
            <a:spLocks/>
          </p:cNvSpPr>
          <p:nvPr/>
        </p:nvSpPr>
        <p:spPr>
          <a:xfrm>
            <a:off x="209921" y="225037"/>
            <a:ext cx="2601518" cy="812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/>
              <a:t>Project Aim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1AAF-CD96-467B-AF1F-5839C48B46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0965" y="743679"/>
            <a:ext cx="1709913" cy="1140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54578-8738-4E20-94DD-86483521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0965" y="2799061"/>
            <a:ext cx="2034601" cy="16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63EE50-C10A-4CD2-AE6B-B463162E6523}"/>
                  </a:ext>
                </a:extLst>
              </p:cNvPr>
              <p:cNvSpPr txBox="1"/>
              <p:nvPr/>
            </p:nvSpPr>
            <p:spPr>
              <a:xfrm>
                <a:off x="9098756" y="907034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63EE50-C10A-4CD2-AE6B-B463162E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907034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l="-1566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DF6CE-E83D-4664-BAC4-454CDC3ADF30}"/>
                  </a:ext>
                </a:extLst>
              </p:cNvPr>
              <p:cNvSpPr txBox="1"/>
              <p:nvPr/>
            </p:nvSpPr>
            <p:spPr>
              <a:xfrm>
                <a:off x="9098756" y="2125857"/>
                <a:ext cx="2359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: Helium Dimer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DF6CE-E83D-4664-BAC4-454CDC3A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2125857"/>
                <a:ext cx="2359819" cy="369332"/>
              </a:xfrm>
              <a:prstGeom prst="rect">
                <a:avLst/>
              </a:prstGeom>
              <a:blipFill>
                <a:blip r:embed="rId8"/>
                <a:stretch>
                  <a:fillRect l="-180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7F46F-55A9-468D-A98F-DD1EA5F29A4B}"/>
                  </a:ext>
                </a:extLst>
              </p:cNvPr>
              <p:cNvSpPr txBox="1"/>
              <p:nvPr/>
            </p:nvSpPr>
            <p:spPr>
              <a:xfrm>
                <a:off x="9098756" y="3349071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mtClean="0">
                        <a:latin typeface="Cambria Math" panose="02040503050406030204" pitchFamily="18" charset="0"/>
                      </a:rPr>
                      <m:t>LiH</m:t>
                    </m:r>
                  </m:oMath>
                </a14:m>
                <a:r>
                  <a:rPr lang="en-GB" dirty="0"/>
                  <a:t>: Lithium Hydride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7F46F-55A9-468D-A98F-DD1EA5F2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3349071"/>
                <a:ext cx="2730415" cy="369332"/>
              </a:xfrm>
              <a:prstGeom prst="rect">
                <a:avLst/>
              </a:prstGeom>
              <a:blipFill>
                <a:blip r:embed="rId9"/>
                <a:stretch>
                  <a:fillRect l="-1389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F8F2290-991B-4442-9DC7-2C30938668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466" y="4499589"/>
                <a:ext cx="10750732" cy="2232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SG" sz="2100" dirty="0"/>
                  <a:t>Aim:  Explore Potential Energy Surface (PES)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1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SG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10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SG" sz="21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1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z="2100">
                        <a:latin typeface="Cambria Math" panose="02040503050406030204" pitchFamily="18" charset="0"/>
                      </a:rPr>
                      <m:t>LiH</m:t>
                    </m:r>
                  </m:oMath>
                </a14:m>
                <a:r>
                  <a:rPr lang="en-SG" sz="2100" dirty="0"/>
                  <a:t>, using Variational Quantum </a:t>
                </a:r>
                <a:r>
                  <a:rPr lang="en-SG" sz="2100" dirty="0" err="1"/>
                  <a:t>Eigensolver</a:t>
                </a:r>
                <a:r>
                  <a:rPr lang="en-SG" sz="2100" dirty="0"/>
                  <a:t> (VQE) with a Problem-Inspired Ansatz.</a:t>
                </a:r>
              </a:p>
              <a:p>
                <a:pPr algn="l"/>
                <a:r>
                  <a:rPr lang="en-GB" sz="2100" dirty="0">
                    <a:latin typeface="-apple-system"/>
                  </a:rPr>
                  <a:t>Motivation: PES enables us to study molecular properties, such as the equilibrium molecular bond lengths.</a:t>
                </a:r>
              </a:p>
              <a:p>
                <a:pPr algn="l"/>
                <a:r>
                  <a:rPr lang="en-GB" sz="2100" dirty="0">
                    <a:latin typeface="-apple-system"/>
                  </a:rPr>
                  <a:t>Objectives: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shall use </a:t>
                </a:r>
                <a:r>
                  <a:rPr lang="en-GB" sz="2100" dirty="0" err="1">
                    <a:latin typeface="-apple-system"/>
                  </a:rPr>
                  <a:t>PennyLane</a:t>
                </a:r>
                <a:r>
                  <a:rPr lang="en-GB" sz="2100" dirty="0">
                    <a:latin typeface="-apple-system"/>
                  </a:rPr>
                  <a:t> to build our problem-inspired ansatz and perform VQE optimization.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shall implement the IBMQ noise models and </a:t>
                </a:r>
                <a:r>
                  <a:rPr lang="en-GB" sz="2100" dirty="0" err="1">
                    <a:latin typeface="-apple-system"/>
                  </a:rPr>
                  <a:t>Mitig</a:t>
                </a:r>
                <a:r>
                  <a:rPr lang="en-GB" sz="2100" dirty="0">
                    <a:latin typeface="-apple-system"/>
                  </a:rPr>
                  <a:t> zero noise extrapolation and study how NISQ devices can affect the PES.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use QAMUY to cross check our results.</a:t>
                </a:r>
              </a:p>
              <a:p>
                <a:pPr algn="l"/>
                <a:endParaRPr lang="en-GB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F8F2290-991B-4442-9DC7-2C3093866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6" y="4499589"/>
                <a:ext cx="10750732" cy="2232891"/>
              </a:xfrm>
              <a:prstGeom prst="rect">
                <a:avLst/>
              </a:prstGeom>
              <a:blipFill>
                <a:blip r:embed="rId10"/>
                <a:stretch>
                  <a:fillRect l="-472" t="-4545" r="-708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D866EED-2AE0-DF45-9F2D-DDD09A835B5F}"/>
              </a:ext>
            </a:extLst>
          </p:cNvPr>
          <p:cNvSpPr/>
          <p:nvPr/>
        </p:nvSpPr>
        <p:spPr>
          <a:xfrm>
            <a:off x="1636186" y="3994261"/>
            <a:ext cx="3339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Image Source: https://</a:t>
            </a:r>
            <a:r>
              <a:rPr lang="en-GB" sz="800" dirty="0" err="1"/>
              <a:t>en.wikipedia.org</a:t>
            </a:r>
            <a:r>
              <a:rPr lang="en-GB" sz="800" dirty="0"/>
              <a:t>/wiki/</a:t>
            </a:r>
            <a:r>
              <a:rPr lang="en-GB" sz="800" dirty="0" err="1"/>
              <a:t>Potential_energy_surface</a:t>
            </a:r>
            <a:r>
              <a:rPr lang="en-GB" sz="800" dirty="0"/>
              <a:t>#/media/</a:t>
            </a:r>
            <a:r>
              <a:rPr lang="en-GB" sz="800" dirty="0" err="1"/>
              <a:t>File:Potential_Energy_Surface_for_Water.png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14509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0431BF-1151-4A84-ABB2-73364222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068" y="753533"/>
            <a:ext cx="5487957" cy="757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3A718-432C-4F85-8343-A3BD860711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774" y="2653713"/>
            <a:ext cx="4524181" cy="630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F86289-8BFF-4724-BC6C-0C429370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774" y="3359942"/>
            <a:ext cx="4212177" cy="4490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7ABCB-1DA1-48AF-BB10-EDEF078B7D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591886"/>
            <a:ext cx="11163300" cy="10455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55245E-F0E6-4D8A-B1A5-36C8E6E54CA1}"/>
              </a:ext>
            </a:extLst>
          </p:cNvPr>
          <p:cNvSpPr txBox="1"/>
          <p:nvPr/>
        </p:nvSpPr>
        <p:spPr>
          <a:xfrm>
            <a:off x="399873" y="1511585"/>
            <a:ext cx="10744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Molecular Hamiltonian is an energy operator consisting of all electrons and the nucleus of the molecule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It can be decomposed as a linear combination of Pauli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VQE can be used to find the minimum energy of the molecular 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5B10B7-C404-4999-9EF7-882411A8832A}"/>
                  </a:ext>
                </a:extLst>
              </p:cNvPr>
              <p:cNvSpPr txBox="1"/>
              <p:nvPr/>
            </p:nvSpPr>
            <p:spPr>
              <a:xfrm>
                <a:off x="399873" y="4134946"/>
                <a:ext cx="872807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effectLst/>
                    <a:latin typeface="-apple-system"/>
                  </a:rPr>
                  <a:t>We used the Disentangled UCC, a problem-inspired ansatz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-apple-system"/>
                  </a:rPr>
                  <a:t>It consists of singles and doubles excitation operators applied to the Hartree-</a:t>
                </a:r>
                <a:r>
                  <a:rPr lang="en-GB" dirty="0" err="1">
                    <a:latin typeface="-apple-system"/>
                  </a:rPr>
                  <a:t>Fock</a:t>
                </a:r>
                <a:r>
                  <a:rPr lang="en-GB" dirty="0">
                    <a:latin typeface="-apple-system"/>
                  </a:rPr>
                  <a:t> state.</a:t>
                </a:r>
                <a:endParaRPr lang="en-GB" b="0" i="0" dirty="0">
                  <a:effectLst/>
                  <a:latin typeface="-apple-system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-apple-system"/>
                  </a:rPr>
                  <a:t>As an example, shown below is the Disentangled UCC ansatz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-apple-system"/>
                  </a:rPr>
                  <a:t>, requiring 4 qubits </a:t>
                </a:r>
                <a:endParaRPr lang="en-S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5B10B7-C404-4999-9EF7-882411A8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73" y="4134946"/>
                <a:ext cx="8728078" cy="923330"/>
              </a:xfrm>
              <a:prstGeom prst="rect">
                <a:avLst/>
              </a:prstGeom>
              <a:blipFill>
                <a:blip r:embed="rId6"/>
                <a:stretch>
                  <a:fillRect l="-436" t="-2703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879FB43-3970-46A4-931A-88F065EDAA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581668"/>
            <a:ext cx="11163300" cy="1045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1A25E8-518B-42C8-8C7D-2D083957F6EF}"/>
                  </a:ext>
                </a:extLst>
              </p:cNvPr>
              <p:cNvSpPr txBox="1"/>
              <p:nvPr/>
            </p:nvSpPr>
            <p:spPr>
              <a:xfrm>
                <a:off x="10567304" y="4366296"/>
                <a:ext cx="1644238" cy="701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-apple-system"/>
                  </a:rPr>
                  <a:t>Measurement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1A25E8-518B-42C8-8C7D-2D083957F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304" y="4366296"/>
                <a:ext cx="1644238" cy="701731"/>
              </a:xfrm>
              <a:prstGeom prst="rect">
                <a:avLst/>
              </a:prstGeom>
              <a:blipFill>
                <a:blip r:embed="rId7"/>
                <a:stretch>
                  <a:fillRect l="-2290" t="-3571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45B99F9-FA67-44F7-938B-0F7FF657829C}"/>
              </a:ext>
            </a:extLst>
          </p:cNvPr>
          <p:cNvSpPr txBox="1"/>
          <p:nvPr/>
        </p:nvSpPr>
        <p:spPr>
          <a:xfrm>
            <a:off x="4001816" y="3783908"/>
            <a:ext cx="892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Singles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B7375-137C-44AE-A2FD-9ACFF896B79B}"/>
              </a:ext>
            </a:extLst>
          </p:cNvPr>
          <p:cNvSpPr txBox="1"/>
          <p:nvPr/>
        </p:nvSpPr>
        <p:spPr>
          <a:xfrm>
            <a:off x="1729648" y="5023146"/>
            <a:ext cx="199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Hartree-</a:t>
            </a:r>
            <a:r>
              <a:rPr lang="en-GB" dirty="0" err="1">
                <a:latin typeface="-apple-system"/>
              </a:rPr>
              <a:t>Fock</a:t>
            </a:r>
            <a:r>
              <a:rPr lang="en-GB" dirty="0">
                <a:latin typeface="-apple-system"/>
              </a:rPr>
              <a:t> state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A7898-2158-40F1-A173-F7A5927D3C63}"/>
              </a:ext>
            </a:extLst>
          </p:cNvPr>
          <p:cNvSpPr txBox="1"/>
          <p:nvPr/>
        </p:nvSpPr>
        <p:spPr>
          <a:xfrm>
            <a:off x="5500217" y="3783908"/>
            <a:ext cx="99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Doubles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1AF279-2AB3-4967-BFD2-DD71606DE469}"/>
                  </a:ext>
                </a:extLst>
              </p:cNvPr>
              <p:cNvSpPr txBox="1"/>
              <p:nvPr/>
            </p:nvSpPr>
            <p:spPr>
              <a:xfrm>
                <a:off x="7078955" y="2596926"/>
                <a:ext cx="36949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 Number of electrons</a:t>
                </a:r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: Number of molecular orbitals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1AF279-2AB3-4967-BFD2-DD71606DE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55" y="2596926"/>
                <a:ext cx="3694916" cy="646331"/>
              </a:xfrm>
              <a:prstGeom prst="rect">
                <a:avLst/>
              </a:prstGeom>
              <a:blipFill>
                <a:blip r:embed="rId8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49F747C3-C70A-4555-A832-AC6F552E7344}"/>
              </a:ext>
            </a:extLst>
          </p:cNvPr>
          <p:cNvSpPr txBox="1">
            <a:spLocks/>
          </p:cNvSpPr>
          <p:nvPr/>
        </p:nvSpPr>
        <p:spPr>
          <a:xfrm>
            <a:off x="83595" y="269726"/>
            <a:ext cx="11832177" cy="44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/>
              <a:t>Molecular Hamiltonian and the Problem-Inspired Ansatz</a:t>
            </a:r>
            <a:endParaRPr lang="en-GB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55586C-2081-A240-9AC2-049E717697A1}"/>
              </a:ext>
            </a:extLst>
          </p:cNvPr>
          <p:cNvSpPr/>
          <p:nvPr/>
        </p:nvSpPr>
        <p:spPr>
          <a:xfrm>
            <a:off x="539669" y="3423048"/>
            <a:ext cx="185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-apple-system"/>
              </a:rPr>
              <a:t>Disentangled UCC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DF1DA-997D-CF4F-8F4A-94CF18930E81}"/>
              </a:ext>
            </a:extLst>
          </p:cNvPr>
          <p:cNvSpPr/>
          <p:nvPr/>
        </p:nvSpPr>
        <p:spPr>
          <a:xfrm>
            <a:off x="696701" y="2605816"/>
            <a:ext cx="1858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Our Problem-Inspired Ansatz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DC121-A7AC-1D42-9DDA-76A4A6A5C492}"/>
                  </a:ext>
                </a:extLst>
              </p:cNvPr>
              <p:cNvSpPr txBox="1"/>
              <p:nvPr/>
            </p:nvSpPr>
            <p:spPr>
              <a:xfrm>
                <a:off x="7078955" y="3667114"/>
                <a:ext cx="2648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: Parameters to Optimise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DC121-A7AC-1D42-9DDA-76A4A6A5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55" y="3667114"/>
                <a:ext cx="2648995" cy="369332"/>
              </a:xfrm>
              <a:prstGeom prst="rect">
                <a:avLst/>
              </a:prstGeom>
              <a:blipFill>
                <a:blip r:embed="rId9"/>
                <a:stretch>
                  <a:fillRect t="-6667" r="-476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B271D5-E4A3-4243-9ACC-4C1F447A361D}"/>
              </a:ext>
            </a:extLst>
          </p:cNvPr>
          <p:cNvCxnSpPr>
            <a:cxnSpLocks/>
          </p:cNvCxnSpPr>
          <p:nvPr/>
        </p:nvCxnSpPr>
        <p:spPr>
          <a:xfrm flipH="1">
            <a:off x="1233043" y="5211933"/>
            <a:ext cx="496605" cy="405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5C21E-CB0B-FA4B-A5A5-D01DB102BEF7}"/>
                  </a:ext>
                </a:extLst>
              </p:cNvPr>
              <p:cNvSpPr txBox="1"/>
              <p:nvPr/>
            </p:nvSpPr>
            <p:spPr>
              <a:xfrm>
                <a:off x="4545600" y="5182467"/>
                <a:ext cx="385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 err="1"/>
                  <a:t>PennyLane</a:t>
                </a:r>
                <a:r>
                  <a:rPr lang="en-GB" sz="2000" dirty="0"/>
                  <a:t> Quantum Circuit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0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5C21E-CB0B-FA4B-A5A5-D01DB102B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600" y="5182467"/>
                <a:ext cx="3851760" cy="400110"/>
              </a:xfrm>
              <a:prstGeom prst="rect">
                <a:avLst/>
              </a:prstGeom>
              <a:blipFill>
                <a:blip r:embed="rId10"/>
                <a:stretch>
                  <a:fillRect l="-1974" t="-937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C7AC6C-7B7A-0B47-9CFB-6010571E66DC}"/>
              </a:ext>
            </a:extLst>
          </p:cNvPr>
          <p:cNvCxnSpPr>
            <a:cxnSpLocks/>
          </p:cNvCxnSpPr>
          <p:nvPr/>
        </p:nvCxnSpPr>
        <p:spPr>
          <a:xfrm>
            <a:off x="11538938" y="5078791"/>
            <a:ext cx="0" cy="502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7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3DB69A-4B03-4A15-B1BD-9CA65B8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9" y="356269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Performing VQE Energy Optimisation using </a:t>
            </a:r>
            <a:r>
              <a:rPr lang="en-SG" sz="3200" dirty="0" err="1"/>
              <a:t>PennyLane</a:t>
            </a:r>
            <a:endParaRPr lang="en-GB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94C87-1FE0-48FB-BC38-F6278C7A35F6}"/>
              </a:ext>
            </a:extLst>
          </p:cNvPr>
          <p:cNvGrpSpPr/>
          <p:nvPr/>
        </p:nvGrpSpPr>
        <p:grpSpPr>
          <a:xfrm>
            <a:off x="485775" y="1671410"/>
            <a:ext cx="5182059" cy="3148017"/>
            <a:chOff x="4327867" y="2476870"/>
            <a:chExt cx="6050129" cy="36753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8E671F-9F42-4A71-8931-DEB78FB4B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1" r="9312" b="5511"/>
            <a:stretch/>
          </p:blipFill>
          <p:spPr>
            <a:xfrm>
              <a:off x="4376693" y="2476870"/>
              <a:ext cx="6001303" cy="36753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94EB0-31A4-4A04-AD4B-504A367B9F5F}"/>
                </a:ext>
              </a:extLst>
            </p:cNvPr>
            <p:cNvSpPr/>
            <p:nvPr/>
          </p:nvSpPr>
          <p:spPr>
            <a:xfrm>
              <a:off x="4376693" y="2600360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D6E71E-A4C2-4345-B480-4FB2462388B7}"/>
                </a:ext>
              </a:extLst>
            </p:cNvPr>
            <p:cNvSpPr/>
            <p:nvPr/>
          </p:nvSpPr>
          <p:spPr>
            <a:xfrm>
              <a:off x="4327867" y="3413929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574277-B2DE-4216-9E49-88CC0D64AA1D}"/>
                </a:ext>
              </a:extLst>
            </p:cNvPr>
            <p:cNvSpPr/>
            <p:nvPr/>
          </p:nvSpPr>
          <p:spPr>
            <a:xfrm>
              <a:off x="4376693" y="4183603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8F47C-71C3-43EB-A2A3-47A6DBF23C4E}"/>
                </a:ext>
              </a:extLst>
            </p:cNvPr>
            <p:cNvSpPr/>
            <p:nvPr/>
          </p:nvSpPr>
          <p:spPr>
            <a:xfrm>
              <a:off x="4376693" y="4896795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9FAA55-1DBB-45A8-9557-A78AA50AC1E2}"/>
              </a:ext>
            </a:extLst>
          </p:cNvPr>
          <p:cNvSpPr txBox="1"/>
          <p:nvPr/>
        </p:nvSpPr>
        <p:spPr>
          <a:xfrm>
            <a:off x="2644964" y="4665539"/>
            <a:ext cx="220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Optimizer iterations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5AA5E-08B2-407B-A196-49F4F6088A3F}"/>
              </a:ext>
            </a:extLst>
          </p:cNvPr>
          <p:cNvSpPr txBox="1"/>
          <p:nvPr/>
        </p:nvSpPr>
        <p:spPr>
          <a:xfrm rot="16200000">
            <a:off x="-1051943" y="2629320"/>
            <a:ext cx="290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67F5E-BF7E-4C93-A90D-DA9D3B0FFA3E}"/>
                  </a:ext>
                </a:extLst>
              </p:cNvPr>
              <p:cNvSpPr txBox="1"/>
              <p:nvPr/>
            </p:nvSpPr>
            <p:spPr>
              <a:xfrm>
                <a:off x="5884122" y="2041711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67F5E-BF7E-4C93-A90D-DA9D3B0FF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22" y="2041711"/>
                <a:ext cx="1841174" cy="707886"/>
              </a:xfrm>
              <a:prstGeom prst="rect">
                <a:avLst/>
              </a:prstGeom>
              <a:blipFill>
                <a:blip r:embed="rId3"/>
                <a:stretch>
                  <a:fillRect l="-3425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78A1BC6-4BE3-429E-B434-4E8EAA3A99D6}"/>
              </a:ext>
            </a:extLst>
          </p:cNvPr>
          <p:cNvSpPr txBox="1"/>
          <p:nvPr/>
        </p:nvSpPr>
        <p:spPr>
          <a:xfrm>
            <a:off x="5783424" y="2853062"/>
            <a:ext cx="4339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Parameters are Optimized using Gradient Descent with Default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8330F-4387-4CD8-99EC-D6D64D4586E4}"/>
                  </a:ext>
                </a:extLst>
              </p:cNvPr>
              <p:cNvSpPr txBox="1"/>
              <p:nvPr/>
            </p:nvSpPr>
            <p:spPr>
              <a:xfrm>
                <a:off x="1079879" y="1266565"/>
                <a:ext cx="4362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VQE optimization of Hydrogen Molecule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8330F-4387-4CD8-99EC-D6D64D45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79" y="1266565"/>
                <a:ext cx="4362720" cy="369332"/>
              </a:xfrm>
              <a:prstGeom prst="rect">
                <a:avLst/>
              </a:prstGeom>
              <a:blipFill>
                <a:blip r:embed="rId4"/>
                <a:stretch>
                  <a:fillRect l="-870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2634F710-3389-4FCD-BDF0-120752CA83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448" y="5580590"/>
            <a:ext cx="11163300" cy="1045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65C2EA-B3C2-834A-9EE4-F02BCF24F33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75027" y="854996"/>
            <a:ext cx="1709913" cy="1140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AB2C-32FE-5944-B3B1-058F3DD27292}"/>
                  </a:ext>
                </a:extLst>
              </p:cNvPr>
              <p:cNvSpPr txBox="1"/>
              <p:nvPr/>
            </p:nvSpPr>
            <p:spPr>
              <a:xfrm>
                <a:off x="7392133" y="1486744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AB2C-32FE-5944-B3B1-058F3DD27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33" y="1486744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09696F3-D70C-0F4A-ACED-1A6A982A5CBD}"/>
              </a:ext>
            </a:extLst>
          </p:cNvPr>
          <p:cNvSpPr txBox="1"/>
          <p:nvPr/>
        </p:nvSpPr>
        <p:spPr>
          <a:xfrm>
            <a:off x="1695943" y="1777182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4FF7E-5387-6F49-B902-5DFB1369E0C9}"/>
              </a:ext>
            </a:extLst>
          </p:cNvPr>
          <p:cNvSpPr/>
          <p:nvPr/>
        </p:nvSpPr>
        <p:spPr>
          <a:xfrm>
            <a:off x="6096000" y="3602858"/>
            <a:ext cx="4555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No. of Electrons: 2 </a:t>
            </a:r>
          </a:p>
          <a:p>
            <a:r>
              <a:rPr lang="en-SG" dirty="0"/>
              <a:t>No. of Qubits: 4 </a:t>
            </a:r>
          </a:p>
          <a:p>
            <a:r>
              <a:rPr lang="en-SG" dirty="0"/>
              <a:t>No. of Pauli Strings (to measure): 15 </a:t>
            </a:r>
          </a:p>
          <a:p>
            <a:r>
              <a:rPr lang="en-SG" dirty="0"/>
              <a:t>No. of Single Excitations Rotations Gate : 4</a:t>
            </a:r>
          </a:p>
          <a:p>
            <a:r>
              <a:rPr lang="en-SG" dirty="0"/>
              <a:t>No. of Double Excitations Rotations Gate : 1 </a:t>
            </a:r>
          </a:p>
          <a:p>
            <a:r>
              <a:rPr lang="en-SG" dirty="0"/>
              <a:t>Total No. of Excitations Parameter: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5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79CF4-AB59-494E-98B6-17F5A96D3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11007" r="8284" b="6796"/>
          <a:stretch/>
        </p:blipFill>
        <p:spPr>
          <a:xfrm>
            <a:off x="473646" y="2131015"/>
            <a:ext cx="7068292" cy="43223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3DB69A-4B03-4A15-B1BD-9CA65B8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429" y="374044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Benchmarking Using </a:t>
            </a:r>
            <a:r>
              <a:rPr lang="en-SG" sz="3200" dirty="0" err="1"/>
              <a:t>PennyLane</a:t>
            </a:r>
            <a:r>
              <a:rPr lang="en-SG" sz="3200" dirty="0"/>
              <a:t> Built-in Classical Optimizers </a:t>
            </a:r>
            <a:endParaRPr lang="en-GB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B2180-CB98-498C-8EB5-506035047DD3}"/>
              </a:ext>
            </a:extLst>
          </p:cNvPr>
          <p:cNvSpPr txBox="1"/>
          <p:nvPr/>
        </p:nvSpPr>
        <p:spPr>
          <a:xfrm rot="16200000">
            <a:off x="-922023" y="4443020"/>
            <a:ext cx="2439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Electronic energy (Hartree)</a:t>
            </a:r>
            <a:endParaRPr lang="en-GB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4119DD-DEF2-437B-AED8-61FA4CA85A56}"/>
              </a:ext>
            </a:extLst>
          </p:cNvPr>
          <p:cNvGrpSpPr/>
          <p:nvPr/>
        </p:nvGrpSpPr>
        <p:grpSpPr>
          <a:xfrm>
            <a:off x="7906469" y="4457136"/>
            <a:ext cx="2138052" cy="1832361"/>
            <a:chOff x="9356629" y="677963"/>
            <a:chExt cx="2456265" cy="23386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0EB600-FD9E-40E1-8CD2-03F172EF588F}"/>
                </a:ext>
              </a:extLst>
            </p:cNvPr>
            <p:cNvSpPr txBox="1"/>
            <p:nvPr/>
          </p:nvSpPr>
          <p:spPr>
            <a:xfrm>
              <a:off x="9510516" y="677963"/>
              <a:ext cx="2156831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400" b="0" i="0" dirty="0">
                  <a:effectLst/>
                  <a:latin typeface="-apple-system"/>
                </a:rPr>
                <a:t>Optimiser Ranking: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RMSProp</a:t>
              </a:r>
              <a:endParaRPr lang="en-GB" sz="1400" dirty="0"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Adam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Nesterov</a:t>
              </a:r>
              <a:endParaRPr lang="en-GB" sz="1400" b="0" i="0" dirty="0">
                <a:effectLst/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Momentum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QNG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Adagrad</a:t>
              </a:r>
              <a:endParaRPr lang="en-GB" sz="1400" b="0" i="0" dirty="0">
                <a:effectLst/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Gradient Descent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BB104F-45F8-44F7-B6AA-928D12A7AB7F}"/>
                </a:ext>
              </a:extLst>
            </p:cNvPr>
            <p:cNvSpPr/>
            <p:nvPr/>
          </p:nvSpPr>
          <p:spPr>
            <a:xfrm>
              <a:off x="9356629" y="677963"/>
              <a:ext cx="2456265" cy="2338617"/>
            </a:xfrm>
            <a:prstGeom prst="roundRect">
              <a:avLst>
                <a:gd name="adj" fmla="val 88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93932-0B81-4FB7-8438-A1D35080F6A7}"/>
                  </a:ext>
                </a:extLst>
              </p:cNvPr>
              <p:cNvSpPr txBox="1"/>
              <p:nvPr/>
            </p:nvSpPr>
            <p:spPr>
              <a:xfrm>
                <a:off x="1922261" y="1761682"/>
                <a:ext cx="5442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VQE optimization of Hydrogen Molecule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93932-0B81-4FB7-8438-A1D35080F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61" y="1761682"/>
                <a:ext cx="5442077" cy="369332"/>
              </a:xfrm>
              <a:prstGeom prst="rect">
                <a:avLst/>
              </a:prstGeom>
              <a:blipFill>
                <a:blip r:embed="rId3"/>
                <a:stretch>
                  <a:fillRect l="-932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4B0DA0B-42C8-4662-A34B-5335FE7E8F98}"/>
              </a:ext>
            </a:extLst>
          </p:cNvPr>
          <p:cNvSpPr txBox="1"/>
          <p:nvPr/>
        </p:nvSpPr>
        <p:spPr>
          <a:xfrm>
            <a:off x="3672306" y="6453340"/>
            <a:ext cx="16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Optimizer iterations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6ABF8-DAC0-4A22-82F6-C4F6CE616035}"/>
                  </a:ext>
                </a:extLst>
              </p:cNvPr>
              <p:cNvSpPr txBox="1"/>
              <p:nvPr/>
            </p:nvSpPr>
            <p:spPr>
              <a:xfrm>
                <a:off x="7806334" y="2910455"/>
                <a:ext cx="447637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We tested the various optimizers available in </a:t>
                </a:r>
                <a:r>
                  <a:rPr lang="en-SG" dirty="0" err="1"/>
                  <a:t>PennyLane</a:t>
                </a:r>
                <a:r>
                  <a:rPr lang="en-SG" dirty="0"/>
                  <a:t>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1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using our Disentangled UCC ansatz and ranked them according to their accuracy.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6ABF8-DAC0-4A22-82F6-C4F6CE616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34" y="2910455"/>
                <a:ext cx="4476373" cy="1200329"/>
              </a:xfrm>
              <a:prstGeom prst="rect">
                <a:avLst/>
              </a:prstGeom>
              <a:blipFill>
                <a:blip r:embed="rId4"/>
                <a:stretch>
                  <a:fillRect l="-1130" t="-1042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5252E0-CD71-E646-8BC4-BD451F4AF75F}"/>
                  </a:ext>
                </a:extLst>
              </p:cNvPr>
              <p:cNvSpPr txBox="1"/>
              <p:nvPr/>
            </p:nvSpPr>
            <p:spPr>
              <a:xfrm>
                <a:off x="7841197" y="2254386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5252E0-CD71-E646-8BC4-BD451F4AF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197" y="2254386"/>
                <a:ext cx="1841174" cy="707886"/>
              </a:xfrm>
              <a:prstGeom prst="rect">
                <a:avLst/>
              </a:prstGeom>
              <a:blipFill>
                <a:blip r:embed="rId5"/>
                <a:stretch>
                  <a:fillRect l="-3425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5AA35A8-91E9-4A4F-A9ED-5A15953C36E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8701" y="1134447"/>
            <a:ext cx="1709913" cy="1140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9FCAE-FDD0-A64D-9A76-36A4EE599E8D}"/>
                  </a:ext>
                </a:extLst>
              </p:cNvPr>
              <p:cNvSpPr txBox="1"/>
              <p:nvPr/>
            </p:nvSpPr>
            <p:spPr>
              <a:xfrm>
                <a:off x="9258614" y="1761683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9FCAE-FDD0-A64D-9A76-36A4EE59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614" y="1761683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1BE14F-C492-FC4F-9E71-4BF19D605B1F}"/>
              </a:ext>
            </a:extLst>
          </p:cNvPr>
          <p:cNvSpPr txBox="1"/>
          <p:nvPr/>
        </p:nvSpPr>
        <p:spPr>
          <a:xfrm>
            <a:off x="3672306" y="2608329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</p:spTree>
    <p:extLst>
      <p:ext uri="{BB962C8B-B14F-4D97-AF65-F5344CB8AC3E}">
        <p14:creationId xmlns:p14="http://schemas.microsoft.com/office/powerpoint/2010/main" val="9937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5728" y="113793"/>
                <a:ext cx="11401588" cy="793158"/>
              </a:xfrm>
            </p:spPr>
            <p:txBody>
              <a:bodyPr>
                <a:normAutofit/>
              </a:bodyPr>
              <a:lstStyle/>
              <a:p>
                <a:r>
                  <a:rPr lang="en-SG" sz="3200" dirty="0"/>
                  <a:t>Implementing VQE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3200" dirty="0"/>
                  <a:t> and Tetra Hydrogen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3200" dirty="0"/>
                  <a:t> with QAMUY</a:t>
                </a:r>
                <a:endParaRPr lang="en-GB" sz="3200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5728" y="113793"/>
                <a:ext cx="11401588" cy="793158"/>
              </a:xfrm>
              <a:blipFill>
                <a:blip r:embed="rId2"/>
                <a:stretch>
                  <a:fillRect l="-1335" b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268830-07CF-469A-B9EC-D55FCFF8B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9" t="11551" r="2346" b="4811"/>
          <a:stretch/>
        </p:blipFill>
        <p:spPr>
          <a:xfrm>
            <a:off x="5780118" y="1551086"/>
            <a:ext cx="5249369" cy="3311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45AA3C-B1A4-43FE-AAF5-0D6DA9DAC8C1}"/>
              </a:ext>
            </a:extLst>
          </p:cNvPr>
          <p:cNvSpPr txBox="1"/>
          <p:nvPr/>
        </p:nvSpPr>
        <p:spPr>
          <a:xfrm rot="16200000">
            <a:off x="-925253" y="2759585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A8A4F-6837-41CF-A078-B98707492AD2}"/>
                  </a:ext>
                </a:extLst>
              </p:cNvPr>
              <p:cNvSpPr txBox="1"/>
              <p:nvPr/>
            </p:nvSpPr>
            <p:spPr>
              <a:xfrm>
                <a:off x="6215653" y="936184"/>
                <a:ext cx="47585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dirty="0"/>
                  <a:t>VQE Optimisation of Tetra Hydrogen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dirty="0"/>
                  <a:t> Various in QAMUY (Various Optimisers)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A8A4F-6837-41CF-A078-B98707492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653" y="936184"/>
                <a:ext cx="4758543" cy="646331"/>
              </a:xfrm>
              <a:prstGeom prst="rect">
                <a:avLst/>
              </a:prstGeom>
              <a:blipFill>
                <a:blip r:embed="rId4"/>
                <a:stretch>
                  <a:fillRect t="-3846" r="-266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EFE7D561-3B48-4EC7-A458-4DC5559F55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t="11638" r="8662" b="5466"/>
          <a:stretch/>
        </p:blipFill>
        <p:spPr>
          <a:xfrm>
            <a:off x="268679" y="1551086"/>
            <a:ext cx="5339646" cy="33119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63CFCC-D46C-4361-92A1-78A3A6628449}"/>
              </a:ext>
            </a:extLst>
          </p:cNvPr>
          <p:cNvSpPr txBox="1"/>
          <p:nvPr/>
        </p:nvSpPr>
        <p:spPr>
          <a:xfrm>
            <a:off x="2268832" y="4843984"/>
            <a:ext cx="174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Optimizer</a:t>
            </a:r>
            <a:r>
              <a:rPr lang="en-SG" sz="1400" dirty="0"/>
              <a:t> iterations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113D09-A7C6-4568-A49F-8D2C655E242B}"/>
                  </a:ext>
                </a:extLst>
              </p:cNvPr>
              <p:cNvSpPr txBox="1"/>
              <p:nvPr/>
            </p:nvSpPr>
            <p:spPr>
              <a:xfrm>
                <a:off x="1409088" y="936184"/>
                <a:ext cx="34559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VQE optimization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in QAMUY </a:t>
                </a:r>
              </a:p>
              <a:p>
                <a:pPr algn="ctr"/>
                <a:r>
                  <a:rPr lang="en-SG" dirty="0"/>
                  <a:t>(</a:t>
                </a:r>
                <a:r>
                  <a:rPr lang="en-GB" dirty="0"/>
                  <a:t>BFGS Only</a:t>
                </a:r>
                <a:r>
                  <a:rPr lang="en-SG" dirty="0"/>
                  <a:t>) </a:t>
                </a:r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113D09-A7C6-4568-A49F-8D2C655E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88" y="936184"/>
                <a:ext cx="3455946" cy="646331"/>
              </a:xfrm>
              <a:prstGeom prst="rect">
                <a:avLst/>
              </a:prstGeom>
              <a:blipFill>
                <a:blip r:embed="rId6"/>
                <a:stretch>
                  <a:fillRect l="-730" t="-3846" r="-730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261B84-5B50-43EC-AA71-FE3516147011}"/>
              </a:ext>
            </a:extLst>
          </p:cNvPr>
          <p:cNvSpPr txBox="1"/>
          <p:nvPr/>
        </p:nvSpPr>
        <p:spPr>
          <a:xfrm>
            <a:off x="7534179" y="4848594"/>
            <a:ext cx="174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Optimizer</a:t>
            </a:r>
            <a:r>
              <a:rPr lang="en-SG" sz="1400" dirty="0"/>
              <a:t> iterations</a:t>
            </a: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22362-12C4-4870-9CB4-76A8A7B102C0}"/>
              </a:ext>
            </a:extLst>
          </p:cNvPr>
          <p:cNvSpPr txBox="1"/>
          <p:nvPr/>
        </p:nvSpPr>
        <p:spPr>
          <a:xfrm>
            <a:off x="3332322" y="5407842"/>
            <a:ext cx="5168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dirty="0"/>
              <a:t>The optimizers from QAMUY were able to provide accurate results with quick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4B85B-AFCF-4A4D-B76C-53BEF35830F5}"/>
                  </a:ext>
                </a:extLst>
              </p:cNvPr>
              <p:cNvSpPr txBox="1"/>
              <p:nvPr/>
            </p:nvSpPr>
            <p:spPr>
              <a:xfrm>
                <a:off x="3447617" y="3591255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4B85B-AFCF-4A4D-B76C-53BEF358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17" y="3591255"/>
                <a:ext cx="1841174" cy="707886"/>
              </a:xfrm>
              <a:prstGeom prst="rect">
                <a:avLst/>
              </a:prstGeom>
              <a:blipFill>
                <a:blip r:embed="rId7"/>
                <a:stretch>
                  <a:fillRect l="-3425"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2095AE5-91EC-7E4D-B856-3975231A718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5121" y="2471316"/>
            <a:ext cx="1709913" cy="11406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B4D077-3A4F-A647-9178-8E26A3AD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734" y="2471316"/>
            <a:ext cx="1265995" cy="12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BA5024-D7DA-5A49-A1AB-CE901EC6EA9B}"/>
                  </a:ext>
                </a:extLst>
              </p:cNvPr>
              <p:cNvSpPr txBox="1"/>
              <p:nvPr/>
            </p:nvSpPr>
            <p:spPr>
              <a:xfrm>
                <a:off x="9359521" y="3612005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BA5024-D7DA-5A49-A1AB-CE901EC6E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21" y="3612005"/>
                <a:ext cx="1841174" cy="707886"/>
              </a:xfrm>
              <a:prstGeom prst="rect">
                <a:avLst/>
              </a:prstGeom>
              <a:blipFill>
                <a:blip r:embed="rId10"/>
                <a:stretch>
                  <a:fillRect l="-2740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612F53-A4E3-4144-99B4-720EDAE2241B}"/>
              </a:ext>
            </a:extLst>
          </p:cNvPr>
          <p:cNvCxnSpPr>
            <a:cxnSpLocks/>
          </p:cNvCxnSpPr>
          <p:nvPr/>
        </p:nvCxnSpPr>
        <p:spPr>
          <a:xfrm flipH="1" flipV="1">
            <a:off x="8955424" y="3558018"/>
            <a:ext cx="425861" cy="387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AE81B3-9096-C44A-8850-3605224638F5}"/>
              </a:ext>
            </a:extLst>
          </p:cNvPr>
          <p:cNvSpPr txBox="1"/>
          <p:nvPr/>
        </p:nvSpPr>
        <p:spPr>
          <a:xfrm>
            <a:off x="1541207" y="1690673"/>
            <a:ext cx="1741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QAMUY</a:t>
            </a:r>
          </a:p>
          <a:p>
            <a:pPr algn="ctr"/>
            <a:r>
              <a:rPr lang="en-GB" sz="2000" dirty="0"/>
              <a:t>with their UCCSD Ansatz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7CB82E-1C08-0C48-94C3-8E4AEC9CF93F}"/>
              </a:ext>
            </a:extLst>
          </p:cNvPr>
          <p:cNvSpPr txBox="1"/>
          <p:nvPr/>
        </p:nvSpPr>
        <p:spPr>
          <a:xfrm>
            <a:off x="10897502" y="1582515"/>
            <a:ext cx="1439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QAMUY</a:t>
            </a:r>
          </a:p>
          <a:p>
            <a:r>
              <a:rPr lang="en-GB" sz="2000" dirty="0"/>
              <a:t>with their UCCSD Ansatz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83652D-3D87-F24D-9CB1-D8CAF6FBFBAE}"/>
                  </a:ext>
                </a:extLst>
              </p:cNvPr>
              <p:cNvSpPr/>
              <p:nvPr/>
            </p:nvSpPr>
            <p:spPr>
              <a:xfrm>
                <a:off x="5893453" y="6550223"/>
                <a:ext cx="63836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/>
                  <a:t>Image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1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400" dirty="0"/>
                  <a:t>: Henry </a:t>
                </a:r>
                <a:r>
                  <a:rPr lang="en-GB" sz="1400" dirty="0" err="1"/>
                  <a:t>Rzepa</a:t>
                </a:r>
                <a:r>
                  <a:rPr lang="en-GB" sz="1400" dirty="0"/>
                  <a:t>, https://</a:t>
                </a:r>
                <a:r>
                  <a:rPr lang="en-GB" sz="1400" dirty="0" err="1"/>
                  <a:t>www.ch.imperial.ac.uk</a:t>
                </a:r>
                <a:r>
                  <a:rPr lang="en-GB" sz="1400" dirty="0"/>
                  <a:t>/</a:t>
                </a:r>
                <a:r>
                  <a:rPr lang="en-GB" sz="1400" dirty="0" err="1"/>
                  <a:t>rzepa</a:t>
                </a:r>
                <a:r>
                  <a:rPr lang="en-GB" sz="1400" dirty="0"/>
                  <a:t>/blog/?p=17483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83652D-3D87-F24D-9CB1-D8CAF6FBF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453" y="6550223"/>
                <a:ext cx="6383671" cy="307777"/>
              </a:xfrm>
              <a:prstGeom prst="rect">
                <a:avLst/>
              </a:prstGeom>
              <a:blipFill>
                <a:blip r:embed="rId11"/>
                <a:stretch>
                  <a:fillRect l="-398" t="-41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1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54338" y="554844"/>
                <a:ext cx="10515600" cy="442743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Exact Quantum Simulator</a:t>
                </a:r>
                <a:endParaRPr lang="en-GB" sz="2900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4338" y="554844"/>
                <a:ext cx="10515600" cy="442743"/>
              </a:xfrm>
              <a:blipFill>
                <a:blip r:embed="rId2"/>
                <a:stretch>
                  <a:fillRect l="-1327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7187C3-9E67-45E0-9250-E1A137E3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4" y="1353124"/>
            <a:ext cx="5188597" cy="3459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5B74C-4B72-41AB-97FB-0262812767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07" y="1353124"/>
            <a:ext cx="5174631" cy="3449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7AA7E-80C9-604C-B9C0-B4ED4711CF8A}"/>
                  </a:ext>
                </a:extLst>
              </p:cNvPr>
              <p:cNvSpPr txBox="1"/>
              <p:nvPr/>
            </p:nvSpPr>
            <p:spPr>
              <a:xfrm>
                <a:off x="4804519" y="5885441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Bond lengths: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7AA7E-80C9-604C-B9C0-B4ED4711C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19" y="5885441"/>
                <a:ext cx="2415238" cy="707886"/>
              </a:xfrm>
              <a:prstGeom prst="rect">
                <a:avLst/>
              </a:prstGeom>
              <a:blipFill>
                <a:blip r:embed="rId5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F1C6D0D-7D5E-5540-AC28-268AF38FB2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7181" y="4812188"/>
            <a:ext cx="1709913" cy="11406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91D673-708C-7243-BEF5-03F668F935DA}"/>
              </a:ext>
            </a:extLst>
          </p:cNvPr>
          <p:cNvSpPr txBox="1"/>
          <p:nvPr/>
        </p:nvSpPr>
        <p:spPr>
          <a:xfrm>
            <a:off x="6867095" y="2385503"/>
            <a:ext cx="1439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QAMUY</a:t>
            </a:r>
          </a:p>
          <a:p>
            <a:r>
              <a:rPr lang="en-GB" sz="2000" dirty="0"/>
              <a:t>with their UCCSD Ansatz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789D8-86E4-A443-B34C-4FA76FF7C01C}"/>
              </a:ext>
            </a:extLst>
          </p:cNvPr>
          <p:cNvSpPr txBox="1"/>
          <p:nvPr/>
        </p:nvSpPr>
        <p:spPr>
          <a:xfrm>
            <a:off x="1855293" y="2447057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</p:spTree>
    <p:extLst>
      <p:ext uri="{BB962C8B-B14F-4D97-AF65-F5344CB8AC3E}">
        <p14:creationId xmlns:p14="http://schemas.microsoft.com/office/powerpoint/2010/main" val="128124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5832" y="166950"/>
                <a:ext cx="11361527" cy="442743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832" y="166950"/>
                <a:ext cx="11361527" cy="442743"/>
              </a:xfrm>
              <a:blipFill>
                <a:blip r:embed="rId2"/>
                <a:stretch>
                  <a:fillRect l="-1229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B18F7F7-5452-43EE-A19C-297F020C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075" y="1522077"/>
            <a:ext cx="2614206" cy="211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749B0-2C85-4943-AA94-73175B32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57" y="1491512"/>
            <a:ext cx="2614205" cy="209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85E53-BEAB-4626-97FB-01D9D92D7171}"/>
              </a:ext>
            </a:extLst>
          </p:cNvPr>
          <p:cNvSpPr txBox="1"/>
          <p:nvPr/>
        </p:nvSpPr>
        <p:spPr>
          <a:xfrm>
            <a:off x="2148200" y="665614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Open Providers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E78D-BFF0-42E3-81AD-8EF8A5927E08}"/>
              </a:ext>
            </a:extLst>
          </p:cNvPr>
          <p:cNvSpPr txBox="1"/>
          <p:nvPr/>
        </p:nvSpPr>
        <p:spPr>
          <a:xfrm>
            <a:off x="8181449" y="753281"/>
            <a:ext cx="2636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Exclusive providers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1CEC8-93ED-44A2-BB2D-C0C99BE78D80}"/>
              </a:ext>
            </a:extLst>
          </p:cNvPr>
          <p:cNvSpPr txBox="1"/>
          <p:nvPr/>
        </p:nvSpPr>
        <p:spPr>
          <a:xfrm>
            <a:off x="891550" y="1060412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14092-B371-4981-A405-CB7010AD5E22}"/>
              </a:ext>
            </a:extLst>
          </p:cNvPr>
          <p:cNvSpPr txBox="1"/>
          <p:nvPr/>
        </p:nvSpPr>
        <p:spPr>
          <a:xfrm>
            <a:off x="3446427" y="1060412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F1B8D-9A26-40AE-8BE2-4510F2A60795}"/>
              </a:ext>
            </a:extLst>
          </p:cNvPr>
          <p:cNvSpPr txBox="1"/>
          <p:nvPr/>
        </p:nvSpPr>
        <p:spPr>
          <a:xfrm>
            <a:off x="6695699" y="1153886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CCDBB-14BD-4AF4-8CB9-7016B24CA36D}"/>
              </a:ext>
            </a:extLst>
          </p:cNvPr>
          <p:cNvSpPr txBox="1"/>
          <p:nvPr/>
        </p:nvSpPr>
        <p:spPr>
          <a:xfrm>
            <a:off x="9313099" y="1127279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8F1E49-3FC1-4795-8688-6E21A9653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456" y="1583588"/>
            <a:ext cx="2583123" cy="20519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4BFC87-6A29-43A8-B9AD-E7A5CD649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9149" y="1583588"/>
            <a:ext cx="2636207" cy="2100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6B490D-5F78-481B-8255-9803711C650C}"/>
                  </a:ext>
                </a:extLst>
              </p:cNvPr>
              <p:cNvSpPr txBox="1"/>
              <p:nvPr/>
            </p:nvSpPr>
            <p:spPr>
              <a:xfrm>
                <a:off x="3561897" y="5613948"/>
                <a:ext cx="791546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Turns out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, the only gate that contributes to PES is Double Excitations.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We remove all Singles Excitations from quantum circuit to reduce circuit noise.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All Noise model obtained from IBMQ Device backends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Number of Shots Per Pauli String Expectation: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6B490D-5F78-481B-8255-9803711C6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897" y="5613948"/>
                <a:ext cx="7915463" cy="1200329"/>
              </a:xfrm>
              <a:prstGeom prst="rect">
                <a:avLst/>
              </a:prstGeom>
              <a:blipFill>
                <a:blip r:embed="rId7"/>
                <a:stretch>
                  <a:fillRect l="-481" t="-3158" b="-7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1748CA-E783-4A53-9B1C-1484B8631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59" y="5731870"/>
            <a:ext cx="3350268" cy="9834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870C5B-6C2E-0143-94BF-B06653BE8E48}"/>
              </a:ext>
            </a:extLst>
          </p:cNvPr>
          <p:cNvSpPr/>
          <p:nvPr/>
        </p:nvSpPr>
        <p:spPr>
          <a:xfrm>
            <a:off x="7630851" y="3861973"/>
            <a:ext cx="43096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Note: From the plots, our implementation of </a:t>
            </a:r>
            <a:r>
              <a:rPr lang="en-SG" dirty="0" err="1"/>
              <a:t>Mitig</a:t>
            </a:r>
            <a:r>
              <a:rPr lang="en-SG" dirty="0"/>
              <a:t> as an error mitigation technique did not appear to help with improving the accuracy of our results. (???)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22F6F-E106-6248-B7E3-489D259EC0F5}"/>
              </a:ext>
            </a:extLst>
          </p:cNvPr>
          <p:cNvSpPr txBox="1"/>
          <p:nvPr/>
        </p:nvSpPr>
        <p:spPr>
          <a:xfrm>
            <a:off x="519757" y="5153116"/>
            <a:ext cx="23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Actual Quantum Circuit Implemented: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E2389-1350-7D4C-BEC0-3F6823D2B3D4}"/>
              </a:ext>
            </a:extLst>
          </p:cNvPr>
          <p:cNvSpPr txBox="1"/>
          <p:nvPr/>
        </p:nvSpPr>
        <p:spPr>
          <a:xfrm>
            <a:off x="115833" y="3689474"/>
            <a:ext cx="5271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Legend</a:t>
            </a:r>
          </a:p>
          <a:p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GREY Dots</a:t>
            </a:r>
            <a:r>
              <a:rPr lang="en-GB" sz="1600" dirty="0"/>
              <a:t>: Our Optimised Problem Inspired Ansatz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 : Problem Inspired Ansatz w/ </a:t>
            </a:r>
            <a:r>
              <a:rPr lang="en-GB" sz="1600" dirty="0" err="1"/>
              <a:t>Mitiq</a:t>
            </a:r>
            <a:r>
              <a:rPr lang="en-GB" sz="1600" dirty="0"/>
              <a:t> Zero Noise Extrapolation</a:t>
            </a:r>
          </a:p>
          <a:p>
            <a:r>
              <a:rPr lang="en-GB" sz="1600" dirty="0"/>
              <a:t> </a:t>
            </a:r>
            <a:r>
              <a:rPr lang="en-GB" sz="1600" b="1" dirty="0">
                <a:solidFill>
                  <a:srgbClr val="00B0F0"/>
                </a:solidFill>
              </a:rPr>
              <a:t>CYAN Dots</a:t>
            </a:r>
            <a:r>
              <a:rPr lang="en-GB" sz="1600" dirty="0"/>
              <a:t>: Hartree-</a:t>
            </a:r>
            <a:r>
              <a:rPr lang="en-GB" sz="1600" dirty="0" err="1"/>
              <a:t>Fock</a:t>
            </a:r>
            <a:r>
              <a:rPr lang="en-GB" sz="1600" dirty="0"/>
              <a:t> (HF) State Only</a:t>
            </a:r>
          </a:p>
          <a:p>
            <a:r>
              <a:rPr lang="en-GB" sz="1600" b="1" dirty="0">
                <a:solidFill>
                  <a:srgbClr val="C701BF"/>
                </a:solidFill>
              </a:rPr>
              <a:t>X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GB" sz="1600" dirty="0"/>
              <a:t>HF w/ </a:t>
            </a:r>
            <a:r>
              <a:rPr lang="en-GB" sz="1600" dirty="0" err="1"/>
              <a:t>Mitiq</a:t>
            </a:r>
            <a:r>
              <a:rPr lang="en-GB" sz="1600" dirty="0"/>
              <a:t> Zero Noise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F783CE-6FCB-594E-A555-1E17A8B58A77}"/>
                  </a:ext>
                </a:extLst>
              </p:cNvPr>
              <p:cNvSpPr txBox="1"/>
              <p:nvPr/>
            </p:nvSpPr>
            <p:spPr>
              <a:xfrm>
                <a:off x="5240759" y="4388613"/>
                <a:ext cx="17881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1600" dirty="0"/>
                  <a:t>Bond lengths: </a:t>
                </a:r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6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1600" dirty="0"/>
                  <a:t> to </a:t>
                </a:r>
                <a14:m>
                  <m:oMath xmlns:m="http://schemas.openxmlformats.org/officeDocument/2006/math">
                    <m:r>
                      <a:rPr lang="en-SG" sz="16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1600" dirty="0"/>
                  <a:t> Bohr</a:t>
                </a:r>
                <a:endParaRPr lang="en-GB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F783CE-6FCB-594E-A555-1E17A8B58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59" y="4388613"/>
                <a:ext cx="1788150" cy="584775"/>
              </a:xfrm>
              <a:prstGeom prst="rect">
                <a:avLst/>
              </a:prstGeom>
              <a:blipFill>
                <a:blip r:embed="rId9"/>
                <a:stretch>
                  <a:fillRect t="-2128" r="-1408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5CCDB745-8895-2046-80EA-A556F9CC70E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9530" y="3674406"/>
            <a:ext cx="1070608" cy="7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18F7F7-5452-43EE-A19C-297F020C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75" y="1522077"/>
            <a:ext cx="2614206" cy="211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749B0-2C85-4943-AA94-73175B324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7" y="1491512"/>
            <a:ext cx="2614205" cy="209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85E53-BEAB-4626-97FB-01D9D92D7171}"/>
              </a:ext>
            </a:extLst>
          </p:cNvPr>
          <p:cNvSpPr txBox="1"/>
          <p:nvPr/>
        </p:nvSpPr>
        <p:spPr>
          <a:xfrm>
            <a:off x="2148200" y="665614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Open Providers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E78D-BFF0-42E3-81AD-8EF8A5927E08}"/>
              </a:ext>
            </a:extLst>
          </p:cNvPr>
          <p:cNvSpPr txBox="1"/>
          <p:nvPr/>
        </p:nvSpPr>
        <p:spPr>
          <a:xfrm>
            <a:off x="8213419" y="722892"/>
            <a:ext cx="2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Exclusive Providers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1CEC8-93ED-44A2-BB2D-C0C99BE78D80}"/>
              </a:ext>
            </a:extLst>
          </p:cNvPr>
          <p:cNvSpPr txBox="1"/>
          <p:nvPr/>
        </p:nvSpPr>
        <p:spPr>
          <a:xfrm>
            <a:off x="891550" y="1060412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14092-B371-4981-A405-CB7010AD5E22}"/>
              </a:ext>
            </a:extLst>
          </p:cNvPr>
          <p:cNvSpPr txBox="1"/>
          <p:nvPr/>
        </p:nvSpPr>
        <p:spPr>
          <a:xfrm>
            <a:off x="3446427" y="1060412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F1B8D-9A26-40AE-8BE2-4510F2A60795}"/>
              </a:ext>
            </a:extLst>
          </p:cNvPr>
          <p:cNvSpPr txBox="1"/>
          <p:nvPr/>
        </p:nvSpPr>
        <p:spPr>
          <a:xfrm>
            <a:off x="6695699" y="1153886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CCDBB-14BD-4AF4-8CB9-7016B24CA36D}"/>
              </a:ext>
            </a:extLst>
          </p:cNvPr>
          <p:cNvSpPr txBox="1"/>
          <p:nvPr/>
        </p:nvSpPr>
        <p:spPr>
          <a:xfrm>
            <a:off x="9313099" y="1127279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8F1E49-3FC1-4795-8688-6E21A965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56" y="1583588"/>
            <a:ext cx="2583123" cy="20519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4BFC87-6A29-43A8-B9AD-E7A5CD649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49" y="1583588"/>
            <a:ext cx="2636207" cy="21001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911E82-8408-4735-84A4-DEC4F07E3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7" y="3588701"/>
            <a:ext cx="2696933" cy="23598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43BBC2A-8DE7-4956-A39B-08BCC68B3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24" y="3619266"/>
            <a:ext cx="2696933" cy="23598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B486CA-6510-4AF4-9D7C-DAC98A546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16" y="3588700"/>
            <a:ext cx="2696933" cy="23598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A66380-6D24-49AB-990F-2CC4754F37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19" y="3683742"/>
            <a:ext cx="2696933" cy="2359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7BE6D79C-36E2-554D-AD79-D5609E040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3" y="166950"/>
                <a:ext cx="1114435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7BE6D79C-36E2-554D-AD79-D5609E04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3" y="166950"/>
                <a:ext cx="11144350" cy="442743"/>
              </a:xfrm>
              <a:prstGeom prst="rect">
                <a:avLst/>
              </a:prstGeom>
              <a:blipFill>
                <a:blip r:embed="rId10"/>
                <a:stretch>
                  <a:fillRect l="-1253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7E689D9-D762-9E47-85D5-6AA71CA7FDC8}"/>
              </a:ext>
            </a:extLst>
          </p:cNvPr>
          <p:cNvSpPr txBox="1"/>
          <p:nvPr/>
        </p:nvSpPr>
        <p:spPr>
          <a:xfrm>
            <a:off x="2888951" y="5948517"/>
            <a:ext cx="671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Simulated IBM Quantum Devices Noise Map </a:t>
            </a:r>
          </a:p>
        </p:txBody>
      </p:sp>
    </p:spTree>
    <p:extLst>
      <p:ext uri="{BB962C8B-B14F-4D97-AF65-F5344CB8AC3E}">
        <p14:creationId xmlns:p14="http://schemas.microsoft.com/office/powerpoint/2010/main" val="181601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1196</Words>
  <Application>Microsoft Macintosh PowerPoint</Application>
  <PresentationFormat>Widescreen</PresentationFormat>
  <Paragraphs>176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Cambria Math</vt:lpstr>
      <vt:lpstr>Office Theme</vt:lpstr>
      <vt:lpstr>Exploring the Potential Energy Surface of various Molecules with a Problem-Inspired Ansatz</vt:lpstr>
      <vt:lpstr>PowerPoint Presentation</vt:lpstr>
      <vt:lpstr>PowerPoint Presentation</vt:lpstr>
      <vt:lpstr>Performing VQE Energy Optimisation using PennyLane</vt:lpstr>
      <vt:lpstr>Benchmarking Using PennyLane Built-in Classical Optimizers </vt:lpstr>
      <vt:lpstr>Implementing VQE on "H" _2 and Tetra Hydrogen "H" _4 with QAMUY</vt:lpstr>
      <vt:lpstr>Potential Energy Surface for "H" _2 using Exact Quantum Simulator</vt:lpstr>
      <vt:lpstr>Potential Energy Surface for "H" _2 using various IBMQ Device Noise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Energy Surface for 〖He〗_2 with QAMUY</vt:lpstr>
      <vt:lpstr>PowerPoint Presentation</vt:lpstr>
      <vt:lpstr>Contributing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Tan</dc:creator>
  <cp:lastModifiedBy>Chee Chong Hian</cp:lastModifiedBy>
  <cp:revision>38</cp:revision>
  <dcterms:created xsi:type="dcterms:W3CDTF">2022-02-25T10:40:44Z</dcterms:created>
  <dcterms:modified xsi:type="dcterms:W3CDTF">2022-02-25T20:46:08Z</dcterms:modified>
</cp:coreProperties>
</file>