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3" r:id="rId15"/>
    <p:sldId id="28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1B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7"/>
    <p:restoredTop sz="94694"/>
  </p:normalViewPr>
  <p:slideViewPr>
    <p:cSldViewPr snapToGrid="0">
      <p:cViewPr varScale="1">
        <p:scale>
          <a:sx n="143" d="100"/>
          <a:sy n="143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1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9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2022</a:t>
            </a:r>
          </a:p>
          <a:p>
            <a:r>
              <a:rPr lang="en-GB" dirty="0"/>
              <a:t>26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7609" y="861794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20039" y="2258362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7795" y="1136102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5424" y="2250882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5233513" y="5124237"/>
            <a:ext cx="2638108" cy="17439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7871621" y="5251527"/>
            <a:ext cx="43824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Note: Optimizers provided by </a:t>
            </a:r>
            <a:r>
              <a:rPr lang="en-SG" sz="2000" dirty="0" err="1"/>
              <a:t>PennyLane</a:t>
            </a:r>
            <a:r>
              <a:rPr lang="en-SG" sz="2000" dirty="0"/>
              <a:t> were unsuccessful in converging to the reference energy </a:t>
            </a:r>
            <a:r>
              <a:rPr lang="en-SG" sz="2000" u="sng" dirty="0"/>
              <a:t>exactly</a:t>
            </a:r>
            <a:r>
              <a:rPr lang="en-SG" sz="2000" dirty="0"/>
              <a:t> in a limited number of steps (30 Iterations 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242" y="3604212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79605" y="3336375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4374" y="3897814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B9E2C-F1A6-C542-B98C-2D56C5597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657" y="4522369"/>
            <a:ext cx="1593547" cy="9180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A3E16A-D573-3A45-B970-C0FFBF054ACE}"/>
              </a:ext>
            </a:extLst>
          </p:cNvPr>
          <p:cNvSpPr/>
          <p:nvPr/>
        </p:nvSpPr>
        <p:spPr>
          <a:xfrm>
            <a:off x="-22614" y="5008085"/>
            <a:ext cx="4246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No. of Electrons: 4 </a:t>
            </a:r>
          </a:p>
          <a:p>
            <a:r>
              <a:rPr lang="en-SG" sz="1600" dirty="0"/>
              <a:t>No. of Qubits: 8 </a:t>
            </a:r>
          </a:p>
          <a:p>
            <a:r>
              <a:rPr lang="en-SG" sz="1600" dirty="0"/>
              <a:t>No. of Pauli Strings (to measure): 185 </a:t>
            </a:r>
          </a:p>
          <a:p>
            <a:r>
              <a:rPr lang="en-SG" sz="1600" dirty="0"/>
              <a:t>No. of Single Excitations Rotation Gate: 16 </a:t>
            </a:r>
          </a:p>
          <a:p>
            <a:r>
              <a:rPr lang="en-SG" sz="1600" dirty="0"/>
              <a:t>No. of Double Excitations Rotations Gate: 36 </a:t>
            </a:r>
          </a:p>
          <a:p>
            <a:r>
              <a:rPr lang="en-SG" sz="1600" dirty="0"/>
              <a:t>Total No. of Excitations Rotation Parameter: 52 </a:t>
            </a:r>
          </a:p>
          <a:p>
            <a:r>
              <a:rPr lang="en-SG" sz="1600" dirty="0"/>
              <a:t>Hartree-</a:t>
            </a:r>
            <a:r>
              <a:rPr lang="en-SG" sz="1600" dirty="0" err="1"/>
              <a:t>Fock</a:t>
            </a:r>
            <a:r>
              <a:rPr lang="en-SG" sz="1600" dirty="0"/>
              <a:t> State: |1 1 1 1 0 0 0 0&gt;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90A6C-D4F2-E345-88DF-826F83D4E79A}"/>
              </a:ext>
            </a:extLst>
          </p:cNvPr>
          <p:cNvSpPr txBox="1"/>
          <p:nvPr/>
        </p:nvSpPr>
        <p:spPr>
          <a:xfrm>
            <a:off x="1971226" y="310583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30</a:t>
            </a:r>
          </a:p>
          <a:p>
            <a:r>
              <a:rPr lang="en-GB" dirty="0"/>
              <a:t>Total Runtime: ~1 Hour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9F007-5FFF-AE4C-B409-C272549F564E}"/>
              </a:ext>
            </a:extLst>
          </p:cNvPr>
          <p:cNvSpPr txBox="1"/>
          <p:nvPr/>
        </p:nvSpPr>
        <p:spPr>
          <a:xfrm>
            <a:off x="1301660" y="1559416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/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Energy Optimisation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@ 6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Bohr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blipFill>
                <a:blip r:embed="rId7"/>
                <a:stretch>
                  <a:fillRect l="-137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/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</a:t>
                </a:r>
                <a:r>
                  <a:rPr lang="en-SG" sz="2900" dirty="0"/>
                  <a:t>with QAMUY</a:t>
                </a:r>
                <a:endParaRPr lang="en-GB" sz="29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3749390" y="1237355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Morse Curve (6-31G)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blipFill>
                <a:blip r:embed="rId4"/>
                <a:stretch>
                  <a:fillRect t="-6061" r="-1333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2541792" y="2840956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050BC-7E21-0143-8855-A70CE740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099" y="5061528"/>
            <a:ext cx="1888130" cy="1087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08456-8CCB-0942-AA2F-F56AE10386A8}"/>
              </a:ext>
            </a:extLst>
          </p:cNvPr>
          <p:cNvSpPr txBox="1"/>
          <p:nvPr/>
        </p:nvSpPr>
        <p:spPr>
          <a:xfrm>
            <a:off x="5493100" y="6112053"/>
            <a:ext cx="397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should be no Helium Bond as the energy depth is too shallow to support it.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4288FA-4B2D-FD44-BA14-DC940BD3636B}"/>
              </a:ext>
            </a:extLst>
          </p:cNvPr>
          <p:cNvCxnSpPr>
            <a:cxnSpLocks/>
          </p:cNvCxnSpPr>
          <p:nvPr/>
        </p:nvCxnSpPr>
        <p:spPr>
          <a:xfrm flipH="1" flipV="1">
            <a:off x="4112548" y="6020816"/>
            <a:ext cx="1371362" cy="36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E4962F-AB74-C746-9106-8EFA31FA41AC}"/>
              </a:ext>
            </a:extLst>
          </p:cNvPr>
          <p:cNvSpPr txBox="1"/>
          <p:nvPr/>
        </p:nvSpPr>
        <p:spPr>
          <a:xfrm>
            <a:off x="5493100" y="2975542"/>
            <a:ext cx="188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Shallow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E088A-7F07-324B-AC8A-E7636ADA9917}"/>
              </a:ext>
            </a:extLst>
          </p:cNvPr>
          <p:cNvCxnSpPr>
            <a:cxnSpLocks/>
          </p:cNvCxnSpPr>
          <p:nvPr/>
        </p:nvCxnSpPr>
        <p:spPr>
          <a:xfrm flipH="1">
            <a:off x="5951829" y="3357203"/>
            <a:ext cx="227717" cy="668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BC4C0-9C1C-AA4A-99C8-2DA43ED0E11A}"/>
              </a:ext>
            </a:extLst>
          </p:cNvPr>
          <p:cNvCxnSpPr>
            <a:cxnSpLocks/>
          </p:cNvCxnSpPr>
          <p:nvPr/>
        </p:nvCxnSpPr>
        <p:spPr>
          <a:xfrm>
            <a:off x="8186058" y="3987866"/>
            <a:ext cx="0" cy="3346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/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/>
                  <a:t> Hartree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blipFill>
                <a:blip r:embed="rId6"/>
                <a:stretch>
                  <a:fillRect l="-4082" t="-26087" r="-6803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FCC429A-28CA-4E48-905D-A24B149C9C58}"/>
              </a:ext>
            </a:extLst>
          </p:cNvPr>
          <p:cNvSpPr txBox="1"/>
          <p:nvPr/>
        </p:nvSpPr>
        <p:spPr>
          <a:xfrm>
            <a:off x="5019189" y="4925121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~5 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9D03B-FDB0-7B46-80F9-07F21DEAA201}"/>
              </a:ext>
            </a:extLst>
          </p:cNvPr>
          <p:cNvSpPr txBox="1"/>
          <p:nvPr/>
        </p:nvSpPr>
        <p:spPr>
          <a:xfrm>
            <a:off x="8189349" y="167577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/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6" y="1067440"/>
            <a:ext cx="4827699" cy="344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2236925" y="2083928"/>
            <a:ext cx="2623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PennyLane</a:t>
            </a:r>
            <a:r>
              <a:rPr lang="en-GB" sz="28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1255E-8892-DA42-85D5-EB97AA020D3F}"/>
              </a:ext>
            </a:extLst>
          </p:cNvPr>
          <p:cNvSpPr/>
          <p:nvPr/>
        </p:nvSpPr>
        <p:spPr>
          <a:xfrm>
            <a:off x="114747" y="4866413"/>
            <a:ext cx="474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4 </a:t>
            </a:r>
          </a:p>
          <a:p>
            <a:r>
              <a:rPr lang="en-SG" dirty="0"/>
              <a:t>No. of Qubits: 12 </a:t>
            </a:r>
          </a:p>
          <a:p>
            <a:r>
              <a:rPr lang="en-SG" dirty="0"/>
              <a:t>No. of Pauli Strings (to measure): 631 </a:t>
            </a:r>
          </a:p>
          <a:p>
            <a:r>
              <a:rPr lang="en-SG" dirty="0"/>
              <a:t>No. of Single Excitations Rotations Gate : 32 </a:t>
            </a:r>
          </a:p>
          <a:p>
            <a:r>
              <a:rPr lang="en-SG" dirty="0"/>
              <a:t>No. of Double Excitations Rotations Gate: 168 </a:t>
            </a:r>
          </a:p>
          <a:p>
            <a:r>
              <a:rPr lang="en-SG" dirty="0"/>
              <a:t>Total No. of Excitations Rotation Parameter: 200</a:t>
            </a:r>
          </a:p>
          <a:p>
            <a:r>
              <a:rPr lang="en-SG" dirty="0"/>
              <a:t>Hartree-</a:t>
            </a:r>
            <a:r>
              <a:rPr lang="en-SG" dirty="0" err="1"/>
              <a:t>Fock</a:t>
            </a:r>
            <a:r>
              <a:rPr lang="en-SG" dirty="0"/>
              <a:t> State: |1 1 1 1 0 0 0 0 0 0 0 0&gt;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5174-5165-4845-A279-2BA0CA42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4361" y="5130973"/>
            <a:ext cx="2034601" cy="161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D823A-7EB1-864F-96CC-7DE6B3934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5"/>
          <a:stretch/>
        </p:blipFill>
        <p:spPr>
          <a:xfrm>
            <a:off x="6164891" y="1142923"/>
            <a:ext cx="4647033" cy="34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E977-34CF-394F-8CB4-5DABA2CA0FB7}"/>
              </a:ext>
            </a:extLst>
          </p:cNvPr>
          <p:cNvSpPr txBox="1"/>
          <p:nvPr/>
        </p:nvSpPr>
        <p:spPr>
          <a:xfrm>
            <a:off x="7496337" y="165304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69FC2-8129-6C4D-9DE3-76448FE04889}"/>
              </a:ext>
            </a:extLst>
          </p:cNvPr>
          <p:cNvSpPr txBox="1"/>
          <p:nvPr/>
        </p:nvSpPr>
        <p:spPr>
          <a:xfrm>
            <a:off x="2487832" y="4484642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20</a:t>
            </a:r>
          </a:p>
          <a:p>
            <a:r>
              <a:rPr lang="en-GB" dirty="0"/>
              <a:t>Total Runtime: ~5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4C8B1-33C9-884E-8FC4-6F2E5A5DE418}"/>
              </a:ext>
            </a:extLst>
          </p:cNvPr>
          <p:cNvSpPr txBox="1"/>
          <p:nvPr/>
        </p:nvSpPr>
        <p:spPr>
          <a:xfrm>
            <a:off x="7496337" y="4699615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~2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/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Bond lengths: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3.9</m:t>
                    </m:r>
                  </m:oMath>
                </a14:m>
                <a:r>
                  <a:rPr lang="en-SG" dirty="0"/>
                  <a:t> Bohr</a:t>
                </a:r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3595-E097-004D-943A-2E30C16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Contributing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D271-064D-394C-ADA6-ECAE6A8199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Team Members (NUS, CQT):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(Main 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(Basic Proofreading, ASTAR)</a:t>
            </a:r>
          </a:p>
        </p:txBody>
      </p:sp>
    </p:spTree>
    <p:extLst>
      <p:ext uri="{BB962C8B-B14F-4D97-AF65-F5344CB8AC3E}">
        <p14:creationId xmlns:p14="http://schemas.microsoft.com/office/powerpoint/2010/main" val="28160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1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D866EED-2AE0-DF45-9F2D-DDD09A835B5F}"/>
              </a:ext>
            </a:extLst>
          </p:cNvPr>
          <p:cNvSpPr/>
          <p:nvPr/>
        </p:nvSpPr>
        <p:spPr>
          <a:xfrm>
            <a:off x="1636186" y="3994261"/>
            <a:ext cx="3339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Image Source: https://</a:t>
            </a:r>
            <a:r>
              <a:rPr lang="en-GB" sz="800" dirty="0" err="1"/>
              <a:t>en.wikipedia.org</a:t>
            </a:r>
            <a:r>
              <a:rPr lang="en-GB" sz="800" dirty="0"/>
              <a:t>/wiki/</a:t>
            </a:r>
            <a:r>
              <a:rPr lang="en-GB" sz="800" dirty="0" err="1"/>
              <a:t>Potential_energy_surface</a:t>
            </a:r>
            <a:r>
              <a:rPr lang="en-GB" sz="800" dirty="0"/>
              <a:t>#/media/</a:t>
            </a:r>
            <a:r>
              <a:rPr lang="en-GB" sz="800" dirty="0" err="1"/>
              <a:t>File:Potential_Energy_Surface_for_Water.png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91886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81668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blipFill>
                <a:blip r:embed="rId7"/>
                <a:stretch>
                  <a:fillRect l="-2290" t="-357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1729648" y="5023146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5" y="269726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696701" y="2605816"/>
            <a:ext cx="185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Our Problem-Inspired Ansatz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271D5-E4A3-4243-9ACC-4C1F447A361D}"/>
              </a:ext>
            </a:extLst>
          </p:cNvPr>
          <p:cNvCxnSpPr>
            <a:cxnSpLocks/>
          </p:cNvCxnSpPr>
          <p:nvPr/>
        </p:nvCxnSpPr>
        <p:spPr>
          <a:xfrm flipH="1">
            <a:off x="1233043" y="5211933"/>
            <a:ext cx="496605" cy="40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/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err="1"/>
                  <a:t>PennyLane</a:t>
                </a:r>
                <a:r>
                  <a:rPr lang="en-GB" sz="2000" dirty="0"/>
                  <a:t> Quantum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blipFill>
                <a:blip r:embed="rId10"/>
                <a:stretch>
                  <a:fillRect l="-1974"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C7AC6C-7B7A-0B47-9CFB-6010571E66DC}"/>
              </a:ext>
            </a:extLst>
          </p:cNvPr>
          <p:cNvCxnSpPr>
            <a:cxnSpLocks/>
          </p:cNvCxnSpPr>
          <p:nvPr/>
        </p:nvCxnSpPr>
        <p:spPr>
          <a:xfrm>
            <a:off x="11538938" y="5078791"/>
            <a:ext cx="0" cy="50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9" y="356269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5783424" y="2853062"/>
            <a:ext cx="433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with Default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48" y="5580590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027" y="854996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9696F3-D70C-0F4A-ACED-1A6A982A5CBD}"/>
              </a:ext>
            </a:extLst>
          </p:cNvPr>
          <p:cNvSpPr txBox="1"/>
          <p:nvPr/>
        </p:nvSpPr>
        <p:spPr>
          <a:xfrm>
            <a:off x="1695943" y="1777182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4FF7E-5387-6F49-B902-5DFB1369E0C9}"/>
              </a:ext>
            </a:extLst>
          </p:cNvPr>
          <p:cNvSpPr/>
          <p:nvPr/>
        </p:nvSpPr>
        <p:spPr>
          <a:xfrm>
            <a:off x="6096000" y="3602858"/>
            <a:ext cx="4555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2 </a:t>
            </a:r>
          </a:p>
          <a:p>
            <a:r>
              <a:rPr lang="en-SG" dirty="0"/>
              <a:t>No. of Qubits: 4 </a:t>
            </a:r>
          </a:p>
          <a:p>
            <a:r>
              <a:rPr lang="en-SG" dirty="0"/>
              <a:t>No. of Pauli Strings (to measure): 15 </a:t>
            </a:r>
          </a:p>
          <a:p>
            <a:r>
              <a:rPr lang="en-SG" dirty="0"/>
              <a:t>No. of Single Excitations Rotations Gate : 4</a:t>
            </a:r>
          </a:p>
          <a:p>
            <a:r>
              <a:rPr lang="en-SG" dirty="0"/>
              <a:t>No. of Double Excitations Rotations Gate : 1 </a:t>
            </a:r>
          </a:p>
          <a:p>
            <a:r>
              <a:rPr lang="en-SG" dirty="0"/>
              <a:t>Total No. of Excitations Parameter: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29" y="374044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Optimizers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1BE14F-C492-FC4F-9E71-4BF19D605B1F}"/>
              </a:ext>
            </a:extLst>
          </p:cNvPr>
          <p:cNvSpPr txBox="1"/>
          <p:nvPr/>
        </p:nvSpPr>
        <p:spPr>
          <a:xfrm>
            <a:off x="3672306" y="2608329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/>
              </a:bodyPr>
              <a:lstStyle/>
              <a:p>
                <a:r>
                  <a:rPr lang="en-SG" sz="3200" dirty="0"/>
                  <a:t>Implementing VQE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335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5780118" y="1551086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925253" y="2759585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Optimisers)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26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268679" y="1551086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268832" y="484398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730" t="-3846" r="-73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7534179" y="484859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332322" y="5407842"/>
            <a:ext cx="5168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5121" y="2471316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4" y="2471316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2740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8955424" y="3558018"/>
            <a:ext cx="425861" cy="387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AE81B3-9096-C44A-8850-3605224638F5}"/>
              </a:ext>
            </a:extLst>
          </p:cNvPr>
          <p:cNvSpPr txBox="1"/>
          <p:nvPr/>
        </p:nvSpPr>
        <p:spPr>
          <a:xfrm>
            <a:off x="1541207" y="1690673"/>
            <a:ext cx="1741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QAMUY</a:t>
            </a:r>
          </a:p>
          <a:p>
            <a:pPr algn="ctr"/>
            <a:r>
              <a:rPr lang="en-GB" sz="2000" dirty="0"/>
              <a:t>with their UCCSD 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CB82E-1C08-0C48-94C3-8E4AEC9CF93F}"/>
              </a:ext>
            </a:extLst>
          </p:cNvPr>
          <p:cNvSpPr txBox="1"/>
          <p:nvPr/>
        </p:nvSpPr>
        <p:spPr>
          <a:xfrm>
            <a:off x="10897502" y="1582515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/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Image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400" dirty="0"/>
                  <a:t>: Henry 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, https://</a:t>
                </a:r>
                <a:r>
                  <a:rPr lang="en-GB" sz="1400" dirty="0" err="1"/>
                  <a:t>www.ch.imperial.ac.uk</a:t>
                </a:r>
                <a:r>
                  <a:rPr lang="en-GB" sz="1400" dirty="0"/>
                  <a:t>/</a:t>
                </a:r>
                <a:r>
                  <a:rPr lang="en-GB" sz="1400" dirty="0" err="1"/>
                  <a:t>rzepa</a:t>
                </a:r>
                <a:r>
                  <a:rPr lang="en-GB" sz="1400" dirty="0"/>
                  <a:t>/blog/?p=17483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83652D-3D87-F24D-9CB1-D8CAF6FBF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53" y="6550223"/>
                <a:ext cx="6383671" cy="307777"/>
              </a:xfrm>
              <a:prstGeom prst="rect">
                <a:avLst/>
              </a:prstGeom>
              <a:blipFill>
                <a:blip r:embed="rId11"/>
                <a:stretch>
                  <a:fillRect l="-398" t="-41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1D673-708C-7243-BEF5-03F668F935DA}"/>
              </a:ext>
            </a:extLst>
          </p:cNvPr>
          <p:cNvSpPr txBox="1"/>
          <p:nvPr/>
        </p:nvSpPr>
        <p:spPr>
          <a:xfrm>
            <a:off x="6867095" y="2385503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89D8-86E4-A443-B34C-4FA76FF7C01C}"/>
              </a:ext>
            </a:extLst>
          </p:cNvPr>
          <p:cNvSpPr txBox="1"/>
          <p:nvPr/>
        </p:nvSpPr>
        <p:spPr>
          <a:xfrm>
            <a:off x="1855293" y="2447057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2" y="166950"/>
                <a:ext cx="11361527" cy="442743"/>
              </a:xfrm>
              <a:blipFill>
                <a:blip r:embed="rId2"/>
                <a:stretch>
                  <a:fillRect l="-1229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636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blipFill>
                <a:blip r:embed="rId7"/>
                <a:stretch>
                  <a:fillRect l="-481" t="-3158" b="-7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9" y="5731870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7630851" y="3861973"/>
            <a:ext cx="4309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519757" y="5153116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2389-1350-7D4C-BEC0-3F6823D2B3D4}"/>
              </a:ext>
            </a:extLst>
          </p:cNvPr>
          <p:cNvSpPr txBox="1"/>
          <p:nvPr/>
        </p:nvSpPr>
        <p:spPr>
          <a:xfrm>
            <a:off x="115833" y="3689474"/>
            <a:ext cx="5271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Legend</a:t>
            </a:r>
          </a:p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GREY Dots</a:t>
            </a:r>
            <a:r>
              <a:rPr lang="en-GB" sz="1600" dirty="0"/>
              <a:t>: Our Optimised Problem Inspired Ansatz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 : Problem Inspired Ansatz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rgbClr val="00B0F0"/>
                </a:solidFill>
              </a:rPr>
              <a:t>CYAN Dots</a:t>
            </a:r>
            <a:r>
              <a:rPr lang="en-GB" sz="1600" dirty="0"/>
              <a:t>: Hartree-</a:t>
            </a:r>
            <a:r>
              <a:rPr lang="en-GB" sz="1600" dirty="0" err="1"/>
              <a:t>Fock</a:t>
            </a:r>
            <a:r>
              <a:rPr lang="en-GB" sz="1600" dirty="0"/>
              <a:t> (HF) State Only</a:t>
            </a:r>
          </a:p>
          <a:p>
            <a:r>
              <a:rPr lang="en-GB" sz="1600" b="1" dirty="0">
                <a:solidFill>
                  <a:srgbClr val="C701BF"/>
                </a:solidFill>
              </a:rPr>
              <a:t>X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1600" dirty="0"/>
              <a:t>HF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/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600" dirty="0"/>
                  <a:t>Bond lengths: </a:t>
                </a: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to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Bohr</a:t>
                </a:r>
                <a:endParaRPr lang="en-GB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blipFill>
                <a:blip r:embed="rId9"/>
                <a:stretch>
                  <a:fillRect t="-2128" r="-140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CCDB745-8895-2046-80EA-A556F9CC7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530" y="3674406"/>
            <a:ext cx="1070608" cy="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E689D9-D762-9E47-85D5-6AA71CA7FDC8}"/>
              </a:ext>
            </a:extLst>
          </p:cNvPr>
          <p:cNvSpPr txBox="1"/>
          <p:nvPr/>
        </p:nvSpPr>
        <p:spPr>
          <a:xfrm>
            <a:off x="2888951" y="5948517"/>
            <a:ext cx="671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Simulated IBM Quantum Devices Noise Map </a:t>
            </a:r>
          </a:p>
        </p:txBody>
      </p:sp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1193</Words>
  <Application>Microsoft Macintosh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Optimizers </vt:lpstr>
      <vt:lpstr>Implementing VQE on "H" _2 and Tetra Hydrogen "H" _4 with QAMUY</vt:lpstr>
      <vt:lpstr>Potential Energy Surface for "H" _2 using Exact Quantum Simulator</vt:lpstr>
      <vt:lpstr>Potential Energy Surface for "H" _2 using various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Energy Surface for 〖He〗_2 with QAMUY</vt:lpstr>
      <vt:lpstr>PowerPoint Presentation</vt:lpstr>
      <vt:lpstr>Contributing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36</cp:revision>
  <dcterms:created xsi:type="dcterms:W3CDTF">2022-02-25T10:40:44Z</dcterms:created>
  <dcterms:modified xsi:type="dcterms:W3CDTF">2022-02-25T20:41:57Z</dcterms:modified>
</cp:coreProperties>
</file>