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0.jpeg" ContentType="image/jpeg"/>
  <Override PartName="/ppt/media/image12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6ED9ABD-3BFA-4B16-B5B3-38C1A34D2BD8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F7DAF3-CABE-41CD-BBDB-49D4D5D70CD7}" type="slidenum"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98E84F-CA91-45BE-A71A-4C9D904FE66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3A3F1F-1EAF-47D5-8029-1288F273549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82E1FB-0F67-40E4-A259-DF1E43DF017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727D71-4B4A-49EC-8527-1F01F0D6370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D193EA-F8F7-493F-A2AF-9C7AE71E90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A9163B-3A9B-4E2A-A2F5-05DB61CBA2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EB7AC0-51CA-4106-B1F3-5BF823BB03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76F6F6-C4BD-47ED-942B-E0B25E7BB0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7BAA9D-99C8-4990-A8E0-4979F843FC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3545D0-6DFD-433B-B733-A0A954FE30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F88E0A-CE22-4785-9003-D8D04B276A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534EAE-9C2F-43A5-9685-147AE8C4D7D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A64D38-9D28-4C19-8A84-39810E2F9D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4BC86E-C04E-4154-BC42-EC40F4997C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047009-53BF-4158-B3E9-7D9862C924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40DAC8-AEB8-4073-8A25-FAB6B6D2E5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2AA001-A751-4B51-8EE8-D57E431D42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57138F-8CFA-4733-BF95-CB4850918A4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6D16EC-8D3C-4F70-8910-463CF170195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3B296A-37A5-448B-A32F-11ACB18B9D4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897874-1C33-430A-ADE8-30A7ABECA12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222D20-E079-4E32-BC7E-38CF3587A5A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36E719-C53C-469B-831E-A0416948EFE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BB59E0-AF92-4B7C-A19C-CB511C578E2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9A8BCC-FEEB-4922-BC2C-316F9B07F90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900" spc="-1" strike="noStrike">
                <a:solidFill>
                  <a:schemeClr val="dk2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73124F-FBB5-4380-9E34-FF7E85CA9762}" type="slidenum">
              <a:rPr b="0" lang="ru" sz="900" spc="-1" strike="noStrike">
                <a:solidFill>
                  <a:schemeClr val="dk2"/>
                </a:solidFill>
                <a:latin typeface="Calibri"/>
                <a:ea typeface="Calibri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1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62;p14" descr=""/>
          <p:cNvPicPr/>
          <p:nvPr/>
        </p:nvPicPr>
        <p:blipFill>
          <a:blip r:embed="rId2"/>
          <a:stretch/>
        </p:blipFill>
        <p:spPr>
          <a:xfrm>
            <a:off x="853200" y="3867840"/>
            <a:ext cx="2926440" cy="828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63;p14" descr=""/>
          <p:cNvPicPr/>
          <p:nvPr/>
        </p:nvPicPr>
        <p:blipFill>
          <a:blip r:embed="rId3"/>
          <a:stretch/>
        </p:blipFill>
        <p:spPr>
          <a:xfrm>
            <a:off x="725760" y="771480"/>
            <a:ext cx="3125880" cy="72936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64;p14"/>
          <p:cNvSpPr/>
          <p:nvPr/>
        </p:nvSpPr>
        <p:spPr>
          <a:xfrm>
            <a:off x="360000" y="1812240"/>
            <a:ext cx="828000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4000" spc="-1" strike="noStrike">
                <a:solidFill>
                  <a:schemeClr val="lt1"/>
                </a:solidFill>
                <a:latin typeface="Roboto Black"/>
                <a:ea typeface="Roboto Black"/>
              </a:rPr>
              <a:t>Проект. Виртуальный коуч.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65;p14"/>
          <p:cNvSpPr/>
          <p:nvPr/>
        </p:nvSpPr>
        <p:spPr>
          <a:xfrm>
            <a:off x="755640" y="3241440"/>
            <a:ext cx="675036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chemeClr val="lt1"/>
                </a:solidFill>
                <a:latin typeface="Roboto"/>
                <a:ea typeface="Roboto"/>
              </a:rPr>
              <a:t>Выполнил: Плюснин О.Л.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70;p15" descr=""/>
          <p:cNvPicPr/>
          <p:nvPr/>
        </p:nvPicPr>
        <p:blipFill>
          <a:blip r:embed="rId1"/>
          <a:stretch/>
        </p:blipFill>
        <p:spPr>
          <a:xfrm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71;p15"/>
          <p:cNvSpPr/>
          <p:nvPr/>
        </p:nvSpPr>
        <p:spPr>
          <a:xfrm>
            <a:off x="205200" y="196200"/>
            <a:ext cx="351432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800" spc="-1" strike="noStrike">
                <a:solidFill>
                  <a:schemeClr val="dk1"/>
                </a:solidFill>
                <a:latin typeface="Roboto"/>
                <a:ea typeface="Roboto"/>
              </a:rPr>
              <a:t>Специализация «Data Science, Computer Vision»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72;p15" descr=""/>
          <p:cNvPicPr/>
          <p:nvPr/>
        </p:nvPicPr>
        <p:blipFill>
          <a:blip r:embed="rId2"/>
          <a:stretch/>
        </p:blipFill>
        <p:spPr>
          <a:xfrm>
            <a:off x="7812360" y="187920"/>
            <a:ext cx="1079640" cy="24588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73;p15" descr=""/>
          <p:cNvPicPr/>
          <p:nvPr/>
        </p:nvPicPr>
        <p:blipFill>
          <a:blip r:embed="rId3"/>
          <a:stretch/>
        </p:blipFill>
        <p:spPr>
          <a:xfrm>
            <a:off x="-1091160" y="474840"/>
            <a:ext cx="2926440" cy="828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74;p15"/>
          <p:cNvSpPr/>
          <p:nvPr/>
        </p:nvSpPr>
        <p:spPr>
          <a:xfrm>
            <a:off x="323640" y="690120"/>
            <a:ext cx="3133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dk1"/>
                </a:solidFill>
                <a:latin typeface="Roboto Black"/>
                <a:ea typeface="Roboto Black"/>
              </a:rPr>
              <a:t>О чём Ваш проект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75;p15"/>
          <p:cNvSpPr/>
          <p:nvPr/>
        </p:nvSpPr>
        <p:spPr>
          <a:xfrm>
            <a:off x="539640" y="1551960"/>
            <a:ext cx="35280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76;p15"/>
          <p:cNvSpPr/>
          <p:nvPr/>
        </p:nvSpPr>
        <p:spPr>
          <a:xfrm>
            <a:off x="526320" y="1244160"/>
            <a:ext cx="351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Тема: Создание виртуального коуча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77;p15"/>
          <p:cNvSpPr/>
          <p:nvPr/>
        </p:nvSpPr>
        <p:spPr>
          <a:xfrm>
            <a:off x="293760" y="118260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78;p15"/>
          <p:cNvSpPr/>
          <p:nvPr/>
        </p:nvSpPr>
        <p:spPr>
          <a:xfrm>
            <a:off x="4816440" y="1551960"/>
            <a:ext cx="4075560" cy="12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79;p15"/>
          <p:cNvSpPr/>
          <p:nvPr/>
        </p:nvSpPr>
        <p:spPr>
          <a:xfrm>
            <a:off x="4803480" y="1244160"/>
            <a:ext cx="351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Цель: создать программу для оценки правильности выполнения упражнений по видео с тренером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80;p15"/>
          <p:cNvSpPr/>
          <p:nvPr/>
        </p:nvSpPr>
        <p:spPr>
          <a:xfrm>
            <a:off x="4570920" y="118260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81;p15"/>
          <p:cNvSpPr/>
          <p:nvPr/>
        </p:nvSpPr>
        <p:spPr>
          <a:xfrm>
            <a:off x="539640" y="3393000"/>
            <a:ext cx="3528000" cy="12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82;p15"/>
          <p:cNvSpPr/>
          <p:nvPr/>
        </p:nvSpPr>
        <p:spPr>
          <a:xfrm>
            <a:off x="526320" y="3085560"/>
            <a:ext cx="42768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Актуальность предложения: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С помощью нашего приложения пользователь сможет удостовериться в правильности и эффективности действий, просто загрузив видео со своей тренировкой. Приложение сравнит его движения с движениями тренера и даст рекомендации.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83;p15"/>
          <p:cNvSpPr/>
          <p:nvPr/>
        </p:nvSpPr>
        <p:spPr>
          <a:xfrm>
            <a:off x="293760" y="302400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84;p15"/>
          <p:cNvSpPr/>
          <p:nvPr/>
        </p:nvSpPr>
        <p:spPr>
          <a:xfrm>
            <a:off x="4501080" y="134748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85;p15"/>
          <p:cNvSpPr/>
          <p:nvPr/>
        </p:nvSpPr>
        <p:spPr>
          <a:xfrm>
            <a:off x="-73080" y="3056040"/>
            <a:ext cx="468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86;p15"/>
          <p:cNvSpPr/>
          <p:nvPr/>
        </p:nvSpPr>
        <p:spPr>
          <a:xfrm>
            <a:off x="180720" y="320544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1;p1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92;p16" descr=""/>
          <p:cNvPicPr/>
          <p:nvPr/>
        </p:nvPicPr>
        <p:blipFill>
          <a:blip r:embed="rId2"/>
          <a:stretch/>
        </p:blipFill>
        <p:spPr>
          <a:xfrm>
            <a:off x="7812360" y="187920"/>
            <a:ext cx="1079640" cy="24588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93;p16" descr=""/>
          <p:cNvPicPr/>
          <p:nvPr/>
        </p:nvPicPr>
        <p:blipFill>
          <a:blip r:embed="rId3"/>
          <a:stretch/>
        </p:blipFill>
        <p:spPr>
          <a:xfrm>
            <a:off x="-659160" y="474840"/>
            <a:ext cx="2926440" cy="8280"/>
          </a:xfrm>
          <a:prstGeom prst="rect">
            <a:avLst/>
          </a:prstGeom>
          <a:ln w="0">
            <a:noFill/>
          </a:ln>
        </p:spPr>
      </p:pic>
      <p:sp>
        <p:nvSpPr>
          <p:cNvPr id="111" name="Google Shape;94;p16"/>
          <p:cNvSpPr/>
          <p:nvPr/>
        </p:nvSpPr>
        <p:spPr>
          <a:xfrm>
            <a:off x="362880" y="1456200"/>
            <a:ext cx="4313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95;p16"/>
          <p:cNvSpPr/>
          <p:nvPr/>
        </p:nvSpPr>
        <p:spPr>
          <a:xfrm>
            <a:off x="284400" y="2523600"/>
            <a:ext cx="439236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96;p16"/>
          <p:cNvSpPr/>
          <p:nvPr/>
        </p:nvSpPr>
        <p:spPr>
          <a:xfrm>
            <a:off x="5292000" y="1177560"/>
            <a:ext cx="24879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chemeClr val="dk1"/>
                </a:solidFill>
                <a:latin typeface="Roboto Black"/>
                <a:ea typeface="Roboto Black"/>
              </a:rPr>
              <a:t>Продолжительность каждого из этапов: работа была разбита на недельные спринты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97;p16"/>
          <p:cNvSpPr/>
          <p:nvPr/>
        </p:nvSpPr>
        <p:spPr>
          <a:xfrm>
            <a:off x="5292000" y="1571400"/>
            <a:ext cx="199584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98;p16"/>
          <p:cNvSpPr/>
          <p:nvPr/>
        </p:nvSpPr>
        <p:spPr>
          <a:xfrm>
            <a:off x="5344560" y="2701800"/>
            <a:ext cx="1187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dk1"/>
                </a:solidFill>
                <a:latin typeface="Roboto Black"/>
                <a:ea typeface="Roboto Black"/>
              </a:rPr>
              <a:t>Сроки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99;p16"/>
          <p:cNvSpPr/>
          <p:nvPr/>
        </p:nvSpPr>
        <p:spPr>
          <a:xfrm>
            <a:off x="5344560" y="3096000"/>
            <a:ext cx="130176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050" spc="-1" strike="noStrike">
                <a:solidFill>
                  <a:schemeClr val="dk1"/>
                </a:solidFill>
                <a:latin typeface="Roboto"/>
                <a:ea typeface="Roboto"/>
              </a:rPr>
              <a:t>До 25 октября 2023 года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00;p16"/>
          <p:cNvSpPr/>
          <p:nvPr/>
        </p:nvSpPr>
        <p:spPr>
          <a:xfrm>
            <a:off x="5323680" y="4227840"/>
            <a:ext cx="27532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dk1"/>
                </a:solidFill>
                <a:latin typeface="Roboto Black"/>
                <a:ea typeface="Roboto Black"/>
              </a:rPr>
              <a:t>Технические ресурсы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01;p16"/>
          <p:cNvSpPr/>
          <p:nvPr/>
        </p:nvSpPr>
        <p:spPr>
          <a:xfrm>
            <a:off x="358920" y="699480"/>
            <a:ext cx="29779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dk1"/>
                </a:solidFill>
                <a:latin typeface="Roboto Black"/>
                <a:ea typeface="Roboto Black"/>
              </a:rPr>
              <a:t>Планирование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02;p16" descr=""/>
          <p:cNvPicPr/>
          <p:nvPr/>
        </p:nvPicPr>
        <p:blipFill>
          <a:blip r:embed="rId4"/>
          <a:stretch/>
        </p:blipFill>
        <p:spPr>
          <a:xfrm>
            <a:off x="5415120" y="3723840"/>
            <a:ext cx="462240" cy="46008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103;p16" descr=""/>
          <p:cNvPicPr/>
          <p:nvPr/>
        </p:nvPicPr>
        <p:blipFill>
          <a:blip r:embed="rId5"/>
          <a:stretch/>
        </p:blipFill>
        <p:spPr>
          <a:xfrm>
            <a:off x="5342400" y="2211840"/>
            <a:ext cx="446040" cy="44604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104;p16" descr=""/>
          <p:cNvPicPr/>
          <p:nvPr/>
        </p:nvPicPr>
        <p:blipFill>
          <a:blip r:embed="rId6"/>
          <a:stretch/>
        </p:blipFill>
        <p:spPr>
          <a:xfrm>
            <a:off x="5340960" y="699480"/>
            <a:ext cx="455040" cy="45720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05;p16"/>
          <p:cNvSpPr/>
          <p:nvPr/>
        </p:nvSpPr>
        <p:spPr>
          <a:xfrm>
            <a:off x="205200" y="196200"/>
            <a:ext cx="351432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800" spc="-1" strike="noStrike">
                <a:solidFill>
                  <a:schemeClr val="dk1"/>
                </a:solidFill>
                <a:latin typeface="Roboto"/>
                <a:ea typeface="Roboto"/>
              </a:rPr>
              <a:t>Специализация «Data Science, Computer Vision»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10;p17"/>
          <p:cNvSpPr txBox="1"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Источником данных являются изображения из открытых источников в интернете,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видео с видеохостингов, а также собственные файлы.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11;p17" descr=""/>
          <p:cNvPicPr/>
          <p:nvPr/>
        </p:nvPicPr>
        <p:blipFill>
          <a:blip r:embed="rId2"/>
          <a:stretch/>
        </p:blipFill>
        <p:spPr>
          <a:xfrm>
            <a:off x="7812360" y="187920"/>
            <a:ext cx="1079640" cy="2458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12;p17"/>
          <p:cNvSpPr/>
          <p:nvPr/>
        </p:nvSpPr>
        <p:spPr>
          <a:xfrm>
            <a:off x="395640" y="1004040"/>
            <a:ext cx="45716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chemeClr val="dk1"/>
                </a:solidFill>
                <a:latin typeface="Roboto Black"/>
                <a:ea typeface="Roboto Black"/>
              </a:rPr>
              <a:t>Источники данных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3;p17"/>
          <p:cNvSpPr/>
          <p:nvPr/>
        </p:nvSpPr>
        <p:spPr>
          <a:xfrm>
            <a:off x="395640" y="3166920"/>
            <a:ext cx="180000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4;p17"/>
          <p:cNvSpPr/>
          <p:nvPr/>
        </p:nvSpPr>
        <p:spPr>
          <a:xfrm>
            <a:off x="413280" y="2643840"/>
            <a:ext cx="2232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15;p17"/>
          <p:cNvSpPr/>
          <p:nvPr/>
        </p:nvSpPr>
        <p:spPr>
          <a:xfrm>
            <a:off x="395640" y="1396440"/>
            <a:ext cx="22320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......................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116;p17" descr=""/>
          <p:cNvPicPr/>
          <p:nvPr/>
        </p:nvPicPr>
        <p:blipFill>
          <a:blip r:embed="rId3"/>
          <a:stretch/>
        </p:blipFill>
        <p:spPr>
          <a:xfrm>
            <a:off x="-1476720" y="474840"/>
            <a:ext cx="2926440" cy="828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17;p17"/>
          <p:cNvSpPr/>
          <p:nvPr/>
        </p:nvSpPr>
        <p:spPr>
          <a:xfrm>
            <a:off x="2483640" y="3363840"/>
            <a:ext cx="187200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18;p17"/>
          <p:cNvSpPr/>
          <p:nvPr/>
        </p:nvSpPr>
        <p:spPr>
          <a:xfrm>
            <a:off x="2501640" y="2643840"/>
            <a:ext cx="192600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19;p17"/>
          <p:cNvSpPr/>
          <p:nvPr/>
        </p:nvSpPr>
        <p:spPr>
          <a:xfrm>
            <a:off x="4644000" y="3363840"/>
            <a:ext cx="187200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20;p17"/>
          <p:cNvSpPr/>
          <p:nvPr/>
        </p:nvSpPr>
        <p:spPr>
          <a:xfrm>
            <a:off x="4662000" y="2643840"/>
            <a:ext cx="214200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21;p17"/>
          <p:cNvSpPr/>
          <p:nvPr/>
        </p:nvSpPr>
        <p:spPr>
          <a:xfrm>
            <a:off x="6804360" y="3166920"/>
            <a:ext cx="191268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22;p17"/>
          <p:cNvSpPr/>
          <p:nvPr/>
        </p:nvSpPr>
        <p:spPr>
          <a:xfrm>
            <a:off x="6822000" y="2643840"/>
            <a:ext cx="2232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23;p17"/>
          <p:cNvSpPr/>
          <p:nvPr/>
        </p:nvSpPr>
        <p:spPr>
          <a:xfrm>
            <a:off x="205200" y="196200"/>
            <a:ext cx="351432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800" spc="-1" strike="noStrike">
                <a:solidFill>
                  <a:schemeClr val="dk1"/>
                </a:solidFill>
                <a:latin typeface="Roboto"/>
                <a:ea typeface="Roboto"/>
              </a:rPr>
              <a:t>Специализация «Data Science, Computer Vision»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46;p19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47;p19" descr=""/>
          <p:cNvPicPr/>
          <p:nvPr/>
        </p:nvPicPr>
        <p:blipFill>
          <a:blip r:embed="rId2"/>
          <a:stretch/>
        </p:blipFill>
        <p:spPr>
          <a:xfrm>
            <a:off x="7812360" y="187920"/>
            <a:ext cx="1079640" cy="24588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48;p19" descr=""/>
          <p:cNvPicPr/>
          <p:nvPr/>
        </p:nvPicPr>
        <p:blipFill>
          <a:blip r:embed="rId3"/>
          <a:stretch/>
        </p:blipFill>
        <p:spPr>
          <a:xfrm>
            <a:off x="-803160" y="474840"/>
            <a:ext cx="2926440" cy="828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149;p19"/>
          <p:cNvSpPr/>
          <p:nvPr/>
        </p:nvSpPr>
        <p:spPr>
          <a:xfrm>
            <a:off x="323640" y="690120"/>
            <a:ext cx="21142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dk1"/>
                </a:solidFill>
                <a:latin typeface="Roboto Black"/>
                <a:ea typeface="Roboto Black"/>
              </a:rPr>
              <a:t>Алгоритмы 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50;p19"/>
          <p:cNvSpPr/>
          <p:nvPr/>
        </p:nvSpPr>
        <p:spPr>
          <a:xfrm>
            <a:off x="539640" y="1551960"/>
            <a:ext cx="38880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51;p19"/>
          <p:cNvSpPr/>
          <p:nvPr/>
        </p:nvSpPr>
        <p:spPr>
          <a:xfrm>
            <a:off x="526320" y="1244160"/>
            <a:ext cx="351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52;p19"/>
          <p:cNvSpPr/>
          <p:nvPr/>
        </p:nvSpPr>
        <p:spPr>
          <a:xfrm>
            <a:off x="293760" y="1182600"/>
            <a:ext cx="7986240" cy="15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1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Roboto Black"/>
                <a:ea typeface="Roboto Black"/>
              </a:rPr>
              <a:t>В проекте была использована нейройная сеть keypointrcnn_resnet50_fpn из библиотеки torchvision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53;p19"/>
          <p:cNvSpPr/>
          <p:nvPr/>
        </p:nvSpPr>
        <p:spPr>
          <a:xfrm>
            <a:off x="4600440" y="1551960"/>
            <a:ext cx="440460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54;p19"/>
          <p:cNvSpPr/>
          <p:nvPr/>
        </p:nvSpPr>
        <p:spPr>
          <a:xfrm>
            <a:off x="4587480" y="1244160"/>
            <a:ext cx="351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56;p19"/>
          <p:cNvSpPr/>
          <p:nvPr/>
        </p:nvSpPr>
        <p:spPr>
          <a:xfrm>
            <a:off x="539640" y="3543840"/>
            <a:ext cx="3528000" cy="12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57;p19"/>
          <p:cNvSpPr/>
          <p:nvPr/>
        </p:nvSpPr>
        <p:spPr>
          <a:xfrm>
            <a:off x="526320" y="3065400"/>
            <a:ext cx="42768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58;p19"/>
          <p:cNvSpPr/>
          <p:nvPr/>
        </p:nvSpPr>
        <p:spPr>
          <a:xfrm>
            <a:off x="293760" y="300384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59;p19"/>
          <p:cNvSpPr/>
          <p:nvPr/>
        </p:nvSpPr>
        <p:spPr>
          <a:xfrm>
            <a:off x="4816440" y="3579840"/>
            <a:ext cx="407556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60;p19"/>
          <p:cNvSpPr/>
          <p:nvPr/>
        </p:nvSpPr>
        <p:spPr>
          <a:xfrm>
            <a:off x="4803480" y="3065400"/>
            <a:ext cx="4088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161;p19"/>
          <p:cNvSpPr/>
          <p:nvPr/>
        </p:nvSpPr>
        <p:spPr>
          <a:xfrm>
            <a:off x="4413240" y="302940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163;p19"/>
          <p:cNvSpPr/>
          <p:nvPr/>
        </p:nvSpPr>
        <p:spPr>
          <a:xfrm>
            <a:off x="-73080" y="3035880"/>
            <a:ext cx="468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65;p19"/>
          <p:cNvSpPr/>
          <p:nvPr/>
        </p:nvSpPr>
        <p:spPr>
          <a:xfrm>
            <a:off x="205200" y="196200"/>
            <a:ext cx="351432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800" spc="-1" strike="noStrike">
                <a:solidFill>
                  <a:schemeClr val="dk1"/>
                </a:solidFill>
                <a:latin typeface="Roboto"/>
                <a:ea typeface="Roboto"/>
              </a:rPr>
              <a:t>Специализация «Data Science, Computer Vision»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70;p2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171;p20" descr=""/>
          <p:cNvPicPr/>
          <p:nvPr/>
        </p:nvPicPr>
        <p:blipFill>
          <a:blip r:embed="rId2"/>
          <a:stretch/>
        </p:blipFill>
        <p:spPr>
          <a:xfrm>
            <a:off x="7812360" y="187920"/>
            <a:ext cx="1079640" cy="24588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172;p20" descr=""/>
          <p:cNvPicPr/>
          <p:nvPr/>
        </p:nvPicPr>
        <p:blipFill>
          <a:blip r:embed="rId3"/>
          <a:stretch/>
        </p:blipFill>
        <p:spPr>
          <a:xfrm>
            <a:off x="-1836720" y="474840"/>
            <a:ext cx="2926440" cy="8280"/>
          </a:xfrm>
          <a:prstGeom prst="rect">
            <a:avLst/>
          </a:prstGeom>
          <a:ln w="0">
            <a:noFill/>
          </a:ln>
        </p:spPr>
      </p:pic>
      <p:sp>
        <p:nvSpPr>
          <p:cNvPr id="157" name="Google Shape;173;p20"/>
          <p:cNvSpPr/>
          <p:nvPr/>
        </p:nvSpPr>
        <p:spPr>
          <a:xfrm>
            <a:off x="323640" y="555480"/>
            <a:ext cx="42483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dk1"/>
                </a:solidFill>
                <a:latin typeface="Roboto Black"/>
                <a:ea typeface="Roboto Black"/>
              </a:rPr>
              <a:t>Технологический стек для проекта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174;p20"/>
          <p:cNvSpPr/>
          <p:nvPr/>
        </p:nvSpPr>
        <p:spPr>
          <a:xfrm>
            <a:off x="539640" y="1715040"/>
            <a:ext cx="266400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175;p20"/>
          <p:cNvSpPr/>
          <p:nvPr/>
        </p:nvSpPr>
        <p:spPr>
          <a:xfrm>
            <a:off x="526320" y="1244160"/>
            <a:ext cx="2245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176;p20"/>
          <p:cNvSpPr/>
          <p:nvPr/>
        </p:nvSpPr>
        <p:spPr>
          <a:xfrm>
            <a:off x="293760" y="1182600"/>
            <a:ext cx="2226240" cy="13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1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Нейронная сеть keypointrcnn_resnet50_fpn для получения ключевых точек позы человека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177;p20"/>
          <p:cNvSpPr/>
          <p:nvPr/>
        </p:nvSpPr>
        <p:spPr>
          <a:xfrm>
            <a:off x="3376440" y="1715040"/>
            <a:ext cx="242064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78;p20"/>
          <p:cNvSpPr/>
          <p:nvPr/>
        </p:nvSpPr>
        <p:spPr>
          <a:xfrm>
            <a:off x="3363120" y="1244160"/>
            <a:ext cx="2288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79;p20"/>
          <p:cNvSpPr/>
          <p:nvPr/>
        </p:nvSpPr>
        <p:spPr>
          <a:xfrm>
            <a:off x="3130560" y="1182600"/>
            <a:ext cx="2449440" cy="13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2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Афинное преобразование с помощью метода наименьших квадратов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80;p20"/>
          <p:cNvSpPr/>
          <p:nvPr/>
        </p:nvSpPr>
        <p:spPr>
          <a:xfrm>
            <a:off x="4570920" y="30240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181;p20"/>
          <p:cNvSpPr/>
          <p:nvPr/>
        </p:nvSpPr>
        <p:spPr>
          <a:xfrm>
            <a:off x="2483640" y="1198080"/>
            <a:ext cx="89208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82;p20"/>
          <p:cNvSpPr/>
          <p:nvPr/>
        </p:nvSpPr>
        <p:spPr>
          <a:xfrm>
            <a:off x="3061080" y="134748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83;p20"/>
          <p:cNvSpPr/>
          <p:nvPr/>
        </p:nvSpPr>
        <p:spPr>
          <a:xfrm>
            <a:off x="8215920" y="1203480"/>
            <a:ext cx="161244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84;p20"/>
          <p:cNvSpPr/>
          <p:nvPr/>
        </p:nvSpPr>
        <p:spPr>
          <a:xfrm>
            <a:off x="-133920" y="2488680"/>
            <a:ext cx="468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85;p20"/>
          <p:cNvSpPr/>
          <p:nvPr/>
        </p:nvSpPr>
        <p:spPr>
          <a:xfrm>
            <a:off x="252720" y="264924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186;p20"/>
          <p:cNvSpPr/>
          <p:nvPr/>
        </p:nvSpPr>
        <p:spPr>
          <a:xfrm>
            <a:off x="5436000" y="1203480"/>
            <a:ext cx="50364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187;p20"/>
          <p:cNvSpPr/>
          <p:nvPr/>
        </p:nvSpPr>
        <p:spPr>
          <a:xfrm>
            <a:off x="5797440" y="135288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188;p20"/>
          <p:cNvSpPr/>
          <p:nvPr/>
        </p:nvSpPr>
        <p:spPr>
          <a:xfrm>
            <a:off x="6112800" y="1722960"/>
            <a:ext cx="241956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189;p20"/>
          <p:cNvSpPr/>
          <p:nvPr/>
        </p:nvSpPr>
        <p:spPr>
          <a:xfrm>
            <a:off x="6099480" y="1252080"/>
            <a:ext cx="2288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Google Shape;190;p20"/>
          <p:cNvSpPr/>
          <p:nvPr/>
        </p:nvSpPr>
        <p:spPr>
          <a:xfrm>
            <a:off x="5866920" y="1190520"/>
            <a:ext cx="2349000" cy="13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Обрезка изображения по маске детекции для более точного расчета метрик оценки правильности выполнения упражнения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191;p20"/>
          <p:cNvSpPr/>
          <p:nvPr/>
        </p:nvSpPr>
        <p:spPr>
          <a:xfrm>
            <a:off x="526320" y="2831400"/>
            <a:ext cx="266400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92;p20"/>
          <p:cNvSpPr/>
          <p:nvPr/>
        </p:nvSpPr>
        <p:spPr>
          <a:xfrm>
            <a:off x="526320" y="2526840"/>
            <a:ext cx="2245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93;p20"/>
          <p:cNvSpPr/>
          <p:nvPr/>
        </p:nvSpPr>
        <p:spPr>
          <a:xfrm>
            <a:off x="293760" y="2465280"/>
            <a:ext cx="2766240" cy="13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Перенос начала координат в центр изображения для </a:t>
            </a: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более точного расчета метрик оценки правильности выполнения упражнения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94;p20"/>
          <p:cNvSpPr/>
          <p:nvPr/>
        </p:nvSpPr>
        <p:spPr>
          <a:xfrm>
            <a:off x="3376440" y="2997720"/>
            <a:ext cx="242064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95;p20"/>
          <p:cNvSpPr/>
          <p:nvPr/>
        </p:nvSpPr>
        <p:spPr>
          <a:xfrm>
            <a:off x="3363120" y="2526840"/>
            <a:ext cx="2288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196;p20"/>
          <p:cNvSpPr/>
          <p:nvPr/>
        </p:nvSpPr>
        <p:spPr>
          <a:xfrm>
            <a:off x="3130560" y="2465280"/>
            <a:ext cx="2629440" cy="13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В качестве метрик были использованы косинусное расстояние и взвешенное расстояние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97;p20"/>
          <p:cNvSpPr/>
          <p:nvPr/>
        </p:nvSpPr>
        <p:spPr>
          <a:xfrm>
            <a:off x="1861200" y="2470320"/>
            <a:ext cx="135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98;p20"/>
          <p:cNvSpPr/>
          <p:nvPr/>
        </p:nvSpPr>
        <p:spPr>
          <a:xfrm>
            <a:off x="3061080" y="263016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99;p20"/>
          <p:cNvSpPr/>
          <p:nvPr/>
        </p:nvSpPr>
        <p:spPr>
          <a:xfrm>
            <a:off x="8102160" y="2494440"/>
            <a:ext cx="161244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200;p20"/>
          <p:cNvSpPr/>
          <p:nvPr/>
        </p:nvSpPr>
        <p:spPr>
          <a:xfrm>
            <a:off x="5424840" y="2488680"/>
            <a:ext cx="625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201;p20"/>
          <p:cNvSpPr/>
          <p:nvPr/>
        </p:nvSpPr>
        <p:spPr>
          <a:xfrm>
            <a:off x="5797440" y="263556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202;p20"/>
          <p:cNvSpPr/>
          <p:nvPr/>
        </p:nvSpPr>
        <p:spPr>
          <a:xfrm>
            <a:off x="6112800" y="3005640"/>
            <a:ext cx="263556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203;p20"/>
          <p:cNvSpPr/>
          <p:nvPr/>
        </p:nvSpPr>
        <p:spPr>
          <a:xfrm>
            <a:off x="6099480" y="2534760"/>
            <a:ext cx="2288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204;p20"/>
          <p:cNvSpPr/>
          <p:nvPr/>
        </p:nvSpPr>
        <p:spPr>
          <a:xfrm>
            <a:off x="5868000" y="2470320"/>
            <a:ext cx="223416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6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Roboto Black"/>
                <a:ea typeface="Roboto Black"/>
              </a:rPr>
              <a:t>Библиотека OpenCV для работы с видео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oogle Shape;205;p20"/>
          <p:cNvSpPr/>
          <p:nvPr/>
        </p:nvSpPr>
        <p:spPr>
          <a:xfrm>
            <a:off x="4570920" y="426996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06;p20"/>
          <p:cNvSpPr/>
          <p:nvPr/>
        </p:nvSpPr>
        <p:spPr>
          <a:xfrm>
            <a:off x="-133920" y="3734640"/>
            <a:ext cx="468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07;p20"/>
          <p:cNvSpPr/>
          <p:nvPr/>
        </p:nvSpPr>
        <p:spPr>
          <a:xfrm>
            <a:off x="252720" y="389520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08;p20"/>
          <p:cNvSpPr/>
          <p:nvPr/>
        </p:nvSpPr>
        <p:spPr>
          <a:xfrm>
            <a:off x="507960" y="4281120"/>
            <a:ext cx="266400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209;p20"/>
          <p:cNvSpPr/>
          <p:nvPr/>
        </p:nvSpPr>
        <p:spPr>
          <a:xfrm>
            <a:off x="526320" y="3773160"/>
            <a:ext cx="2245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210;p20"/>
          <p:cNvSpPr/>
          <p:nvPr/>
        </p:nvSpPr>
        <p:spPr>
          <a:xfrm>
            <a:off x="293760" y="371160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11;p20"/>
          <p:cNvSpPr/>
          <p:nvPr/>
        </p:nvSpPr>
        <p:spPr>
          <a:xfrm>
            <a:off x="3376440" y="4269960"/>
            <a:ext cx="2673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12;p20"/>
          <p:cNvSpPr/>
          <p:nvPr/>
        </p:nvSpPr>
        <p:spPr>
          <a:xfrm>
            <a:off x="3363120" y="3773160"/>
            <a:ext cx="2288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13;p20"/>
          <p:cNvSpPr/>
          <p:nvPr/>
        </p:nvSpPr>
        <p:spPr>
          <a:xfrm>
            <a:off x="3130560" y="371160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214;p20"/>
          <p:cNvSpPr/>
          <p:nvPr/>
        </p:nvSpPr>
        <p:spPr>
          <a:xfrm>
            <a:off x="2064960" y="3716280"/>
            <a:ext cx="135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215;p20"/>
          <p:cNvSpPr/>
          <p:nvPr/>
        </p:nvSpPr>
        <p:spPr>
          <a:xfrm>
            <a:off x="3061080" y="387648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216;p20"/>
          <p:cNvSpPr/>
          <p:nvPr/>
        </p:nvSpPr>
        <p:spPr>
          <a:xfrm>
            <a:off x="5026320" y="3723840"/>
            <a:ext cx="913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217;p20"/>
          <p:cNvSpPr/>
          <p:nvPr/>
        </p:nvSpPr>
        <p:spPr>
          <a:xfrm>
            <a:off x="5797440" y="3881880"/>
            <a:ext cx="70560" cy="7056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218;p20"/>
          <p:cNvSpPr/>
          <p:nvPr/>
        </p:nvSpPr>
        <p:spPr>
          <a:xfrm>
            <a:off x="6194880" y="4042440"/>
            <a:ext cx="263556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219;p20"/>
          <p:cNvSpPr/>
          <p:nvPr/>
        </p:nvSpPr>
        <p:spPr>
          <a:xfrm>
            <a:off x="6194880" y="3758040"/>
            <a:ext cx="29851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20;p20"/>
          <p:cNvSpPr/>
          <p:nvPr/>
        </p:nvSpPr>
        <p:spPr>
          <a:xfrm>
            <a:off x="5868000" y="3716280"/>
            <a:ext cx="317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b050"/>
                </a:solidFill>
                <a:latin typeface="Roboto Black"/>
                <a:ea typeface="Roboto Black"/>
              </a:rPr>
              <a:t>9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21;p20"/>
          <p:cNvSpPr/>
          <p:nvPr/>
        </p:nvSpPr>
        <p:spPr>
          <a:xfrm>
            <a:off x="205200" y="196200"/>
            <a:ext cx="351432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800" spc="-1" strike="noStrike">
                <a:solidFill>
                  <a:schemeClr val="dk1"/>
                </a:solidFill>
                <a:latin typeface="Roboto"/>
                <a:ea typeface="Roboto"/>
              </a:rPr>
              <a:t>Специализация «Data Science, Computer Vision»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26;p2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227;p21" descr=""/>
          <p:cNvPicPr/>
          <p:nvPr/>
        </p:nvPicPr>
        <p:blipFill>
          <a:blip r:embed="rId2"/>
          <a:stretch/>
        </p:blipFill>
        <p:spPr>
          <a:xfrm>
            <a:off x="-1260720" y="474840"/>
            <a:ext cx="2926440" cy="828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228;p21" descr=""/>
          <p:cNvPicPr/>
          <p:nvPr/>
        </p:nvPicPr>
        <p:blipFill>
          <a:blip r:embed="rId3"/>
          <a:stretch/>
        </p:blipFill>
        <p:spPr>
          <a:xfrm>
            <a:off x="7821000" y="195480"/>
            <a:ext cx="1062360" cy="24768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229;p21"/>
          <p:cNvSpPr/>
          <p:nvPr/>
        </p:nvSpPr>
        <p:spPr>
          <a:xfrm>
            <a:off x="611640" y="1131480"/>
            <a:ext cx="8028360" cy="35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Roboto Black"/>
                <a:ea typeface="Roboto Black"/>
              </a:rPr>
              <a:t>Метрики успешности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Black"/>
                <a:ea typeface="Roboto Black"/>
              </a:rPr>
              <a:t>В качестве метрик определения правильности выполнения упражнений были использованы косинусное расстояние и взвешенное расстояние, их средние значения по векторам и точкам.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Black"/>
                <a:ea typeface="Roboto Black"/>
              </a:rPr>
              <a:t>В результате было получено видео с выполнением упражнения тренером и учеником с отображением метрик.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30;p21"/>
          <p:cNvSpPr/>
          <p:nvPr/>
        </p:nvSpPr>
        <p:spPr>
          <a:xfrm>
            <a:off x="611640" y="1995840"/>
            <a:ext cx="22320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b050"/>
                </a:solidFill>
                <a:latin typeface="Roboto"/>
                <a:ea typeface="Roboto"/>
              </a:rPr>
              <a:t>......................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31;p21"/>
          <p:cNvSpPr/>
          <p:nvPr/>
        </p:nvSpPr>
        <p:spPr>
          <a:xfrm>
            <a:off x="683640" y="2624760"/>
            <a:ext cx="1728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232;p21"/>
          <p:cNvSpPr/>
          <p:nvPr/>
        </p:nvSpPr>
        <p:spPr>
          <a:xfrm>
            <a:off x="3780000" y="2624760"/>
            <a:ext cx="1728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233;p21"/>
          <p:cNvSpPr/>
          <p:nvPr/>
        </p:nvSpPr>
        <p:spPr>
          <a:xfrm>
            <a:off x="6732360" y="2624760"/>
            <a:ext cx="1728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234;p21"/>
          <p:cNvSpPr/>
          <p:nvPr/>
        </p:nvSpPr>
        <p:spPr>
          <a:xfrm>
            <a:off x="3804480" y="3890520"/>
            <a:ext cx="1728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235;p21"/>
          <p:cNvSpPr/>
          <p:nvPr/>
        </p:nvSpPr>
        <p:spPr>
          <a:xfrm>
            <a:off x="6732360" y="3863160"/>
            <a:ext cx="1728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236;p21"/>
          <p:cNvSpPr/>
          <p:nvPr/>
        </p:nvSpPr>
        <p:spPr>
          <a:xfrm>
            <a:off x="755640" y="2427840"/>
            <a:ext cx="143640" cy="14364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237;p21"/>
          <p:cNvSpPr/>
          <p:nvPr/>
        </p:nvSpPr>
        <p:spPr>
          <a:xfrm>
            <a:off x="3852000" y="2427840"/>
            <a:ext cx="143640" cy="14364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238;p21"/>
          <p:cNvSpPr/>
          <p:nvPr/>
        </p:nvSpPr>
        <p:spPr>
          <a:xfrm>
            <a:off x="6804360" y="2427840"/>
            <a:ext cx="143640" cy="14364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239;p21"/>
          <p:cNvSpPr/>
          <p:nvPr/>
        </p:nvSpPr>
        <p:spPr>
          <a:xfrm>
            <a:off x="3852000" y="3665880"/>
            <a:ext cx="143640" cy="14364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240;p21"/>
          <p:cNvSpPr/>
          <p:nvPr/>
        </p:nvSpPr>
        <p:spPr>
          <a:xfrm>
            <a:off x="6807960" y="3665880"/>
            <a:ext cx="143640" cy="14364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Google Shape;241;p21"/>
          <p:cNvSpPr/>
          <p:nvPr/>
        </p:nvSpPr>
        <p:spPr>
          <a:xfrm>
            <a:off x="683640" y="3863160"/>
            <a:ext cx="17280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242;p21"/>
          <p:cNvSpPr/>
          <p:nvPr/>
        </p:nvSpPr>
        <p:spPr>
          <a:xfrm>
            <a:off x="755640" y="3666240"/>
            <a:ext cx="143640" cy="14364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243;p21"/>
          <p:cNvSpPr/>
          <p:nvPr/>
        </p:nvSpPr>
        <p:spPr>
          <a:xfrm>
            <a:off x="205200" y="196200"/>
            <a:ext cx="351432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800" spc="-1" strike="noStrike">
                <a:solidFill>
                  <a:schemeClr val="lt1"/>
                </a:solidFill>
                <a:latin typeface="Roboto"/>
                <a:ea typeface="Roboto"/>
              </a:rPr>
              <a:t>Специализация «Data Science, Computer Vision»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2023-10-23T22:51:52Z</dcterms:modified>
  <cp:revision>1</cp:revision>
  <dc:subject/>
  <dc:title/>
</cp:coreProperties>
</file>