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4" r:id="rId8"/>
    <p:sldId id="265" r:id="rId9"/>
    <p:sldId id="261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EE7-796A-2045-AE88-24DD16C8240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EE7-796A-2045-AE88-24DD16C8240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EE7-796A-2045-AE88-24DD16C8240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3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EE7-796A-2045-AE88-24DD16C8240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EE7-796A-2045-AE88-24DD16C8240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6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EE7-796A-2045-AE88-24DD16C8240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2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EE7-796A-2045-AE88-24DD16C8240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9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EE7-796A-2045-AE88-24DD16C8240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4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EE7-796A-2045-AE88-24DD16C8240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5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EE7-796A-2045-AE88-24DD16C8240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EE7-796A-2045-AE88-24DD16C8240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1EEE7-796A-2045-AE88-24DD16C8240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85AB-DC54-BD4F-9ED1-9AA4BFC7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5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Reminder R&amp;D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Hieu</a:t>
            </a:r>
            <a:r>
              <a:rPr lang="en-US" sz="2400" dirty="0" smtClean="0"/>
              <a:t> Nguyen</a:t>
            </a:r>
          </a:p>
          <a:p>
            <a:r>
              <a:rPr lang="en-US" sz="2400" dirty="0" smtClean="0"/>
              <a:t>Intuitive Machines</a:t>
            </a:r>
          </a:p>
          <a:p>
            <a:r>
              <a:rPr lang="en-US" sz="2400" dirty="0" smtClean="0"/>
              <a:t>July 1, 2016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469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Bluetooth connected button</a:t>
            </a:r>
          </a:p>
          <a:p>
            <a:r>
              <a:rPr lang="en-US" dirty="0" smtClean="0"/>
              <a:t>Oil/water mixture, like lava lamp timer</a:t>
            </a:r>
          </a:p>
          <a:p>
            <a:r>
              <a:rPr lang="en-US" dirty="0" smtClean="0"/>
              <a:t>Used for old people with poor memories to verify if they completed a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1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Azoteq</a:t>
            </a:r>
            <a:r>
              <a:rPr lang="en-US" dirty="0" smtClean="0"/>
              <a:t> Reverse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JANSPORT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28296"/>
              </p:ext>
            </p:extLst>
          </p:nvPr>
        </p:nvGraphicFramePr>
        <p:xfrm>
          <a:off x="1524000" y="2293935"/>
          <a:ext cx="60960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842"/>
                <a:gridCol w="1332135"/>
                <a:gridCol w="35170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Designator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 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Battery</a:t>
                      </a:r>
                      <a:r>
                        <a:rPr lang="en-US" sz="1400" baseline="0" dirty="0" smtClean="0"/>
                        <a:t> holder for 2 CR2016 coin cells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CR2016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Coin</a:t>
                      </a:r>
                      <a:r>
                        <a:rPr lang="en-US" sz="1400" baseline="0" dirty="0" smtClean="0"/>
                        <a:t> cell batteries x2 for 6V input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BTN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Tactile button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White</a:t>
                      </a:r>
                      <a:r>
                        <a:rPr lang="en-US" sz="1400" baseline="0" dirty="0" smtClean="0"/>
                        <a:t> LED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IQS703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6-pin MCU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C1, 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Bypass</a:t>
                      </a:r>
                      <a:r>
                        <a:rPr lang="en-US" sz="1400" baseline="0" dirty="0" smtClean="0"/>
                        <a:t> capacitors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KL1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82.5 ohms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r>
                        <a:rPr lang="is-IS" sz="1400" dirty="0" smtClean="0"/>
                        <a:t>…5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 points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62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Azoteq</a:t>
            </a:r>
            <a:r>
              <a:rPr lang="en-US" dirty="0" smtClean="0"/>
              <a:t> Reverse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Hacked Sample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49052"/>
              </p:ext>
            </p:extLst>
          </p:nvPr>
        </p:nvGraphicFramePr>
        <p:xfrm>
          <a:off x="1524000" y="2293935"/>
          <a:ext cx="6193504" cy="3984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6785"/>
                <a:gridCol w="1353442"/>
                <a:gridCol w="3573277"/>
              </a:tblGrid>
              <a:tr h="2846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Designator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Part #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2846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Battery</a:t>
                      </a:r>
                      <a:r>
                        <a:rPr lang="en-US" sz="1200" baseline="0" dirty="0" smtClean="0"/>
                        <a:t> holder for CR2032 coin cell</a:t>
                      </a:r>
                      <a:endParaRPr lang="en-US" sz="1200" dirty="0"/>
                    </a:p>
                  </a:txBody>
                  <a:tcPr/>
                </a:tc>
              </a:tr>
              <a:tr h="2846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CR2032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Coin</a:t>
                      </a:r>
                      <a:r>
                        <a:rPr lang="en-US" sz="1200" baseline="0" dirty="0" smtClean="0"/>
                        <a:t> cell battery</a:t>
                      </a:r>
                      <a:endParaRPr lang="en-US" sz="1200" dirty="0"/>
                    </a:p>
                  </a:txBody>
                  <a:tcPr/>
                </a:tc>
              </a:tr>
              <a:tr h="2846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BTN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Tactile button</a:t>
                      </a:r>
                      <a:endParaRPr lang="en-US" sz="1200" dirty="0"/>
                    </a:p>
                  </a:txBody>
                  <a:tcPr/>
                </a:tc>
              </a:tr>
              <a:tr h="28461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C_btn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846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White</a:t>
                      </a:r>
                      <a:r>
                        <a:rPr lang="en-US" sz="1200" baseline="0" dirty="0" smtClean="0"/>
                        <a:t> LED</a:t>
                      </a:r>
                      <a:endParaRPr lang="en-US" sz="1200" dirty="0"/>
                    </a:p>
                  </a:txBody>
                  <a:tcPr/>
                </a:tc>
              </a:tr>
              <a:tr h="2846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8-pin</a:t>
                      </a:r>
                      <a:endParaRPr lang="en-US" sz="1200" dirty="0"/>
                    </a:p>
                  </a:txBody>
                  <a:tcPr/>
                </a:tc>
              </a:tr>
              <a:tr h="2846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220 ohms</a:t>
                      </a:r>
                      <a:endParaRPr lang="en-US" sz="1200" dirty="0"/>
                    </a:p>
                  </a:txBody>
                  <a:tcPr/>
                </a:tc>
              </a:tr>
              <a:tr h="2846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R3.5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r>
                        <a:rPr lang="en-US" sz="1200" baseline="0" dirty="0" smtClean="0"/>
                        <a:t>k ohms</a:t>
                      </a:r>
                      <a:endParaRPr lang="en-US" sz="1200" dirty="0"/>
                    </a:p>
                  </a:txBody>
                  <a:tcPr/>
                </a:tc>
              </a:tr>
              <a:tr h="2846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GG5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LDO? PIN diodes?</a:t>
                      </a:r>
                      <a:endParaRPr lang="en-US" sz="1200" dirty="0"/>
                    </a:p>
                  </a:txBody>
                  <a:tcPr/>
                </a:tc>
              </a:tr>
              <a:tr h="2846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KL1, BAT54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Schottky</a:t>
                      </a:r>
                      <a:r>
                        <a:rPr lang="en-US" sz="1200" baseline="0" dirty="0" smtClean="0"/>
                        <a:t> diodes</a:t>
                      </a:r>
                      <a:endParaRPr lang="en-US" sz="1200" dirty="0"/>
                    </a:p>
                  </a:txBody>
                  <a:tcPr/>
                </a:tc>
              </a:tr>
              <a:tr h="2846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846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846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T1</a:t>
                      </a:r>
                      <a:r>
                        <a:rPr lang="is-IS" sz="1200" dirty="0" smtClean="0"/>
                        <a:t>…5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points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11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Overview</a:t>
            </a:r>
          </a:p>
          <a:p>
            <a:pPr lvl="1"/>
            <a:r>
              <a:rPr lang="en-US" sz="2000" dirty="0" smtClean="0"/>
              <a:t>All hardware</a:t>
            </a:r>
          </a:p>
          <a:p>
            <a:pPr lvl="1"/>
            <a:r>
              <a:rPr lang="en-US" sz="2000" dirty="0" smtClean="0"/>
              <a:t>Waterproof</a:t>
            </a:r>
          </a:p>
          <a:p>
            <a:pPr lvl="1"/>
            <a:r>
              <a:rPr lang="en-US" sz="2000" dirty="0" smtClean="0"/>
              <a:t>Stupid cheap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Usage</a:t>
            </a:r>
          </a:p>
          <a:p>
            <a:pPr lvl="1"/>
            <a:r>
              <a:rPr lang="en-US" sz="2000" dirty="0" smtClean="0"/>
              <a:t>Press button and an LED blinks lighting up button</a:t>
            </a:r>
          </a:p>
          <a:p>
            <a:pPr lvl="1"/>
            <a:r>
              <a:rPr lang="en-US" sz="2000" dirty="0" smtClean="0"/>
              <a:t>Blinks for 30 minutes or until pressed again</a:t>
            </a:r>
          </a:p>
          <a:p>
            <a:pPr lvl="1"/>
            <a:r>
              <a:rPr lang="en-US" sz="2000" dirty="0" smtClean="0"/>
              <a:t>Stick around the house, shower, etc.</a:t>
            </a:r>
          </a:p>
          <a:p>
            <a:r>
              <a:rPr lang="en-US" sz="2400" dirty="0" smtClean="0"/>
              <a:t>Misc.</a:t>
            </a:r>
          </a:p>
          <a:p>
            <a:pPr lvl="1"/>
            <a:r>
              <a:rPr lang="en-US" sz="2000" dirty="0" smtClean="0"/>
              <a:t>Battery life should last two years</a:t>
            </a:r>
          </a:p>
          <a:p>
            <a:pPr lvl="1"/>
            <a:r>
              <a:rPr lang="en-US" sz="2000" dirty="0" smtClean="0"/>
              <a:t>Blink frequency as slow as 1 Hz</a:t>
            </a:r>
          </a:p>
          <a:p>
            <a:pPr lvl="1"/>
            <a:r>
              <a:rPr lang="en-US" sz="2000" dirty="0" smtClean="0"/>
              <a:t>Target price &lt;$2 at high quantities</a:t>
            </a:r>
          </a:p>
          <a:p>
            <a:pPr lvl="1"/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4935998" y="1808545"/>
            <a:ext cx="1140985" cy="11281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70367" y="2200926"/>
            <a:ext cx="1140985" cy="11281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 Blink</a:t>
            </a:r>
            <a:endParaRPr lang="en-US" dirty="0"/>
          </a:p>
        </p:txBody>
      </p:sp>
      <p:cxnSp>
        <p:nvCxnSpPr>
          <p:cNvPr id="7" name="Curved Connector 6"/>
          <p:cNvCxnSpPr>
            <a:stCxn id="4" idx="7"/>
            <a:endCxn id="5" idx="1"/>
          </p:cNvCxnSpPr>
          <p:nvPr/>
        </p:nvCxnSpPr>
        <p:spPr>
          <a:xfrm rot="16200000" flipH="1">
            <a:off x="6527484" y="1356159"/>
            <a:ext cx="392381" cy="1627570"/>
          </a:xfrm>
          <a:prstGeom prst="curvedConnector3">
            <a:avLst>
              <a:gd name="adj1" fmla="val -169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3"/>
            <a:endCxn id="4" idx="5"/>
          </p:cNvCxnSpPr>
          <p:nvPr/>
        </p:nvCxnSpPr>
        <p:spPr>
          <a:xfrm rot="5400000" flipH="1">
            <a:off x="6527484" y="2153860"/>
            <a:ext cx="392381" cy="1627570"/>
          </a:xfrm>
          <a:prstGeom prst="curvedConnector3">
            <a:avLst>
              <a:gd name="adj1" fmla="val -42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" idx="0"/>
            <a:endCxn id="4" idx="1"/>
          </p:cNvCxnSpPr>
          <p:nvPr/>
        </p:nvCxnSpPr>
        <p:spPr>
          <a:xfrm rot="16200000" flipH="1">
            <a:off x="4650768" y="1521432"/>
            <a:ext cx="373554" cy="531091"/>
          </a:xfrm>
          <a:prstGeom prst="bentConnector3">
            <a:avLst>
              <a:gd name="adj1" fmla="val -6119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16773" y="16238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74506" y="1591613"/>
            <a:ext cx="42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438592">
            <a:off x="5830164" y="3269765"/>
            <a:ext cx="168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PB | 30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1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Transparent silicon rubber button</a:t>
            </a:r>
          </a:p>
          <a:p>
            <a:r>
              <a:rPr lang="en-US" sz="2400" dirty="0" smtClean="0"/>
              <a:t>555 timer</a:t>
            </a:r>
          </a:p>
          <a:p>
            <a:r>
              <a:rPr lang="en-US" sz="2400" dirty="0" smtClean="0"/>
              <a:t>Low power LED</a:t>
            </a:r>
          </a:p>
          <a:p>
            <a:r>
              <a:rPr lang="en-US" sz="2400" dirty="0" smtClean="0"/>
              <a:t>Watch battery</a:t>
            </a:r>
          </a:p>
          <a:p>
            <a:r>
              <a:rPr lang="en-US" sz="2400" dirty="0" smtClean="0"/>
              <a:t>Sticky tape for mounting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888659"/>
            <a:ext cx="2307945" cy="639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5614911"/>
            <a:ext cx="3551129" cy="511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312" y="2225763"/>
            <a:ext cx="4468488" cy="377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2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Requirements:</a:t>
            </a:r>
          </a:p>
          <a:p>
            <a:pPr lvl="1"/>
            <a:r>
              <a:rPr lang="en-US" sz="2000" dirty="0" smtClean="0"/>
              <a:t>2 year battery life</a:t>
            </a:r>
          </a:p>
          <a:p>
            <a:pPr lvl="1"/>
            <a:r>
              <a:rPr lang="en-US" sz="2000" dirty="0" smtClean="0"/>
              <a:t>30 minute continuous runtime</a:t>
            </a:r>
          </a:p>
          <a:p>
            <a:pPr lvl="1"/>
            <a:r>
              <a:rPr lang="en-US" sz="2000" dirty="0" smtClean="0"/>
              <a:t>Small “watch battery” button cell</a:t>
            </a:r>
          </a:p>
          <a:p>
            <a:r>
              <a:rPr lang="en-US" sz="2400" dirty="0" smtClean="0"/>
              <a:t>CR2032 3V 225mAh coin cell ($0.17)</a:t>
            </a:r>
          </a:p>
          <a:p>
            <a:pPr lvl="1"/>
            <a:r>
              <a:rPr lang="en-US" sz="2000" dirty="0" smtClean="0"/>
              <a:t>2 years = 17520 hours</a:t>
            </a:r>
          </a:p>
          <a:p>
            <a:pPr lvl="1"/>
            <a:r>
              <a:rPr lang="en-US" sz="2000" dirty="0" smtClean="0"/>
              <a:t>Max </a:t>
            </a:r>
            <a:r>
              <a:rPr lang="en-US" sz="2000" dirty="0" err="1" smtClean="0"/>
              <a:t>Avg</a:t>
            </a:r>
            <a:r>
              <a:rPr lang="en-US" sz="2000" dirty="0" smtClean="0"/>
              <a:t> Current = 0.7 * 225 </a:t>
            </a:r>
            <a:r>
              <a:rPr lang="en-US" sz="2000" dirty="0" err="1" smtClean="0"/>
              <a:t>mAh</a:t>
            </a:r>
            <a:r>
              <a:rPr lang="en-US" sz="2000" dirty="0" smtClean="0"/>
              <a:t> / 17520 hours = ~9 </a:t>
            </a:r>
            <a:r>
              <a:rPr lang="en-US" sz="2000" dirty="0" err="1" smtClean="0"/>
              <a:t>uA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558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Push button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30 minute timeout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Blink LED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 smtClean="0"/>
              <a:t>MCU (ATtiny13a)</a:t>
            </a:r>
            <a:endParaRPr lang="en-US" sz="2400" dirty="0" smtClean="0"/>
          </a:p>
          <a:p>
            <a:r>
              <a:rPr lang="en-US" sz="2400" dirty="0" smtClean="0"/>
              <a:t>555 CMOS timer</a:t>
            </a:r>
          </a:p>
          <a:p>
            <a:r>
              <a:rPr lang="en-US" sz="2400" dirty="0" smtClean="0"/>
              <a:t>General purpose 16-stage timer (daisy chained)</a:t>
            </a:r>
          </a:p>
          <a:p>
            <a:r>
              <a:rPr lang="en-US" sz="2400" dirty="0" smtClean="0"/>
              <a:t>Flip flop</a:t>
            </a:r>
          </a:p>
          <a:p>
            <a:r>
              <a:rPr lang="en-US" sz="2400" dirty="0" err="1" smtClean="0"/>
              <a:t>Multivibrator</a:t>
            </a:r>
            <a:r>
              <a:rPr lang="en-US" sz="2400" dirty="0" smtClean="0"/>
              <a:t> transistor circuit</a:t>
            </a:r>
          </a:p>
          <a:p>
            <a:r>
              <a:rPr lang="en-US" sz="2400" dirty="0" smtClean="0"/>
              <a:t>LM3909 LED flasher</a:t>
            </a:r>
          </a:p>
          <a:p>
            <a:r>
              <a:rPr lang="en-US" sz="2400" dirty="0" smtClean="0"/>
              <a:t>NAND gate </a:t>
            </a:r>
            <a:r>
              <a:rPr lang="en-US" sz="2400" dirty="0" err="1" smtClean="0"/>
              <a:t>multivibrator</a:t>
            </a:r>
            <a:r>
              <a:rPr lang="en-US" sz="2400" dirty="0" smtClean="0"/>
              <a:t> circuit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979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555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cost vs. power efficiency</a:t>
            </a:r>
          </a:p>
          <a:p>
            <a:r>
              <a:rPr lang="en-US" dirty="0" smtClean="0"/>
              <a:t>30 minute one-shot timer</a:t>
            </a:r>
          </a:p>
          <a:p>
            <a:pPr lvl="1"/>
            <a:r>
              <a:rPr lang="en-US" dirty="0" smtClean="0"/>
              <a:t>T = 1.1 * R [ohms] * C [Farads] seconds</a:t>
            </a:r>
          </a:p>
          <a:p>
            <a:pPr lvl="1"/>
            <a:r>
              <a:rPr lang="en-US" dirty="0" smtClean="0"/>
              <a:t>2 resistors, 2 caps</a:t>
            </a:r>
          </a:p>
          <a:p>
            <a:r>
              <a:rPr lang="en-US" dirty="0" smtClean="0"/>
              <a:t>LED flasher</a:t>
            </a:r>
          </a:p>
          <a:p>
            <a:pPr lvl="1"/>
            <a:r>
              <a:rPr lang="en-US" dirty="0" smtClean="0"/>
              <a:t>T = 1 / (0.7*(RA+2RB)*C)</a:t>
            </a:r>
          </a:p>
          <a:p>
            <a:pPr lvl="1"/>
            <a:r>
              <a:rPr lang="en-US" dirty="0" smtClean="0"/>
              <a:t>F = 1 / (0.693(2R)C Hz [50% duty cycle]</a:t>
            </a:r>
          </a:p>
          <a:p>
            <a:pPr lvl="1"/>
            <a:r>
              <a:rPr lang="en-US" dirty="0" smtClean="0"/>
              <a:t>2 resistors, 2 capacitors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0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Multivibrator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Bistable</a:t>
            </a:r>
            <a:r>
              <a:rPr lang="en-US" dirty="0" smtClean="0"/>
              <a:t> for storing button input</a:t>
            </a:r>
          </a:p>
          <a:p>
            <a:r>
              <a:rPr lang="en-US" dirty="0" err="1" smtClean="0"/>
              <a:t>Monostable</a:t>
            </a:r>
            <a:r>
              <a:rPr lang="en-US" dirty="0" smtClean="0"/>
              <a:t> for one shot timer</a:t>
            </a:r>
          </a:p>
          <a:p>
            <a:r>
              <a:rPr lang="en-US" dirty="0" err="1" smtClean="0"/>
              <a:t>Astable</a:t>
            </a:r>
            <a:r>
              <a:rPr lang="en-US" dirty="0" smtClean="0"/>
              <a:t> for blinking LED</a:t>
            </a:r>
          </a:p>
          <a:p>
            <a:r>
              <a:rPr lang="en-US" dirty="0" smtClean="0"/>
              <a:t>High </a:t>
            </a:r>
            <a:r>
              <a:rPr lang="en-US" dirty="0" err="1" smtClean="0"/>
              <a:t>freq</a:t>
            </a:r>
            <a:r>
              <a:rPr lang="en-US" dirty="0" smtClean="0"/>
              <a:t> pulse, divided down with Ripple Counter</a:t>
            </a:r>
          </a:p>
          <a:p>
            <a:r>
              <a:rPr lang="en-US" dirty="0" smtClean="0"/>
              <a:t>NAND gate waveform generator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594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Our eyes perceive different colors at different </a:t>
            </a:r>
            <a:r>
              <a:rPr lang="en-US" sz="2000" dirty="0" err="1" smtClean="0"/>
              <a:t>brightnesses</a:t>
            </a:r>
            <a:r>
              <a:rPr lang="en-US" sz="2000" dirty="0" smtClean="0"/>
              <a:t>, even though a light might indicate they are the same. Blue and green LEDs always look brighter than red and yellows for the same given mcd output.</a:t>
            </a:r>
          </a:p>
          <a:p>
            <a:r>
              <a:rPr lang="en-US" sz="2000" dirty="0" smtClean="0"/>
              <a:t>LEDs with lower forward voltage (usually red) can extend battery life (will be operational when battery is at lower voltage)</a:t>
            </a:r>
          </a:p>
          <a:p>
            <a:r>
              <a:rPr lang="en-US" sz="2000" dirty="0" smtClean="0"/>
              <a:t>Low </a:t>
            </a:r>
            <a:r>
              <a:rPr lang="en-US" sz="2000" dirty="0" err="1" smtClean="0"/>
              <a:t>V_f</a:t>
            </a:r>
            <a:r>
              <a:rPr lang="en-US" sz="2000" dirty="0" smtClean="0"/>
              <a:t>, high mcd, low current, low cost, 360 degree visibility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462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button, keyboard transparent switch</a:t>
            </a:r>
          </a:p>
          <a:p>
            <a:r>
              <a:rPr lang="en-US" dirty="0" smtClean="0"/>
              <a:t>Control circuit, Timer</a:t>
            </a:r>
          </a:p>
          <a:p>
            <a:r>
              <a:rPr lang="en-US" dirty="0" smtClean="0"/>
              <a:t>LED</a:t>
            </a:r>
          </a:p>
          <a:p>
            <a:r>
              <a:rPr lang="en-US" dirty="0" smtClean="0"/>
              <a:t>Battery</a:t>
            </a:r>
          </a:p>
          <a:p>
            <a:r>
              <a:rPr lang="en-US" dirty="0" smtClean="0"/>
              <a:t>PCB, PCBA</a:t>
            </a:r>
          </a:p>
          <a:p>
            <a:r>
              <a:rPr lang="en-US" dirty="0" smtClean="0"/>
              <a:t>Enclosure</a:t>
            </a:r>
          </a:p>
          <a:p>
            <a:r>
              <a:rPr lang="en-US" dirty="0" smtClean="0"/>
              <a:t>Mount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4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55012</TotalTime>
  <Words>514</Words>
  <Application>Microsoft Macintosh PowerPoint</Application>
  <PresentationFormat>On-screen Show (4:3)</PresentationFormat>
  <Paragraphs>138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Reminder R&amp;D</vt:lpstr>
      <vt:lpstr>Reminder</vt:lpstr>
      <vt:lpstr>Components</vt:lpstr>
      <vt:lpstr>Power Analysis</vt:lpstr>
      <vt:lpstr>Solutions</vt:lpstr>
      <vt:lpstr>555 Timer</vt:lpstr>
      <vt:lpstr>Discrete Multivibrator</vt:lpstr>
      <vt:lpstr>LEDs</vt:lpstr>
      <vt:lpstr>BOM</vt:lpstr>
      <vt:lpstr>Extensions</vt:lpstr>
      <vt:lpstr>Azoteq Reverse Engineer</vt:lpstr>
      <vt:lpstr>Azoteq Reverse Engineer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Reminder R&amp;D</dc:title>
  <dc:creator>Hieu</dc:creator>
  <cp:lastModifiedBy>Hieu</cp:lastModifiedBy>
  <cp:revision>28</cp:revision>
  <dcterms:created xsi:type="dcterms:W3CDTF">2016-07-01T14:28:48Z</dcterms:created>
  <dcterms:modified xsi:type="dcterms:W3CDTF">2016-08-16T22:03:16Z</dcterms:modified>
</cp:coreProperties>
</file>