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
  </p:notesMasterIdLst>
  <p:sldIdLst>
    <p:sldId id="256" r:id="rId2"/>
    <p:sldId id="257" r:id="rId3"/>
    <p:sldId id="310" r:id="rId4"/>
    <p:sldId id="290" r:id="rId5"/>
    <p:sldId id="303" r:id="rId6"/>
    <p:sldId id="306" r:id="rId7"/>
    <p:sldId id="305" r:id="rId8"/>
    <p:sldId id="307"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0" autoAdjust="0"/>
    <p:restoredTop sz="92667" autoAdjust="0"/>
  </p:normalViewPr>
  <p:slideViewPr>
    <p:cSldViewPr>
      <p:cViewPr>
        <p:scale>
          <a:sx n="60" d="100"/>
          <a:sy n="60" d="100"/>
        </p:scale>
        <p:origin x="-1452" y="-3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923A29D-A78B-4AF2-B032-E61E1A6CD94A}" type="datetimeFigureOut">
              <a:rPr lang="en-US"/>
              <a:pPr>
                <a:defRPr/>
              </a:pPr>
              <a:t>6/28/2010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7A6EDE2-9A56-489B-B20C-C4853E4625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32B16F-53EE-406E-87D6-2202AB8CF441}" type="slidenum">
              <a:rPr lang="en-US" smtClean="0"/>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170833-0199-48E2-82D2-E0CB1D410092}" type="slidenum">
              <a:rPr lang="en-US" smtClean="0"/>
              <a:pPr/>
              <a:t>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0BDC65A-921D-4EF0-B1B9-8130D0F4FCF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386C5E8-CE93-4E50-8B15-415FEEF809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11D2012-302A-477E-9D39-04F4C649CD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2F82F9-905E-42E1-BD61-454E4BA731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4336A34-B037-4CA6-9E4A-3632958B0FC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B19C370-AD3E-484D-B30A-A6EE89C481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3104B8E0-8B34-4C4E-AA25-67C98D2C79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0667A81E-B996-4DA5-AB4E-AC13EABF23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E317D853-0BA6-404E-8F09-169AA39200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8E6E198-23F2-4DB2-96E9-3D474A22258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4F89D94-19A5-4973-BF86-6861E80B921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p>
        </p:txBody>
      </p:sp>
      <p:sp>
        <p:nvSpPr>
          <p:cNvPr id="71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717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p>
        </p:txBody>
      </p:sp>
      <p:sp>
        <p:nvSpPr>
          <p:cNvPr id="71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71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p>
        </p:txBody>
      </p:sp>
      <p:sp>
        <p:nvSpPr>
          <p:cNvPr id="717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71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1B26DDAF-8EAB-49F1-8AC9-E04FBF507B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sz="4000" b="1" dirty="0" smtClean="0"/>
              <a:t>ADDRESS </a:t>
            </a:r>
            <a:r>
              <a:rPr lang="en-US" sz="4000" b="1" dirty="0" smtClean="0"/>
              <a:t>BUFFER </a:t>
            </a:r>
          </a:p>
        </p:txBody>
      </p:sp>
      <p:sp>
        <p:nvSpPr>
          <p:cNvPr id="3075" name="Rectangle 5"/>
          <p:cNvSpPr>
            <a:spLocks noGrp="1" noChangeArrowheads="1"/>
          </p:cNvSpPr>
          <p:nvPr>
            <p:ph type="subTitle" idx="1"/>
          </p:nvPr>
        </p:nvSpPr>
        <p:spPr/>
        <p:txBody>
          <a:bodyPr/>
          <a:lstStyle/>
          <a:p>
            <a:pPr eaLnBrk="1" hangingPunct="1"/>
            <a:r>
              <a:rPr lang="en-US" dirty="0" smtClean="0"/>
              <a:t>By </a:t>
            </a:r>
          </a:p>
          <a:p>
            <a:pPr eaLnBrk="1" hangingPunct="1"/>
            <a:r>
              <a:rPr lang="en-US" dirty="0" err="1" smtClean="0"/>
              <a:t>Waleed</a:t>
            </a:r>
            <a:r>
              <a:rPr lang="en-US" dirty="0" smtClean="0"/>
              <a:t> </a:t>
            </a:r>
            <a:r>
              <a:rPr lang="en-US" dirty="0" err="1" smtClean="0"/>
              <a:t>Dweik</a:t>
            </a:r>
            <a:endParaRPr lang="en-US" dirty="0" smtClean="0"/>
          </a:p>
          <a:p>
            <a:pPr eaLnBrk="1" hangingPunct="1"/>
            <a:r>
              <a:rPr lang="en-US" dirty="0" smtClean="0"/>
              <a:t>EE560 Summer 2010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Overview	</a:t>
            </a:r>
          </a:p>
        </p:txBody>
      </p:sp>
      <p:sp>
        <p:nvSpPr>
          <p:cNvPr id="4099" name="Rectangle 5"/>
          <p:cNvSpPr>
            <a:spLocks noGrp="1" noChangeArrowheads="1"/>
          </p:cNvSpPr>
          <p:nvPr>
            <p:ph type="body" sz="half" idx="2"/>
          </p:nvPr>
        </p:nvSpPr>
        <p:spPr>
          <a:xfrm>
            <a:off x="762000" y="1981200"/>
            <a:ext cx="7696200" cy="3352800"/>
          </a:xfrm>
        </p:spPr>
        <p:txBody>
          <a:bodyPr/>
          <a:lstStyle/>
          <a:p>
            <a:pPr algn="just">
              <a:buFont typeface="Wingdings" pitchFamily="2" charset="2"/>
              <a:buChar char="Ø"/>
            </a:pPr>
            <a:r>
              <a:rPr lang="en-US" sz="2000" dirty="0" smtClean="0"/>
              <a:t>What the purpose of having </a:t>
            </a:r>
            <a:r>
              <a:rPr lang="en-US" sz="2000" dirty="0" smtClean="0"/>
              <a:t>an address buffer?</a:t>
            </a:r>
          </a:p>
          <a:p>
            <a:pPr lvl="1" algn="just">
              <a:buFont typeface="Wingdings" pitchFamily="2" charset="2"/>
              <a:buChar char="Ø"/>
            </a:pPr>
            <a:r>
              <a:rPr lang="en-US" sz="1600" dirty="0" smtClean="0"/>
              <a:t>Memory Disambiguation is required to solve RAW hazards on memory operands. Before we can issue a “LW” to the data cache we need to make sure that there is NO pending senior “SW” with the same address. This requires that we compare the address of “LW” with the address of every “SW” ahead of it in the LSQ. This means that we can’t release the LSQ entry of “SW” until it writes its data to the cache. This causes the LSQ to fill up very quickly and may cause the entire pipeline to stall.</a:t>
            </a:r>
          </a:p>
          <a:p>
            <a:pPr lvl="1" algn="just">
              <a:buFont typeface="Wingdings" pitchFamily="2" charset="2"/>
              <a:buChar char="Ø"/>
            </a:pPr>
            <a:r>
              <a:rPr lang="en-US" sz="1600" dirty="0" smtClean="0"/>
              <a:t>To solve this problem, we add the address buffer. Whenever a “SW” is ready it can join the address buffer releasing its LSQ entry. In addition, we allow ready younger “SW” to bypass non-ready senior “SW” and “LW” instructions and join the address buffer. However, this requires every “LW” to keep count of the number of junior “SW” instructions with the same address that bypass it, lets call the counter “junior count”.</a:t>
            </a:r>
          </a:p>
          <a:p>
            <a:pPr lvl="1" algn="just">
              <a:buFont typeface="Wingdings" pitchFamily="2" charset="2"/>
              <a:buChar char="Ø"/>
            </a:pPr>
            <a:r>
              <a:rPr lang="en-US" sz="1600" dirty="0" smtClean="0"/>
              <a:t>Every “LW” needs to compare its address with the address of every “SW” ahead of it in LSQ and all “SW” instructions in the address buffer. If the number of matches exceeds the “junior count” then “LW” can NOT be issued to cache.  </a:t>
            </a:r>
            <a:endParaRPr lang="en-US" sz="1600" dirty="0" smtClean="0"/>
          </a:p>
          <a:p>
            <a:pPr>
              <a:buFont typeface="Wingdings" pitchFamily="2" charset="2"/>
              <a:buChar char="Ø"/>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US" dirty="0"/>
          </a:p>
        </p:txBody>
      </p:sp>
      <p:sp>
        <p:nvSpPr>
          <p:cNvPr id="6" name="Content Placeholder 5"/>
          <p:cNvSpPr>
            <a:spLocks noGrp="1"/>
          </p:cNvSpPr>
          <p:nvPr>
            <p:ph idx="1"/>
          </p:nvPr>
        </p:nvSpPr>
        <p:spPr/>
        <p:txBody>
          <a:bodyPr/>
          <a:lstStyle/>
          <a:p>
            <a:pPr algn="just">
              <a:buFont typeface="Wingdings" pitchFamily="2" charset="2"/>
              <a:buChar char="Ø"/>
            </a:pPr>
            <a:r>
              <a:rPr lang="en-US" sz="2000" dirty="0" smtClean="0"/>
              <a:t>Address buffer has eight entries indexed from 7 down to 0. Each entry is sub-divided into five fields as shown below.</a:t>
            </a:r>
            <a:endParaRPr lang="en-US" dirty="0" smtClean="0"/>
          </a:p>
          <a:p>
            <a:pPr algn="just">
              <a:buFont typeface="Wingdings" pitchFamily="2" charset="2"/>
              <a:buChar char="Ø"/>
            </a:pPr>
            <a:r>
              <a:rPr lang="en-US" sz="2000" dirty="0" smtClean="0"/>
              <a:t>New entries always join at entry(7), and every time an entry is released we shift the entries upward to it one location downward. Similar to what we have done in LRU stack in the divider with cache lab.</a:t>
            </a:r>
          </a:p>
          <a:p>
            <a:pPr algn="just">
              <a:buFont typeface="Wingdings" pitchFamily="2" charset="2"/>
              <a:buChar char="Ø"/>
            </a:pPr>
            <a:endParaRPr lang="en-US" sz="2000" dirty="0" smtClean="0"/>
          </a:p>
        </p:txBody>
      </p:sp>
      <p:graphicFrame>
        <p:nvGraphicFramePr>
          <p:cNvPr id="8" name="Table 7"/>
          <p:cNvGraphicFramePr>
            <a:graphicFrameLocks noGrp="1"/>
          </p:cNvGraphicFramePr>
          <p:nvPr/>
        </p:nvGraphicFramePr>
        <p:xfrm>
          <a:off x="1676400" y="4343400"/>
          <a:ext cx="4572000" cy="792480"/>
        </p:xfrm>
        <a:graphic>
          <a:graphicData uri="http://schemas.openxmlformats.org/drawingml/2006/table">
            <a:tbl>
              <a:tblPr firstRow="1" bandRow="1">
                <a:tableStyleId>{5C22544A-7EE6-4342-B048-85BDC9FD1C3A}</a:tableStyleId>
              </a:tblPr>
              <a:tblGrid>
                <a:gridCol w="816430"/>
                <a:gridCol w="979713"/>
                <a:gridCol w="979713"/>
                <a:gridCol w="898072"/>
                <a:gridCol w="898072"/>
              </a:tblGrid>
              <a:tr h="792480">
                <a:tc>
                  <a:txBody>
                    <a:bodyPr/>
                    <a:lstStyle/>
                    <a:p>
                      <a:r>
                        <a:rPr lang="en-US" sz="1400" dirty="0" smtClean="0">
                          <a:solidFill>
                            <a:schemeClr val="tx1"/>
                          </a:solidFill>
                        </a:rPr>
                        <a:t>Valid</a:t>
                      </a:r>
                    </a:p>
                    <a:p>
                      <a:r>
                        <a:rPr lang="en-US" sz="1400" dirty="0" smtClean="0">
                          <a:solidFill>
                            <a:schemeClr val="tx1"/>
                          </a:solidFill>
                        </a:rPr>
                        <a:t>(1 bit</a:t>
                      </a:r>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rPr>
                        <a:t>Address</a:t>
                      </a:r>
                      <a:r>
                        <a:rPr lang="en-US" sz="1400" baseline="0" dirty="0" smtClean="0">
                          <a:solidFill>
                            <a:schemeClr val="tx1"/>
                          </a:solidFill>
                        </a:rPr>
                        <a:t> </a:t>
                      </a:r>
                      <a:r>
                        <a:rPr lang="en-US" sz="1400" dirty="0" smtClean="0">
                          <a:solidFill>
                            <a:schemeClr val="tx1"/>
                          </a:solidFill>
                        </a:rPr>
                        <a:t>(32 bit</a:t>
                      </a:r>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solidFill>
                            <a:schemeClr val="tx1"/>
                          </a:solidFill>
                        </a:rPr>
                        <a:t>Rob</a:t>
                      </a:r>
                      <a:r>
                        <a:rPr lang="en-US" sz="1400" b="1" baseline="0" dirty="0" smtClean="0">
                          <a:solidFill>
                            <a:schemeClr val="tx1"/>
                          </a:solidFill>
                        </a:rPr>
                        <a:t> </a:t>
                      </a:r>
                      <a:r>
                        <a:rPr lang="en-US" sz="1400" b="1" dirty="0" smtClean="0">
                          <a:solidFill>
                            <a:schemeClr val="tx1"/>
                          </a:solidFill>
                        </a:rPr>
                        <a:t>Tag</a:t>
                      </a:r>
                    </a:p>
                    <a:p>
                      <a:r>
                        <a:rPr lang="en-US" sz="1400" b="1" dirty="0" smtClean="0">
                          <a:solidFill>
                            <a:schemeClr val="tx1"/>
                          </a:solidFill>
                        </a:rPr>
                        <a:t>(5 bit)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solidFill>
                            <a:schemeClr val="tx1"/>
                          </a:solidFill>
                        </a:rPr>
                        <a:t>SB </a:t>
                      </a:r>
                      <a:r>
                        <a:rPr lang="en-US" sz="1400" b="1" dirty="0" smtClean="0">
                          <a:solidFill>
                            <a:schemeClr val="tx1"/>
                          </a:solidFill>
                        </a:rPr>
                        <a:t>Tag</a:t>
                      </a:r>
                    </a:p>
                    <a:p>
                      <a:r>
                        <a:rPr lang="en-US" sz="1400" b="1" dirty="0" smtClean="0">
                          <a:solidFill>
                            <a:schemeClr val="tx1"/>
                          </a:solidFill>
                        </a:rPr>
                        <a:t>(2 bit</a:t>
                      </a:r>
                      <a:r>
                        <a:rPr lang="en-US" sz="1400" b="1" dirty="0" smtClean="0">
                          <a:solidFill>
                            <a:schemeClr val="tx1"/>
                          </a:solidFill>
                        </a:rPr>
                        <a:t>)</a:t>
                      </a:r>
                      <a:endParaRPr lang="en-US" sz="1400" b="1" dirty="0">
                        <a:solidFill>
                          <a:schemeClr val="tx1"/>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solidFill>
                            <a:schemeClr val="tx1"/>
                          </a:solidFill>
                        </a:rPr>
                        <a:t>TagSel</a:t>
                      </a:r>
                      <a:endParaRPr lang="en-US" sz="1400" dirty="0" smtClean="0">
                        <a:solidFill>
                          <a:schemeClr val="tx1"/>
                        </a:solidFill>
                      </a:endParaRPr>
                    </a:p>
                    <a:p>
                      <a:r>
                        <a:rPr lang="en-US" sz="1400" dirty="0" smtClean="0">
                          <a:solidFill>
                            <a:schemeClr val="tx1"/>
                          </a:solidFill>
                        </a:rPr>
                        <a:t>(1 bit)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Block Diagram</a:t>
            </a:r>
          </a:p>
        </p:txBody>
      </p:sp>
      <p:sp>
        <p:nvSpPr>
          <p:cNvPr id="5" name="Rectangle 4"/>
          <p:cNvSpPr/>
          <p:nvPr/>
        </p:nvSpPr>
        <p:spPr>
          <a:xfrm>
            <a:off x="304800" y="2514600"/>
            <a:ext cx="1295400" cy="2133600"/>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LSQ</a:t>
            </a:r>
          </a:p>
        </p:txBody>
      </p:sp>
      <p:sp>
        <p:nvSpPr>
          <p:cNvPr id="5124" name="Line 22"/>
          <p:cNvSpPr>
            <a:spLocks noChangeShapeType="1"/>
          </p:cNvSpPr>
          <p:nvPr/>
        </p:nvSpPr>
        <p:spPr bwMode="auto">
          <a:xfrm>
            <a:off x="6248400" y="3352800"/>
            <a:ext cx="609600" cy="0"/>
          </a:xfrm>
          <a:prstGeom prst="line">
            <a:avLst/>
          </a:prstGeom>
          <a:noFill/>
          <a:ln w="9525">
            <a:solidFill>
              <a:schemeClr val="tx1"/>
            </a:solidFill>
            <a:round/>
            <a:headEnd/>
            <a:tailEnd type="triangle" w="med" len="med"/>
          </a:ln>
        </p:spPr>
        <p:txBody>
          <a:bodyPr/>
          <a:lstStyle/>
          <a:p>
            <a:endParaRPr lang="en-US"/>
          </a:p>
        </p:txBody>
      </p:sp>
      <p:graphicFrame>
        <p:nvGraphicFramePr>
          <p:cNvPr id="17" name="Table 16"/>
          <p:cNvGraphicFramePr>
            <a:graphicFrameLocks noGrp="1"/>
          </p:cNvGraphicFramePr>
          <p:nvPr/>
        </p:nvGraphicFramePr>
        <p:xfrm>
          <a:off x="2286000" y="4038600"/>
          <a:ext cx="1830767" cy="838200"/>
        </p:xfrm>
        <a:graphic>
          <a:graphicData uri="http://schemas.openxmlformats.org/drawingml/2006/table">
            <a:tbl>
              <a:tblPr firstRow="1" bandRow="1">
                <a:tableStyleId>{5C22544A-7EE6-4342-B048-85BDC9FD1C3A}</a:tableStyleId>
              </a:tblPr>
              <a:tblGrid>
                <a:gridCol w="208280"/>
                <a:gridCol w="214274"/>
                <a:gridCol w="771385"/>
                <a:gridCol w="214274"/>
                <a:gridCol w="214274"/>
                <a:gridCol w="208280"/>
              </a:tblGrid>
              <a:tr h="838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41" name="TextBox 17"/>
          <p:cNvSpPr txBox="1">
            <a:spLocks noChangeArrowheads="1"/>
          </p:cNvSpPr>
          <p:nvPr/>
        </p:nvSpPr>
        <p:spPr bwMode="auto">
          <a:xfrm>
            <a:off x="5181600" y="2590800"/>
            <a:ext cx="914400" cy="381000"/>
          </a:xfrm>
          <a:prstGeom prst="rect">
            <a:avLst/>
          </a:prstGeom>
          <a:noFill/>
          <a:ln w="9525">
            <a:noFill/>
            <a:miter lim="800000"/>
            <a:headEnd/>
            <a:tailEnd/>
          </a:ln>
        </p:spPr>
        <p:txBody>
          <a:bodyPr>
            <a:spAutoFit/>
          </a:bodyPr>
          <a:lstStyle/>
          <a:p>
            <a:r>
              <a:rPr lang="en-US" b="1"/>
              <a:t>ROB</a:t>
            </a:r>
          </a:p>
        </p:txBody>
      </p:sp>
      <p:graphicFrame>
        <p:nvGraphicFramePr>
          <p:cNvPr id="21" name="Table 20"/>
          <p:cNvGraphicFramePr>
            <a:graphicFrameLocks noGrp="1"/>
          </p:cNvGraphicFramePr>
          <p:nvPr/>
        </p:nvGraphicFramePr>
        <p:xfrm>
          <a:off x="6858000" y="2971800"/>
          <a:ext cx="1371600" cy="838200"/>
        </p:xfrm>
        <a:graphic>
          <a:graphicData uri="http://schemas.openxmlformats.org/drawingml/2006/table">
            <a:tbl>
              <a:tblPr firstRow="1" bandRow="1">
                <a:tableStyleId>{5C22544A-7EE6-4342-B048-85BDC9FD1C3A}</a:tableStyleId>
              </a:tblPr>
              <a:tblGrid>
                <a:gridCol w="342900"/>
                <a:gridCol w="342900"/>
                <a:gridCol w="342900"/>
                <a:gridCol w="342900"/>
              </a:tblGrid>
              <a:tr h="838200">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54" name="Line 24"/>
          <p:cNvSpPr>
            <a:spLocks noChangeShapeType="1"/>
          </p:cNvSpPr>
          <p:nvPr/>
        </p:nvSpPr>
        <p:spPr bwMode="auto">
          <a:xfrm>
            <a:off x="8229600" y="3352800"/>
            <a:ext cx="609600" cy="0"/>
          </a:xfrm>
          <a:prstGeom prst="line">
            <a:avLst/>
          </a:prstGeom>
          <a:noFill/>
          <a:ln w="9525">
            <a:solidFill>
              <a:schemeClr val="tx1"/>
            </a:solidFill>
            <a:round/>
            <a:headEnd/>
            <a:tailEnd type="triangle" w="med" len="med"/>
          </a:ln>
        </p:spPr>
        <p:txBody>
          <a:bodyPr/>
          <a:lstStyle/>
          <a:p>
            <a:endParaRPr lang="en-US"/>
          </a:p>
        </p:txBody>
      </p:sp>
      <p:sp>
        <p:nvSpPr>
          <p:cNvPr id="5155" name="TextBox 24"/>
          <p:cNvSpPr txBox="1">
            <a:spLocks noChangeArrowheads="1"/>
          </p:cNvSpPr>
          <p:nvPr/>
        </p:nvSpPr>
        <p:spPr bwMode="auto">
          <a:xfrm>
            <a:off x="6705600" y="2667000"/>
            <a:ext cx="2057400" cy="369888"/>
          </a:xfrm>
          <a:prstGeom prst="rect">
            <a:avLst/>
          </a:prstGeom>
          <a:noFill/>
          <a:ln w="9525">
            <a:noFill/>
            <a:miter lim="800000"/>
            <a:headEnd/>
            <a:tailEnd/>
          </a:ln>
        </p:spPr>
        <p:txBody>
          <a:bodyPr>
            <a:spAutoFit/>
          </a:bodyPr>
          <a:lstStyle/>
          <a:p>
            <a:r>
              <a:rPr lang="en-US" b="1"/>
              <a:t>Store Buffer</a:t>
            </a:r>
          </a:p>
        </p:txBody>
      </p:sp>
      <p:sp>
        <p:nvSpPr>
          <p:cNvPr id="5156" name="TextBox 25"/>
          <p:cNvSpPr txBox="1">
            <a:spLocks noChangeArrowheads="1"/>
          </p:cNvSpPr>
          <p:nvPr/>
        </p:nvSpPr>
        <p:spPr bwMode="auto">
          <a:xfrm>
            <a:off x="2438400" y="3886200"/>
            <a:ext cx="1524000" cy="923925"/>
          </a:xfrm>
          <a:prstGeom prst="rect">
            <a:avLst/>
          </a:prstGeom>
          <a:noFill/>
          <a:ln w="9525">
            <a:noFill/>
            <a:miter lim="800000"/>
            <a:headEnd/>
            <a:tailEnd/>
          </a:ln>
        </p:spPr>
        <p:txBody>
          <a:bodyPr>
            <a:spAutoFit/>
          </a:bodyPr>
          <a:lstStyle/>
          <a:p>
            <a:r>
              <a:rPr lang="en-US" b="1"/>
              <a:t> Load/Store Buffer</a:t>
            </a:r>
          </a:p>
        </p:txBody>
      </p:sp>
      <p:graphicFrame>
        <p:nvGraphicFramePr>
          <p:cNvPr id="15" name="Table 14"/>
          <p:cNvGraphicFramePr>
            <a:graphicFrameLocks noGrp="1"/>
          </p:cNvGraphicFramePr>
          <p:nvPr/>
        </p:nvGraphicFramePr>
        <p:xfrm>
          <a:off x="4572000" y="2971800"/>
          <a:ext cx="1830767" cy="914400"/>
        </p:xfrm>
        <a:graphic>
          <a:graphicData uri="http://schemas.openxmlformats.org/drawingml/2006/table">
            <a:tbl>
              <a:tblPr firstRow="1" bandRow="1">
                <a:tableStyleId>{5C22544A-7EE6-4342-B048-85BDC9FD1C3A}</a:tableStyleId>
              </a:tblPr>
              <a:tblGrid>
                <a:gridCol w="208280"/>
                <a:gridCol w="214274"/>
                <a:gridCol w="771385"/>
                <a:gridCol w="214274"/>
                <a:gridCol w="214274"/>
                <a:gridCol w="208280"/>
              </a:tblGrid>
              <a:tr h="9144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Rectangle 15"/>
          <p:cNvSpPr/>
          <p:nvPr/>
        </p:nvSpPr>
        <p:spPr>
          <a:xfrm>
            <a:off x="2438400" y="3048000"/>
            <a:ext cx="1447800" cy="685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Elbow Connector 18"/>
          <p:cNvCxnSpPr/>
          <p:nvPr/>
        </p:nvCxnSpPr>
        <p:spPr>
          <a:xfrm>
            <a:off x="1295400" y="3657600"/>
            <a:ext cx="990600" cy="6858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0" name="Elbow Connector 29"/>
          <p:cNvCxnSpPr/>
          <p:nvPr/>
        </p:nvCxnSpPr>
        <p:spPr>
          <a:xfrm rot="5400000" flipH="1" flipV="1">
            <a:off x="3962400" y="3733800"/>
            <a:ext cx="914400" cy="304800"/>
          </a:xfrm>
          <a:prstGeom prst="bentConnector3">
            <a:avLst>
              <a:gd name="adj1" fmla="val 100000"/>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114800" y="4343400"/>
            <a:ext cx="152400" cy="0"/>
          </a:xfrm>
          <a:prstGeom prst="line">
            <a:avLst/>
          </a:prstGeom>
        </p:spPr>
        <p:style>
          <a:lnRef idx="1">
            <a:schemeClr val="dk1"/>
          </a:lnRef>
          <a:fillRef idx="0">
            <a:schemeClr val="dk1"/>
          </a:fillRef>
          <a:effectRef idx="0">
            <a:schemeClr val="dk1"/>
          </a:effectRef>
          <a:fontRef idx="minor">
            <a:schemeClr val="tx1"/>
          </a:fontRef>
        </p:style>
      </p:cxnSp>
      <p:sp>
        <p:nvSpPr>
          <p:cNvPr id="5177" name="TextBox 40"/>
          <p:cNvSpPr txBox="1">
            <a:spLocks noChangeArrowheads="1"/>
          </p:cNvSpPr>
          <p:nvPr/>
        </p:nvSpPr>
        <p:spPr bwMode="auto">
          <a:xfrm>
            <a:off x="2667000" y="3048000"/>
            <a:ext cx="914400" cy="646113"/>
          </a:xfrm>
          <a:prstGeom prst="rect">
            <a:avLst/>
          </a:prstGeom>
          <a:noFill/>
          <a:ln w="9525">
            <a:noFill/>
            <a:miter lim="800000"/>
            <a:headEnd/>
            <a:tailEnd/>
          </a:ln>
        </p:spPr>
        <p:txBody>
          <a:bodyPr>
            <a:spAutoFit/>
          </a:bodyPr>
          <a:lstStyle/>
          <a:p>
            <a:r>
              <a:rPr lang="en-US" b="1"/>
              <a:t>Data Cache</a:t>
            </a:r>
          </a:p>
        </p:txBody>
      </p:sp>
      <p:cxnSp>
        <p:nvCxnSpPr>
          <p:cNvPr id="45" name="Shape 44"/>
          <p:cNvCxnSpPr>
            <a:stCxn id="5154" idx="1"/>
          </p:cNvCxnSpPr>
          <p:nvPr/>
        </p:nvCxnSpPr>
        <p:spPr>
          <a:xfrm rot="16200000" flipV="1">
            <a:off x="5600700" y="114300"/>
            <a:ext cx="762000" cy="5715000"/>
          </a:xfrm>
          <a:prstGeom prst="bentConnector2">
            <a:avLst/>
          </a:prstGeom>
        </p:spPr>
        <p:style>
          <a:lnRef idx="1">
            <a:schemeClr val="dk1"/>
          </a:lnRef>
          <a:fillRef idx="0">
            <a:schemeClr val="dk1"/>
          </a:fillRef>
          <a:effectRef idx="0">
            <a:schemeClr val="dk1"/>
          </a:effectRef>
          <a:fontRef idx="minor">
            <a:schemeClr val="tx1"/>
          </a:fontRef>
        </p:style>
      </p:cxnSp>
      <p:graphicFrame>
        <p:nvGraphicFramePr>
          <p:cNvPr id="20" name="Table 19"/>
          <p:cNvGraphicFramePr>
            <a:graphicFrameLocks noGrp="1"/>
          </p:cNvGraphicFramePr>
          <p:nvPr/>
        </p:nvGraphicFramePr>
        <p:xfrm>
          <a:off x="5715000" y="4343400"/>
          <a:ext cx="2286000" cy="914400"/>
        </p:xfrm>
        <a:graphic>
          <a:graphicData uri="http://schemas.openxmlformats.org/drawingml/2006/table">
            <a:tbl>
              <a:tblPr firstRow="1" bandRow="1">
                <a:tableStyleId>{5C22544A-7EE6-4342-B048-85BDC9FD1C3A}</a:tableStyleId>
              </a:tblPr>
              <a:tblGrid>
                <a:gridCol w="260070"/>
                <a:gridCol w="267555"/>
                <a:gridCol w="963195"/>
                <a:gridCol w="267555"/>
                <a:gridCol w="267555"/>
                <a:gridCol w="260070"/>
              </a:tblGrid>
              <a:tr h="91440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96" name="TextBox 27"/>
          <p:cNvSpPr txBox="1">
            <a:spLocks noChangeArrowheads="1"/>
          </p:cNvSpPr>
          <p:nvPr/>
        </p:nvSpPr>
        <p:spPr bwMode="auto">
          <a:xfrm>
            <a:off x="6172200" y="4648200"/>
            <a:ext cx="1676400" cy="369888"/>
          </a:xfrm>
          <a:prstGeom prst="rect">
            <a:avLst/>
          </a:prstGeom>
          <a:noFill/>
          <a:ln w="9525">
            <a:noFill/>
            <a:miter lim="800000"/>
            <a:headEnd/>
            <a:tailEnd/>
          </a:ln>
        </p:spPr>
        <p:txBody>
          <a:bodyPr>
            <a:spAutoFit/>
          </a:bodyPr>
          <a:lstStyle/>
          <a:p>
            <a:r>
              <a:rPr lang="en-US" b="1"/>
              <a:t>AddBuff</a:t>
            </a:r>
          </a:p>
        </p:txBody>
      </p:sp>
      <p:sp>
        <p:nvSpPr>
          <p:cNvPr id="29" name="Down Arrow 28"/>
          <p:cNvSpPr/>
          <p:nvPr/>
        </p:nvSpPr>
        <p:spPr>
          <a:xfrm>
            <a:off x="7467600" y="3810000"/>
            <a:ext cx="30480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5198" name="TextBox 30"/>
          <p:cNvSpPr txBox="1">
            <a:spLocks noChangeArrowheads="1"/>
          </p:cNvSpPr>
          <p:nvPr/>
        </p:nvSpPr>
        <p:spPr bwMode="auto">
          <a:xfrm>
            <a:off x="8077200" y="4495800"/>
            <a:ext cx="1066800" cy="369888"/>
          </a:xfrm>
          <a:prstGeom prst="rect">
            <a:avLst/>
          </a:prstGeom>
          <a:noFill/>
          <a:ln w="9525">
            <a:noFill/>
            <a:miter lim="800000"/>
            <a:headEnd/>
            <a:tailEnd/>
          </a:ln>
        </p:spPr>
        <p:txBody>
          <a:bodyPr>
            <a:spAutoFit/>
          </a:bodyPr>
          <a:lstStyle/>
          <a:p>
            <a:r>
              <a:rPr lang="en-US"/>
              <a:t>Flushsw</a:t>
            </a:r>
          </a:p>
        </p:txBody>
      </p:sp>
      <p:sp>
        <p:nvSpPr>
          <p:cNvPr id="5199" name="TextBox 31"/>
          <p:cNvSpPr txBox="1">
            <a:spLocks noChangeArrowheads="1"/>
          </p:cNvSpPr>
          <p:nvPr/>
        </p:nvSpPr>
        <p:spPr bwMode="auto">
          <a:xfrm>
            <a:off x="6248400" y="3886200"/>
            <a:ext cx="1371600" cy="369888"/>
          </a:xfrm>
          <a:prstGeom prst="rect">
            <a:avLst/>
          </a:prstGeom>
          <a:noFill/>
          <a:ln w="9525">
            <a:noFill/>
            <a:miter lim="800000"/>
            <a:headEnd/>
            <a:tailEnd/>
          </a:ln>
        </p:spPr>
        <p:txBody>
          <a:bodyPr>
            <a:spAutoFit/>
          </a:bodyPr>
          <a:lstStyle/>
          <a:p>
            <a:r>
              <a:rPr lang="en-US"/>
              <a:t>Flushswtag</a:t>
            </a:r>
          </a:p>
        </p:txBody>
      </p:sp>
      <p:cxnSp>
        <p:nvCxnSpPr>
          <p:cNvPr id="27" name="Straight Arrow Connector 26"/>
          <p:cNvCxnSpPr/>
          <p:nvPr/>
        </p:nvCxnSpPr>
        <p:spPr>
          <a:xfrm>
            <a:off x="4114800" y="4648200"/>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2895600" y="2819400"/>
            <a:ext cx="4587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154" idx="1"/>
          </p:cNvCxnSpPr>
          <p:nvPr/>
        </p:nvCxnSpPr>
        <p:spPr>
          <a:xfrm rot="16200000" flipH="1">
            <a:off x="8039100" y="41529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8001000" y="49530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Operation</a:t>
            </a:r>
          </a:p>
        </p:txBody>
      </p:sp>
      <p:sp>
        <p:nvSpPr>
          <p:cNvPr id="6147" name="Content Placeholder 3"/>
          <p:cNvSpPr>
            <a:spLocks noGrp="1"/>
          </p:cNvSpPr>
          <p:nvPr>
            <p:ph sz="half" idx="2"/>
          </p:nvPr>
        </p:nvSpPr>
        <p:spPr>
          <a:xfrm>
            <a:off x="762000" y="2017713"/>
            <a:ext cx="8001000" cy="4383087"/>
          </a:xfrm>
        </p:spPr>
        <p:txBody>
          <a:bodyPr/>
          <a:lstStyle/>
          <a:p>
            <a:pPr algn="just">
              <a:buFont typeface="Wingdings" pitchFamily="2" charset="2"/>
              <a:buChar char="Ø"/>
            </a:pPr>
            <a:r>
              <a:rPr lang="en-US" sz="2000" dirty="0" smtClean="0"/>
              <a:t>Memory Disambiguation:</a:t>
            </a:r>
            <a:endParaRPr lang="en-US" sz="2000" dirty="0" smtClean="0"/>
          </a:p>
          <a:p>
            <a:pPr lvl="1" algn="just">
              <a:buFont typeface="Wingdings" pitchFamily="2" charset="2"/>
              <a:buChar char="Ø"/>
            </a:pPr>
            <a:r>
              <a:rPr lang="en-US" sz="1600" dirty="0" smtClean="0"/>
              <a:t>Associative Search: For every entry in the LSQ, we compare its address field with all entries in address buffer and record the number of matches and we set a single bit to indicate that at least one match was found. The associative search is pure combinational. </a:t>
            </a:r>
          </a:p>
          <a:p>
            <a:pPr lvl="1" algn="just">
              <a:buFont typeface="Wingdings" pitchFamily="2" charset="2"/>
              <a:buChar char="Ø"/>
            </a:pPr>
            <a:endParaRPr lang="en-US" sz="1600" dirty="0" smtClean="0"/>
          </a:p>
          <a:p>
            <a:pPr algn="just">
              <a:buFont typeface="Wingdings" pitchFamily="2" charset="2"/>
              <a:buChar char="Ø"/>
            </a:pPr>
            <a:r>
              <a:rPr lang="en-US" sz="2000" dirty="0" smtClean="0"/>
              <a:t>Rob depth Calculation:</a:t>
            </a:r>
          </a:p>
          <a:p>
            <a:pPr lvl="1" algn="just">
              <a:buFont typeface="Wingdings" pitchFamily="2" charset="2"/>
              <a:buChar char="Ø"/>
            </a:pPr>
            <a:r>
              <a:rPr lang="en-US" sz="1600" dirty="0" smtClean="0"/>
              <a:t>For every entry in address buffer, we calculate the Rob depth</a:t>
            </a:r>
            <a:r>
              <a:rPr lang="en-US" sz="1600" dirty="0" smtClean="0"/>
              <a:t>. The Rob depth is the distance between the Rob entry of the </a:t>
            </a:r>
            <a:r>
              <a:rPr lang="en-US" sz="1600" dirty="0" smtClean="0"/>
              <a:t>“SW” </a:t>
            </a:r>
            <a:r>
              <a:rPr lang="en-US" sz="1600" dirty="0" smtClean="0"/>
              <a:t>in the address </a:t>
            </a:r>
            <a:r>
              <a:rPr lang="en-US" sz="1600" dirty="0" smtClean="0"/>
              <a:t>buffer and </a:t>
            </a:r>
            <a:r>
              <a:rPr lang="en-US" sz="1600" dirty="0" smtClean="0"/>
              <a:t>the Rob top pointer taking into consideration the fact that ROB is implemented as a circular </a:t>
            </a:r>
            <a:r>
              <a:rPr lang="en-US" sz="1600" dirty="0" smtClean="0"/>
              <a:t>buffer.</a:t>
            </a:r>
          </a:p>
          <a:p>
            <a:pPr lvl="1" algn="just">
              <a:buFont typeface="Wingdings" pitchFamily="2" charset="2"/>
              <a:buChar char="Ø"/>
            </a:pPr>
            <a:r>
              <a:rPr lang="en-US" sz="1600" dirty="0" smtClean="0"/>
              <a:t>This information is required to perform selective flushing due to branch </a:t>
            </a:r>
            <a:r>
              <a:rPr lang="en-US" sz="1600" dirty="0" err="1" smtClean="0"/>
              <a:t>misprediction</a:t>
            </a:r>
            <a:r>
              <a:rPr lang="en-US" sz="1600" dirty="0" smtClean="0"/>
              <a:t>.   </a:t>
            </a:r>
            <a:endParaRPr lang="en-US" sz="1200" dirty="0" smtClean="0"/>
          </a:p>
          <a:p>
            <a:pPr lvl="1" algn="just">
              <a:buFont typeface="Wingdings" pitchFamily="2" charset="2"/>
              <a:buNone/>
            </a:pPr>
            <a:r>
              <a:rPr lang="en-US" sz="1600" dirty="0" smtClean="0"/>
              <a:t> </a:t>
            </a:r>
            <a:r>
              <a:rPr lang="en-US" sz="2000" dirty="0" smtClean="0"/>
              <a:t> </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r>
              <a:rPr lang="en-US" smtClean="0"/>
              <a:t>Example</a:t>
            </a:r>
          </a:p>
        </p:txBody>
      </p:sp>
      <p:sp>
        <p:nvSpPr>
          <p:cNvPr id="7171" name="Content Placeholder 5"/>
          <p:cNvSpPr>
            <a:spLocks noGrp="1"/>
          </p:cNvSpPr>
          <p:nvPr>
            <p:ph idx="1"/>
          </p:nvPr>
        </p:nvSpPr>
        <p:spPr>
          <a:xfrm>
            <a:off x="1143000" y="1828800"/>
            <a:ext cx="8001000" cy="4114800"/>
          </a:xfrm>
        </p:spPr>
        <p:txBody>
          <a:bodyPr/>
          <a:lstStyle/>
          <a:p>
            <a:pPr>
              <a:buFont typeface="Wingdings" pitchFamily="2" charset="2"/>
              <a:buNone/>
            </a:pPr>
            <a:endParaRPr lang="en-US" dirty="0" smtClean="0"/>
          </a:p>
        </p:txBody>
      </p:sp>
      <p:sp>
        <p:nvSpPr>
          <p:cNvPr id="34" name="Rectangle 33"/>
          <p:cNvSpPr/>
          <p:nvPr/>
        </p:nvSpPr>
        <p:spPr>
          <a:xfrm>
            <a:off x="1524000" y="2362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524000" y="2743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524000" y="3124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524000" y="3505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524000" y="3886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524000" y="4267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524000" y="4648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524000" y="5029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2600" y="2438400"/>
            <a:ext cx="2286000" cy="369332"/>
          </a:xfrm>
          <a:prstGeom prst="rect">
            <a:avLst/>
          </a:prstGeom>
          <a:noFill/>
        </p:spPr>
        <p:txBody>
          <a:bodyPr wrap="square" rtlCol="0">
            <a:spAutoFit/>
          </a:bodyPr>
          <a:lstStyle/>
          <a:p>
            <a:r>
              <a:rPr lang="en-US" dirty="0" err="1" smtClean="0"/>
              <a:t>RobTag</a:t>
            </a:r>
            <a:r>
              <a:rPr lang="en-US" dirty="0" smtClean="0"/>
              <a:t> = 00010</a:t>
            </a:r>
            <a:endParaRPr lang="en-US" dirty="0"/>
          </a:p>
        </p:txBody>
      </p:sp>
      <p:sp>
        <p:nvSpPr>
          <p:cNvPr id="46" name="TextBox 45"/>
          <p:cNvSpPr txBox="1"/>
          <p:nvPr/>
        </p:nvSpPr>
        <p:spPr>
          <a:xfrm>
            <a:off x="1905000" y="5486400"/>
            <a:ext cx="2133600" cy="369332"/>
          </a:xfrm>
          <a:prstGeom prst="rect">
            <a:avLst/>
          </a:prstGeom>
          <a:noFill/>
        </p:spPr>
        <p:txBody>
          <a:bodyPr wrap="square" rtlCol="0">
            <a:spAutoFit/>
          </a:bodyPr>
          <a:lstStyle/>
          <a:p>
            <a:r>
              <a:rPr lang="en-US" dirty="0" smtClean="0"/>
              <a:t>Address Buffer</a:t>
            </a:r>
            <a:endParaRPr lang="en-US" dirty="0"/>
          </a:p>
        </p:txBody>
      </p:sp>
      <p:sp>
        <p:nvSpPr>
          <p:cNvPr id="48" name="Rectangle 47"/>
          <p:cNvSpPr/>
          <p:nvPr/>
        </p:nvSpPr>
        <p:spPr>
          <a:xfrm>
            <a:off x="7010400" y="25146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a:t>
            </a:r>
            <a:endParaRPr lang="en-US" dirty="0"/>
          </a:p>
        </p:txBody>
      </p:sp>
      <p:sp>
        <p:nvSpPr>
          <p:cNvPr id="49" name="Rectangle 48"/>
          <p:cNvSpPr/>
          <p:nvPr/>
        </p:nvSpPr>
        <p:spPr>
          <a:xfrm>
            <a:off x="7010400" y="2743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010400" y="2971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00010</a:t>
            </a:r>
            <a:endParaRPr lang="en-US" dirty="0"/>
          </a:p>
        </p:txBody>
      </p:sp>
      <p:sp>
        <p:nvSpPr>
          <p:cNvPr id="51" name="Rectangle 50"/>
          <p:cNvSpPr/>
          <p:nvPr/>
        </p:nvSpPr>
        <p:spPr>
          <a:xfrm>
            <a:off x="7010400" y="3200400"/>
            <a:ext cx="1219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smtClean="0"/>
          </a:p>
        </p:txBody>
      </p:sp>
      <p:sp>
        <p:nvSpPr>
          <p:cNvPr id="52" name="Rectangle 51"/>
          <p:cNvSpPr/>
          <p:nvPr/>
        </p:nvSpPr>
        <p:spPr>
          <a:xfrm>
            <a:off x="7010400" y="4572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11101</a:t>
            </a:r>
            <a:endParaRPr lang="en-US" dirty="0"/>
          </a:p>
        </p:txBody>
      </p:sp>
      <p:sp>
        <p:nvSpPr>
          <p:cNvPr id="53" name="Rectangle 52"/>
          <p:cNvSpPr/>
          <p:nvPr/>
        </p:nvSpPr>
        <p:spPr>
          <a:xfrm>
            <a:off x="7010400" y="4876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010400" y="5105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11111</a:t>
            </a:r>
            <a:endParaRPr lang="en-US" dirty="0"/>
          </a:p>
        </p:txBody>
      </p:sp>
      <p:sp>
        <p:nvSpPr>
          <p:cNvPr id="55" name="TextBox 54"/>
          <p:cNvSpPr txBox="1"/>
          <p:nvPr/>
        </p:nvSpPr>
        <p:spPr>
          <a:xfrm>
            <a:off x="7162800" y="5486400"/>
            <a:ext cx="1143000" cy="369332"/>
          </a:xfrm>
          <a:prstGeom prst="rect">
            <a:avLst/>
          </a:prstGeom>
          <a:noFill/>
        </p:spPr>
        <p:txBody>
          <a:bodyPr wrap="square" rtlCol="0">
            <a:spAutoFit/>
          </a:bodyPr>
          <a:lstStyle/>
          <a:p>
            <a:r>
              <a:rPr lang="en-US" dirty="0" smtClean="0"/>
              <a:t>ROB</a:t>
            </a:r>
            <a:endParaRPr lang="en-US" dirty="0"/>
          </a:p>
        </p:txBody>
      </p:sp>
      <p:sp>
        <p:nvSpPr>
          <p:cNvPr id="56" name="Rectangle 55"/>
          <p:cNvSpPr/>
          <p:nvPr/>
        </p:nvSpPr>
        <p:spPr>
          <a:xfrm>
            <a:off x="7010400" y="3962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10010</a:t>
            </a:r>
            <a:endParaRPr lang="en-US" dirty="0"/>
          </a:p>
        </p:txBody>
      </p:sp>
      <p:cxnSp>
        <p:nvCxnSpPr>
          <p:cNvPr id="58" name="Elbow Connector 57"/>
          <p:cNvCxnSpPr>
            <a:stCxn id="34" idx="3"/>
          </p:cNvCxnSpPr>
          <p:nvPr/>
        </p:nvCxnSpPr>
        <p:spPr>
          <a:xfrm>
            <a:off x="4267200" y="2590800"/>
            <a:ext cx="2743200" cy="4953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096000" y="47244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257800" y="4724400"/>
            <a:ext cx="1371600" cy="369332"/>
          </a:xfrm>
          <a:prstGeom prst="rect">
            <a:avLst/>
          </a:prstGeom>
          <a:noFill/>
        </p:spPr>
        <p:txBody>
          <a:bodyPr wrap="square" rtlCol="0">
            <a:spAutoFit/>
          </a:bodyPr>
          <a:lstStyle/>
          <a:p>
            <a:r>
              <a:rPr lang="en-US" dirty="0" err="1" smtClean="0"/>
              <a:t>Rob_TopPtr</a:t>
            </a:r>
            <a:endParaRPr lang="en-US" dirty="0"/>
          </a:p>
        </p:txBody>
      </p:sp>
      <p:cxnSp>
        <p:nvCxnSpPr>
          <p:cNvPr id="65" name="Straight Arrow Connector 64"/>
          <p:cNvCxnSpPr/>
          <p:nvPr/>
        </p:nvCxnSpPr>
        <p:spPr>
          <a:xfrm>
            <a:off x="6096000" y="40386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257800" y="3657600"/>
            <a:ext cx="1371600" cy="369332"/>
          </a:xfrm>
          <a:prstGeom prst="rect">
            <a:avLst/>
          </a:prstGeom>
          <a:noFill/>
        </p:spPr>
        <p:txBody>
          <a:bodyPr wrap="square" rtlCol="0">
            <a:spAutoFit/>
          </a:bodyPr>
          <a:lstStyle/>
          <a:p>
            <a:r>
              <a:rPr lang="en-US" dirty="0" err="1" smtClean="0"/>
              <a:t>Rob_TailPtr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smtClean="0"/>
              <a:t>Operation</a:t>
            </a:r>
          </a:p>
        </p:txBody>
      </p:sp>
      <p:sp>
        <p:nvSpPr>
          <p:cNvPr id="8195" name="Content Placeholder 5"/>
          <p:cNvSpPr>
            <a:spLocks noGrp="1"/>
          </p:cNvSpPr>
          <p:nvPr>
            <p:ph idx="1"/>
          </p:nvPr>
        </p:nvSpPr>
        <p:spPr/>
        <p:txBody>
          <a:bodyPr/>
          <a:lstStyle/>
          <a:p>
            <a:pPr algn="just">
              <a:buFont typeface="Wingdings" pitchFamily="2" charset="2"/>
              <a:buChar char="Ø"/>
            </a:pPr>
            <a:r>
              <a:rPr lang="en-US" sz="2000" dirty="0" smtClean="0"/>
              <a:t>Flushing Address Buffer Entries:</a:t>
            </a:r>
          </a:p>
          <a:p>
            <a:pPr lvl="1" algn="just">
              <a:buFont typeface="Wingdings" pitchFamily="2" charset="2"/>
              <a:buChar char="Ø"/>
            </a:pPr>
            <a:r>
              <a:rPr lang="en-US" sz="1600" dirty="0" smtClean="0"/>
              <a:t>Selective flushing due to branch </a:t>
            </a:r>
            <a:r>
              <a:rPr lang="en-US" sz="1600" dirty="0" err="1" smtClean="0"/>
              <a:t>misprediction</a:t>
            </a:r>
            <a:r>
              <a:rPr lang="en-US" sz="1600" dirty="0" smtClean="0"/>
              <a:t> provided that the entry Rob depth is larger than that of the </a:t>
            </a:r>
            <a:r>
              <a:rPr lang="en-US" sz="1600" dirty="0" err="1" smtClean="0"/>
              <a:t>mispredicted</a:t>
            </a:r>
            <a:r>
              <a:rPr lang="en-US" sz="1600" dirty="0" smtClean="0"/>
              <a:t> branch. When a branch (or Jr$31) instruction is </a:t>
            </a:r>
            <a:r>
              <a:rPr lang="en-US" sz="1600" dirty="0" err="1" smtClean="0"/>
              <a:t>mispredicted</a:t>
            </a:r>
            <a:r>
              <a:rPr lang="en-US" sz="1600" dirty="0" smtClean="0"/>
              <a:t>, we need to flush all instruction younger than the </a:t>
            </a:r>
            <a:r>
              <a:rPr lang="en-US" sz="1600" dirty="0" err="1" smtClean="0"/>
              <a:t>mispredicted</a:t>
            </a:r>
            <a:r>
              <a:rPr lang="en-US" sz="1600" dirty="0" smtClean="0"/>
              <a:t> branch.     </a:t>
            </a:r>
          </a:p>
          <a:p>
            <a:pPr lvl="1" algn="just">
              <a:buFont typeface="Wingdings" pitchFamily="2" charset="2"/>
              <a:buChar char="Ø"/>
            </a:pPr>
            <a:r>
              <a:rPr lang="en-US" sz="1600" dirty="0" smtClean="0"/>
              <a:t>When a “SW” writes to the cache and leaves the store buffer, we need to flush the corresponding entry of that store in the address buffer. In this case, we need to use the </a:t>
            </a:r>
            <a:r>
              <a:rPr lang="en-US" sz="1600" dirty="0" err="1" smtClean="0"/>
              <a:t>SBTag</a:t>
            </a:r>
            <a:r>
              <a:rPr lang="en-US" sz="1600" dirty="0" smtClean="0"/>
              <a:t> to identify the address buffer entry that must be flushed.</a:t>
            </a:r>
          </a:p>
          <a:p>
            <a:pPr algn="just">
              <a:buFont typeface="Wingdings" pitchFamily="2" charset="2"/>
              <a:buChar char="Ø"/>
            </a:pPr>
            <a:r>
              <a:rPr lang="en-US" sz="2000" dirty="0" err="1" smtClean="0"/>
              <a:t>SBTag</a:t>
            </a:r>
            <a:r>
              <a:rPr lang="en-US" sz="2000" dirty="0" smtClean="0"/>
              <a:t> and </a:t>
            </a:r>
            <a:r>
              <a:rPr lang="en-US" sz="2000" dirty="0" err="1" smtClean="0"/>
              <a:t>TagSel</a:t>
            </a:r>
            <a:r>
              <a:rPr lang="en-US" sz="2000" dirty="0" smtClean="0"/>
              <a:t>:</a:t>
            </a:r>
          </a:p>
          <a:p>
            <a:pPr lvl="1" algn="just">
              <a:buFont typeface="Wingdings" pitchFamily="2" charset="2"/>
              <a:buChar char="Ø"/>
            </a:pPr>
            <a:r>
              <a:rPr lang="en-US" sz="1600" dirty="0" err="1" smtClean="0"/>
              <a:t>SBTag</a:t>
            </a:r>
            <a:r>
              <a:rPr lang="en-US" sz="1600" dirty="0" smtClean="0"/>
              <a:t>: Every time a “SW” completes and reaches the top of the ROB, it joins the store buffer (given that it is not full). At that instance, a 2-bit </a:t>
            </a:r>
            <a:r>
              <a:rPr lang="en-US" sz="1600" dirty="0" err="1" smtClean="0"/>
              <a:t>SBTag</a:t>
            </a:r>
            <a:r>
              <a:rPr lang="en-US" sz="1600" dirty="0" smtClean="0"/>
              <a:t> is assigned to the store buffer entry. The </a:t>
            </a:r>
            <a:r>
              <a:rPr lang="en-US" sz="1600" dirty="0" err="1" smtClean="0"/>
              <a:t>SBTag</a:t>
            </a:r>
            <a:r>
              <a:rPr lang="en-US" sz="1600" dirty="0" smtClean="0"/>
              <a:t> </a:t>
            </a:r>
            <a:r>
              <a:rPr lang="en-US" sz="1600" dirty="0" smtClean="0"/>
              <a:t>is also conveyed to the address buffer to save it in the corresponding entry.</a:t>
            </a:r>
          </a:p>
          <a:p>
            <a:pPr lvl="1" algn="just">
              <a:buFont typeface="Wingdings" pitchFamily="2" charset="2"/>
              <a:buChar char="Ø"/>
            </a:pPr>
            <a:r>
              <a:rPr lang="en-US" sz="1600" dirty="0" err="1" smtClean="0"/>
              <a:t>TagSel</a:t>
            </a:r>
            <a:r>
              <a:rPr lang="en-US" sz="1600" dirty="0" smtClean="0"/>
              <a:t>: When the </a:t>
            </a:r>
            <a:r>
              <a:rPr lang="en-US" sz="1600" dirty="0" err="1" smtClean="0"/>
              <a:t>SBTag</a:t>
            </a:r>
            <a:r>
              <a:rPr lang="en-US" sz="1600" dirty="0" smtClean="0"/>
              <a:t> is saved in the address buffer entry, the </a:t>
            </a:r>
            <a:r>
              <a:rPr lang="en-US" sz="1600" dirty="0" err="1" smtClean="0"/>
              <a:t>TagSel</a:t>
            </a:r>
            <a:r>
              <a:rPr lang="en-US" sz="1600" dirty="0" smtClean="0"/>
              <a:t> bit of that entry is set to ‘1’.</a:t>
            </a:r>
          </a:p>
          <a:p>
            <a:pPr lvl="1" algn="just">
              <a:buFont typeface="Wingdings" pitchFamily="2" charset="2"/>
              <a:buChar char="Ø"/>
            </a:pPr>
            <a:endParaRPr lang="en-US" sz="1600" dirty="0" smtClean="0"/>
          </a:p>
          <a:p>
            <a:pPr lvl="1" algn="just">
              <a:buFont typeface="Wingdings" pitchFamily="2" charset="2"/>
              <a:buNone/>
            </a:pPr>
            <a:r>
              <a:rPr lang="en-US" sz="1600" dirty="0" smtClean="0"/>
              <a:t> </a:t>
            </a:r>
            <a:endParaRPr lang="en-US" sz="1600" dirty="0" smtClean="0"/>
          </a:p>
          <a:p>
            <a:pPr algn="just">
              <a:buFont typeface="Wingdings" pitchFamily="2" charset="2"/>
              <a:buChar char="Ø"/>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Operation</a:t>
            </a:r>
          </a:p>
        </p:txBody>
      </p:sp>
      <p:sp>
        <p:nvSpPr>
          <p:cNvPr id="9219" name="Content Placeholder 2"/>
          <p:cNvSpPr>
            <a:spLocks noGrp="1"/>
          </p:cNvSpPr>
          <p:nvPr>
            <p:ph idx="1"/>
          </p:nvPr>
        </p:nvSpPr>
        <p:spPr/>
        <p:txBody>
          <a:bodyPr/>
          <a:lstStyle/>
          <a:p>
            <a:pPr algn="just">
              <a:buFont typeface="Wingdings" pitchFamily="2" charset="2"/>
              <a:buChar char="Ø"/>
            </a:pPr>
            <a:r>
              <a:rPr lang="en-US" sz="2000" dirty="0" smtClean="0"/>
              <a:t>There are two reasons why we need </a:t>
            </a:r>
            <a:r>
              <a:rPr lang="en-US" sz="2000" dirty="0" err="1" smtClean="0"/>
              <a:t>SBTag</a:t>
            </a:r>
            <a:r>
              <a:rPr lang="en-US" sz="2000" dirty="0" smtClean="0"/>
              <a:t> and </a:t>
            </a:r>
            <a:r>
              <a:rPr lang="en-US" sz="2000" dirty="0" err="1" smtClean="0"/>
              <a:t>TagSel</a:t>
            </a:r>
            <a:r>
              <a:rPr lang="en-US" sz="2000" dirty="0" smtClean="0"/>
              <a:t>:</a:t>
            </a:r>
          </a:p>
          <a:p>
            <a:pPr lvl="1" algn="just">
              <a:buFont typeface="Wingdings" pitchFamily="2" charset="2"/>
              <a:buChar char="Ø"/>
            </a:pPr>
            <a:r>
              <a:rPr lang="en-US" sz="1600" dirty="0" smtClean="0"/>
              <a:t>When a “SW” reaches the top of the ROB and is ready to commit, at that instance the “SW” releases its Rob entry and can no longer uses the </a:t>
            </a:r>
            <a:r>
              <a:rPr lang="en-US" sz="1600" dirty="0" err="1" smtClean="0"/>
              <a:t>RobTag</a:t>
            </a:r>
            <a:r>
              <a:rPr lang="en-US" sz="1600" dirty="0" smtClean="0"/>
              <a:t> to flush the address buffer entry. Because </a:t>
            </a:r>
            <a:r>
              <a:rPr lang="en-US" sz="1600" dirty="0" smtClean="0"/>
              <a:t>i</a:t>
            </a:r>
            <a:r>
              <a:rPr lang="en-US" sz="1600" dirty="0" smtClean="0"/>
              <a:t>t could be the case than another “SW” instruction is assigned to the released ROB entry, and this junior “SW” may leave the LSQ generating an entry in the address buffer before the senior “SW” writes to the cache. This will result in 2 entries in the address buffer that contains the same </a:t>
            </a:r>
            <a:r>
              <a:rPr lang="en-US" sz="1600" dirty="0" err="1" smtClean="0"/>
              <a:t>RobTag</a:t>
            </a:r>
            <a:r>
              <a:rPr lang="en-US" sz="1600" dirty="0" smtClean="0"/>
              <a:t>.</a:t>
            </a:r>
          </a:p>
          <a:p>
            <a:pPr lvl="1" algn="just">
              <a:buFont typeface="Wingdings" pitchFamily="2" charset="2"/>
              <a:buChar char="Ø"/>
            </a:pPr>
            <a:r>
              <a:rPr lang="en-US" sz="1600" dirty="0" smtClean="0"/>
              <a:t>The second reason is that we perform selective flushing of the address buffer entries in case of branch </a:t>
            </a:r>
            <a:r>
              <a:rPr lang="en-US" sz="1600" dirty="0" err="1" smtClean="0"/>
              <a:t>misprediction</a:t>
            </a:r>
            <a:r>
              <a:rPr lang="en-US" sz="1600" dirty="0" smtClean="0"/>
              <a:t>. Every store that is younger than the </a:t>
            </a:r>
            <a:r>
              <a:rPr lang="en-US" sz="1600" dirty="0" err="1" smtClean="0"/>
              <a:t>mispredicted</a:t>
            </a:r>
            <a:r>
              <a:rPr lang="en-US" sz="1600" dirty="0" smtClean="0"/>
              <a:t> branch must be flushed. The SW instruction who was the senior most instruction when it was at the TOP of the ROB, suddenly becomes the junior most instruction when it leaves ROB (because the ROB TOP pointer is incremented). Hence, if any branch currently in the ROB is </a:t>
            </a:r>
            <a:r>
              <a:rPr lang="en-US" sz="1600" dirty="0" err="1" smtClean="0"/>
              <a:t>mispredicted</a:t>
            </a:r>
            <a:r>
              <a:rPr lang="en-US" sz="1600" dirty="0" smtClean="0"/>
              <a:t> (before this store word instruction gets out of the store buffer), all younger instructions' entries in the address buffer get flushed from the address buffer and our store word entry gets definitely flushed.</a:t>
            </a:r>
            <a:endParaRPr lang="en-US" sz="1600" dirty="0" smtClean="0"/>
          </a:p>
          <a:p>
            <a:pPr>
              <a:buFont typeface="Wingdings" pitchFamily="2" charset="2"/>
              <a:buNone/>
            </a:pPr>
            <a:endParaRPr lang="en-US" dirty="0" smtClean="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5971</TotalTime>
  <Words>960</Words>
  <Application>Microsoft Office PowerPoint</Application>
  <PresentationFormat>On-screen Show (4:3)</PresentationFormat>
  <Paragraphs>74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Tahoma</vt:lpstr>
      <vt:lpstr>Arial</vt:lpstr>
      <vt:lpstr>Wingdings</vt:lpstr>
      <vt:lpstr>Calibri</vt:lpstr>
      <vt:lpstr>Blends</vt:lpstr>
      <vt:lpstr>ADDRESS BUFFER </vt:lpstr>
      <vt:lpstr>Overview </vt:lpstr>
      <vt:lpstr>Overview</vt:lpstr>
      <vt:lpstr>Block Diagram</vt:lpstr>
      <vt:lpstr>Operation</vt:lpstr>
      <vt:lpstr>Example</vt:lpstr>
      <vt:lpstr>Operation</vt:lpstr>
      <vt:lpstr>Operation</vt:lpstr>
    </vt:vector>
  </TitlesOfParts>
  <Company>USC/ISI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COMPILER FOR AN FPGA BASED EMULATION SYSTEM</dc:title>
  <dc:creator>USC/ISI</dc:creator>
  <cp:lastModifiedBy>Abu Dweik</cp:lastModifiedBy>
  <cp:revision>354</cp:revision>
  <dcterms:created xsi:type="dcterms:W3CDTF">2009-05-01T20:10:19Z</dcterms:created>
  <dcterms:modified xsi:type="dcterms:W3CDTF">2010-06-28T20:27:21Z</dcterms:modified>
</cp:coreProperties>
</file>