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4"/>
  </p:notesMasterIdLst>
  <p:sldIdLst>
    <p:sldId id="256" r:id="rId2"/>
    <p:sldId id="271" r:id="rId3"/>
    <p:sldId id="284" r:id="rId4"/>
    <p:sldId id="289" r:id="rId5"/>
    <p:sldId id="290" r:id="rId6"/>
    <p:sldId id="285" r:id="rId7"/>
    <p:sldId id="286" r:id="rId8"/>
    <p:sldId id="283" r:id="rId9"/>
    <p:sldId id="288" r:id="rId10"/>
    <p:sldId id="291" r:id="rId11"/>
    <p:sldId id="295" r:id="rId12"/>
    <p:sldId id="292" r:id="rId13"/>
    <p:sldId id="296" r:id="rId14"/>
    <p:sldId id="293" r:id="rId15"/>
    <p:sldId id="299" r:id="rId16"/>
    <p:sldId id="297" r:id="rId17"/>
    <p:sldId id="298" r:id="rId18"/>
    <p:sldId id="294" r:id="rId19"/>
    <p:sldId id="300" r:id="rId20"/>
    <p:sldId id="301" r:id="rId21"/>
    <p:sldId id="302" r:id="rId22"/>
    <p:sldId id="28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4660"/>
  </p:normalViewPr>
  <p:slideViewPr>
    <p:cSldViewPr>
      <p:cViewPr>
        <p:scale>
          <a:sx n="94" d="100"/>
          <a:sy n="94" d="100"/>
        </p:scale>
        <p:origin x="-91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CA0F377-D89F-4E80-840C-22752A2EF093}" type="datetimeFigureOut">
              <a:rPr lang="en-US"/>
              <a:pPr>
                <a:defRPr/>
              </a:pPr>
              <a:t>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3889B51-65C2-4053-908B-616E1F008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30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8/25/2011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rgbClr val="FF00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1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954"/>
          <a:stretch>
            <a:fillRect/>
          </a:stretch>
        </p:blipFill>
        <p:spPr bwMode="auto">
          <a:xfrm>
            <a:off x="152400" y="6096000"/>
            <a:ext cx="5714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8/25/2011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USC Rocket Propulsion Laboratory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96200" cy="731838"/>
          </a:xfrm>
          <a:solidFill>
            <a:schemeClr val="accent3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8/25/2011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USC Rocket Propulsion Laboratory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954"/>
          <a:stretch>
            <a:fillRect/>
          </a:stretch>
        </p:blipFill>
        <p:spPr bwMode="auto">
          <a:xfrm>
            <a:off x="152400" y="6096000"/>
            <a:ext cx="5714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8/25/2011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8/25/2011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8/25/2011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954"/>
          <a:stretch>
            <a:fillRect/>
          </a:stretch>
        </p:blipFill>
        <p:spPr bwMode="auto">
          <a:xfrm>
            <a:off x="152400" y="6096000"/>
            <a:ext cx="5714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8/25/2011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4954"/>
          <a:stretch>
            <a:fillRect/>
          </a:stretch>
        </p:blipFill>
        <p:spPr bwMode="auto">
          <a:xfrm>
            <a:off x="152400" y="6096000"/>
            <a:ext cx="5714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600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2/14/2012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Aaron Mitchell</a:t>
            </a:r>
            <a:endParaRPr lang="en-US" dirty="0" smtClean="0"/>
          </a:p>
        </p:txBody>
      </p:sp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6248400" cy="1470025"/>
          </a:xfrm>
        </p:spPr>
        <p:txBody>
          <a:bodyPr/>
          <a:lstStyle/>
          <a:p>
            <a:r>
              <a:rPr lang="en-US" dirty="0" smtClean="0"/>
              <a:t>Rocket Avionics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MatLAB</a:t>
            </a:r>
            <a:r>
              <a:rPr lang="en-US" dirty="0" smtClean="0"/>
              <a:t> of microcontrollers </a:t>
            </a:r>
          </a:p>
          <a:p>
            <a:pPr lvl="1"/>
            <a:r>
              <a:rPr lang="en-US" dirty="0" smtClean="0"/>
              <a:t>Has it’s own language</a:t>
            </a:r>
          </a:p>
          <a:p>
            <a:pPr lvl="1"/>
            <a:r>
              <a:rPr lang="en-US" dirty="0" smtClean="0"/>
              <a:t>Support community</a:t>
            </a:r>
          </a:p>
          <a:p>
            <a:pPr lvl="1"/>
            <a:r>
              <a:rPr lang="en-US" dirty="0" smtClean="0"/>
              <a:t>Free code development kit</a:t>
            </a:r>
            <a:endParaRPr lang="en-US" dirty="0" smtClean="0"/>
          </a:p>
          <a:p>
            <a:pPr lvl="1"/>
            <a:r>
              <a:rPr lang="en-US" dirty="0" smtClean="0"/>
              <a:t>Lot of FREE help</a:t>
            </a:r>
            <a:r>
              <a:rPr lang="en-US" dirty="0"/>
              <a:t> </a:t>
            </a:r>
            <a:r>
              <a:rPr lang="en-US" dirty="0" smtClean="0"/>
              <a:t>with code</a:t>
            </a:r>
          </a:p>
          <a:p>
            <a:r>
              <a:rPr lang="en-US" dirty="0" smtClean="0"/>
              <a:t>Very versatile!</a:t>
            </a:r>
          </a:p>
          <a:p>
            <a:pPr lvl="1"/>
            <a:r>
              <a:rPr lang="en-US" dirty="0" smtClean="0"/>
              <a:t>Balance of easy </a:t>
            </a:r>
            <a:br>
              <a:rPr lang="en-US" dirty="0" smtClean="0"/>
            </a:br>
            <a:r>
              <a:rPr lang="en-US" dirty="0" smtClean="0"/>
              <a:t>coding and capability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5122" name="Picture 2" descr="C:\Users\Aaron\Desktop\Aaron's Backup\Rocket Lab\lecture series\avionics 1\DSCN07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200400"/>
            <a:ext cx="3505200" cy="26289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85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6248400" cy="1470025"/>
          </a:xfrm>
        </p:spPr>
        <p:txBody>
          <a:bodyPr/>
          <a:lstStyle/>
          <a:p>
            <a:r>
              <a:rPr lang="en-US" dirty="0" smtClean="0"/>
              <a:t>Programming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86200" y="434848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Brains?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kidding. </a:t>
            </a:r>
            <a:br>
              <a:rPr lang="en-US" dirty="0" smtClean="0"/>
            </a:br>
            <a:r>
              <a:rPr lang="en-US" dirty="0" smtClean="0"/>
              <a:t>	(sample </a:t>
            </a:r>
            <a:r>
              <a:rPr lang="en-US" dirty="0" err="1" smtClean="0"/>
              <a:t>arduino</a:t>
            </a:r>
            <a:r>
              <a:rPr lang="en-US" dirty="0" smtClean="0"/>
              <a:t> code – normal persons face)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6146" name="Picture 2" descr="C:\Users\Aaron\Desktop\Aaron's Backup\Rocket Lab\lecture series\avionics 1\Ga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59" y="2643996"/>
            <a:ext cx="3969173" cy="29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aron\Desktop\Aaron's Backup\Rocket Lab\lecture series\avionics 1\Arduino-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60" y="2362200"/>
            <a:ext cx="2895600" cy="35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5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6248400" cy="1470025"/>
          </a:xfrm>
        </p:spPr>
        <p:txBody>
          <a:bodyPr/>
          <a:lstStyle/>
          <a:p>
            <a:r>
              <a:rPr lang="en-US" dirty="0" smtClean="0"/>
              <a:t>Telemetry and GPS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038600" y="434848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Marco…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it not easy?</a:t>
            </a:r>
          </a:p>
          <a:p>
            <a:pPr lvl="1"/>
            <a:r>
              <a:rPr lang="en-US" dirty="0" smtClean="0"/>
              <a:t>Transmitting signals is not easy when:</a:t>
            </a:r>
          </a:p>
          <a:p>
            <a:pPr lvl="2"/>
            <a:r>
              <a:rPr lang="en-US" dirty="0" smtClean="0"/>
              <a:t>Supersonic</a:t>
            </a:r>
          </a:p>
          <a:p>
            <a:pPr lvl="2"/>
            <a:r>
              <a:rPr lang="en-US" dirty="0" smtClean="0"/>
              <a:t>Vibrating like crazy</a:t>
            </a:r>
          </a:p>
          <a:p>
            <a:pPr lvl="2"/>
            <a:r>
              <a:rPr lang="en-US" dirty="0" smtClean="0"/>
              <a:t>Temperature fluctuations</a:t>
            </a:r>
          </a:p>
          <a:p>
            <a:pPr lvl="2"/>
            <a:r>
              <a:rPr lang="en-US" dirty="0" smtClean="0"/>
              <a:t>Made of carbon fiber (not RF transparent)</a:t>
            </a:r>
            <a:endParaRPr lang="en-US" dirty="0"/>
          </a:p>
          <a:p>
            <a:pPr lvl="1"/>
            <a:r>
              <a:rPr lang="en-US" dirty="0" smtClean="0"/>
              <a:t>PLUS. We have to receive those signals</a:t>
            </a:r>
            <a:endParaRPr lang="en-US" dirty="0"/>
          </a:p>
          <a:p>
            <a:pPr lvl="2"/>
            <a:r>
              <a:rPr lang="en-US" dirty="0" smtClean="0"/>
              <a:t>Means investing in expensive ground station equipment</a:t>
            </a:r>
          </a:p>
          <a:p>
            <a:pPr lvl="2"/>
            <a:r>
              <a:rPr lang="en-US" dirty="0" smtClean="0"/>
              <a:t>HAM radio licenses</a:t>
            </a:r>
            <a:endParaRPr lang="en-US" dirty="0"/>
          </a:p>
          <a:p>
            <a:pPr lvl="2"/>
            <a:r>
              <a:rPr lang="en-US" dirty="0" smtClean="0"/>
              <a:t>Transmitter not easily tracked</a:t>
            </a:r>
          </a:p>
          <a:p>
            <a:pPr lvl="2"/>
            <a:r>
              <a:rPr lang="en-US" dirty="0" smtClean="0"/>
              <a:t>Loss of line of sight on the way down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5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attributes</a:t>
            </a:r>
            <a:endParaRPr lang="en-US" dirty="0"/>
          </a:p>
          <a:p>
            <a:pPr lvl="1"/>
            <a:r>
              <a:rPr lang="en-US" dirty="0" smtClean="0"/>
              <a:t>Power (aka range)</a:t>
            </a:r>
          </a:p>
          <a:p>
            <a:pPr lvl="1"/>
            <a:r>
              <a:rPr lang="en-US" dirty="0" smtClean="0"/>
              <a:t>Antenna (satellite antenna)</a:t>
            </a:r>
          </a:p>
          <a:p>
            <a:pPr lvl="1"/>
            <a:r>
              <a:rPr lang="en-US" dirty="0" smtClean="0"/>
              <a:t>Acquisition Time</a:t>
            </a:r>
          </a:p>
          <a:p>
            <a:pPr lvl="1"/>
            <a:r>
              <a:rPr lang="en-US" dirty="0" smtClean="0"/>
              <a:t>Programmability</a:t>
            </a:r>
          </a:p>
          <a:p>
            <a:pPr lvl="1"/>
            <a:r>
              <a:rPr lang="en-US" dirty="0" smtClean="0"/>
              <a:t>Lock-out (civilian models only)</a:t>
            </a:r>
          </a:p>
          <a:p>
            <a:r>
              <a:rPr lang="en-US" dirty="0" smtClean="0"/>
              <a:t>Lock out occurs at either</a:t>
            </a:r>
          </a:p>
          <a:p>
            <a:pPr lvl="1"/>
            <a:r>
              <a:rPr lang="en-US" dirty="0" smtClean="0"/>
              <a:t>18 km altitude (11 mi)</a:t>
            </a:r>
          </a:p>
          <a:p>
            <a:pPr lvl="1"/>
            <a:r>
              <a:rPr lang="en-US" dirty="0" smtClean="0"/>
              <a:t>515 m/s (1152 mph, ~1.5 Mach)</a:t>
            </a:r>
          </a:p>
          <a:p>
            <a:pPr lvl="1"/>
            <a:r>
              <a:rPr lang="en-US" dirty="0" smtClean="0"/>
              <a:t>Both, varies by manufacturer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6248400" cy="1470025"/>
          </a:xfrm>
        </p:spPr>
        <p:txBody>
          <a:bodyPr/>
          <a:lstStyle/>
          <a:p>
            <a:r>
              <a:rPr lang="en-US" dirty="0" smtClean="0"/>
              <a:t>Our System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627120" y="434848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Definitely Experts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Planning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7170" name="Picture 2" descr="C:\Users\Aaron\Desktop\Aaron's Backup\Rocket Lab\Avioincs\Traveler Avionics Overview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162800" cy="31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4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Pressure transducer, transmitter, proto board, Garmin GPS, </a:t>
            </a:r>
            <a:r>
              <a:rPr lang="en-US" dirty="0" err="1" smtClean="0"/>
              <a:t>Arduino</a:t>
            </a:r>
            <a:r>
              <a:rPr lang="en-US" dirty="0" smtClean="0"/>
              <a:t> MEGA. Transmits on 900 MHz frequency.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8194" name="Picture 2" descr="C:\Users\Aaron\Desktop\Aaron's Backup\Rocket Lab\lecture series\avionics 1\DSCN08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3172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5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Red Bee GPS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powerful system, transmits on 2m band.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9218" name="Picture 2" descr="C:\Users\Aaron\Desktop\Aaron's Backup\Rocket Lab\lecture series\avionics 1\DSCN08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5283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are </a:t>
            </a:r>
            <a:r>
              <a:rPr lang="en-US" i="1" dirty="0" smtClean="0"/>
              <a:t>Rocket</a:t>
            </a:r>
            <a:r>
              <a:rPr lang="en-US" dirty="0" smtClean="0"/>
              <a:t> Avionics?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Regular Avionics</a:t>
            </a:r>
            <a:endParaRPr lang="en-US" dirty="0" smtClean="0"/>
          </a:p>
          <a:p>
            <a:pPr lvl="1"/>
            <a:r>
              <a:rPr lang="en-US" dirty="0" smtClean="0"/>
              <a:t>Anything electronic on a…</a:t>
            </a:r>
          </a:p>
          <a:p>
            <a:pPr lvl="2"/>
            <a:r>
              <a:rPr lang="en-US" dirty="0" smtClean="0"/>
              <a:t>Aircraft</a:t>
            </a:r>
          </a:p>
          <a:p>
            <a:pPr lvl="2"/>
            <a:r>
              <a:rPr lang="en-US" dirty="0" smtClean="0"/>
              <a:t>Missile</a:t>
            </a:r>
          </a:p>
          <a:p>
            <a:pPr lvl="2"/>
            <a:r>
              <a:rPr lang="en-US" dirty="0" smtClean="0"/>
              <a:t>Satellite/spacecraft</a:t>
            </a:r>
          </a:p>
          <a:p>
            <a:pPr lvl="1"/>
            <a:r>
              <a:rPr lang="en-US" dirty="0" smtClean="0"/>
              <a:t>Including…</a:t>
            </a:r>
          </a:p>
          <a:p>
            <a:pPr lvl="2"/>
            <a:r>
              <a:rPr lang="en-US" dirty="0" smtClean="0"/>
              <a:t>Navigation</a:t>
            </a:r>
          </a:p>
          <a:p>
            <a:pPr lvl="2"/>
            <a:r>
              <a:rPr lang="en-US" dirty="0" smtClean="0"/>
              <a:t>Piloting</a:t>
            </a:r>
          </a:p>
          <a:p>
            <a:pPr lvl="2"/>
            <a:r>
              <a:rPr lang="en-US" dirty="0" smtClean="0"/>
              <a:t>Communication</a:t>
            </a:r>
          </a:p>
          <a:p>
            <a:pPr lvl="2"/>
            <a:r>
              <a:rPr lang="en-US" dirty="0" smtClean="0"/>
              <a:t>Monitoring</a:t>
            </a:r>
          </a:p>
          <a:p>
            <a:pPr lvl="2"/>
            <a:r>
              <a:rPr lang="en-US" dirty="0" smtClean="0"/>
              <a:t>Intelligence</a:t>
            </a:r>
          </a:p>
          <a:p>
            <a:r>
              <a:rPr lang="en-US" dirty="0" smtClean="0"/>
              <a:t>Our Avionics</a:t>
            </a:r>
          </a:p>
          <a:p>
            <a:pPr lvl="1"/>
            <a:r>
              <a:rPr lang="en-US" dirty="0" smtClean="0"/>
              <a:t>Rocket recovery systems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1026" name="Picture 2" descr="C:\Users\Aaron\Desktop\Aaron's Backup\Rocket Lab\lecture series\avionics 1\garmin_diamond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4000"/>
            <a:ext cx="2971800" cy="194574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597819" flipH="1">
            <a:off x="4936943" y="2471821"/>
            <a:ext cx="3733800" cy="132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20002181">
            <a:off x="4936942" y="2471821"/>
            <a:ext cx="3733800" cy="132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7" name="Picture 3" descr="C:\Users\Aaron\Desktop\Aaron's Backup\Rocket Lab\lecture series\avionics 1\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18" y="4465320"/>
            <a:ext cx="23812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Byonics</a:t>
            </a:r>
            <a:r>
              <a:rPr lang="en-US" dirty="0" smtClean="0"/>
              <a:t> GPS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transmits on 2m band, just less frequently. Redundant system designed to last days.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10242" name="Picture 2" descr="C:\Users\Aaron\Desktop\Aaron's Backup\Rocket Lab\lecture series\avionics 1\DSCN08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24256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2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Systems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900 MHz Dish Antenna, 2m Dipole Antenna</a:t>
            </a:r>
            <a:endParaRPr lang="en-US" dirty="0"/>
          </a:p>
        </p:txBody>
      </p:sp>
      <p:pic>
        <p:nvPicPr>
          <p:cNvPr id="11266" name="Picture 2" descr="C:\Users\Aaron\Desktop\Aaron's Backup\Rocket Lab\lecture series\avionics 1\DSCN08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3143250" cy="41910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aron\Desktop\Aaron's Backup\Rocket Lab\lecture series\avionics 1\DSCN08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143250" cy="41910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13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8/25/2011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USC Rocket Propulsion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 Quiz Review: WTF </a:t>
            </a:r>
            <a:r>
              <a:rPr lang="en-US" dirty="0" smtClean="0"/>
              <a:t>is this??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6" y="2435352"/>
            <a:ext cx="7242048" cy="2596896"/>
          </a:xfrm>
        </p:spPr>
      </p:pic>
    </p:spTree>
    <p:extLst>
      <p:ext uri="{BB962C8B-B14F-4D97-AF65-F5344CB8AC3E}">
        <p14:creationId xmlns:p14="http://schemas.microsoft.com/office/powerpoint/2010/main" val="334547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Rocket Avionics: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Goal: </a:t>
            </a:r>
            <a:r>
              <a:rPr lang="en-US" b="1" dirty="0" smtClean="0"/>
              <a:t>RECOVERY!</a:t>
            </a:r>
            <a:endParaRPr lang="en-US" b="1" dirty="0" smtClean="0"/>
          </a:p>
          <a:p>
            <a:pPr lvl="1"/>
            <a:r>
              <a:rPr lang="en-US" dirty="0" smtClean="0"/>
              <a:t>To deploy the parachute</a:t>
            </a:r>
            <a:r>
              <a:rPr lang="en-US" dirty="0"/>
              <a:t> </a:t>
            </a:r>
            <a:r>
              <a:rPr lang="en-US" dirty="0" smtClean="0"/>
              <a:t>needs:</a:t>
            </a:r>
          </a:p>
          <a:p>
            <a:pPr lvl="2"/>
            <a:r>
              <a:rPr lang="en-US" dirty="0" smtClean="0"/>
              <a:t>Method of deployment</a:t>
            </a:r>
          </a:p>
          <a:p>
            <a:pPr lvl="2"/>
            <a:r>
              <a:rPr lang="en-US" dirty="0" smtClean="0"/>
              <a:t>Know when to deploy</a:t>
            </a:r>
          </a:p>
          <a:p>
            <a:r>
              <a:rPr lang="en-US" dirty="0" smtClean="0"/>
              <a:t>Secondary Goals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Radio Beacons</a:t>
            </a:r>
          </a:p>
          <a:p>
            <a:pPr lvl="1"/>
            <a:r>
              <a:rPr lang="en-US" dirty="0" smtClean="0"/>
              <a:t>Telemetry</a:t>
            </a:r>
          </a:p>
          <a:p>
            <a:pPr lvl="1"/>
            <a:r>
              <a:rPr lang="en-US" dirty="0" smtClean="0"/>
              <a:t>GPS location</a:t>
            </a:r>
          </a:p>
          <a:p>
            <a:pPr lvl="1"/>
            <a:r>
              <a:rPr lang="en-US" dirty="0" smtClean="0"/>
              <a:t>Extra Intelligence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2050" name="Picture 2" descr="C:\Users\Aaron\Desktop\Aaron's Backup\Rocket Lab\lecture series\avionics 1\Im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38400"/>
            <a:ext cx="3252787" cy="260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4114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YES!!!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7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6248400" cy="1470025"/>
          </a:xfrm>
        </p:spPr>
        <p:txBody>
          <a:bodyPr/>
          <a:lstStyle/>
          <a:p>
            <a:r>
              <a:rPr lang="en-US" dirty="0" smtClean="0"/>
              <a:t>Recovery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657600" y="4328160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Simply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Parachute Go Forth!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Parachute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Black powder charges</a:t>
            </a:r>
          </a:p>
          <a:p>
            <a:pPr lvl="1"/>
            <a:r>
              <a:rPr lang="en-US" dirty="0" smtClean="0"/>
              <a:t>Compressed neutral gas</a:t>
            </a:r>
          </a:p>
          <a:p>
            <a:pPr lvl="1"/>
            <a:r>
              <a:rPr lang="en-US" dirty="0" smtClean="0"/>
              <a:t>Pneumatic piston</a:t>
            </a:r>
          </a:p>
          <a:p>
            <a:r>
              <a:rPr lang="en-US" dirty="0" smtClean="0"/>
              <a:t>All triggered by electronics</a:t>
            </a:r>
          </a:p>
          <a:p>
            <a:pPr lvl="1"/>
            <a:r>
              <a:rPr lang="en-US" dirty="0" smtClean="0"/>
              <a:t>Almost always using </a:t>
            </a:r>
          </a:p>
          <a:p>
            <a:pPr marL="320040" lvl="1" indent="0">
              <a:buNone/>
            </a:pPr>
            <a:r>
              <a:rPr lang="en-US" dirty="0" smtClean="0"/>
              <a:t>the all-powerful…..</a:t>
            </a:r>
          </a:p>
          <a:p>
            <a:pPr marL="320040" lvl="1" indent="0">
              <a:buNone/>
            </a:pPr>
            <a:r>
              <a:rPr lang="en-US" dirty="0" smtClean="0"/>
              <a:t>…..</a:t>
            </a:r>
            <a:r>
              <a:rPr lang="en-US" dirty="0" smtClean="0"/>
              <a:t>E-Match!</a:t>
            </a:r>
          </a:p>
          <a:p>
            <a:pPr lvl="1"/>
            <a:r>
              <a:rPr lang="en-US" dirty="0" smtClean="0"/>
              <a:t>Special resistor ignites when</a:t>
            </a:r>
          </a:p>
          <a:p>
            <a:pPr marL="320040" lvl="1" indent="0">
              <a:buNone/>
            </a:pPr>
            <a:r>
              <a:rPr lang="en-US" dirty="0"/>
              <a:t>g</a:t>
            </a:r>
            <a:r>
              <a:rPr lang="en-US" dirty="0" smtClean="0"/>
              <a:t>iven correct current.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4098" name="Picture 2" descr="C:\Users\Aaron\Desktop\Aaron's Backup\Rocket Lab\lecture series\avionics 1\single_pop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33800"/>
            <a:ext cx="2438400" cy="22137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aron\Desktop\Aaron's Backup\Rocket Lab\lecture series\avionics 1\Black_Powder_Close_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19" y="1447800"/>
            <a:ext cx="2371725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9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Altimeter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</a:t>
            </a:r>
            <a:r>
              <a:rPr lang="en-US" dirty="0" smtClean="0"/>
              <a:t>p track of altitude</a:t>
            </a:r>
            <a:endParaRPr lang="en-US" b="1" dirty="0"/>
          </a:p>
          <a:p>
            <a:r>
              <a:rPr lang="en-US" dirty="0" smtClean="0"/>
              <a:t>Bonus: Detonate charges</a:t>
            </a:r>
          </a:p>
          <a:p>
            <a:r>
              <a:rPr lang="en-US" dirty="0" smtClean="0"/>
              <a:t>We used to use ARTS board</a:t>
            </a:r>
          </a:p>
          <a:p>
            <a:pPr lvl="1"/>
            <a:r>
              <a:rPr lang="en-US" dirty="0" smtClean="0"/>
              <a:t>2 Pyro Channels</a:t>
            </a:r>
          </a:p>
          <a:p>
            <a:pPr lvl="1"/>
            <a:r>
              <a:rPr lang="en-US" dirty="0" smtClean="0"/>
              <a:t>$180</a:t>
            </a:r>
          </a:p>
          <a:p>
            <a:r>
              <a:rPr lang="en-US" dirty="0" smtClean="0"/>
              <a:t>Now use Featherweight Raven</a:t>
            </a:r>
          </a:p>
          <a:p>
            <a:pPr lvl="1"/>
            <a:r>
              <a:rPr lang="en-US" dirty="0" smtClean="0"/>
              <a:t>4 Pyro Channels</a:t>
            </a:r>
          </a:p>
          <a:p>
            <a:pPr lvl="1"/>
            <a:r>
              <a:rPr lang="en-US" dirty="0" smtClean="0"/>
              <a:t>$155</a:t>
            </a:r>
          </a:p>
          <a:p>
            <a:pPr lvl="1"/>
            <a:r>
              <a:rPr lang="en-US" dirty="0" smtClean="0"/>
              <a:t>¼ the size!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1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4865" y="15240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Interface Included</a:t>
            </a:r>
          </a:p>
          <a:p>
            <a:pPr lvl="1"/>
            <a:r>
              <a:rPr lang="en-US" dirty="0" smtClean="0"/>
              <a:t>Used to Program 4 Pyro Channels</a:t>
            </a:r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Single-Axis Accelerometer</a:t>
            </a:r>
          </a:p>
          <a:p>
            <a:pPr lvl="1"/>
            <a:r>
              <a:rPr lang="en-US" dirty="0" smtClean="0"/>
              <a:t>Barometer</a:t>
            </a:r>
            <a:endParaRPr lang="en-US" dirty="0" smtClean="0"/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Bunch of safety features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elementary-school level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intelligence)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  <p:pic>
        <p:nvPicPr>
          <p:cNvPr id="3074" name="Picture 2" descr="C:\Users\Aaron\Desktop\Aaron's Backup\Rocket Lab\lecture series\avionics 1\fip_for_raven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3705225" cy="351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aron\Desktop\Aaron's Backup\Rocket Lab\lecture series\avionics 1\back__light._adjusted_small3_0c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1331781"/>
            <a:ext cx="1810345" cy="109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6248400" cy="1470025"/>
          </a:xfrm>
        </p:spPr>
        <p:txBody>
          <a:bodyPr/>
          <a:lstStyle/>
          <a:p>
            <a:r>
              <a:rPr lang="en-US" dirty="0" smtClean="0"/>
              <a:t>Intelligence and</a:t>
            </a:r>
            <a:br>
              <a:rPr lang="en-US" dirty="0" smtClean="0"/>
            </a:br>
            <a:r>
              <a:rPr lang="en-US" dirty="0" smtClean="0"/>
              <a:t>Decision Making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0399" y="434848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</a:t>
            </a:r>
            <a:r>
              <a:rPr lang="en-US" dirty="0" smtClean="0"/>
              <a:t>n you say </a:t>
            </a:r>
            <a:r>
              <a:rPr lang="en-US" dirty="0" smtClean="0"/>
              <a:t>Microcontrollers!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 mini-computer</a:t>
            </a:r>
          </a:p>
          <a:p>
            <a:pPr lvl="1"/>
            <a:r>
              <a:rPr lang="en-US" dirty="0" smtClean="0"/>
              <a:t>Hobby models include ports to easily read/write voltage signals</a:t>
            </a:r>
          </a:p>
          <a:p>
            <a:pPr lvl="1"/>
            <a:r>
              <a:rPr lang="en-US" dirty="0" smtClean="0"/>
              <a:t>Analog, digital, or both!</a:t>
            </a:r>
            <a:endParaRPr lang="en-US" dirty="0" smtClean="0"/>
          </a:p>
          <a:p>
            <a:r>
              <a:rPr lang="en-US" dirty="0" smtClean="0"/>
              <a:t>Lots out there</a:t>
            </a:r>
          </a:p>
          <a:p>
            <a:pPr lvl="1"/>
            <a:r>
              <a:rPr lang="en-US" dirty="0" smtClean="0"/>
              <a:t>Many different languages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different applications</a:t>
            </a:r>
          </a:p>
          <a:p>
            <a:pPr lvl="1"/>
            <a:r>
              <a:rPr lang="en-US" dirty="0" smtClean="0"/>
              <a:t>Not all user friendly!</a:t>
            </a:r>
          </a:p>
          <a:p>
            <a:r>
              <a:rPr lang="en-US" dirty="0" smtClean="0"/>
              <a:t>Which one do we use?...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USC Rocket Propulsion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7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4">
      <a:dk1>
        <a:srgbClr val="595959"/>
      </a:dk1>
      <a:lt1>
        <a:sysClr val="window" lastClr="FFFFFF"/>
      </a:lt1>
      <a:dk2>
        <a:srgbClr val="000000"/>
      </a:dk2>
      <a:lt2>
        <a:srgbClr val="F8F8F8"/>
      </a:lt2>
      <a:accent1>
        <a:srgbClr val="A50021"/>
      </a:accent1>
      <a:accent2>
        <a:srgbClr val="808080"/>
      </a:accent2>
      <a:accent3>
        <a:srgbClr val="F8F438"/>
      </a:accent3>
      <a:accent4>
        <a:srgbClr val="F2960E"/>
      </a:accent4>
      <a:accent5>
        <a:srgbClr val="AB6909"/>
      </a:accent5>
      <a:accent6>
        <a:srgbClr val="CC9900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814</TotalTime>
  <Words>516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Rocket Avionics</vt:lpstr>
      <vt:lpstr>What are Rocket Avionics?</vt:lpstr>
      <vt:lpstr>Rocket Avionics: Goals</vt:lpstr>
      <vt:lpstr>Recovery</vt:lpstr>
      <vt:lpstr>Parachute Go Forth!</vt:lpstr>
      <vt:lpstr>Altimeter</vt:lpstr>
      <vt:lpstr>Raven</vt:lpstr>
      <vt:lpstr>Intelligence and Decision Making</vt:lpstr>
      <vt:lpstr>Microcontroller</vt:lpstr>
      <vt:lpstr>Arduino!</vt:lpstr>
      <vt:lpstr>Programming</vt:lpstr>
      <vt:lpstr>Programming?</vt:lpstr>
      <vt:lpstr>Telemetry and GPS</vt:lpstr>
      <vt:lpstr>Telemetry</vt:lpstr>
      <vt:lpstr>GPS</vt:lpstr>
      <vt:lpstr>Our System</vt:lpstr>
      <vt:lpstr>Early Planning</vt:lpstr>
      <vt:lpstr>Arduino System</vt:lpstr>
      <vt:lpstr>Big Red Bee GPS System</vt:lpstr>
      <vt:lpstr>Byonics GPS System</vt:lpstr>
      <vt:lpstr>Ground Systems</vt:lpstr>
      <vt:lpstr>Pop Quiz Review: WTF is this??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 Rocket Lab First General Meeting</dc:title>
  <dc:creator>USCRPL</dc:creator>
  <cp:lastModifiedBy>Aaron</cp:lastModifiedBy>
  <cp:revision>86</cp:revision>
  <dcterms:created xsi:type="dcterms:W3CDTF">2011-08-19T19:32:56Z</dcterms:created>
  <dcterms:modified xsi:type="dcterms:W3CDTF">2012-02-15T03:57:07Z</dcterms:modified>
</cp:coreProperties>
</file>