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5" r:id="rId28"/>
    <p:sldId id="284" r:id="rId29"/>
    <p:sldId id="286" r:id="rId30"/>
    <p:sldId id="289" r:id="rId31"/>
    <p:sldId id="290" r:id="rId32"/>
    <p:sldId id="291" r:id="rId33"/>
    <p:sldId id="292" r:id="rId34"/>
    <p:sldId id="294" r:id="rId35"/>
    <p:sldId id="295" r:id="rId36"/>
    <p:sldId id="296" r:id="rId37"/>
    <p:sldId id="297" r:id="rId38"/>
    <p:sldId id="298" r:id="rId39"/>
    <p:sldId id="29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0"/>
    <p:restoredTop sz="84545"/>
  </p:normalViewPr>
  <p:slideViewPr>
    <p:cSldViewPr snapToGrid="0" snapToObjects="1">
      <p:cViewPr varScale="1">
        <p:scale>
          <a:sx n="58" d="100"/>
          <a:sy n="58" d="100"/>
        </p:scale>
        <p:origin x="-1632"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BE4A3-A355-C042-905F-37208ABE260F}" type="datetimeFigureOut">
              <a:rPr lang="en-US" smtClean="0"/>
              <a:pPr/>
              <a:t>6/13/2017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D7FAB-C8AC-EC4C-AB93-1FC04D2D407B}" type="slidenum">
              <a:rPr lang="en-US" smtClean="0"/>
              <a:pPr/>
              <a:t>‹#›</a:t>
            </a:fld>
            <a:endParaRPr lang="en-US"/>
          </a:p>
        </p:txBody>
      </p:sp>
    </p:spTree>
    <p:extLst>
      <p:ext uri="{BB962C8B-B14F-4D97-AF65-F5344CB8AC3E}">
        <p14:creationId xmlns:p14="http://schemas.microsoft.com/office/powerpoint/2010/main" xmlns="" val="109302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Host an Olympic can benefits a country which is raised profile of China. After China hosted the Olympic, Beijing has proven to the whole world that they are capable of staging an incredible display of culture and sport. this event generates a large number of jobs which is not only those directly associated with the event itself but also other tourism industry includes due to huge number increased of tourists within that time. According to the statistic, the financial investment reached billion Yuan in during Olympic period. There are three aspects which include venues and accommodation, city’s infrastructure construction, and hospitality facilities and direct cost to organizer. It can be said that the Beijing Olympic Games is undoubtedly a very successful Olympic Games. </a:t>
            </a:r>
          </a:p>
        </p:txBody>
      </p:sp>
      <p:sp>
        <p:nvSpPr>
          <p:cNvPr id="4" name="Slide Number Placeholder 3"/>
          <p:cNvSpPr>
            <a:spLocks noGrp="1"/>
          </p:cNvSpPr>
          <p:nvPr>
            <p:ph type="sldNum" sz="quarter" idx="10"/>
          </p:nvPr>
        </p:nvSpPr>
        <p:spPr/>
        <p:txBody>
          <a:bodyPr/>
          <a:lstStyle/>
          <a:p>
            <a:fld id="{E93D7FAB-C8AC-EC4C-AB93-1FC04D2D407B}" type="slidenum">
              <a:rPr lang="en-US" smtClean="0"/>
              <a:pPr/>
              <a:t>3</a:t>
            </a:fld>
            <a:endParaRPr lang="en-US"/>
          </a:p>
        </p:txBody>
      </p:sp>
    </p:spTree>
    <p:extLst>
      <p:ext uri="{BB962C8B-B14F-4D97-AF65-F5344CB8AC3E}">
        <p14:creationId xmlns:p14="http://schemas.microsoft.com/office/powerpoint/2010/main" xmlns="" val="947403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strategy</a:t>
            </a:r>
            <a:r>
              <a:rPr lang="en-US" baseline="0" dirty="0"/>
              <a:t> is through convention and incentive market promotion. </a:t>
            </a:r>
            <a:r>
              <a:rPr lang="en-US" sz="1200" kern="1200" dirty="0">
                <a:solidFill>
                  <a:schemeClr val="tx1"/>
                </a:solidFill>
                <a:latin typeface="+mn-lt"/>
                <a:ea typeface="+mn-ea"/>
                <a:cs typeface="+mn-cs"/>
              </a:rPr>
              <a:t>As stated by Jing </a:t>
            </a:r>
            <a:r>
              <a:rPr lang="en-US" sz="1200" kern="1200" dirty="0" err="1">
                <a:solidFill>
                  <a:schemeClr val="tx1"/>
                </a:solidFill>
                <a:latin typeface="+mn-lt"/>
                <a:ea typeface="+mn-ea"/>
                <a:cs typeface="+mn-cs"/>
              </a:rPr>
              <a:t>Tian</a:t>
            </a:r>
            <a:r>
              <a:rPr lang="en-US" sz="1200" kern="1200" dirty="0">
                <a:solidFill>
                  <a:schemeClr val="tx1"/>
                </a:solidFill>
                <a:latin typeface="+mn-lt"/>
                <a:ea typeface="+mn-ea"/>
                <a:cs typeface="+mn-cs"/>
              </a:rPr>
              <a:t>  (2008), the Beijing Tourism Administration (BJTA) and the government officials began to actively promote Beijing throughout the world after it  won the bid for 2008 Olympics Games in 2001.  The Olympic Games helped to promote Beijing to show off its vibrant and modern architecture as well as its ancient attraction sites to the world to attract tourism. </a:t>
            </a:r>
            <a:endParaRPr lang="en-US"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12</a:t>
            </a:fld>
            <a:endParaRPr lang="en-US"/>
          </a:p>
        </p:txBody>
      </p:sp>
    </p:spTree>
    <p:extLst>
      <p:ext uri="{BB962C8B-B14F-4D97-AF65-F5344CB8AC3E}">
        <p14:creationId xmlns:p14="http://schemas.microsoft.com/office/powerpoint/2010/main" xmlns="" val="1917445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BJTA also organized conventions, exhibitions and other activities which will assist to have a positive pre-Games effect in the other sectors of the tourism industry, such as hotels, tourist attractions, and shopping destinations. Beijing began its own promotional strategies and implemented appropriate leveraging policies and activities. A “Beijing Olympic Cultural Festival” was organized yearly from 2003 to help extend the social impact of the Beijing Olympics and demonstrated their enthusiasm for the Olympic Games. </a:t>
            </a:r>
            <a:endParaRPr lang="en-US"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13</a:t>
            </a:fld>
            <a:endParaRPr lang="en-US"/>
          </a:p>
        </p:txBody>
      </p:sp>
    </p:spTree>
    <p:extLst>
      <p:ext uri="{BB962C8B-B14F-4D97-AF65-F5344CB8AC3E}">
        <p14:creationId xmlns:p14="http://schemas.microsoft.com/office/powerpoint/2010/main" xmlns="" val="911014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It also developed a market promotional theme for each year until 2008. At the same time, lively cultural events, activities and high quality international performances were carried out during the festival. </a:t>
            </a:r>
            <a:endParaRPr lang="en-US"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14</a:t>
            </a:fld>
            <a:endParaRPr lang="en-US"/>
          </a:p>
        </p:txBody>
      </p:sp>
    </p:spTree>
    <p:extLst>
      <p:ext uri="{BB962C8B-B14F-4D97-AF65-F5344CB8AC3E}">
        <p14:creationId xmlns:p14="http://schemas.microsoft.com/office/powerpoint/2010/main" xmlns="" val="210998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second strategy is by</a:t>
            </a:r>
            <a:r>
              <a:rPr lang="en-US" sz="1200" kern="1200" baseline="0" dirty="0">
                <a:solidFill>
                  <a:schemeClr val="tx1"/>
                </a:solidFill>
                <a:latin typeface="+mn-lt"/>
                <a:ea typeface="+mn-ea"/>
                <a:cs typeface="+mn-cs"/>
              </a:rPr>
              <a:t> promoting Beijing’s most popular tourist sites. </a:t>
            </a:r>
            <a:r>
              <a:rPr lang="en-US" sz="1200" kern="1200" dirty="0">
                <a:solidFill>
                  <a:schemeClr val="tx1"/>
                </a:solidFill>
                <a:latin typeface="+mn-lt"/>
                <a:ea typeface="+mn-ea"/>
                <a:cs typeface="+mn-cs"/>
              </a:rPr>
              <a:t>Through the Beijing Olympics (2008), the tourism industry has attracted a high influx of tourists from around the world.  The Great Wall of China is the most popular tourist site for the Olympic tours. The construction of other tourist attractions and marketing efforts helped Beijing to become a first-class tourism city in the world. Continuous efforts were made to increase the city's revenue from tourism to correspond with the increasing number of tourists (Weed, M,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15</a:t>
            </a:fld>
            <a:endParaRPr lang="en-US"/>
          </a:p>
        </p:txBody>
      </p:sp>
    </p:spTree>
    <p:extLst>
      <p:ext uri="{BB962C8B-B14F-4D97-AF65-F5344CB8AC3E}">
        <p14:creationId xmlns:p14="http://schemas.microsoft.com/office/powerpoint/2010/main" xmlns="" val="127553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there is minimal proof from the Atlanta Games to purpose that pre-and post-Games tourist schedules profited different districts in the U. S., the Beijing coordinators expect that the tourism effect of the 2008 Olympics Games will go past the host city and spread widely. </a:t>
            </a:r>
            <a:r>
              <a:rPr lang="en-US" sz="1200" dirty="0">
                <a:cs typeface="Arial" panose="020B0604020202020204" pitchFamily="34" charset="0"/>
              </a:rPr>
              <a:t>Due to China is a long haul location, the worldwide travelers will increase as a way to maximize their return on the investment by trying to incorporate different parts of China in their schedule.</a:t>
            </a:r>
          </a:p>
          <a:p>
            <a:endParaRPr lang="en-MY"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16</a:t>
            </a:fld>
            <a:endParaRPr lang="en-US"/>
          </a:p>
        </p:txBody>
      </p:sp>
    </p:spTree>
    <p:extLst>
      <p:ext uri="{BB962C8B-B14F-4D97-AF65-F5344CB8AC3E}">
        <p14:creationId xmlns:p14="http://schemas.microsoft.com/office/powerpoint/2010/main" xmlns="" val="30719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gn="just">
              <a:buFont typeface="Wingdings" panose="05000000000000000000" pitchFamily="2" charset="2"/>
              <a:buNone/>
            </a:pPr>
            <a:r>
              <a:rPr lang="en-US" sz="2400" dirty="0">
                <a:solidFill>
                  <a:schemeClr val="tx1"/>
                </a:solidFill>
              </a:rPr>
              <a:t>The efforts of increasing number of tourist  have also been attached to promoting cities adjacent to Beijing. </a:t>
            </a:r>
            <a:r>
              <a:rPr lang="en-US" sz="2400" dirty="0">
                <a:solidFill>
                  <a:schemeClr val="tx1"/>
                </a:solidFill>
                <a:cs typeface="Arial" panose="020B0604020202020204" pitchFamily="34" charset="0"/>
              </a:rPr>
              <a:t>The example of cities that adjacent to Beijing that promoted is Tianjin. The government had establish a seaport in </a:t>
            </a:r>
            <a:r>
              <a:rPr lang="en-US" sz="2400" dirty="0" err="1">
                <a:solidFill>
                  <a:schemeClr val="tx1"/>
                </a:solidFill>
                <a:cs typeface="Arial" panose="020B0604020202020204" pitchFamily="34" charset="0"/>
              </a:rPr>
              <a:t>Tianjian</a:t>
            </a:r>
            <a:r>
              <a:rPr lang="en-US" sz="2400" dirty="0">
                <a:solidFill>
                  <a:schemeClr val="tx1"/>
                </a:solidFill>
                <a:cs typeface="Arial" panose="020B0604020202020204" pitchFamily="34" charset="0"/>
              </a:rPr>
              <a:t>, and it is 120 kilometers away from Beijing. </a:t>
            </a:r>
            <a:r>
              <a:rPr lang="en-US" sz="2400" dirty="0">
                <a:solidFill>
                  <a:schemeClr val="tx1"/>
                </a:solidFill>
              </a:rPr>
              <a:t>The advancement system ought to make utilization of all opportunities occasioned by the facilitating of the Olympics Games to advance tourism in North China with Beijing as the middle.</a:t>
            </a:r>
            <a:endParaRPr lang="en-US" sz="2400" dirty="0">
              <a:solidFill>
                <a:schemeClr val="tx1"/>
              </a:solidFill>
              <a:cs typeface="Arial" panose="020B0604020202020204" pitchFamily="34" charset="0"/>
            </a:endParaRPr>
          </a:p>
          <a:p>
            <a:endParaRPr lang="en-MY"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17</a:t>
            </a:fld>
            <a:endParaRPr lang="en-US"/>
          </a:p>
        </p:txBody>
      </p:sp>
    </p:spTree>
    <p:extLst>
      <p:ext uri="{BB962C8B-B14F-4D97-AF65-F5344CB8AC3E}">
        <p14:creationId xmlns:p14="http://schemas.microsoft.com/office/powerpoint/2010/main" xmlns="" val="42792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generally perceived that better framework of a goal is useful for the improvement of tourism in that district. According the official of Organizing Committee for the Beijing Olympic Games (BOCOG), the involvement in new infrastructure for the Beijing Recreations will add up to 1.625 billion US dollars. </a:t>
            </a:r>
            <a:endParaRPr lang="en-MY"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18</a:t>
            </a:fld>
            <a:endParaRPr lang="en-US"/>
          </a:p>
        </p:txBody>
      </p:sp>
    </p:spTree>
    <p:extLst>
      <p:ext uri="{BB962C8B-B14F-4D97-AF65-F5344CB8AC3E}">
        <p14:creationId xmlns:p14="http://schemas.microsoft.com/office/powerpoint/2010/main" xmlns="" val="824260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Beijing Worldwide Airplane terminal upgrade is in progress, which will increment both its ability and proficiency.</a:t>
            </a:r>
            <a:r>
              <a:rPr lang="en-US" sz="1200" dirty="0">
                <a:cs typeface="Arial" panose="020B0604020202020204" pitchFamily="34" charset="0"/>
              </a:rPr>
              <a:t> The other infrastructure include competitors' accommodation, related games facilities and key stadium. </a:t>
            </a:r>
            <a:r>
              <a:rPr lang="en-US" sz="1200" kern="1200" dirty="0">
                <a:solidFill>
                  <a:schemeClr val="tx1"/>
                </a:solidFill>
                <a:effectLst/>
                <a:latin typeface="+mn-lt"/>
                <a:ea typeface="+mn-ea"/>
                <a:cs typeface="+mn-cs"/>
              </a:rPr>
              <a:t>The focal settings of the Games in North Beijing are anticipated by numerous in the tourism business to be added to the rundown of vacation spots in the city. </a:t>
            </a:r>
            <a:endParaRPr lang="en-MY"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19</a:t>
            </a:fld>
            <a:endParaRPr lang="en-US"/>
          </a:p>
        </p:txBody>
      </p:sp>
    </p:spTree>
    <p:extLst>
      <p:ext uri="{BB962C8B-B14F-4D97-AF65-F5344CB8AC3E}">
        <p14:creationId xmlns:p14="http://schemas.microsoft.com/office/powerpoint/2010/main" xmlns="" val="1201121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infrastructure for Beijing Recreation will also strengthen Beijing’s position to bid for hosting other international sports events in the future. </a:t>
            </a:r>
            <a:endParaRPr lang="en-MY" dirty="0"/>
          </a:p>
          <a:p>
            <a:endParaRPr lang="en-MY"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20</a:t>
            </a:fld>
            <a:endParaRPr lang="en-US"/>
          </a:p>
        </p:txBody>
      </p:sp>
    </p:spTree>
    <p:extLst>
      <p:ext uri="{BB962C8B-B14F-4D97-AF65-F5344CB8AC3E}">
        <p14:creationId xmlns:p14="http://schemas.microsoft.com/office/powerpoint/2010/main" xmlns="" val="701494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200" kern="1200" dirty="0">
                <a:solidFill>
                  <a:schemeClr val="tx1"/>
                </a:solidFill>
                <a:effectLst/>
                <a:latin typeface="+mn-lt"/>
                <a:ea typeface="+mn-ea"/>
                <a:cs typeface="+mn-cs"/>
              </a:rPr>
              <a:t>Based on Beijing2008, Beijing Olympic volunteers will give gigantic administrations including: convention gathering, transportation, security, restorative guides, amusement operation bolster, scene operation bolster, news-operation bolster, and social action association bolster, and so forth. Volunteers from various levels and professional territories will be an extraordinary help to the Games furthermore, ensure an acceptable consummation of the considerable number of occasions. The 2008 Olympic Games will soon be held and Olympic Volunteer Program has been propelled. Being a volunteer, we ought to have a superior understanding and profound worry of the importance of our work.</a:t>
            </a:r>
          </a:p>
          <a:p>
            <a:endParaRPr lang="en-US"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22</a:t>
            </a:fld>
            <a:endParaRPr lang="en-US"/>
          </a:p>
        </p:txBody>
      </p:sp>
    </p:spTree>
    <p:extLst>
      <p:ext uri="{BB962C8B-B14F-4D97-AF65-F5344CB8AC3E}">
        <p14:creationId xmlns:p14="http://schemas.microsoft.com/office/powerpoint/2010/main" xmlns="" val="60371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income situation is very dependable with the financial characteristics in this type of mega sporting event. The country from sponsorship until television broadcasting can get profit from this Olympic Games. Besides, a businessman advertising through the Olympic event has effectiveness to improve their competitiveness in the industry. </a:t>
            </a:r>
            <a:endParaRPr lang="en-US"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4</a:t>
            </a:fld>
            <a:endParaRPr lang="en-US"/>
          </a:p>
        </p:txBody>
      </p:sp>
    </p:spTree>
    <p:extLst>
      <p:ext uri="{BB962C8B-B14F-4D97-AF65-F5344CB8AC3E}">
        <p14:creationId xmlns:p14="http://schemas.microsoft.com/office/powerpoint/2010/main" xmlns="" val="687850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a:t>The consciousness of internationalization of the general population will be updated, the trades and kinship amongst Chinese and remote individuals will be upgraded, and the common comprehension amongst China and the world will be moved forward.</a:t>
            </a:r>
            <a:r>
              <a:rPr lang="en-MY" baseline="0" dirty="0"/>
              <a:t> </a:t>
            </a:r>
            <a:r>
              <a:rPr lang="en-MY" sz="1200" kern="1200" dirty="0">
                <a:solidFill>
                  <a:schemeClr val="tx1"/>
                </a:solidFill>
                <a:effectLst/>
                <a:latin typeface="+mn-lt"/>
                <a:ea typeface="+mn-ea"/>
                <a:cs typeface="+mn-cs"/>
              </a:rPr>
              <a:t>In view of the Journal of Beijing Sports University 2008, volunteering program in Beijing Olympic Games has impacted the volunteer's conviction update their feeling of having a place by rises their economic wellbeing and character.</a:t>
            </a:r>
            <a:endParaRPr lang="en-MY" dirty="0"/>
          </a:p>
          <a:p>
            <a:endParaRPr lang="en-US"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23</a:t>
            </a:fld>
            <a:endParaRPr lang="en-US"/>
          </a:p>
        </p:txBody>
      </p:sp>
    </p:spTree>
    <p:extLst>
      <p:ext uri="{BB962C8B-B14F-4D97-AF65-F5344CB8AC3E}">
        <p14:creationId xmlns:p14="http://schemas.microsoft.com/office/powerpoint/2010/main" xmlns="" val="3637743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MY" sz="1200" kern="1200" dirty="0" smtClean="0">
                <a:solidFill>
                  <a:schemeClr val="tx1"/>
                </a:solidFill>
                <a:effectLst/>
                <a:latin typeface="+mn-lt"/>
                <a:ea typeface="+mn-ea"/>
                <a:cs typeface="+mn-cs"/>
              </a:rPr>
              <a:t>For instance, the volunteers are exposed to advanced environment goals by taking part in event such as “Green Olympics” to illustrate the volunteer effectiveness to raise environmental awareness. In addition, another good way of volunteerism was conveyed and encourage more volunteers to take parts and brings a cleaner environment in the future legacies.</a:t>
            </a:r>
            <a:endParaRPr lang="en-US"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24</a:t>
            </a:fld>
            <a:endParaRPr lang="en-US"/>
          </a:p>
        </p:txBody>
      </p:sp>
    </p:spTree>
    <p:extLst>
      <p:ext uri="{BB962C8B-B14F-4D97-AF65-F5344CB8AC3E}">
        <p14:creationId xmlns:p14="http://schemas.microsoft.com/office/powerpoint/2010/main" xmlns="" val="2644035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200" kern="1200" dirty="0" smtClean="0">
                <a:solidFill>
                  <a:schemeClr val="tx1"/>
                </a:solidFill>
                <a:effectLst/>
                <a:latin typeface="+mn-lt"/>
                <a:ea typeface="+mn-ea"/>
                <a:cs typeface="+mn-cs"/>
              </a:rPr>
              <a:t>According to the article of Economic impact studies of Beijing 2008 Olympic Games, the government of China that the Olympic economy will scheme as much as 2.1 million new job opportunities and also the volunteers program in Beijing Olympic may gain more chance to visits in China not only in Beijing and also other provinces in China. The effect of volunteering system in Beijing Olympic Games which the volunteers got the chance to get nearer with the interpersonal organization by landing position openings less demanding in future. </a:t>
            </a:r>
            <a:r>
              <a:rPr lang="en-MY" sz="1200" kern="1200" smtClean="0">
                <a:solidFill>
                  <a:schemeClr val="tx1"/>
                </a:solidFill>
                <a:effectLst/>
                <a:latin typeface="+mn-lt"/>
                <a:ea typeface="+mn-ea"/>
                <a:cs typeface="+mn-cs"/>
              </a:rPr>
              <a:t>It has been foretold by professionals that 2008 Olympic Games will be aiming the beginning of a new chapter for China. </a:t>
            </a:r>
          </a:p>
          <a:p>
            <a:endParaRPr lang="en-MY" dirty="0"/>
          </a:p>
          <a:p>
            <a:endParaRPr lang="en-US"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25</a:t>
            </a:fld>
            <a:endParaRPr lang="en-US"/>
          </a:p>
        </p:txBody>
      </p:sp>
    </p:spTree>
    <p:extLst>
      <p:ext uri="{BB962C8B-B14F-4D97-AF65-F5344CB8AC3E}">
        <p14:creationId xmlns:p14="http://schemas.microsoft.com/office/powerpoint/2010/main" xmlns="" val="235546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MY" sz="1200" kern="1200" dirty="0">
                <a:solidFill>
                  <a:schemeClr val="tx1"/>
                </a:solidFill>
                <a:latin typeface="+mn-lt"/>
                <a:ea typeface="+mn-ea"/>
                <a:cs typeface="+mn-cs"/>
              </a:rPr>
              <a:t>Olympic Games that include summer and winter sport have attract more than thousands of athletes from all around the world training hard to participate in these variety of competitions which also include millions of spectators watching their home countries to compete for their own honour of the country. </a:t>
            </a:r>
            <a:endParaRPr lang="en-MY"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27</a:t>
            </a:fld>
            <a:endParaRPr lang="en-US"/>
          </a:p>
        </p:txBody>
      </p:sp>
    </p:spTree>
    <p:extLst>
      <p:ext uri="{BB962C8B-B14F-4D97-AF65-F5344CB8AC3E}">
        <p14:creationId xmlns:p14="http://schemas.microsoft.com/office/powerpoint/2010/main" xmlns="" val="3417553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MY" sz="1200" dirty="0" smtClean="0"/>
              <a:t>In future in Rio or London, they should take a consideration in taking Beijing as a example of a good environmental friendly.</a:t>
            </a:r>
            <a:r>
              <a:rPr lang="en-MY" sz="1200" baseline="0" dirty="0" smtClean="0"/>
              <a:t> </a:t>
            </a:r>
            <a:r>
              <a:rPr lang="en-MY" sz="1200" dirty="0" smtClean="0"/>
              <a:t>The improvement of environment in the surrounding of cities have fulfilled the mission in one of the Olympic vision which is go green Olympic in future Olympic in London, Rio or more other host community of Olympic(Frontier, 2014). </a:t>
            </a:r>
          </a:p>
          <a:p>
            <a:endParaRPr lang="en-MY"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28</a:t>
            </a:fld>
            <a:endParaRPr lang="en-US"/>
          </a:p>
        </p:txBody>
      </p:sp>
    </p:spTree>
    <p:extLst>
      <p:ext uri="{BB962C8B-B14F-4D97-AF65-F5344CB8AC3E}">
        <p14:creationId xmlns:p14="http://schemas.microsoft.com/office/powerpoint/2010/main" xmlns="" val="1930405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200" dirty="0" smtClean="0"/>
              <a:t> In my own opinion, The government in each country should always enhance more campaign for the people on perceiving the environment in order to always ensure the air quality is in a clean situation in the future Olympic games( Biduex,2016).</a:t>
            </a:r>
          </a:p>
          <a:p>
            <a:endParaRPr lang="en-MY"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29</a:t>
            </a:fld>
            <a:endParaRPr lang="en-US"/>
          </a:p>
        </p:txBody>
      </p:sp>
    </p:spTree>
    <p:extLst>
      <p:ext uri="{BB962C8B-B14F-4D97-AF65-F5344CB8AC3E}">
        <p14:creationId xmlns:p14="http://schemas.microsoft.com/office/powerpoint/2010/main" xmlns="" val="82665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MY" sz="1200" dirty="0" smtClean="0"/>
              <a:t>The economic strategy should be enhance continuously during the future Olympic as it has brought up a lot of benefits in the country.</a:t>
            </a:r>
            <a:r>
              <a:rPr lang="en-MY" sz="1200" baseline="0" dirty="0" smtClean="0"/>
              <a:t> </a:t>
            </a:r>
            <a:r>
              <a:rPr lang="en-MY" sz="1200" dirty="0" smtClean="0"/>
              <a:t>The government should make a collaboration by coming out with a new department system with the tourist industry in order to enhance on the business of the local tourist.</a:t>
            </a:r>
            <a:endParaRPr lang="en-US" sz="1200" dirty="0" smtClean="0"/>
          </a:p>
          <a:p>
            <a:endParaRPr lang="en-MY"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30</a:t>
            </a:fld>
            <a:endParaRPr lang="en-US"/>
          </a:p>
        </p:txBody>
      </p:sp>
    </p:spTree>
    <p:extLst>
      <p:ext uri="{BB962C8B-B14F-4D97-AF65-F5344CB8AC3E}">
        <p14:creationId xmlns:p14="http://schemas.microsoft.com/office/powerpoint/2010/main" xmlns="" val="1604497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MY" sz="1200" dirty="0" smtClean="0"/>
              <a:t>The visitors from other country also may provide increased in spending of money into the local economy which may benefits the economy of the country in future(William,2012).</a:t>
            </a:r>
            <a:r>
              <a:rPr lang="en-MY" sz="1200" baseline="0" dirty="0" smtClean="0"/>
              <a:t> </a:t>
            </a:r>
            <a:r>
              <a:rPr lang="en-MY" sz="1200" kern="1200" dirty="0" smtClean="0">
                <a:solidFill>
                  <a:schemeClr val="tx1"/>
                </a:solidFill>
                <a:latin typeface="+mn-lt"/>
                <a:ea typeface="+mn-ea"/>
                <a:cs typeface="+mn-cs"/>
              </a:rPr>
              <a:t>In my opinion, the next four years of the </a:t>
            </a:r>
            <a:r>
              <a:rPr lang="en-MY" sz="1200" dirty="0" smtClean="0"/>
              <a:t>Olympic games might be improve in term of gaining a profitable economics and also high quality of events in order to get a high expectation from the other countries in future.</a:t>
            </a:r>
            <a:endParaRPr lang="en-MY"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31</a:t>
            </a:fld>
            <a:endParaRPr lang="en-US"/>
          </a:p>
        </p:txBody>
      </p:sp>
    </p:spTree>
    <p:extLst>
      <p:ext uri="{BB962C8B-B14F-4D97-AF65-F5344CB8AC3E}">
        <p14:creationId xmlns:p14="http://schemas.microsoft.com/office/powerpoint/2010/main" xmlns="" val="2600453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200" kern="1200" dirty="0">
                <a:solidFill>
                  <a:schemeClr val="tx1"/>
                </a:solidFill>
                <a:latin typeface="+mn-lt"/>
                <a:ea typeface="+mn-ea"/>
                <a:cs typeface="+mn-cs"/>
              </a:rPr>
              <a:t>Based on the 3 future foresight criteria, we know that Olympic events should always concern in environment like perceiving the environment, socio cultural on their spirit of citizens and economics in improving the living standard of the citizens as it will brings a lot of benefits to the host country itself.</a:t>
            </a:r>
          </a:p>
          <a:p>
            <a:endParaRPr lang="en-MY"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33</a:t>
            </a:fld>
            <a:endParaRPr lang="en-US"/>
          </a:p>
        </p:txBody>
      </p:sp>
    </p:spTree>
    <p:extLst>
      <p:ext uri="{BB962C8B-B14F-4D97-AF65-F5344CB8AC3E}">
        <p14:creationId xmlns:p14="http://schemas.microsoft.com/office/powerpoint/2010/main" xmlns="" val="364763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shows that the Beijing Olympic Games financial expenditure mainly concentrated in improvement investment in fixed assets and infrastructure construction.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93D7FAB-C8AC-EC4C-AB93-1FC04D2D407B}" type="slidenum">
              <a:rPr lang="en-US" smtClean="0"/>
              <a:pPr/>
              <a:t>5</a:t>
            </a:fld>
            <a:endParaRPr lang="en-US"/>
          </a:p>
        </p:txBody>
      </p:sp>
    </p:spTree>
    <p:extLst>
      <p:ext uri="{BB962C8B-B14F-4D97-AF65-F5344CB8AC3E}">
        <p14:creationId xmlns:p14="http://schemas.microsoft.com/office/powerpoint/2010/main" xmlns="" val="1583759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China’s profit from the Beijing Olympic Games has reached to an amount of 11.57 billion yuan. This data fully shows that this Beijing Olympic Games is a successful Olympic by China. Beijing Organizing Committee has done a very good job after the game material preservation, disposal and recovery.</a:t>
            </a:r>
            <a:r>
              <a:rPr lang="en-GB" dirty="0">
                <a:effectLst/>
              </a:rPr>
              <a:t> </a:t>
            </a:r>
            <a:endParaRPr lang="en-US"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6</a:t>
            </a:fld>
            <a:endParaRPr lang="en-US"/>
          </a:p>
        </p:txBody>
      </p:sp>
    </p:spTree>
    <p:extLst>
      <p:ext uri="{BB962C8B-B14F-4D97-AF65-F5344CB8AC3E}">
        <p14:creationId xmlns:p14="http://schemas.microsoft.com/office/powerpoint/2010/main" xmlns="" val="146222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4 shows Beijing Olympic Games has brought a substantial increase by compared with Athens Olympic. The important sources of income are TV broadcasting which increased the revenue of 2.4 billion compare to Athens in table 4.</a:t>
            </a:r>
            <a:r>
              <a:rPr lang="en-GB" dirty="0">
                <a:effectLst/>
              </a:rPr>
              <a:t> </a:t>
            </a:r>
            <a:endParaRPr lang="en-US"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7</a:t>
            </a:fld>
            <a:endParaRPr lang="en-US"/>
          </a:p>
        </p:txBody>
      </p:sp>
    </p:spTree>
    <p:extLst>
      <p:ext uri="{BB962C8B-B14F-4D97-AF65-F5344CB8AC3E}">
        <p14:creationId xmlns:p14="http://schemas.microsoft.com/office/powerpoint/2010/main" xmlns="" val="182381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5 shows Expenditure of the International Olympic Committee in the Beijing Olympic Games.</a:t>
            </a:r>
            <a:r>
              <a:rPr lang="en-GB" dirty="0">
                <a:effectLst/>
              </a:rPr>
              <a:t> </a:t>
            </a:r>
            <a:endParaRPr lang="en-US" dirty="0"/>
          </a:p>
        </p:txBody>
      </p:sp>
      <p:sp>
        <p:nvSpPr>
          <p:cNvPr id="4" name="Slide Number Placeholder 3"/>
          <p:cNvSpPr>
            <a:spLocks noGrp="1"/>
          </p:cNvSpPr>
          <p:nvPr>
            <p:ph type="sldNum" sz="quarter" idx="10"/>
          </p:nvPr>
        </p:nvSpPr>
        <p:spPr/>
        <p:txBody>
          <a:bodyPr/>
          <a:lstStyle/>
          <a:p>
            <a:fld id="{E93D7FAB-C8AC-EC4C-AB93-1FC04D2D407B}" type="slidenum">
              <a:rPr lang="en-US" smtClean="0"/>
              <a:pPr/>
              <a:t>8</a:t>
            </a:fld>
            <a:endParaRPr lang="en-US"/>
          </a:p>
        </p:txBody>
      </p:sp>
    </p:spTree>
    <p:extLst>
      <p:ext uri="{BB962C8B-B14F-4D97-AF65-F5344CB8AC3E}">
        <p14:creationId xmlns:p14="http://schemas.microsoft.com/office/powerpoint/2010/main" xmlns="" val="76809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Tangible influence refers to the demand in the event such as investment demand, consumer demand, expanding employment in China and export demand. The huge inflows of investment to support the event. This investment recreates Beijing to have a ripple effect on economic growth and also others area in china surrounding the capital. This was mainly reflected in the China’s economic in aggregate and structural changes (Ashton, 2008). Intangible influence refers to impact of China in hosting Olympic which are openness, environment, credibility, national reputation and image. For a long-term economic development, intangible impact is important than tangible impact because intangible impact is more valuable.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93D7FAB-C8AC-EC4C-AB93-1FC04D2D407B}" type="slidenum">
              <a:rPr lang="en-US" smtClean="0"/>
              <a:pPr/>
              <a:t>9</a:t>
            </a:fld>
            <a:endParaRPr lang="en-US"/>
          </a:p>
        </p:txBody>
      </p:sp>
    </p:spTree>
    <p:extLst>
      <p:ext uri="{BB962C8B-B14F-4D97-AF65-F5344CB8AC3E}">
        <p14:creationId xmlns:p14="http://schemas.microsoft.com/office/powerpoint/2010/main" xmlns="" val="160698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10</a:t>
            </a:fld>
            <a:endParaRPr lang="en-US"/>
          </a:p>
        </p:txBody>
      </p:sp>
    </p:spTree>
    <p:extLst>
      <p:ext uri="{BB962C8B-B14F-4D97-AF65-F5344CB8AC3E}">
        <p14:creationId xmlns:p14="http://schemas.microsoft.com/office/powerpoint/2010/main" xmlns="" val="19907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According to </a:t>
            </a:r>
            <a:r>
              <a:rPr lang="en-US" sz="1200" kern="1200" dirty="0" err="1">
                <a:solidFill>
                  <a:schemeClr val="tx1"/>
                </a:solidFill>
                <a:latin typeface="+mn-lt"/>
                <a:ea typeface="+mn-ea"/>
                <a:cs typeface="+mn-cs"/>
              </a:rPr>
              <a:t>Hao</a:t>
            </a:r>
            <a:r>
              <a:rPr lang="en-US" sz="1200" kern="1200" dirty="0">
                <a:solidFill>
                  <a:schemeClr val="tx1"/>
                </a:solidFill>
                <a:latin typeface="+mn-lt"/>
                <a:ea typeface="+mn-ea"/>
                <a:cs typeface="+mn-cs"/>
              </a:rPr>
              <a:t> Chen (2008), in order to measure the impacts of the Beijing Olympic Games on Chinese tourism, we need to understand and be familiarized with it. Beijing, being the host city of the Olympic Games, will benefit the most in terms of tourism industry. China has neglected or even discouraged the development of tourism during the 70s, but in the last decade the tourism industry has virtually exploded and this aspect will play a significant role.</a:t>
            </a:r>
          </a:p>
          <a:p>
            <a:endParaRPr lang="en-US" dirty="0"/>
          </a:p>
        </p:txBody>
      </p:sp>
      <p:sp>
        <p:nvSpPr>
          <p:cNvPr id="4" name="Slide Number Placeholder 3"/>
          <p:cNvSpPr>
            <a:spLocks noGrp="1"/>
          </p:cNvSpPr>
          <p:nvPr>
            <p:ph type="sldNum" sz="quarter" idx="10"/>
          </p:nvPr>
        </p:nvSpPr>
        <p:spPr/>
        <p:txBody>
          <a:bodyPr/>
          <a:lstStyle/>
          <a:p>
            <a:fld id="{A4A54093-B521-4E37-B293-C74FBC6A6154}" type="slidenum">
              <a:rPr lang="en-US" smtClean="0"/>
              <a:pPr/>
              <a:t>11</a:t>
            </a:fld>
            <a:endParaRPr lang="en-US"/>
          </a:p>
        </p:txBody>
      </p:sp>
    </p:spTree>
    <p:extLst>
      <p:ext uri="{BB962C8B-B14F-4D97-AF65-F5344CB8AC3E}">
        <p14:creationId xmlns:p14="http://schemas.microsoft.com/office/powerpoint/2010/main" xmlns="" val="137909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926031-88FC-CC42-B255-378C4166E19C}"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70776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6031-88FC-CC42-B255-378C4166E19C}"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66916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6031-88FC-CC42-B255-378C4166E19C}"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870C976-A62A-8D43-9121-B02349CDA9BD}"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8665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926031-88FC-CC42-B255-378C4166E19C}"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2142326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926031-88FC-CC42-B255-378C4166E19C}"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870C976-A62A-8D43-9121-B02349CDA9BD}"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37336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926031-88FC-CC42-B255-378C4166E19C}"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1005182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26031-88FC-CC42-B255-378C4166E19C}"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200127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26031-88FC-CC42-B255-378C4166E19C}"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148342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26031-88FC-CC42-B255-378C4166E19C}"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49838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6031-88FC-CC42-B255-378C4166E19C}"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115218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26031-88FC-CC42-B255-378C4166E19C}"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92474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26031-88FC-CC42-B255-378C4166E19C}" type="datetimeFigureOut">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86668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26031-88FC-CC42-B255-378C4166E19C}" type="datetimeFigureOut">
              <a:rPr lang="en-US" smtClean="0"/>
              <a:pPr/>
              <a:t>6/13/2017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212026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26031-88FC-CC42-B255-378C4166E19C}" type="datetimeFigureOut">
              <a:rPr lang="en-US" smtClean="0"/>
              <a:pPr/>
              <a:t>6/13/2017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207642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26031-88FC-CC42-B255-378C4166E19C}"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182650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26031-88FC-CC42-B255-378C4166E19C}"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186297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99000"/>
            <a:lum/>
          </a:blip>
          <a:srcRect/>
          <a:stretch>
            <a:fillRect l="60000" t="73000" b="-6000"/>
          </a:stretch>
        </a:blipFill>
        <a:effectLst/>
      </p:bgPr>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1926031-88FC-CC42-B255-378C4166E19C}" type="datetimeFigureOut">
              <a:rPr lang="en-US" smtClean="0"/>
              <a:pPr/>
              <a:t>6/13/2017</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870C976-A62A-8D43-9121-B02349CDA9BD}" type="slidenum">
              <a:rPr lang="en-US" smtClean="0"/>
              <a:pPr/>
              <a:t>‹#›</a:t>
            </a:fld>
            <a:endParaRPr lang="en-US"/>
          </a:p>
        </p:txBody>
      </p:sp>
    </p:spTree>
    <p:extLst>
      <p:ext uri="{BB962C8B-B14F-4D97-AF65-F5344CB8AC3E}">
        <p14:creationId xmlns:p14="http://schemas.microsoft.com/office/powerpoint/2010/main" xmlns="" val="17671450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space.stir.ac.uk/bitstream/1893/2447/1/Review%20Essay%20for%20Tourism%20Management%20%282%29%5B1%5D.pdf" TargetMode="External"/><Relationship Id="rId2" Type="http://schemas.openxmlformats.org/officeDocument/2006/relationships/hyperlink" Target="http://www.cek.ef.uni-lj.si/magister/chen150-B.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bjta.gov.cn/" TargetMode="External"/><Relationship Id="rId2" Type="http://schemas.openxmlformats.org/officeDocument/2006/relationships/hyperlink" Target="http://www.ccsenet.org/journal/index.php/ass/article/view/1596/1510" TargetMode="External"/><Relationship Id="rId1" Type="http://schemas.openxmlformats.org/officeDocument/2006/relationships/slideLayout" Target="../slideLayouts/slideLayout2.xml"/><Relationship Id="rId4" Type="http://schemas.openxmlformats.org/officeDocument/2006/relationships/hyperlink" Target="http://www.btto.gov.cn/gcfx/tjbgjzl/wjwmyly/200211010007.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tillmed.olympic.org/Documents/Reports/EN/en_report_668.pdf" TargetMode="External"/><Relationship Id="rId2" Type="http://schemas.openxmlformats.org/officeDocument/2006/relationships/hyperlink" Target="http://en.beijing-2008.org/13/59/article211615913.shtml" TargetMode="External"/><Relationship Id="rId1" Type="http://schemas.openxmlformats.org/officeDocument/2006/relationships/slideLayout" Target="../slideLayouts/slideLayout2.xml"/><Relationship Id="rId4" Type="http://schemas.openxmlformats.org/officeDocument/2006/relationships/hyperlink" Target="http://www.wri.org/blog/2008/08/was-it-green-olympic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slideshare.net/EnochYambilla/china-48005812" TargetMode="External"/><Relationship Id="rId2" Type="http://schemas.openxmlformats.org/officeDocument/2006/relationships/hyperlink" Target="https://www.chinabusinessreview.com/the-2008-olympics-impact-on-chin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071" y="314960"/>
            <a:ext cx="8780929" cy="1976718"/>
          </a:xfrm>
        </p:spPr>
        <p:txBody>
          <a:bodyPr>
            <a:normAutofit fontScale="90000"/>
          </a:bodyPr>
          <a:lstStyle/>
          <a:p>
            <a:r>
              <a:rPr lang="en-US" dirty="0"/>
              <a:t>EVT 3202</a:t>
            </a:r>
            <a:br>
              <a:rPr lang="en-US" dirty="0"/>
            </a:br>
            <a:r>
              <a:rPr lang="en-US" dirty="0"/>
              <a:t>Olympic Impact and Legacies</a:t>
            </a:r>
          </a:p>
        </p:txBody>
      </p:sp>
      <p:pic>
        <p:nvPicPr>
          <p:cNvPr id="4" name="Picture 3"/>
          <p:cNvPicPr>
            <a:picLocks noChangeAspect="1"/>
          </p:cNvPicPr>
          <p:nvPr/>
        </p:nvPicPr>
        <p:blipFill>
          <a:blip r:embed="rId2"/>
          <a:stretch>
            <a:fillRect/>
          </a:stretch>
        </p:blipFill>
        <p:spPr>
          <a:xfrm>
            <a:off x="3065930" y="1498301"/>
            <a:ext cx="5809129" cy="3309443"/>
          </a:xfrm>
          <a:prstGeom prst="ellipse">
            <a:avLst/>
          </a:prstGeom>
          <a:ln>
            <a:noFill/>
          </a:ln>
          <a:effectLst>
            <a:softEdge rad="112500"/>
          </a:effectLst>
        </p:spPr>
      </p:pic>
    </p:spTree>
    <p:extLst>
      <p:ext uri="{BB962C8B-B14F-4D97-AF65-F5344CB8AC3E}">
        <p14:creationId xmlns:p14="http://schemas.microsoft.com/office/powerpoint/2010/main" xmlns="" val="79174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166" y="804041"/>
            <a:ext cx="7898524" cy="4200031"/>
          </a:xfrm>
        </p:spPr>
        <p:txBody>
          <a:bodyPr>
            <a:normAutofit fontScale="90000"/>
          </a:bodyPr>
          <a:lstStyle/>
          <a:p>
            <a:pPr algn="ctr"/>
            <a:r>
              <a:rPr lang="en-US" sz="4900" b="1" dirty="0">
                <a:cs typeface="Arial" panose="020B0604020202020204" pitchFamily="34" charset="0"/>
              </a:rPr>
              <a:t>Discuss strategies for leveraging Olympic Games economic impacts for a wider tourism benefit for the local business community.</a:t>
            </a:r>
            <a:r>
              <a:rPr lang="en-US" sz="4000" dirty="0"/>
              <a:t/>
            </a:r>
            <a:br>
              <a:rPr lang="en-US" sz="4000" dirty="0"/>
            </a:br>
            <a:endParaRPr lang="en-US" sz="4000" dirty="0"/>
          </a:p>
        </p:txBody>
      </p:sp>
    </p:spTree>
    <p:extLst>
      <p:ext uri="{BB962C8B-B14F-4D97-AF65-F5344CB8AC3E}">
        <p14:creationId xmlns:p14="http://schemas.microsoft.com/office/powerpoint/2010/main" xmlns="" val="156536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5695" y="425668"/>
            <a:ext cx="7516906" cy="4855779"/>
          </a:xfrm>
        </p:spPr>
        <p:txBody>
          <a:bodyPr>
            <a:normAutofit/>
          </a:bodyPr>
          <a:lstStyle/>
          <a:p>
            <a:pPr algn="just">
              <a:buFont typeface="Wingdings" panose="05000000000000000000" pitchFamily="2" charset="2"/>
              <a:buChar char="Ø"/>
            </a:pPr>
            <a:r>
              <a:rPr lang="en-US" sz="2400" dirty="0">
                <a:cs typeface="Arial" panose="020B0604020202020204" pitchFamily="34" charset="0"/>
              </a:rPr>
              <a:t>According to </a:t>
            </a:r>
            <a:r>
              <a:rPr lang="en-US" sz="2400" dirty="0" err="1">
                <a:cs typeface="Arial" panose="020B0604020202020204" pitchFamily="34" charset="0"/>
              </a:rPr>
              <a:t>Hao</a:t>
            </a:r>
            <a:r>
              <a:rPr lang="en-US" sz="2400" dirty="0">
                <a:cs typeface="Arial" panose="020B0604020202020204" pitchFamily="34" charset="0"/>
              </a:rPr>
              <a:t> Chen (2008), to measure the impacts of Beijing Olympic Games on Chinese tourism, we need to understand and familiarized it. </a:t>
            </a:r>
          </a:p>
          <a:p>
            <a:pPr algn="just">
              <a:buFont typeface="Wingdings" panose="05000000000000000000" pitchFamily="2" charset="2"/>
              <a:buChar char="Ø"/>
            </a:pPr>
            <a:r>
              <a:rPr lang="en-US" sz="2400" dirty="0">
                <a:cs typeface="Arial" panose="020B0604020202020204" pitchFamily="34" charset="0"/>
              </a:rPr>
              <a:t>Beijing, being the host city of the Olympic Games, will benefit the most in terms of tourism industry. </a:t>
            </a:r>
          </a:p>
          <a:p>
            <a:pPr algn="just">
              <a:buFont typeface="Wingdings" panose="05000000000000000000" pitchFamily="2" charset="2"/>
              <a:buChar char="Ø"/>
            </a:pPr>
            <a:r>
              <a:rPr lang="en-US" sz="2400" dirty="0">
                <a:cs typeface="Arial" panose="020B0604020202020204" pitchFamily="34" charset="0"/>
              </a:rPr>
              <a:t>China has neglected the development of tourism during the 70s, but in the last decade the tourism industry has virtually exploded.</a:t>
            </a:r>
          </a:p>
          <a:p>
            <a:endParaRPr lang="en-US" sz="1400" dirty="0"/>
          </a:p>
        </p:txBody>
      </p:sp>
    </p:spTree>
    <p:extLst>
      <p:ext uri="{BB962C8B-B14F-4D97-AF65-F5344CB8AC3E}">
        <p14:creationId xmlns:p14="http://schemas.microsoft.com/office/powerpoint/2010/main" xmlns="" val="7649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282" y="274638"/>
            <a:ext cx="6262990" cy="1143000"/>
          </a:xfrm>
        </p:spPr>
        <p:txBody>
          <a:bodyPr>
            <a:noAutofit/>
          </a:bodyPr>
          <a:lstStyle/>
          <a:p>
            <a:pPr algn="l"/>
            <a:r>
              <a:rPr lang="en-US" sz="3600" b="1" dirty="0">
                <a:cs typeface="Arial" panose="020B0604020202020204" pitchFamily="34" charset="0"/>
              </a:rPr>
              <a:t>Strategies used to leverage the tourism in Beijing:</a:t>
            </a:r>
          </a:p>
        </p:txBody>
      </p:sp>
      <p:sp>
        <p:nvSpPr>
          <p:cNvPr id="3" name="Content Placeholder 2"/>
          <p:cNvSpPr>
            <a:spLocks noGrp="1"/>
          </p:cNvSpPr>
          <p:nvPr>
            <p:ph idx="1"/>
          </p:nvPr>
        </p:nvSpPr>
        <p:spPr>
          <a:xfrm>
            <a:off x="1452282" y="1608083"/>
            <a:ext cx="7455235" cy="5404875"/>
          </a:xfrm>
        </p:spPr>
        <p:txBody>
          <a:bodyPr>
            <a:noAutofit/>
          </a:bodyPr>
          <a:lstStyle/>
          <a:p>
            <a:pPr marL="514350" lvl="0" indent="-514350">
              <a:buFont typeface="+mj-lt"/>
              <a:buAutoNum type="alphaLcParenR"/>
            </a:pPr>
            <a:r>
              <a:rPr lang="en-US" sz="2400" b="1" dirty="0">
                <a:cs typeface="Arial" panose="020B0604020202020204" pitchFamily="34" charset="0"/>
              </a:rPr>
              <a:t>Convention and incentive market promotion</a:t>
            </a:r>
          </a:p>
          <a:p>
            <a:pPr marL="1001712" indent="-457200">
              <a:buFont typeface="Wingdings" panose="05000000000000000000" pitchFamily="2" charset="2"/>
              <a:buChar char="Ø"/>
            </a:pPr>
            <a:r>
              <a:rPr lang="en-US" sz="2400" dirty="0" smtClean="0">
                <a:cs typeface="Arial" panose="020B0604020202020204" pitchFamily="34" charset="0"/>
              </a:rPr>
              <a:t>As stated by Jing </a:t>
            </a:r>
            <a:r>
              <a:rPr lang="en-US" sz="2400" dirty="0" err="1" smtClean="0">
                <a:cs typeface="Arial" panose="020B0604020202020204" pitchFamily="34" charset="0"/>
              </a:rPr>
              <a:t>Tian</a:t>
            </a:r>
            <a:r>
              <a:rPr lang="en-US" sz="2400" dirty="0" smtClean="0">
                <a:cs typeface="Arial" panose="020B0604020202020204" pitchFamily="34" charset="0"/>
              </a:rPr>
              <a:t> (2008), The </a:t>
            </a:r>
            <a:r>
              <a:rPr lang="en-US" sz="2400" dirty="0">
                <a:cs typeface="Arial" panose="020B0604020202020204" pitchFamily="34" charset="0"/>
              </a:rPr>
              <a:t>Beijing Tourism Administration (BJTA) and the government officials began to promote Beijing throughout the world after they won the bid in 2001. </a:t>
            </a:r>
          </a:p>
          <a:p>
            <a:pPr marL="982663" indent="-457200">
              <a:buFont typeface="Wingdings" panose="05000000000000000000" pitchFamily="2" charset="2"/>
              <a:buChar char="Ø"/>
            </a:pPr>
            <a:r>
              <a:rPr lang="en-US" sz="2400" dirty="0">
                <a:cs typeface="Arial" panose="020B0604020202020204" pitchFamily="34" charset="0"/>
              </a:rPr>
              <a:t>The Olympic Games helped promote Beijing to show off its vibrant and modern architecture.</a:t>
            </a:r>
          </a:p>
          <a:p>
            <a:pPr>
              <a:buNone/>
            </a:pPr>
            <a:endParaRPr lang="en-US" sz="2000" dirty="0"/>
          </a:p>
        </p:txBody>
      </p:sp>
    </p:spTree>
    <p:extLst>
      <p:ext uri="{BB962C8B-B14F-4D97-AF65-F5344CB8AC3E}">
        <p14:creationId xmlns:p14="http://schemas.microsoft.com/office/powerpoint/2010/main" xmlns="" val="74209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3120" y="551793"/>
            <a:ext cx="7643866" cy="4713889"/>
          </a:xfrm>
        </p:spPr>
        <p:txBody>
          <a:bodyPr>
            <a:normAutofit/>
          </a:bodyPr>
          <a:lstStyle/>
          <a:p>
            <a:pPr>
              <a:buFont typeface="Wingdings" panose="05000000000000000000" pitchFamily="2" charset="2"/>
              <a:buChar char="Ø"/>
            </a:pPr>
            <a:r>
              <a:rPr lang="en-US" sz="2400" dirty="0">
                <a:cs typeface="Arial" panose="020B0604020202020204" pitchFamily="34" charset="0"/>
              </a:rPr>
              <a:t>The BJTA organized conventions, exhibitions which assist to have positive pre-Games effect in other sector of tourism.</a:t>
            </a:r>
          </a:p>
          <a:p>
            <a:pPr>
              <a:buFont typeface="Wingdings" panose="05000000000000000000" pitchFamily="2" charset="2"/>
              <a:buChar char="Ø"/>
            </a:pPr>
            <a:r>
              <a:rPr lang="en-US" sz="2400" dirty="0">
                <a:cs typeface="Arial" panose="020B0604020202020204" pitchFamily="34" charset="0"/>
              </a:rPr>
              <a:t>Beijing began its own promotional strategies and implemented appropriate leveraging policies and activities. </a:t>
            </a:r>
          </a:p>
          <a:p>
            <a:pPr>
              <a:buFont typeface="Wingdings" panose="05000000000000000000" pitchFamily="2" charset="2"/>
              <a:buChar char="Ø"/>
            </a:pPr>
            <a:r>
              <a:rPr lang="en-US" sz="2400" dirty="0">
                <a:cs typeface="Arial" panose="020B0604020202020204" pitchFamily="34" charset="0"/>
              </a:rPr>
              <a:t>A “Beijing Olympic Cultural Festival” was organized yearly from 2003 to help extend the social impact of the Olympics.</a:t>
            </a:r>
          </a:p>
        </p:txBody>
      </p:sp>
    </p:spTree>
    <p:extLst>
      <p:ext uri="{BB962C8B-B14F-4D97-AF65-F5344CB8AC3E}">
        <p14:creationId xmlns:p14="http://schemas.microsoft.com/office/powerpoint/2010/main" xmlns="" val="136876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8896" y="441434"/>
            <a:ext cx="7156987" cy="2963917"/>
          </a:xfrm>
        </p:spPr>
        <p:txBody>
          <a:bodyPr>
            <a:normAutofit/>
          </a:bodyPr>
          <a:lstStyle/>
          <a:p>
            <a:pPr>
              <a:buFont typeface="Wingdings" panose="05000000000000000000" pitchFamily="2" charset="2"/>
              <a:buChar char="Ø"/>
            </a:pPr>
            <a:r>
              <a:rPr lang="en-US" sz="2400" dirty="0">
                <a:cs typeface="Arial" panose="020B0604020202020204" pitchFamily="34" charset="0"/>
              </a:rPr>
              <a:t>Developed market promotional theme for each year until 2008.</a:t>
            </a:r>
          </a:p>
          <a:p>
            <a:pPr>
              <a:buFont typeface="Wingdings" panose="05000000000000000000" pitchFamily="2" charset="2"/>
              <a:buChar char="Ø"/>
            </a:pPr>
            <a:r>
              <a:rPr lang="en-US" sz="2400" dirty="0">
                <a:cs typeface="Arial" panose="020B0604020202020204" pitchFamily="34" charset="0"/>
              </a:rPr>
              <a:t>Lively cultural events, activities and high quality international performances were carried out during the festival. </a:t>
            </a:r>
          </a:p>
          <a:p>
            <a:pPr>
              <a:buNone/>
            </a:pPr>
            <a:endParaRPr lang="en-US" sz="1600" dirty="0"/>
          </a:p>
        </p:txBody>
      </p:sp>
    </p:spTree>
    <p:extLst>
      <p:ext uri="{BB962C8B-B14F-4D97-AF65-F5344CB8AC3E}">
        <p14:creationId xmlns:p14="http://schemas.microsoft.com/office/powerpoint/2010/main" xmlns="" val="200897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8038" y="299545"/>
            <a:ext cx="7429552" cy="4918841"/>
          </a:xfrm>
        </p:spPr>
        <p:txBody>
          <a:bodyPr>
            <a:normAutofit/>
          </a:bodyPr>
          <a:lstStyle/>
          <a:p>
            <a:pPr marL="514350" lvl="0" indent="-514350">
              <a:buFont typeface="+mj-lt"/>
              <a:buAutoNum type="alphaLcParenR" startAt="2"/>
            </a:pPr>
            <a:r>
              <a:rPr lang="en-US" sz="2400" b="1" dirty="0">
                <a:cs typeface="Arial" panose="020B0604020202020204" pitchFamily="34" charset="0"/>
              </a:rPr>
              <a:t>Promote Beijing’s most popular tourist sites</a:t>
            </a:r>
          </a:p>
          <a:p>
            <a:pPr marL="1001712" indent="-457200">
              <a:buFont typeface="Wingdings" panose="05000000000000000000" pitchFamily="2" charset="2"/>
              <a:buChar char="Ø"/>
            </a:pPr>
            <a:r>
              <a:rPr lang="en-US" sz="2400" dirty="0">
                <a:cs typeface="Arial" panose="020B0604020202020204" pitchFamily="34" charset="0"/>
              </a:rPr>
              <a:t>Attracted a high influx of tourists from around the world. </a:t>
            </a:r>
          </a:p>
          <a:p>
            <a:pPr marL="1001712" indent="-457200">
              <a:buFont typeface="Wingdings" panose="05000000000000000000" pitchFamily="2" charset="2"/>
              <a:buChar char="Ø"/>
            </a:pPr>
            <a:r>
              <a:rPr lang="en-US" sz="2400" dirty="0">
                <a:cs typeface="Arial" panose="020B0604020202020204" pitchFamily="34" charset="0"/>
              </a:rPr>
              <a:t>The Great Wall of China is the most popular  tourist site.</a:t>
            </a:r>
          </a:p>
          <a:p>
            <a:pPr marL="1071563" indent="-527050">
              <a:buFont typeface="Wingdings" panose="05000000000000000000" pitchFamily="2" charset="2"/>
              <a:buChar char="Ø"/>
            </a:pPr>
            <a:r>
              <a:rPr lang="en-US" sz="2400" dirty="0">
                <a:cs typeface="Arial" panose="020B0604020202020204" pitchFamily="34" charset="0"/>
              </a:rPr>
              <a:t>Continuous efforts were made to increase the city’s revenue from tourism to correspond with increasing number of tourist (Weed, M, 2007).</a:t>
            </a:r>
          </a:p>
          <a:p>
            <a:pPr marL="720725" indent="-176213"/>
            <a:endParaRPr lang="en-US" sz="1600" dirty="0"/>
          </a:p>
          <a:p>
            <a:pPr marL="720725" indent="-176213"/>
            <a:endParaRPr lang="en-US" sz="1600" dirty="0"/>
          </a:p>
          <a:p>
            <a:pPr marL="720725" indent="-176213"/>
            <a:endParaRPr lang="en-US" sz="1600" dirty="0"/>
          </a:p>
          <a:p>
            <a:pPr>
              <a:buNone/>
            </a:pPr>
            <a:endParaRPr lang="en-US" sz="1600" dirty="0"/>
          </a:p>
        </p:txBody>
      </p:sp>
    </p:spTree>
    <p:extLst>
      <p:ext uri="{BB962C8B-B14F-4D97-AF65-F5344CB8AC3E}">
        <p14:creationId xmlns:p14="http://schemas.microsoft.com/office/powerpoint/2010/main" xmlns="" val="113342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3489" y="433645"/>
            <a:ext cx="7346731" cy="5210409"/>
          </a:xfrm>
        </p:spPr>
        <p:txBody>
          <a:bodyPr>
            <a:normAutofit/>
          </a:bodyPr>
          <a:lstStyle/>
          <a:p>
            <a:pPr marL="514350" lvl="0" indent="-514350">
              <a:buFont typeface="+mj-lt"/>
              <a:buAutoNum type="alphaLcParenR" startAt="3"/>
            </a:pPr>
            <a:r>
              <a:rPr lang="en-MY" sz="2800" dirty="0">
                <a:latin typeface="Arial" panose="020B0604020202020204" pitchFamily="34" charset="0"/>
                <a:cs typeface="Arial" panose="020B0604020202020204" pitchFamily="34" charset="0"/>
              </a:rPr>
              <a:t> </a:t>
            </a:r>
            <a:r>
              <a:rPr lang="en-US" sz="2400" b="1" dirty="0">
                <a:cs typeface="Arial" panose="020B0604020202020204" pitchFamily="34" charset="0"/>
              </a:rPr>
              <a:t>Pre- and post-games tour schedule </a:t>
            </a:r>
          </a:p>
          <a:p>
            <a:pPr lvl="1" indent="-342900" algn="just">
              <a:buFont typeface="Wingdings" panose="05000000000000000000" pitchFamily="2" charset="2"/>
              <a:buChar char="Ø"/>
            </a:pPr>
            <a:r>
              <a:rPr lang="en-US" sz="2400" dirty="0">
                <a:cs typeface="Arial" panose="020B0604020202020204" pitchFamily="34" charset="0"/>
              </a:rPr>
              <a:t>The Beijing coordinators expect that the tourism effect of the 2008 Olympics Games will go past the host city and spread widely. </a:t>
            </a:r>
          </a:p>
          <a:p>
            <a:pPr lvl="1" indent="-342900" algn="just">
              <a:buFont typeface="Wingdings" panose="05000000000000000000" pitchFamily="2" charset="2"/>
              <a:buChar char="Ø"/>
            </a:pPr>
            <a:r>
              <a:rPr lang="en-US" sz="2400" dirty="0">
                <a:cs typeface="Arial" panose="020B0604020202020204" pitchFamily="34" charset="0"/>
              </a:rPr>
              <a:t>Due to China is a long haul location, the worldwide travelers will increase as a way to maximize their return on the investment by trying to incorporate different parts of China in their schedule.</a:t>
            </a:r>
          </a:p>
          <a:p>
            <a:pPr marL="400050" lvl="1" indent="0" algn="just">
              <a:buNone/>
            </a:pPr>
            <a:endParaRPr lang="en-US" sz="2800" dirty="0">
              <a:latin typeface="Arial" panose="020B0604020202020204" pitchFamily="34" charset="0"/>
              <a:cs typeface="Arial" panose="020B0604020202020204" pitchFamily="34" charset="0"/>
            </a:endParaRPr>
          </a:p>
          <a:p>
            <a:pPr marL="685800" lvl="1" algn="just">
              <a:buFont typeface="Wingdings" panose="05000000000000000000" pitchFamily="2" charset="2"/>
              <a:buChar char="Ø"/>
            </a:pPr>
            <a:endParaRPr lang="en-MY"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9229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803" y="472965"/>
            <a:ext cx="7286676" cy="6164318"/>
          </a:xfrm>
        </p:spPr>
        <p:txBody>
          <a:bodyPr>
            <a:normAutofit/>
          </a:bodyPr>
          <a:lstStyle/>
          <a:p>
            <a:pPr marL="342900" lvl="1" indent="-342900" algn="just">
              <a:buFont typeface="Wingdings" panose="05000000000000000000" pitchFamily="2" charset="2"/>
              <a:buChar char="Ø"/>
            </a:pPr>
            <a:r>
              <a:rPr lang="en-US" sz="2400" dirty="0">
                <a:solidFill>
                  <a:schemeClr val="tx1"/>
                </a:solidFill>
              </a:rPr>
              <a:t>The efforts of increasing number of tourist  have also been attached to promoting cities adjacent to Beijing. </a:t>
            </a:r>
          </a:p>
          <a:p>
            <a:pPr marL="342900" lvl="1" indent="-342900" algn="just">
              <a:buFont typeface="Wingdings" panose="05000000000000000000" pitchFamily="2" charset="2"/>
              <a:buChar char="Ø"/>
            </a:pPr>
            <a:r>
              <a:rPr lang="en-US" sz="2400" dirty="0">
                <a:solidFill>
                  <a:schemeClr val="tx1"/>
                </a:solidFill>
                <a:cs typeface="Arial" panose="020B0604020202020204" pitchFamily="34" charset="0"/>
              </a:rPr>
              <a:t>The example of cities that adjacent to Beijing that promoted is Tianjin. </a:t>
            </a:r>
          </a:p>
          <a:p>
            <a:pPr marL="342900" lvl="1" indent="-342900" algn="just">
              <a:buFont typeface="Wingdings" panose="05000000000000000000" pitchFamily="2" charset="2"/>
              <a:buChar char="Ø"/>
            </a:pPr>
            <a:r>
              <a:rPr lang="en-US" sz="2400" dirty="0">
                <a:solidFill>
                  <a:schemeClr val="tx1"/>
                </a:solidFill>
                <a:cs typeface="Arial" panose="020B0604020202020204" pitchFamily="34" charset="0"/>
              </a:rPr>
              <a:t>The government had establish a seaport in </a:t>
            </a:r>
            <a:r>
              <a:rPr lang="en-US" sz="2400" dirty="0" err="1">
                <a:solidFill>
                  <a:schemeClr val="tx1"/>
                </a:solidFill>
                <a:cs typeface="Arial" panose="020B0604020202020204" pitchFamily="34" charset="0"/>
              </a:rPr>
              <a:t>Tianjian</a:t>
            </a:r>
            <a:r>
              <a:rPr lang="en-US" sz="2400" dirty="0">
                <a:solidFill>
                  <a:schemeClr val="tx1"/>
                </a:solidFill>
                <a:cs typeface="Arial" panose="020B0604020202020204" pitchFamily="34" charset="0"/>
              </a:rPr>
              <a:t>, and it is 120 kilometers away from Beijing. </a:t>
            </a:r>
          </a:p>
          <a:p>
            <a:pPr marL="342900" lvl="1" indent="-342900" algn="just">
              <a:buFont typeface="Wingdings" panose="05000000000000000000" pitchFamily="2" charset="2"/>
              <a:buChar char="Ø"/>
            </a:pPr>
            <a:r>
              <a:rPr lang="en-US" sz="2400" dirty="0">
                <a:solidFill>
                  <a:schemeClr val="tx1"/>
                </a:solidFill>
              </a:rPr>
              <a:t>The advancement system ought to make utilization of all opportunities occasioned by the facilitating of the Olympics Games to advance tourism in North China with Beijing as the middle.</a:t>
            </a:r>
            <a:endParaRPr lang="en-US" sz="2400" dirty="0">
              <a:solidFill>
                <a:schemeClr val="tx1"/>
              </a:solidFill>
              <a:cs typeface="Arial" panose="020B0604020202020204" pitchFamily="34" charset="0"/>
            </a:endParaRPr>
          </a:p>
          <a:p>
            <a:pPr marL="342900" lvl="1" indent="-342900" algn="just">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lvl="1" indent="-342900">
              <a:buFont typeface="Arial" pitchFamily="34" charset="0"/>
              <a:buChar char="•"/>
            </a:pPr>
            <a:endParaRPr lang="en-MY" sz="1400" dirty="0"/>
          </a:p>
          <a:p>
            <a:endParaRPr lang="en-MY" sz="1600" dirty="0"/>
          </a:p>
        </p:txBody>
      </p:sp>
    </p:spTree>
    <p:extLst>
      <p:ext uri="{BB962C8B-B14F-4D97-AF65-F5344CB8AC3E}">
        <p14:creationId xmlns:p14="http://schemas.microsoft.com/office/powerpoint/2010/main" xmlns="" val="558754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3945" y="425669"/>
            <a:ext cx="7520152" cy="4682359"/>
          </a:xfrm>
        </p:spPr>
        <p:txBody>
          <a:bodyPr>
            <a:noAutofit/>
          </a:bodyPr>
          <a:lstStyle/>
          <a:p>
            <a:pPr marL="514350" indent="-514350">
              <a:buFont typeface="+mj-lt"/>
              <a:buAutoNum type="alphaLcParenR" startAt="4"/>
            </a:pPr>
            <a:r>
              <a:rPr lang="en-US" sz="2400" b="1" dirty="0">
                <a:cs typeface="Arial" panose="020B0604020202020204" pitchFamily="34" charset="0"/>
              </a:rPr>
              <a:t>Stimulus tourism through infrastructure improvement</a:t>
            </a:r>
            <a:endParaRPr lang="en-MY" sz="2400" b="1" dirty="0">
              <a:cs typeface="Arial" panose="020B0604020202020204" pitchFamily="34" charset="0"/>
            </a:endParaRPr>
          </a:p>
          <a:p>
            <a:pPr marL="857250" lvl="1" indent="-457200" algn="just">
              <a:buFont typeface="Wingdings" panose="05000000000000000000" pitchFamily="2" charset="2"/>
              <a:buChar char="Ø"/>
            </a:pPr>
            <a:r>
              <a:rPr lang="en-US" sz="2400" dirty="0">
                <a:cs typeface="Arial" panose="020B0604020202020204" pitchFamily="34" charset="0"/>
              </a:rPr>
              <a:t>Better framework of a goal is useful for the improvement of tourism in that district.</a:t>
            </a:r>
          </a:p>
          <a:p>
            <a:pPr marL="857250" lvl="1" indent="-457200" algn="just">
              <a:buFont typeface="Wingdings" panose="05000000000000000000" pitchFamily="2" charset="2"/>
              <a:buChar char="Ø"/>
            </a:pPr>
            <a:r>
              <a:rPr lang="en-US" sz="2400" dirty="0">
                <a:cs typeface="Arial" panose="020B0604020202020204" pitchFamily="34" charset="0"/>
              </a:rPr>
              <a:t>According the official of Organizing Committee for the Beijing Olympic Games (BOCOG), the involvement in new infrastructure for the Beijing Recreations will add up to 1.625 billion US dollars. </a:t>
            </a:r>
          </a:p>
        </p:txBody>
      </p:sp>
    </p:spTree>
    <p:extLst>
      <p:ext uri="{BB962C8B-B14F-4D97-AF65-F5344CB8AC3E}">
        <p14:creationId xmlns:p14="http://schemas.microsoft.com/office/powerpoint/2010/main" xmlns="" val="195165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4591" y="409903"/>
            <a:ext cx="7210319" cy="4903076"/>
          </a:xfrm>
        </p:spPr>
        <p:txBody>
          <a:bodyPr>
            <a:normAutofit/>
          </a:bodyPr>
          <a:lstStyle/>
          <a:p>
            <a:pPr algn="just">
              <a:buFont typeface="Wingdings" panose="05000000000000000000" pitchFamily="2" charset="2"/>
              <a:buChar char="Ø"/>
            </a:pPr>
            <a:r>
              <a:rPr lang="en-US" sz="2400" dirty="0">
                <a:cs typeface="Arial" panose="020B0604020202020204" pitchFamily="34" charset="0"/>
              </a:rPr>
              <a:t>Beijing Worldwide Airplane terminal upgrade is in progress, which will increment both its ability and proficiency. </a:t>
            </a:r>
          </a:p>
          <a:p>
            <a:pPr algn="just">
              <a:buFont typeface="Wingdings" panose="05000000000000000000" pitchFamily="2" charset="2"/>
              <a:buChar char="Ø"/>
            </a:pPr>
            <a:r>
              <a:rPr lang="en-US" sz="2400" dirty="0">
                <a:cs typeface="Arial" panose="020B0604020202020204" pitchFamily="34" charset="0"/>
              </a:rPr>
              <a:t>The other infrastructure include competitors' accommodation, related games facilities and key stadium.</a:t>
            </a:r>
          </a:p>
          <a:p>
            <a:pPr algn="just">
              <a:buFont typeface="Wingdings" panose="05000000000000000000" pitchFamily="2" charset="2"/>
              <a:buChar char="Ø"/>
            </a:pPr>
            <a:r>
              <a:rPr lang="en-US" sz="2400" dirty="0">
                <a:cs typeface="Arial" panose="020B0604020202020204" pitchFamily="34" charset="0"/>
              </a:rPr>
              <a:t>The focal settings of the Games in North Beijing are anticipated by numerous in the tourism business to be added to the rundown of vacation spots in the city. </a:t>
            </a:r>
          </a:p>
          <a:p>
            <a:pPr algn="just">
              <a:buFont typeface="Wingdings" panose="05000000000000000000" pitchFamily="2" charset="2"/>
              <a:buChar char="Ø"/>
            </a:pPr>
            <a:endParaRPr lang="en-US" sz="2400" dirty="0">
              <a:cs typeface="Arial" panose="020B0604020202020204" pitchFamily="34" charset="0"/>
            </a:endParaRPr>
          </a:p>
          <a:p>
            <a:pPr algn="just">
              <a:buFont typeface="Wingdings" panose="05000000000000000000" pitchFamily="2" charset="2"/>
              <a:buChar char="Ø"/>
            </a:pPr>
            <a:endParaRPr lang="en-MY" sz="2400" dirty="0">
              <a:cs typeface="Arial" panose="020B0604020202020204" pitchFamily="34" charset="0"/>
            </a:endParaRPr>
          </a:p>
        </p:txBody>
      </p:sp>
    </p:spTree>
    <p:extLst>
      <p:ext uri="{BB962C8B-B14F-4D97-AF65-F5344CB8AC3E}">
        <p14:creationId xmlns:p14="http://schemas.microsoft.com/office/powerpoint/2010/main" xmlns="" val="207293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725" y="191650"/>
            <a:ext cx="7036676" cy="801578"/>
          </a:xfrm>
        </p:spPr>
        <p:txBody>
          <a:bodyPr/>
          <a:lstStyle/>
          <a:p>
            <a:r>
              <a:rPr lang="en-US" b="1" dirty="0"/>
              <a:t>Introduction</a:t>
            </a:r>
          </a:p>
        </p:txBody>
      </p:sp>
      <p:sp>
        <p:nvSpPr>
          <p:cNvPr id="3" name="Content Placeholder 2"/>
          <p:cNvSpPr>
            <a:spLocks noGrp="1"/>
          </p:cNvSpPr>
          <p:nvPr>
            <p:ph idx="1"/>
          </p:nvPr>
        </p:nvSpPr>
        <p:spPr>
          <a:xfrm>
            <a:off x="1497725" y="788276"/>
            <a:ext cx="7408768" cy="5766903"/>
          </a:xfrm>
        </p:spPr>
        <p:txBody>
          <a:bodyPr>
            <a:normAutofit/>
          </a:bodyPr>
          <a:lstStyle/>
          <a:p>
            <a:r>
              <a:rPr lang="en-US" sz="2400" dirty="0"/>
              <a:t>Mega Sport Events that take part by athletes from the entire world.</a:t>
            </a:r>
            <a:r>
              <a:rPr lang="en-GB" sz="2400" dirty="0"/>
              <a:t> </a:t>
            </a:r>
          </a:p>
          <a:p>
            <a:r>
              <a:rPr lang="en-US" sz="2400" dirty="0"/>
              <a:t>Olympic held every four years as ‘great parades and shows’ around the world</a:t>
            </a:r>
            <a:r>
              <a:rPr lang="en-GB" sz="2400" dirty="0"/>
              <a:t> </a:t>
            </a:r>
          </a:p>
          <a:p>
            <a:r>
              <a:rPr lang="en-US" sz="2400" dirty="0"/>
              <a:t>China had won the right to host the summer Olympic during year 2001. </a:t>
            </a:r>
          </a:p>
          <a:p>
            <a:r>
              <a:rPr lang="en-US" sz="2400" dirty="0"/>
              <a:t>Beijing Organizing Committee was established by total of 15 departments. </a:t>
            </a:r>
          </a:p>
          <a:p>
            <a:r>
              <a:rPr lang="en-US" sz="2400" dirty="0"/>
              <a:t>Aimed to be best Olympic in history.</a:t>
            </a:r>
          </a:p>
          <a:p>
            <a:r>
              <a:rPr lang="en-US" sz="2400" dirty="0"/>
              <a:t>Achieve the best goal which is “Green Olympic, People’s Olympic and Hi-tech Olympic” </a:t>
            </a:r>
          </a:p>
        </p:txBody>
      </p:sp>
    </p:spTree>
    <p:extLst>
      <p:ext uri="{BB962C8B-B14F-4D97-AF65-F5344CB8AC3E}">
        <p14:creationId xmlns:p14="http://schemas.microsoft.com/office/powerpoint/2010/main" xmlns="" val="10060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2781" y="441435"/>
            <a:ext cx="7186634" cy="4666594"/>
          </a:xfrm>
        </p:spPr>
        <p:txBody>
          <a:bodyPr>
            <a:normAutofit/>
          </a:bodyPr>
          <a:lstStyle/>
          <a:p>
            <a:pPr>
              <a:buFont typeface="Wingdings" panose="05000000000000000000" pitchFamily="2" charset="2"/>
              <a:buChar char="Ø"/>
            </a:pPr>
            <a:r>
              <a:rPr lang="en-US" sz="2400" dirty="0"/>
              <a:t>The other infrastructure for Beijing Recreation will also strengthen Beijing’s position to bid for hosting other international sports events in the future. </a:t>
            </a:r>
          </a:p>
          <a:p>
            <a:pPr marL="0" indent="0">
              <a:buNone/>
            </a:pPr>
            <a:endParaRPr lang="en-US" sz="2400" dirty="0">
              <a:cs typeface="Arial" panose="020B0604020202020204" pitchFamily="34" charset="0"/>
            </a:endParaRPr>
          </a:p>
          <a:p>
            <a:endParaRPr lang="en-MY" sz="2400" dirty="0"/>
          </a:p>
        </p:txBody>
      </p:sp>
    </p:spTree>
    <p:extLst>
      <p:ext uri="{BB962C8B-B14F-4D97-AF65-F5344CB8AC3E}">
        <p14:creationId xmlns:p14="http://schemas.microsoft.com/office/powerpoint/2010/main" xmlns="" val="900970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961" y="2049517"/>
            <a:ext cx="7252136" cy="1749972"/>
          </a:xfrm>
        </p:spPr>
        <p:txBody>
          <a:bodyPr>
            <a:noAutofit/>
          </a:bodyPr>
          <a:lstStyle/>
          <a:p>
            <a:r>
              <a:rPr lang="en-US" sz="4400" b="1" dirty="0"/>
              <a:t>Impact and Legacies of Volunteering </a:t>
            </a:r>
            <a:r>
              <a:rPr lang="en-US" sz="4400" b="1" dirty="0" err="1"/>
              <a:t>Programmes</a:t>
            </a:r>
            <a:endParaRPr lang="en-US" sz="4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6193" y="472965"/>
            <a:ext cx="7394028" cy="5438257"/>
          </a:xfrm>
        </p:spPr>
        <p:txBody>
          <a:bodyPr>
            <a:normAutofit/>
          </a:bodyPr>
          <a:lstStyle/>
          <a:p>
            <a:r>
              <a:rPr lang="en-MY" sz="2400" dirty="0"/>
              <a:t>Beijing Olympic volunteers will give gigantic administrations including: convention gathering, transportation, security, restorative guides, amusement operation bolster, scene operation bolster, news-operation bolster, and social action association bolster, and so forth.</a:t>
            </a:r>
          </a:p>
          <a:p>
            <a:r>
              <a:rPr lang="en-MY" sz="2400" dirty="0"/>
              <a:t>Volunteers from various levels and professional territories will be an extraordinary help to the Games.</a:t>
            </a:r>
          </a:p>
          <a:p>
            <a:r>
              <a:rPr lang="en-MY" sz="2400" dirty="0"/>
              <a:t>Being a volunteer, we ought to have a superior understanding and profound worry of the importance of our work.</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553" y="189186"/>
            <a:ext cx="6957848" cy="788276"/>
          </a:xfrm>
        </p:spPr>
        <p:txBody>
          <a:bodyPr/>
          <a:lstStyle/>
          <a:p>
            <a:r>
              <a:rPr lang="en-US" b="1" dirty="0"/>
              <a:t>Social Cultural</a:t>
            </a:r>
          </a:p>
        </p:txBody>
      </p:sp>
      <p:sp>
        <p:nvSpPr>
          <p:cNvPr id="3" name="Content Placeholder 2"/>
          <p:cNvSpPr>
            <a:spLocks noGrp="1"/>
          </p:cNvSpPr>
          <p:nvPr>
            <p:ph idx="1"/>
          </p:nvPr>
        </p:nvSpPr>
        <p:spPr>
          <a:xfrm>
            <a:off x="1576553" y="977462"/>
            <a:ext cx="7299433" cy="4933760"/>
          </a:xfrm>
        </p:spPr>
        <p:txBody>
          <a:bodyPr>
            <a:normAutofit/>
          </a:bodyPr>
          <a:lstStyle/>
          <a:p>
            <a:r>
              <a:rPr lang="en-MY" sz="2400" dirty="0"/>
              <a:t>Olympic volunteers will act as social emissaries publicizing Chinese and remote societies and presenting the mind blowing Chinese culture and the life of the Chinese individuals in the advanced time. </a:t>
            </a:r>
          </a:p>
          <a:p>
            <a:r>
              <a:rPr lang="en-MY" sz="2400" dirty="0"/>
              <a:t>Through the volunteer program, all exceptional human civic establishments will be learnt, concordant correspondence amongst Chinese and outside societies will be advanced.</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490" y="220717"/>
            <a:ext cx="7020910" cy="804042"/>
          </a:xfrm>
        </p:spPr>
        <p:txBody>
          <a:bodyPr>
            <a:normAutofit/>
          </a:bodyPr>
          <a:lstStyle/>
          <a:p>
            <a:r>
              <a:rPr lang="en-US" b="1" dirty="0"/>
              <a:t>Environmental</a:t>
            </a:r>
          </a:p>
        </p:txBody>
      </p:sp>
      <p:sp>
        <p:nvSpPr>
          <p:cNvPr id="3" name="Content Placeholder 2"/>
          <p:cNvSpPr>
            <a:spLocks noGrp="1"/>
          </p:cNvSpPr>
          <p:nvPr>
            <p:ph idx="1"/>
          </p:nvPr>
        </p:nvSpPr>
        <p:spPr>
          <a:xfrm>
            <a:off x="1292772" y="1024759"/>
            <a:ext cx="7583214" cy="5439102"/>
          </a:xfrm>
        </p:spPr>
        <p:txBody>
          <a:bodyPr>
            <a:normAutofit lnSpcReduction="10000"/>
          </a:bodyPr>
          <a:lstStyle/>
          <a:p>
            <a:r>
              <a:rPr lang="en-MY" sz="2400" dirty="0"/>
              <a:t>During the 2008 Olympic Games, Beijing concept emphasizes on areas that promotes international bonding, communication and unity (</a:t>
            </a:r>
            <a:r>
              <a:rPr lang="en-MY" sz="2400" dirty="0" err="1"/>
              <a:t>Webborn</a:t>
            </a:r>
            <a:r>
              <a:rPr lang="en-MY" sz="2400" dirty="0"/>
              <a:t>, 2008). </a:t>
            </a:r>
            <a:endParaRPr lang="en-MY" sz="2400" dirty="0" smtClean="0"/>
          </a:p>
          <a:p>
            <a:r>
              <a:rPr lang="en-MY" sz="2400" dirty="0"/>
              <a:t>Olympic Games educates the volunteers ways of uplifting the society and a better lifestyle based on the report of results</a:t>
            </a:r>
            <a:r>
              <a:rPr lang="en-MY" sz="2400" dirty="0" smtClean="0"/>
              <a:t>.</a:t>
            </a:r>
          </a:p>
          <a:p>
            <a:r>
              <a:rPr lang="en-MY" sz="2400" dirty="0"/>
              <a:t>The volunteering project in Beijing Olympic Games motivates the individual by intensifying a better society and quality of life in China. The influence of volunteering program is obtain experience and adapt to event such as Olympics to uplift the community awareness of environmental </a:t>
            </a:r>
            <a:r>
              <a:rPr lang="en-MY" sz="2400" dirty="0" smtClean="0"/>
              <a:t>issues.</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787" y="220718"/>
            <a:ext cx="6973614" cy="740979"/>
          </a:xfrm>
        </p:spPr>
        <p:txBody>
          <a:bodyPr/>
          <a:lstStyle/>
          <a:p>
            <a:r>
              <a:rPr lang="en-US" b="1" dirty="0"/>
              <a:t>Economic</a:t>
            </a:r>
          </a:p>
        </p:txBody>
      </p:sp>
      <p:sp>
        <p:nvSpPr>
          <p:cNvPr id="3" name="Content Placeholder 2"/>
          <p:cNvSpPr>
            <a:spLocks noGrp="1"/>
          </p:cNvSpPr>
          <p:nvPr>
            <p:ph idx="1"/>
          </p:nvPr>
        </p:nvSpPr>
        <p:spPr>
          <a:xfrm>
            <a:off x="1187671" y="993754"/>
            <a:ext cx="7346730" cy="4949525"/>
          </a:xfrm>
        </p:spPr>
        <p:txBody>
          <a:bodyPr>
            <a:normAutofit lnSpcReduction="10000"/>
          </a:bodyPr>
          <a:lstStyle/>
          <a:p>
            <a:r>
              <a:rPr lang="en-MY" sz="2400" dirty="0"/>
              <a:t>The economic effects accumulate from the Olympic are quite positive. The 2008 Beijing Olympic Games were declared that this event has attracted many tourists to the city of Beijing and also speculated that it had generated many revenues. (Coopers , </a:t>
            </a:r>
            <a:r>
              <a:rPr lang="en-MY" sz="2400" dirty="0" smtClean="0"/>
              <a:t>2004.</a:t>
            </a:r>
          </a:p>
          <a:p>
            <a:r>
              <a:rPr lang="en-MY" sz="2400" dirty="0"/>
              <a:t>The effect of volunteering system in Beijing Olympic Games which the volunteers got the chance to get nearer with the interpersonal organization by landing position openings less demanding in future. It has been foretold by professionals that 2008 Olympic Games will be aiming the beginning of a new chapter for China. </a:t>
            </a:r>
          </a:p>
          <a:p>
            <a:endParaRPr lang="en-MY" sz="2400" dirty="0" smtClean="0"/>
          </a:p>
          <a:p>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883" y="2191407"/>
            <a:ext cx="7598980" cy="1718441"/>
          </a:xfrm>
        </p:spPr>
        <p:txBody>
          <a:bodyPr>
            <a:normAutofit fontScale="90000"/>
          </a:bodyPr>
          <a:lstStyle/>
          <a:p>
            <a:r>
              <a:rPr lang="en-MY" sz="4900" b="1" dirty="0"/>
              <a:t>Review on the Future of the Olympic Games Foresight</a:t>
            </a:r>
            <a:r>
              <a:rPr lang="en-MY" sz="4000" dirty="0"/>
              <a:t/>
            </a:r>
            <a:br>
              <a:rPr lang="en-MY" sz="4000" dirty="0"/>
            </a:br>
            <a:endParaRPr lang="en-MY" sz="40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4125" y="551793"/>
            <a:ext cx="6591985" cy="5423338"/>
          </a:xfrm>
        </p:spPr>
        <p:txBody>
          <a:bodyPr>
            <a:normAutofit/>
          </a:bodyPr>
          <a:lstStyle/>
          <a:p>
            <a:r>
              <a:rPr lang="en-MY" sz="2400" dirty="0"/>
              <a:t>The impressive performance from all athletes  have symbolized a sense of harmony and peaceful all around the world which more than 200 nations are participating.</a:t>
            </a:r>
            <a:endParaRPr lang="en-US" sz="2400" dirty="0"/>
          </a:p>
          <a:p>
            <a:r>
              <a:rPr lang="en-MY" sz="2400" dirty="0"/>
              <a:t>However, there are also few significant that influence on their own country which included socio cultural, environment and economic development.</a:t>
            </a:r>
          </a:p>
          <a:p>
            <a:pPr>
              <a:buNone/>
            </a:pPr>
            <a:endParaRPr lang="en-MY"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594" y="378372"/>
            <a:ext cx="6589199" cy="1280890"/>
          </a:xfrm>
        </p:spPr>
        <p:txBody>
          <a:bodyPr/>
          <a:lstStyle/>
          <a:p>
            <a:r>
              <a:rPr lang="en-US" b="1" dirty="0" smtClean="0"/>
              <a:t>Environmental concerned</a:t>
            </a:r>
            <a:endParaRPr lang="en-MY" b="1" dirty="0"/>
          </a:p>
        </p:txBody>
      </p:sp>
      <p:sp>
        <p:nvSpPr>
          <p:cNvPr id="3" name="Content Placeholder 2"/>
          <p:cNvSpPr>
            <a:spLocks noGrp="1"/>
          </p:cNvSpPr>
          <p:nvPr>
            <p:ph idx="1"/>
          </p:nvPr>
        </p:nvSpPr>
        <p:spPr>
          <a:xfrm>
            <a:off x="1582594" y="1024760"/>
            <a:ext cx="7283820" cy="4840012"/>
          </a:xfrm>
        </p:spPr>
        <p:txBody>
          <a:bodyPr/>
          <a:lstStyle/>
          <a:p>
            <a:r>
              <a:rPr lang="en-MY" sz="2400" dirty="0" smtClean="0"/>
              <a:t>In future in Rio or London, they should take a consideration in taking Beijing as a example of a good environmental </a:t>
            </a:r>
            <a:r>
              <a:rPr lang="en-MY" sz="2400" dirty="0" smtClean="0"/>
              <a:t>friendly.</a:t>
            </a:r>
            <a:endParaRPr lang="en-MY" sz="2400" dirty="0" smtClean="0"/>
          </a:p>
          <a:p>
            <a:r>
              <a:rPr lang="en-MY" sz="2400" dirty="0" smtClean="0"/>
              <a:t>The improvement of environment in the surrounding of cities have fulfilled the mission in one of the Olympic vision which is go green Olympic in future Olympic in London, Rio or more other host community of </a:t>
            </a:r>
            <a:r>
              <a:rPr lang="en-MY" sz="2400" dirty="0" smtClean="0"/>
              <a:t>Olympic(Frontier, 2014</a:t>
            </a:r>
            <a:r>
              <a:rPr lang="en-MY" sz="2400" dirty="0" smtClean="0"/>
              <a:t>). </a:t>
            </a:r>
          </a:p>
          <a:p>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9808" y="520262"/>
            <a:ext cx="7106992" cy="5439104"/>
          </a:xfrm>
        </p:spPr>
        <p:txBody>
          <a:bodyPr>
            <a:normAutofit/>
          </a:bodyPr>
          <a:lstStyle/>
          <a:p>
            <a:r>
              <a:rPr lang="en-MY" sz="2400" dirty="0" smtClean="0"/>
              <a:t> In my own opinion, The government in each country should always enhance more campaign for the people on perceiving the environment in order to always ensure the air quality is in a clean situation in the future Olympic games( </a:t>
            </a:r>
            <a:r>
              <a:rPr lang="en-MY" sz="2400" dirty="0" err="1" smtClean="0"/>
              <a:t>Biduex</a:t>
            </a:r>
            <a:r>
              <a:rPr lang="en-MY" sz="2400" dirty="0" smtClean="0"/>
              <a:t>, 2016</a:t>
            </a:r>
            <a:r>
              <a:rPr lang="en-MY" sz="2400" dirty="0" smtClean="0"/>
              <a:t>).</a:t>
            </a:r>
          </a:p>
          <a:p>
            <a:pPr>
              <a:buNone/>
            </a:pPr>
            <a:endParaRPr lang="en-US" sz="2400" dirty="0"/>
          </a:p>
          <a:p>
            <a:endParaRPr lang="en-MY"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767" y="1"/>
            <a:ext cx="7088440" cy="1308538"/>
          </a:xfrm>
        </p:spPr>
        <p:txBody>
          <a:bodyPr/>
          <a:lstStyle/>
          <a:p>
            <a:r>
              <a:rPr lang="en-US" b="1" dirty="0"/>
              <a:t>Benefit and cost of the Olympic games in Beijing</a:t>
            </a:r>
            <a:r>
              <a:rPr lang="en-GB" dirty="0"/>
              <a:t> </a:t>
            </a:r>
            <a:endParaRPr lang="en-US" dirty="0"/>
          </a:p>
        </p:txBody>
      </p:sp>
      <p:sp>
        <p:nvSpPr>
          <p:cNvPr id="3" name="Content Placeholder 2"/>
          <p:cNvSpPr>
            <a:spLocks noGrp="1"/>
          </p:cNvSpPr>
          <p:nvPr>
            <p:ph idx="1"/>
          </p:nvPr>
        </p:nvSpPr>
        <p:spPr>
          <a:xfrm>
            <a:off x="1120125" y="1308539"/>
            <a:ext cx="7472082" cy="5272192"/>
          </a:xfrm>
        </p:spPr>
        <p:txBody>
          <a:bodyPr>
            <a:noAutofit/>
          </a:bodyPr>
          <a:lstStyle/>
          <a:p>
            <a:r>
              <a:rPr lang="en-US" sz="2400" dirty="0"/>
              <a:t>Beijing has proven to the whole world that they are capable of staging an incredible display of culture and sport.</a:t>
            </a:r>
          </a:p>
          <a:p>
            <a:r>
              <a:rPr lang="en-US" sz="2400" dirty="0"/>
              <a:t>Raised profile of China.</a:t>
            </a:r>
          </a:p>
          <a:p>
            <a:r>
              <a:rPr lang="en-US" sz="2400" dirty="0"/>
              <a:t>Job creation</a:t>
            </a:r>
          </a:p>
          <a:p>
            <a:r>
              <a:rPr lang="en-US" sz="2400" dirty="0"/>
              <a:t>Financial investment reached billion Yuan</a:t>
            </a:r>
          </a:p>
          <a:p>
            <a:r>
              <a:rPr lang="en-US" sz="2400" dirty="0"/>
              <a:t>THREE aspects which include </a:t>
            </a:r>
          </a:p>
          <a:p>
            <a:pPr lvl="1"/>
            <a:r>
              <a:rPr lang="en-US" sz="2000" dirty="0"/>
              <a:t>venues and accommodation</a:t>
            </a:r>
          </a:p>
          <a:p>
            <a:pPr lvl="1"/>
            <a:r>
              <a:rPr lang="en-US" sz="2000" dirty="0"/>
              <a:t>city’s infrastructure construction</a:t>
            </a:r>
          </a:p>
          <a:p>
            <a:pPr lvl="1"/>
            <a:r>
              <a:rPr lang="en-US" sz="2000" dirty="0"/>
              <a:t>hospitality facilities and direct</a:t>
            </a:r>
          </a:p>
          <a:p>
            <a:pPr marL="457200" lvl="1" indent="0">
              <a:buNone/>
            </a:pPr>
            <a:r>
              <a:rPr lang="en-US" sz="2000" dirty="0"/>
              <a:t>     cost to organizer </a:t>
            </a:r>
          </a:p>
        </p:txBody>
      </p:sp>
    </p:spTree>
    <p:extLst>
      <p:ext uri="{BB962C8B-B14F-4D97-AF65-F5344CB8AC3E}">
        <p14:creationId xmlns:p14="http://schemas.microsoft.com/office/powerpoint/2010/main" xmlns="" val="1485952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25" y="390255"/>
            <a:ext cx="6589199" cy="870986"/>
          </a:xfrm>
        </p:spPr>
        <p:txBody>
          <a:bodyPr/>
          <a:lstStyle/>
          <a:p>
            <a:r>
              <a:rPr lang="en-US" b="1" dirty="0" smtClean="0"/>
              <a:t>Economic Sustainability</a:t>
            </a:r>
            <a:endParaRPr lang="en-MY" b="1" dirty="0"/>
          </a:p>
        </p:txBody>
      </p:sp>
      <p:sp>
        <p:nvSpPr>
          <p:cNvPr id="3" name="Content Placeholder 2"/>
          <p:cNvSpPr>
            <a:spLocks noGrp="1"/>
          </p:cNvSpPr>
          <p:nvPr>
            <p:ph idx="1"/>
          </p:nvPr>
        </p:nvSpPr>
        <p:spPr>
          <a:xfrm>
            <a:off x="1614125" y="1072054"/>
            <a:ext cx="6795089" cy="4603531"/>
          </a:xfrm>
        </p:spPr>
        <p:txBody>
          <a:bodyPr>
            <a:noAutofit/>
          </a:bodyPr>
          <a:lstStyle/>
          <a:p>
            <a:r>
              <a:rPr lang="en-MY" sz="2400" dirty="0" smtClean="0"/>
              <a:t>The economic strategy should be enhance continuously during the future Olympic as it has brought up a lot of benefits in the country</a:t>
            </a:r>
            <a:r>
              <a:rPr lang="en-MY" sz="2400" dirty="0" smtClean="0"/>
              <a:t>.</a:t>
            </a:r>
            <a:endParaRPr lang="en-MY" sz="2400" dirty="0" smtClean="0"/>
          </a:p>
          <a:p>
            <a:r>
              <a:rPr lang="en-MY" sz="2400" dirty="0" smtClean="0"/>
              <a:t>The government should make a collaboration by coming out with a </a:t>
            </a:r>
            <a:r>
              <a:rPr lang="en-MY" sz="2400" dirty="0" smtClean="0"/>
              <a:t>new </a:t>
            </a:r>
            <a:r>
              <a:rPr lang="en-MY" sz="2400" dirty="0" smtClean="0"/>
              <a:t>department system with the tourist industry in order to enhance on the business of the local tourist.</a:t>
            </a:r>
            <a:endParaRPr lang="en-US" sz="2400" dirty="0" smtClean="0"/>
          </a:p>
          <a:p>
            <a:pPr>
              <a:buNone/>
            </a:pPr>
            <a:endParaRPr lang="en-MY"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1698" y="293914"/>
            <a:ext cx="6589546" cy="5145189"/>
          </a:xfrm>
        </p:spPr>
        <p:txBody>
          <a:bodyPr/>
          <a:lstStyle/>
          <a:p>
            <a:r>
              <a:rPr lang="en-MY" sz="2400" dirty="0" smtClean="0"/>
              <a:t>The visitors from other country also may provide increased in spending of money into the local economy which may benefits the economy of the country in </a:t>
            </a:r>
            <a:r>
              <a:rPr lang="en-MY" sz="2400" dirty="0" smtClean="0"/>
              <a:t>future (</a:t>
            </a:r>
            <a:r>
              <a:rPr lang="en-MY" sz="2400" dirty="0" smtClean="0"/>
              <a:t>William</a:t>
            </a:r>
            <a:r>
              <a:rPr lang="en-MY" sz="2400" dirty="0" smtClean="0"/>
              <a:t>, 2012).</a:t>
            </a:r>
            <a:endParaRPr lang="en-MY" sz="2400" dirty="0" smtClean="0"/>
          </a:p>
          <a:p>
            <a:r>
              <a:rPr lang="en-MY" sz="2400" dirty="0" smtClean="0"/>
              <a:t>In my opinion, the next four years of Olympic </a:t>
            </a:r>
            <a:r>
              <a:rPr lang="en-MY" sz="2400" dirty="0" smtClean="0"/>
              <a:t>games might be improve in term of gaining a profitable economics and also high quality of events in order to get a high expectation from the other countries in future. </a:t>
            </a:r>
            <a:r>
              <a:rPr lang="en-MY" sz="2400" b="1" dirty="0"/>
              <a:t/>
            </a:r>
            <a:br>
              <a:rPr lang="en-MY" sz="2400" b="1" dirty="0"/>
            </a:br>
            <a:endParaRPr lang="en-MY"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551" y="2427890"/>
            <a:ext cx="6589199" cy="1280890"/>
          </a:xfrm>
        </p:spPr>
        <p:txBody>
          <a:bodyPr>
            <a:normAutofit/>
          </a:bodyPr>
          <a:lstStyle/>
          <a:p>
            <a:pPr algn="ctr"/>
            <a:r>
              <a:rPr lang="en-US" sz="4400" b="1" dirty="0"/>
              <a:t>CONCLUSION</a:t>
            </a:r>
            <a:endParaRPr lang="en-MY" sz="4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4043" y="472966"/>
            <a:ext cx="6933571" cy="5186855"/>
          </a:xfrm>
        </p:spPr>
        <p:txBody>
          <a:bodyPr>
            <a:normAutofit/>
          </a:bodyPr>
          <a:lstStyle/>
          <a:p>
            <a:r>
              <a:rPr lang="en-MY" sz="2400" dirty="0"/>
              <a:t>Beijing Olympic games 2008 which such a huge event has organized successfully in involving gaining experiences through the social network, language and personal upbringing.</a:t>
            </a:r>
            <a:endParaRPr lang="en-US" sz="2400" dirty="0"/>
          </a:p>
          <a:p>
            <a:r>
              <a:rPr lang="en-MY" sz="2400" dirty="0"/>
              <a:t>Beijing as the host community of Olympic games have create a good image for China in successfully contributed all the process in the Olympic games.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15" y="383720"/>
            <a:ext cx="6589199" cy="767443"/>
          </a:xfrm>
        </p:spPr>
        <p:txBody>
          <a:bodyPr/>
          <a:lstStyle/>
          <a:p>
            <a:r>
              <a:rPr lang="en-US" b="1" dirty="0" smtClean="0"/>
              <a:t>References</a:t>
            </a:r>
            <a:endParaRPr lang="en-US" b="1" dirty="0"/>
          </a:p>
        </p:txBody>
      </p:sp>
      <p:sp>
        <p:nvSpPr>
          <p:cNvPr id="3" name="Content Placeholder 2"/>
          <p:cNvSpPr>
            <a:spLocks noGrp="1"/>
          </p:cNvSpPr>
          <p:nvPr>
            <p:ph idx="1"/>
          </p:nvPr>
        </p:nvSpPr>
        <p:spPr>
          <a:xfrm>
            <a:off x="1240970" y="1151163"/>
            <a:ext cx="7658101" cy="5021037"/>
          </a:xfrm>
        </p:spPr>
        <p:txBody>
          <a:bodyPr>
            <a:normAutofit/>
          </a:bodyPr>
          <a:lstStyle/>
          <a:p>
            <a:r>
              <a:rPr lang="en-MY" sz="2400" dirty="0" err="1" smtClean="0">
                <a:solidFill>
                  <a:schemeClr val="tx1"/>
                </a:solidFill>
              </a:rPr>
              <a:t>Hao</a:t>
            </a:r>
            <a:r>
              <a:rPr lang="en-MY" sz="2400" dirty="0" smtClean="0">
                <a:solidFill>
                  <a:schemeClr val="tx1"/>
                </a:solidFill>
              </a:rPr>
              <a:t> Chen. 2008. The Impact of 2008 Beijing Olympic Games on Chinese Tourism. [Online]. [10 June 2017]. Available from: </a:t>
            </a:r>
            <a:r>
              <a:rPr lang="en-MY" sz="2400" dirty="0" smtClean="0">
                <a:solidFill>
                  <a:schemeClr val="tx1"/>
                </a:solidFill>
                <a:hlinkClick r:id="rId2"/>
              </a:rPr>
              <a:t>http://</a:t>
            </a:r>
            <a:r>
              <a:rPr lang="en-MY" sz="2400" dirty="0" smtClean="0">
                <a:solidFill>
                  <a:schemeClr val="tx1"/>
                </a:solidFill>
                <a:hlinkClick r:id="rId2"/>
              </a:rPr>
              <a:t>www.cek.ef.uni-lj.si/magister/chen150-B.pdf</a:t>
            </a:r>
            <a:endParaRPr lang="en-US" sz="2400" dirty="0" smtClean="0">
              <a:solidFill>
                <a:schemeClr val="tx1"/>
              </a:solidFill>
            </a:endParaRPr>
          </a:p>
          <a:p>
            <a:r>
              <a:rPr lang="en-MY" sz="2400" dirty="0" smtClean="0">
                <a:solidFill>
                  <a:schemeClr val="tx1"/>
                </a:solidFill>
              </a:rPr>
              <a:t>Weed, M. 2007. Understanding Olympic Tourism. [Online]. [10 June 2017]. Available from: </a:t>
            </a:r>
            <a:r>
              <a:rPr lang="en-MY" sz="2400" dirty="0" smtClean="0">
                <a:solidFill>
                  <a:schemeClr val="tx1"/>
                </a:solidFill>
                <a:hlinkClick r:id="rId3"/>
              </a:rPr>
              <a:t>https://</a:t>
            </a:r>
            <a:r>
              <a:rPr lang="en-MY" sz="2400" dirty="0" smtClean="0">
                <a:solidFill>
                  <a:schemeClr val="tx1"/>
                </a:solidFill>
                <a:hlinkClick r:id="rId3"/>
              </a:rPr>
              <a:t>dspace.stir.ac.uk/bitstream/1893/2447/1/Review%20Essay%20for%20Tourism%20Management%20%282%29%5B1%5D.pdf</a:t>
            </a:r>
            <a:r>
              <a:rPr lang="en-MY" sz="2400" dirty="0" smtClean="0">
                <a:solidFill>
                  <a:schemeClr val="tx1"/>
                </a:solidFill>
              </a:rPr>
              <a:t> </a:t>
            </a:r>
            <a:endParaRPr lang="en-US" sz="2400" dirty="0" smtClean="0">
              <a:solidFill>
                <a:schemeClr val="tx1"/>
              </a:solidFill>
            </a:endParaRP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1" y="391886"/>
            <a:ext cx="7396842" cy="5519336"/>
          </a:xfrm>
        </p:spPr>
        <p:txBody>
          <a:bodyPr/>
          <a:lstStyle/>
          <a:p>
            <a:r>
              <a:rPr lang="en-MY" sz="2400" dirty="0" smtClean="0"/>
              <a:t>Jing </a:t>
            </a:r>
            <a:r>
              <a:rPr lang="en-MY" sz="2400" dirty="0" err="1" smtClean="0"/>
              <a:t>tian</a:t>
            </a:r>
            <a:r>
              <a:rPr lang="en-MY" sz="2400" dirty="0" smtClean="0"/>
              <a:t>. 2008. The 2008 Olympic Games Leveraging a “Best Ever” Games to Benefit Beijing. [Online]. [10 June 2017]. Available from: </a:t>
            </a:r>
            <a:r>
              <a:rPr lang="en-MY" sz="2400" dirty="0" smtClean="0">
                <a:hlinkClick r:id="rId2"/>
              </a:rPr>
              <a:t>http://</a:t>
            </a:r>
            <a:r>
              <a:rPr lang="en-MY" sz="2400" dirty="0" smtClean="0">
                <a:hlinkClick r:id="rId2"/>
              </a:rPr>
              <a:t>www.ccsenet.org/journal/index.php/ass/article/view/1596/1510</a:t>
            </a:r>
            <a:endParaRPr lang="en-US" sz="2400" dirty="0" smtClean="0"/>
          </a:p>
          <a:p>
            <a:r>
              <a:rPr lang="en-MY" sz="2400" dirty="0" smtClean="0"/>
              <a:t>BJTA (2005). FrontPage, [Online] Available at: </a:t>
            </a:r>
            <a:r>
              <a:rPr lang="en-MY" sz="2400" dirty="0" smtClean="0">
                <a:hlinkClick r:id="rId3"/>
              </a:rPr>
              <a:t>http://bjta.gov.cn</a:t>
            </a:r>
            <a:r>
              <a:rPr lang="en-MY" sz="2400" dirty="0" smtClean="0"/>
              <a:t> [Accessed: 10 June 2017].  </a:t>
            </a:r>
            <a:endParaRPr lang="en-US" sz="2400" dirty="0" smtClean="0"/>
          </a:p>
          <a:p>
            <a:r>
              <a:rPr lang="en-MY" sz="2400" dirty="0" smtClean="0"/>
              <a:t>BTTO (2002). Beijing Tourism Industry [Online] Available: </a:t>
            </a:r>
            <a:r>
              <a:rPr lang="en-MY" sz="2400" dirty="0" smtClean="0">
                <a:hlinkClick r:id="rId4"/>
              </a:rPr>
              <a:t>http://www.btto.gov.cn/gcfx/tjbgjzl/wjwmyly/200211010007.htm</a:t>
            </a:r>
            <a:r>
              <a:rPr lang="en-MY" sz="2400" dirty="0" smtClean="0"/>
              <a:t> [Accessed: 10 June 2017].</a:t>
            </a:r>
            <a:endParaRPr lang="en-US" sz="2400"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3243" y="244789"/>
            <a:ext cx="7413171" cy="5666154"/>
          </a:xfrm>
        </p:spPr>
        <p:txBody>
          <a:bodyPr>
            <a:normAutofit lnSpcReduction="10000"/>
          </a:bodyPr>
          <a:lstStyle/>
          <a:p>
            <a:r>
              <a:rPr lang="en-MY" sz="2400" dirty="0" smtClean="0"/>
              <a:t>BOCOG (2003b). The Emblem of Beijing 2008 Olympic Games and Its Cultural Connotation, [Online] Available at: </a:t>
            </a:r>
            <a:r>
              <a:rPr lang="en-MY" sz="2400" dirty="0" smtClean="0">
                <a:hlinkClick r:id="rId2"/>
              </a:rPr>
              <a:t>http://en.beijing-2008.org/13/59/article211615913.shtml</a:t>
            </a:r>
            <a:r>
              <a:rPr lang="en-MY" sz="2400" dirty="0" smtClean="0"/>
              <a:t> [Accessed: 10 June 2017</a:t>
            </a:r>
            <a:r>
              <a:rPr lang="en-MY" sz="2400" dirty="0" smtClean="0"/>
              <a:t>].</a:t>
            </a:r>
            <a:endParaRPr lang="en-US" sz="2400" dirty="0" smtClean="0"/>
          </a:p>
          <a:p>
            <a:r>
              <a:rPr lang="en-MY" sz="2400" dirty="0" smtClean="0"/>
              <a:t>The Olympic Museum (2012). The Olympic Museum. [Online]. 2012. Available from: </a:t>
            </a:r>
            <a:r>
              <a:rPr lang="en-MY" sz="2400" dirty="0" smtClean="0">
                <a:hlinkClick r:id="rId3"/>
              </a:rPr>
              <a:t>https://stillmed.olympic.org/Documents/Reports/EN/en_report_668.pdf</a:t>
            </a:r>
            <a:r>
              <a:rPr lang="en-MY" sz="2400" dirty="0" smtClean="0"/>
              <a:t>. [Accessed: 31 May 2017</a:t>
            </a:r>
            <a:r>
              <a:rPr lang="en-MY" sz="2400" dirty="0" smtClean="0"/>
              <a:t>].</a:t>
            </a:r>
            <a:endParaRPr lang="en-US" sz="2400" dirty="0" smtClean="0"/>
          </a:p>
          <a:p>
            <a:r>
              <a:rPr lang="en-MY" sz="2400" dirty="0" err="1" smtClean="0"/>
              <a:t>Seligsohn</a:t>
            </a:r>
            <a:r>
              <a:rPr lang="en-MY" sz="2400" dirty="0" smtClean="0"/>
              <a:t>, D. (2008). Was It "The Green Olympics?" | World Resources Institute. [Online]. 2008. Wri.org. Available from: </a:t>
            </a:r>
            <a:r>
              <a:rPr lang="en-MY" sz="2400" dirty="0" smtClean="0">
                <a:hlinkClick r:id="rId4"/>
              </a:rPr>
              <a:t>http://www.wri.org/blog/2008/08/was-it-green-olympics</a:t>
            </a:r>
            <a:r>
              <a:rPr lang="en-MY" sz="2400" dirty="0" smtClean="0"/>
              <a:t>. [Accessed: 2 June 2017].</a:t>
            </a:r>
            <a:endParaRPr lang="en-US" sz="2400"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2229" y="212271"/>
            <a:ext cx="7445828" cy="5715000"/>
          </a:xfrm>
        </p:spPr>
        <p:txBody>
          <a:bodyPr>
            <a:normAutofit lnSpcReduction="10000"/>
          </a:bodyPr>
          <a:lstStyle/>
          <a:p>
            <a:r>
              <a:rPr lang="en-MY" sz="2400" dirty="0" err="1" smtClean="0"/>
              <a:t>Ashton.A</a:t>
            </a:r>
            <a:r>
              <a:rPr lang="en-MY" sz="2400" dirty="0" smtClean="0"/>
              <a:t>. (2008). The 2008 Olympics’ Impact on China – China Business Review. [Online]. 2008. Chinabusinessreview.com. Available from: </a:t>
            </a:r>
            <a:r>
              <a:rPr lang="en-MY" sz="2400" dirty="0" smtClean="0">
                <a:hlinkClick r:id="rId2"/>
              </a:rPr>
              <a:t>https://www.chinabusinessreview.com/the-2008-olympics-impact-on-china/</a:t>
            </a:r>
            <a:r>
              <a:rPr lang="en-MY" sz="2400" dirty="0" smtClean="0"/>
              <a:t>. [Accessed: 2 June 2017</a:t>
            </a:r>
            <a:r>
              <a:rPr lang="en-MY" sz="2400" dirty="0" smtClean="0"/>
              <a:t>].</a:t>
            </a:r>
            <a:endParaRPr lang="en-US" sz="2400" dirty="0" smtClean="0"/>
          </a:p>
          <a:p>
            <a:r>
              <a:rPr lang="en-MY" sz="2400" dirty="0" smtClean="0"/>
              <a:t>Enoch, Y. (2015). Economic Costs and Benefits of Beijing Olympics 2008 (IB Geography - …. [Online]. 2015. Slideshare.net. Available from: </a:t>
            </a:r>
            <a:r>
              <a:rPr lang="en-MY" sz="2400" dirty="0" smtClean="0">
                <a:hlinkClick r:id="rId3"/>
              </a:rPr>
              <a:t>https://www.slideshare.net/EnochYambilla/china-48005812</a:t>
            </a:r>
            <a:r>
              <a:rPr lang="en-MY" sz="2400" dirty="0" smtClean="0"/>
              <a:t>. [Accessed: 5 June 2017</a:t>
            </a:r>
            <a:r>
              <a:rPr lang="en-MY" sz="2400" dirty="0" smtClean="0"/>
              <a:t>].</a:t>
            </a:r>
            <a:endParaRPr lang="en-US" sz="2400" dirty="0" smtClean="0"/>
          </a:p>
          <a:p>
            <a:r>
              <a:rPr lang="en-MY" sz="2400" dirty="0" smtClean="0"/>
              <a:t>BIDEAUX, Abigail. "What Are The Environmental Impacts Of The Olympic Games? | 1 Million Women". </a:t>
            </a:r>
            <a:r>
              <a:rPr lang="en-MY" sz="2400" i="1" dirty="0" smtClean="0"/>
              <a:t>1millionwomen.com.au</a:t>
            </a:r>
            <a:r>
              <a:rPr lang="en-MY" sz="2400" dirty="0" smtClean="0"/>
              <a:t>. </a:t>
            </a:r>
            <a:r>
              <a:rPr lang="en-MY" sz="2400" dirty="0" err="1" smtClean="0"/>
              <a:t>N.p</a:t>
            </a:r>
            <a:r>
              <a:rPr lang="en-MY" sz="2400" dirty="0" smtClean="0"/>
              <a:t>., 2016. Web. 13 June 2017.</a:t>
            </a:r>
            <a:endParaRPr lang="en-US" sz="2400"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215" y="277586"/>
            <a:ext cx="7331528" cy="5633636"/>
          </a:xfrm>
        </p:spPr>
        <p:txBody>
          <a:bodyPr/>
          <a:lstStyle/>
          <a:p>
            <a:r>
              <a:rPr lang="en-MY" b="1" dirty="0" smtClean="0"/>
              <a:t> </a:t>
            </a:r>
            <a:r>
              <a:rPr lang="en-MY" sz="2400" dirty="0" smtClean="0"/>
              <a:t>Frontier. "The Environmental Impact Of The Olympics". </a:t>
            </a:r>
            <a:r>
              <a:rPr lang="en-MY" sz="2400" i="1" dirty="0" err="1" smtClean="0"/>
              <a:t>HuffPost</a:t>
            </a:r>
            <a:r>
              <a:rPr lang="en-MY" sz="2400" i="1" dirty="0" smtClean="0"/>
              <a:t> UK</a:t>
            </a:r>
            <a:r>
              <a:rPr lang="en-MY" sz="2400" dirty="0" smtClean="0"/>
              <a:t>. </a:t>
            </a:r>
            <a:r>
              <a:rPr lang="en-MY" sz="2400" dirty="0" err="1" smtClean="0"/>
              <a:t>N.p</a:t>
            </a:r>
            <a:r>
              <a:rPr lang="en-MY" sz="2400" dirty="0" smtClean="0"/>
              <a:t>., 2014. Web. 13 June 2017</a:t>
            </a:r>
            <a:r>
              <a:rPr lang="en-MY" sz="2400" dirty="0" smtClean="0"/>
              <a:t>.</a:t>
            </a:r>
            <a:endParaRPr lang="en-US" sz="2400" dirty="0" smtClean="0"/>
          </a:p>
          <a:p>
            <a:r>
              <a:rPr lang="en-MY" sz="2400" b="1" dirty="0" smtClean="0"/>
              <a:t> </a:t>
            </a:r>
            <a:r>
              <a:rPr lang="en-MY" sz="2400" dirty="0" smtClean="0"/>
              <a:t>William, Mao. "It's Not Easy Being Green: The Sustainable Economic Impact Of The Olympic Games". </a:t>
            </a:r>
            <a:r>
              <a:rPr lang="en-MY" sz="2400" i="1" dirty="0" err="1" smtClean="0"/>
              <a:t>HuffPost</a:t>
            </a:r>
            <a:r>
              <a:rPr lang="en-MY" sz="2400" i="1" dirty="0" smtClean="0"/>
              <a:t> UK</a:t>
            </a:r>
            <a:r>
              <a:rPr lang="en-MY" sz="2400" dirty="0" smtClean="0"/>
              <a:t>. </a:t>
            </a:r>
            <a:r>
              <a:rPr lang="en-MY" sz="2400" dirty="0" err="1" smtClean="0"/>
              <a:t>N.p</a:t>
            </a:r>
            <a:r>
              <a:rPr lang="en-MY" sz="2400" dirty="0" smtClean="0"/>
              <a:t>., 2012. Web. 13 June 2017.</a:t>
            </a:r>
            <a:endParaRPr lang="en-US" sz="2400"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2412124"/>
            <a:ext cx="5811433" cy="1643496"/>
          </a:xfrm>
        </p:spPr>
        <p:txBody>
          <a:bodyPr>
            <a:normAutofit/>
          </a:bodyPr>
          <a:lstStyle/>
          <a:p>
            <a:pPr algn="ctr"/>
            <a:r>
              <a:rPr lang="en-US" sz="6000" b="1" dirty="0"/>
              <a:t>THE 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32" y="189186"/>
            <a:ext cx="6784428" cy="1280890"/>
          </a:xfrm>
        </p:spPr>
        <p:txBody>
          <a:bodyPr/>
          <a:lstStyle/>
          <a:p>
            <a:r>
              <a:rPr lang="en-US" b="1" dirty="0"/>
              <a:t>China 's profit and cost in Beijing Olympic </a:t>
            </a:r>
            <a:endParaRPr lang="en-US" dirty="0"/>
          </a:p>
        </p:txBody>
      </p:sp>
      <p:sp>
        <p:nvSpPr>
          <p:cNvPr id="3" name="Content Placeholder 2"/>
          <p:cNvSpPr>
            <a:spLocks noGrp="1"/>
          </p:cNvSpPr>
          <p:nvPr>
            <p:ph idx="1"/>
          </p:nvPr>
        </p:nvSpPr>
        <p:spPr>
          <a:xfrm>
            <a:off x="896665" y="4524702"/>
            <a:ext cx="7886700" cy="1038041"/>
          </a:xfrm>
        </p:spPr>
        <p:txBody>
          <a:bodyPr>
            <a:normAutofit/>
          </a:bodyPr>
          <a:lstStyle/>
          <a:p>
            <a:r>
              <a:rPr lang="en-US" sz="2400" dirty="0"/>
              <a:t>Beijing Olympic Games revenue reaches 205 billion Yuan of revenue.</a:t>
            </a:r>
            <a:r>
              <a:rPr lang="en-GB" sz="2400" dirty="0"/>
              <a:t> </a:t>
            </a:r>
            <a:endParaRPr lang="en-US" sz="2400" dirty="0"/>
          </a:p>
        </p:txBody>
      </p:sp>
      <p:pic>
        <p:nvPicPr>
          <p:cNvPr id="5" name="Picture 4" descr="Screen%20Shot%202017-06-05%20at%205.29.25%20PM.png"/>
          <p:cNvPicPr/>
          <p:nvPr/>
        </p:nvPicPr>
        <p:blipFill>
          <a:blip r:embed="rId3">
            <a:extLst>
              <a:ext uri="{28A0092B-C50C-407E-A947-70E740481C1C}">
                <a14:useLocalDpi xmlns:a14="http://schemas.microsoft.com/office/drawing/2010/main" xmlns="" val="0"/>
              </a:ext>
            </a:extLst>
          </a:blip>
          <a:srcRect/>
          <a:stretch>
            <a:fillRect/>
          </a:stretch>
        </p:blipFill>
        <p:spPr bwMode="auto">
          <a:xfrm>
            <a:off x="896665" y="1470076"/>
            <a:ext cx="7886700" cy="2850776"/>
          </a:xfrm>
          <a:prstGeom prst="rect">
            <a:avLst/>
          </a:prstGeom>
          <a:noFill/>
          <a:ln>
            <a:noFill/>
          </a:ln>
        </p:spPr>
      </p:pic>
    </p:spTree>
    <p:extLst>
      <p:ext uri="{BB962C8B-B14F-4D97-AF65-F5344CB8AC3E}">
        <p14:creationId xmlns:p14="http://schemas.microsoft.com/office/powerpoint/2010/main" xmlns="" val="100338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20Shot%202017-06-05%20at%205.39.32%20PM.png"/>
          <p:cNvPicPr/>
          <p:nvPr/>
        </p:nvPicPr>
        <p:blipFill>
          <a:blip r:embed="rId3">
            <a:extLst>
              <a:ext uri="{28A0092B-C50C-407E-A947-70E740481C1C}">
                <a14:useLocalDpi xmlns:a14="http://schemas.microsoft.com/office/drawing/2010/main" xmlns="" val="0"/>
              </a:ext>
            </a:extLst>
          </a:blip>
          <a:srcRect/>
          <a:stretch>
            <a:fillRect/>
          </a:stretch>
        </p:blipFill>
        <p:spPr bwMode="auto">
          <a:xfrm>
            <a:off x="847164" y="188259"/>
            <a:ext cx="7234518" cy="6669741"/>
          </a:xfrm>
          <a:prstGeom prst="rect">
            <a:avLst/>
          </a:prstGeom>
          <a:noFill/>
          <a:ln>
            <a:noFill/>
          </a:ln>
        </p:spPr>
      </p:pic>
    </p:spTree>
    <p:extLst>
      <p:ext uri="{BB962C8B-B14F-4D97-AF65-F5344CB8AC3E}">
        <p14:creationId xmlns:p14="http://schemas.microsoft.com/office/powerpoint/2010/main" xmlns="" val="163521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1873420"/>
              </p:ext>
            </p:extLst>
          </p:nvPr>
        </p:nvGraphicFramePr>
        <p:xfrm>
          <a:off x="1249534" y="2191407"/>
          <a:ext cx="6995832" cy="2194560"/>
        </p:xfrm>
        <a:graphic>
          <a:graphicData uri="http://schemas.openxmlformats.org/drawingml/2006/table">
            <a:tbl>
              <a:tblPr firstRow="1" firstCol="1" bandRow="1">
                <a:tableStyleId>{10A1B5D5-9B99-4C35-A422-299274C87663}</a:tableStyleId>
              </a:tblPr>
              <a:tblGrid>
                <a:gridCol w="3497916">
                  <a:extLst>
                    <a:ext uri="{9D8B030D-6E8A-4147-A177-3AD203B41FA5}">
                      <a16:colId xmlns="" xmlns:a16="http://schemas.microsoft.com/office/drawing/2014/main" val="20000"/>
                    </a:ext>
                  </a:extLst>
                </a:gridCol>
                <a:gridCol w="3497916">
                  <a:extLst>
                    <a:ext uri="{9D8B030D-6E8A-4147-A177-3AD203B41FA5}">
                      <a16:colId xmlns="" xmlns:a16="http://schemas.microsoft.com/office/drawing/2014/main" val="20001"/>
                    </a:ext>
                  </a:extLst>
                </a:gridCol>
              </a:tblGrid>
              <a:tr h="460562">
                <a:tc>
                  <a:txBody>
                    <a:bodyPr/>
                    <a:lstStyle/>
                    <a:p>
                      <a:pPr algn="just">
                        <a:lnSpc>
                          <a:spcPct val="150000"/>
                        </a:lnSpc>
                        <a:spcAft>
                          <a:spcPts val="0"/>
                        </a:spcAft>
                      </a:pPr>
                      <a:r>
                        <a:rPr lang="en-US" sz="2400" dirty="0">
                          <a:effectLst/>
                        </a:rPr>
                        <a:t>Item</a:t>
                      </a:r>
                      <a:endParaRPr lang="en-GB" sz="1600" dirty="0">
                        <a:effectLst/>
                        <a:latin typeface="Times New Roman" charset="0"/>
                        <a:ea typeface="Times New Roman" charset="0"/>
                        <a:cs typeface="Times New Roman"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just">
                        <a:lnSpc>
                          <a:spcPct val="150000"/>
                        </a:lnSpc>
                        <a:spcAft>
                          <a:spcPts val="0"/>
                        </a:spcAft>
                      </a:pPr>
                      <a:r>
                        <a:rPr lang="en-US" sz="2400" dirty="0">
                          <a:effectLst/>
                        </a:rPr>
                        <a:t>Amount (billion Yuan)</a:t>
                      </a:r>
                      <a:endParaRPr lang="en-GB" sz="1600" dirty="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460562">
                <a:tc>
                  <a:txBody>
                    <a:bodyPr/>
                    <a:lstStyle/>
                    <a:p>
                      <a:pPr algn="just">
                        <a:lnSpc>
                          <a:spcPct val="150000"/>
                        </a:lnSpc>
                        <a:spcAft>
                          <a:spcPts val="0"/>
                        </a:spcAft>
                      </a:pPr>
                      <a:r>
                        <a:rPr lang="en-US" sz="2400" dirty="0">
                          <a:effectLst/>
                        </a:rPr>
                        <a:t>Income</a:t>
                      </a:r>
                      <a:endParaRPr lang="en-GB" sz="1600" dirty="0">
                        <a:effectLst/>
                        <a:latin typeface="Times New Roman" charset="0"/>
                        <a:ea typeface="Times New Roman" charset="0"/>
                        <a:cs typeface="Times New Roman"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just">
                        <a:lnSpc>
                          <a:spcPct val="150000"/>
                        </a:lnSpc>
                        <a:spcAft>
                          <a:spcPts val="0"/>
                        </a:spcAft>
                      </a:pPr>
                      <a:r>
                        <a:rPr lang="en-US" sz="2400" dirty="0">
                          <a:effectLst/>
                        </a:rPr>
                        <a:t>205</a:t>
                      </a:r>
                      <a:endParaRPr lang="en-GB" sz="1600" dirty="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1"/>
                  </a:ext>
                </a:extLst>
              </a:tr>
              <a:tr h="460562">
                <a:tc>
                  <a:txBody>
                    <a:bodyPr/>
                    <a:lstStyle/>
                    <a:p>
                      <a:pPr algn="just">
                        <a:lnSpc>
                          <a:spcPct val="150000"/>
                        </a:lnSpc>
                        <a:spcAft>
                          <a:spcPts val="0"/>
                        </a:spcAft>
                      </a:pPr>
                      <a:r>
                        <a:rPr lang="en-US" sz="2400" dirty="0">
                          <a:effectLst/>
                        </a:rPr>
                        <a:t>Expenditure</a:t>
                      </a:r>
                      <a:endParaRPr lang="en-GB" sz="1600" dirty="0">
                        <a:effectLst/>
                        <a:latin typeface="Times New Roman" charset="0"/>
                        <a:ea typeface="Times New Roman" charset="0"/>
                        <a:cs typeface="Times New Roman"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just">
                        <a:lnSpc>
                          <a:spcPct val="150000"/>
                        </a:lnSpc>
                        <a:spcAft>
                          <a:spcPts val="0"/>
                        </a:spcAft>
                      </a:pPr>
                      <a:r>
                        <a:rPr lang="en-US" sz="2400" dirty="0">
                          <a:effectLst/>
                        </a:rPr>
                        <a:t>193.43</a:t>
                      </a:r>
                      <a:endParaRPr lang="en-GB" sz="1600" dirty="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2"/>
                  </a:ext>
                </a:extLst>
              </a:tr>
              <a:tr h="460562">
                <a:tc>
                  <a:txBody>
                    <a:bodyPr/>
                    <a:lstStyle/>
                    <a:p>
                      <a:pPr algn="just">
                        <a:lnSpc>
                          <a:spcPct val="150000"/>
                        </a:lnSpc>
                        <a:spcAft>
                          <a:spcPts val="0"/>
                        </a:spcAft>
                      </a:pPr>
                      <a:r>
                        <a:rPr lang="en-US" sz="2400" dirty="0">
                          <a:effectLst/>
                        </a:rPr>
                        <a:t>profit</a:t>
                      </a:r>
                      <a:endParaRPr lang="en-GB" sz="1600" dirty="0">
                        <a:effectLst/>
                        <a:latin typeface="Times New Roman" charset="0"/>
                        <a:ea typeface="Times New Roman" charset="0"/>
                        <a:cs typeface="Times New Roman"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just">
                        <a:lnSpc>
                          <a:spcPct val="150000"/>
                        </a:lnSpc>
                        <a:spcAft>
                          <a:spcPts val="0"/>
                        </a:spcAft>
                      </a:pPr>
                      <a:r>
                        <a:rPr lang="en-US" sz="2400" dirty="0">
                          <a:effectLst/>
                        </a:rPr>
                        <a:t>11.57</a:t>
                      </a:r>
                      <a:endParaRPr lang="en-GB" sz="1600" dirty="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3"/>
                  </a:ext>
                </a:extLst>
              </a:tr>
            </a:tbl>
          </a:graphicData>
        </a:graphic>
      </p:graphicFrame>
      <p:sp>
        <p:nvSpPr>
          <p:cNvPr id="5" name="Rectangle 1"/>
          <p:cNvSpPr>
            <a:spLocks noChangeArrowheads="1"/>
          </p:cNvSpPr>
          <p:nvPr/>
        </p:nvSpPr>
        <p:spPr bwMode="auto">
          <a:xfrm>
            <a:off x="912429" y="1360410"/>
            <a:ext cx="761671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Table 3. Beijing Olympic Games financial balance of payments.</a:t>
            </a:r>
          </a:p>
        </p:txBody>
      </p:sp>
      <p:sp>
        <p:nvSpPr>
          <p:cNvPr id="6" name="Rectangle 5"/>
          <p:cNvSpPr/>
          <p:nvPr/>
        </p:nvSpPr>
        <p:spPr>
          <a:xfrm>
            <a:off x="912428" y="4632538"/>
            <a:ext cx="7837433" cy="830997"/>
          </a:xfrm>
          <a:prstGeom prst="rect">
            <a:avLst/>
          </a:prstGeom>
        </p:spPr>
        <p:txBody>
          <a:bodyPr wrap="square">
            <a:spAutoFit/>
          </a:bodyPr>
          <a:lstStyle/>
          <a:p>
            <a:pPr lvl="0" eaLnBrk="0" fontAlgn="base" hangingPunct="0">
              <a:spcBef>
                <a:spcPct val="0"/>
              </a:spcBef>
              <a:spcAft>
                <a:spcPct val="0"/>
              </a:spcAft>
            </a:pPr>
            <a:r>
              <a:rPr lang="en-US" altLang="en-US" sz="2400" dirty="0"/>
              <a:t>Source: International Olympic Commitment Marketing Report 2008.</a:t>
            </a:r>
          </a:p>
        </p:txBody>
      </p:sp>
    </p:spTree>
    <p:extLst>
      <p:ext uri="{BB962C8B-B14F-4D97-AF65-F5344CB8AC3E}">
        <p14:creationId xmlns:p14="http://schemas.microsoft.com/office/powerpoint/2010/main" xmlns="" val="172124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9" y="299545"/>
            <a:ext cx="7567447" cy="1280890"/>
          </a:xfrm>
        </p:spPr>
        <p:txBody>
          <a:bodyPr>
            <a:noAutofit/>
          </a:bodyPr>
          <a:lstStyle/>
          <a:p>
            <a:r>
              <a:rPr lang="en-US" b="1" dirty="0"/>
              <a:t>Financial Revenue and Expenditure of the International Olympic Committee </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69393" y="2029579"/>
            <a:ext cx="7644301" cy="4141694"/>
          </a:xfrm>
        </p:spPr>
      </p:pic>
    </p:spTree>
    <p:extLst>
      <p:ext uri="{BB962C8B-B14F-4D97-AF65-F5344CB8AC3E}">
        <p14:creationId xmlns:p14="http://schemas.microsoft.com/office/powerpoint/2010/main" xmlns="" val="163531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430640" y="224117"/>
            <a:ext cx="7339694" cy="5010035"/>
          </a:xfrm>
        </p:spPr>
      </p:pic>
    </p:spTree>
    <p:extLst>
      <p:ext uri="{BB962C8B-B14F-4D97-AF65-F5344CB8AC3E}">
        <p14:creationId xmlns:p14="http://schemas.microsoft.com/office/powerpoint/2010/main" xmlns="" val="80369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890" y="204952"/>
            <a:ext cx="7246096" cy="1280890"/>
          </a:xfrm>
        </p:spPr>
        <p:txBody>
          <a:bodyPr>
            <a:normAutofit fontScale="90000"/>
          </a:bodyPr>
          <a:lstStyle/>
          <a:p>
            <a:r>
              <a:rPr lang="en-US" sz="4000" b="1" dirty="0"/>
              <a:t>The Impact of Beijing Olympic Games on China 's Economy</a:t>
            </a:r>
            <a:r>
              <a:rPr lang="en-GB" dirty="0"/>
              <a:t/>
            </a:r>
            <a:br>
              <a:rPr lang="en-GB" dirty="0"/>
            </a:br>
            <a:endParaRPr lang="en-US" dirty="0"/>
          </a:p>
        </p:txBody>
      </p:sp>
      <p:sp>
        <p:nvSpPr>
          <p:cNvPr id="3" name="Content Placeholder 2"/>
          <p:cNvSpPr>
            <a:spLocks noGrp="1"/>
          </p:cNvSpPr>
          <p:nvPr>
            <p:ph idx="1"/>
          </p:nvPr>
        </p:nvSpPr>
        <p:spPr>
          <a:xfrm>
            <a:off x="1629891" y="1485842"/>
            <a:ext cx="7246095" cy="4425380"/>
          </a:xfrm>
        </p:spPr>
        <p:txBody>
          <a:bodyPr>
            <a:normAutofit/>
          </a:bodyPr>
          <a:lstStyle/>
          <a:p>
            <a:r>
              <a:rPr lang="en-US" sz="2400" dirty="0"/>
              <a:t>China’s economic impact was mainly reflecting in two aspects which is </a:t>
            </a:r>
            <a:r>
              <a:rPr lang="en-US" sz="2400" b="1" dirty="0"/>
              <a:t>tangible</a:t>
            </a:r>
            <a:r>
              <a:rPr lang="en-US" sz="2400" dirty="0"/>
              <a:t> and </a:t>
            </a:r>
            <a:r>
              <a:rPr lang="en-US" sz="2400" b="1" dirty="0"/>
              <a:t>intangible</a:t>
            </a:r>
            <a:r>
              <a:rPr lang="en-US" sz="2400" dirty="0"/>
              <a:t>.</a:t>
            </a:r>
            <a:r>
              <a:rPr lang="en-GB" sz="2400" dirty="0"/>
              <a:t> </a:t>
            </a:r>
          </a:p>
          <a:p>
            <a:r>
              <a:rPr lang="en-US" sz="2400" b="1" dirty="0"/>
              <a:t>Tangible</a:t>
            </a:r>
            <a:r>
              <a:rPr lang="en-US" sz="2400" dirty="0"/>
              <a:t> influence refers to the demand in the event such as investment demand, consumer demand, expanding employment in China and export demand. </a:t>
            </a:r>
          </a:p>
          <a:p>
            <a:r>
              <a:rPr lang="en-US" sz="2400" b="1" dirty="0"/>
              <a:t>Intangible</a:t>
            </a:r>
            <a:r>
              <a:rPr lang="en-US" sz="2400" dirty="0"/>
              <a:t> influence refers to impact of China in hosting Olympic which are openness, environment, credibility, national reputation and image.</a:t>
            </a:r>
            <a:r>
              <a:rPr lang="en-GB" sz="2400" dirty="0"/>
              <a:t> </a:t>
            </a:r>
            <a:endParaRPr lang="en-US" sz="2400" dirty="0"/>
          </a:p>
        </p:txBody>
      </p:sp>
    </p:spTree>
    <p:extLst>
      <p:ext uri="{BB962C8B-B14F-4D97-AF65-F5344CB8AC3E}">
        <p14:creationId xmlns:p14="http://schemas.microsoft.com/office/powerpoint/2010/main" xmlns="" val="8017830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457</TotalTime>
  <Words>3677</Words>
  <Application>Microsoft Office PowerPoint</Application>
  <PresentationFormat>On-screen Show (4:3)</PresentationFormat>
  <Paragraphs>168</Paragraphs>
  <Slides>39</Slides>
  <Notes>28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Wisp</vt:lpstr>
      <vt:lpstr>EVT 3202 Olympic Impact and Legacies</vt:lpstr>
      <vt:lpstr>Introduction</vt:lpstr>
      <vt:lpstr>Benefit and cost of the Olympic games in Beijing </vt:lpstr>
      <vt:lpstr>China 's profit and cost in Beijing Olympic </vt:lpstr>
      <vt:lpstr>Slide 5</vt:lpstr>
      <vt:lpstr>Slide 6</vt:lpstr>
      <vt:lpstr>Financial Revenue and Expenditure of the International Olympic Committee </vt:lpstr>
      <vt:lpstr>Slide 8</vt:lpstr>
      <vt:lpstr>The Impact of Beijing Olympic Games on China 's Economy </vt:lpstr>
      <vt:lpstr>Discuss strategies for leveraging Olympic Games economic impacts for a wider tourism benefit for the local business community. </vt:lpstr>
      <vt:lpstr>Slide 11</vt:lpstr>
      <vt:lpstr>Strategies used to leverage the tourism in Beijing:</vt:lpstr>
      <vt:lpstr>Slide 13</vt:lpstr>
      <vt:lpstr>Slide 14</vt:lpstr>
      <vt:lpstr>Slide 15</vt:lpstr>
      <vt:lpstr>Slide 16</vt:lpstr>
      <vt:lpstr>Slide 17</vt:lpstr>
      <vt:lpstr>Slide 18</vt:lpstr>
      <vt:lpstr>Slide 19</vt:lpstr>
      <vt:lpstr>Slide 20</vt:lpstr>
      <vt:lpstr>Impact and Legacies of Volunteering Programmes</vt:lpstr>
      <vt:lpstr>Slide 22</vt:lpstr>
      <vt:lpstr>Social Cultural</vt:lpstr>
      <vt:lpstr>Environmental</vt:lpstr>
      <vt:lpstr>Economic</vt:lpstr>
      <vt:lpstr>Review on the Future of the Olympic Games Foresight </vt:lpstr>
      <vt:lpstr>Slide 27</vt:lpstr>
      <vt:lpstr>Environmental concerned</vt:lpstr>
      <vt:lpstr>Slide 29</vt:lpstr>
      <vt:lpstr>Economic Sustainability</vt:lpstr>
      <vt:lpstr>Slide 31</vt:lpstr>
      <vt:lpstr>CONCLUSION</vt:lpstr>
      <vt:lpstr>Slide 33</vt:lpstr>
      <vt:lpstr>References</vt:lpstr>
      <vt:lpstr>Slide 35</vt:lpstr>
      <vt:lpstr>Slide 36</vt:lpstr>
      <vt:lpstr>Slide 37</vt:lpstr>
      <vt:lpstr>Slide 38</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Chia Siang Lim [Student-BUS]</dc:creator>
  <cp:lastModifiedBy>User</cp:lastModifiedBy>
  <cp:revision>56</cp:revision>
  <dcterms:created xsi:type="dcterms:W3CDTF">2017-06-08T08:20:59Z</dcterms:created>
  <dcterms:modified xsi:type="dcterms:W3CDTF">2017-06-13T15:11:46Z</dcterms:modified>
</cp:coreProperties>
</file>