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17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-34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6687B-024B-4E0B-A17D-299803D2ABED}" type="datetimeFigureOut">
              <a:rPr lang="en-GB" smtClean="0"/>
              <a:t>28/02/2014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01BE1-40A7-404B-BC3A-0206BA36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099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44F36-EC00-4D4B-8BE5-1096E7974131}" type="datetimeFigureOut">
              <a:rPr lang="en-GB" smtClean="0"/>
              <a:t>28/02/2014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07851-500C-4EFD-AC1B-EDFA1D0155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79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Basic SV question</a:t>
            </a:r>
          </a:p>
          <a:p>
            <a:r>
              <a:rPr lang="en-GB" dirty="0" smtClean="0"/>
              <a:t>Does </a:t>
            </a:r>
            <a:r>
              <a:rPr lang="en-GB" dirty="0" err="1" smtClean="0"/>
              <a:t>cadnidate</a:t>
            </a:r>
            <a:r>
              <a:rPr lang="en-GB" dirty="0" smtClean="0"/>
              <a:t> understand difference between a handle and an object</a:t>
            </a:r>
          </a:p>
          <a:p>
            <a:endParaRPr lang="en-GB" dirty="0" smtClean="0"/>
          </a:p>
          <a:p>
            <a:r>
              <a:rPr lang="en-GB" dirty="0" smtClean="0"/>
              <a:t>What gets displayed here?</a:t>
            </a:r>
          </a:p>
          <a:p>
            <a:r>
              <a:rPr lang="en-GB" dirty="0" smtClean="0"/>
              <a:t>Actually, it’s a bit of a trick as we haven’t created an object of </a:t>
            </a:r>
            <a:r>
              <a:rPr lang="en-GB" dirty="0" err="1" smtClean="0"/>
              <a:t>m_class</a:t>
            </a:r>
            <a:r>
              <a:rPr lang="en-GB" dirty="0" smtClean="0"/>
              <a:t> so will get null pointer error.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07851-500C-4EFD-AC1B-EDFA1D0155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809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07851-500C-4EFD-AC1B-EDFA1D0155B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23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07851-500C-4EFD-AC1B-EDFA1D0155B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252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Polymorphism question</a:t>
            </a:r>
          </a:p>
          <a:p>
            <a:endParaRPr lang="en-GB" dirty="0"/>
          </a:p>
          <a:p>
            <a:r>
              <a:rPr lang="en-GB" dirty="0" smtClean="0"/>
              <a:t>What gets displayed when program is run</a:t>
            </a:r>
          </a:p>
          <a:p>
            <a:endParaRPr lang="en-GB" dirty="0"/>
          </a:p>
          <a:p>
            <a:r>
              <a:rPr lang="en-GB" dirty="0" smtClean="0"/>
              <a:t>Does candidate realise the if access a function in a derived class via a handle to a base class then </a:t>
            </a:r>
            <a:r>
              <a:rPr lang="en-GB" dirty="0" err="1" smtClean="0"/>
              <a:t>overridded</a:t>
            </a:r>
            <a:r>
              <a:rPr lang="en-GB" dirty="0" smtClean="0"/>
              <a:t> function is only called if base function was declared as virtual?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07851-500C-4EFD-AC1B-EDFA1D0155B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696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C_constraint</a:t>
            </a:r>
            <a:r>
              <a:rPr lang="en-GB" dirty="0" smtClean="0"/>
              <a:t> </a:t>
            </a:r>
            <a:r>
              <a:rPr lang="en-GB" dirty="0" err="1" smtClean="0"/>
              <a:t>constrant</a:t>
            </a:r>
            <a:endParaRPr lang="en-GB" dirty="0" smtClean="0"/>
          </a:p>
          <a:p>
            <a:r>
              <a:rPr lang="en-GB" dirty="0" smtClean="0"/>
              <a:t>{</a:t>
            </a:r>
          </a:p>
          <a:p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dirty="0" err="1" smtClean="0"/>
              <a:t>my_array.depth</a:t>
            </a:r>
            <a:r>
              <a:rPr lang="en-GB" dirty="0" smtClean="0"/>
              <a:t>() == </a:t>
            </a:r>
            <a:r>
              <a:rPr lang="en-GB" dirty="0" err="1" smtClean="0"/>
              <a:t>my_depth</a:t>
            </a:r>
            <a:endParaRPr lang="en-GB" dirty="0" smtClean="0"/>
          </a:p>
          <a:p>
            <a:r>
              <a:rPr lang="en-GB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07851-500C-4EFD-AC1B-EDFA1D0155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377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Suggest use </a:t>
            </a:r>
            <a:r>
              <a:rPr lang="en-GB" dirty="0" err="1" smtClean="0"/>
              <a:t>post_randomize</a:t>
            </a:r>
            <a:r>
              <a:rPr lang="en-GB" dirty="0" smtClean="0"/>
              <a:t>()</a:t>
            </a:r>
          </a:p>
          <a:p>
            <a:endParaRPr lang="en-GB" dirty="0"/>
          </a:p>
          <a:p>
            <a:r>
              <a:rPr lang="en-GB" dirty="0" smtClean="0"/>
              <a:t>e.g.</a:t>
            </a:r>
          </a:p>
          <a:p>
            <a:endParaRPr lang="en-GB" dirty="0"/>
          </a:p>
          <a:p>
            <a:r>
              <a:rPr lang="en-GB" dirty="0" smtClean="0"/>
              <a:t>Function void </a:t>
            </a:r>
            <a:r>
              <a:rPr lang="en-GB" dirty="0" err="1" smtClean="0"/>
              <a:t>post_randomize</a:t>
            </a:r>
            <a:r>
              <a:rPr lang="en-GB" dirty="0" smtClean="0"/>
              <a:t>();</a:t>
            </a:r>
          </a:p>
          <a:p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dirty="0" err="1" smtClean="0"/>
              <a:t>foreach</a:t>
            </a:r>
            <a:r>
              <a:rPr lang="en-GB" dirty="0" smtClean="0"/>
              <a:t> </a:t>
            </a:r>
            <a:r>
              <a:rPr lang="en-GB" dirty="0" err="1" smtClean="0"/>
              <a:t>my_array</a:t>
            </a:r>
            <a:r>
              <a:rPr lang="en-GB" dirty="0" smtClean="0"/>
              <a:t>[</a:t>
            </a:r>
            <a:r>
              <a:rPr lang="en-GB" dirty="0" err="1" smtClean="0"/>
              <a:t>i</a:t>
            </a:r>
            <a:r>
              <a:rPr lang="en-GB" dirty="0" smtClean="0"/>
              <a:t>]</a:t>
            </a:r>
          </a:p>
          <a:p>
            <a:r>
              <a:rPr lang="en-GB" dirty="0"/>
              <a:t> </a:t>
            </a:r>
            <a:r>
              <a:rPr lang="en-GB" dirty="0" smtClean="0"/>
              <a:t> begin</a:t>
            </a:r>
          </a:p>
          <a:p>
            <a:endParaRPr lang="en-GB" dirty="0"/>
          </a:p>
          <a:p>
            <a:r>
              <a:rPr lang="en-GB" dirty="0" smtClean="0"/>
              <a:t>    </a:t>
            </a:r>
            <a:r>
              <a:rPr lang="en-GB" dirty="0" err="1" smtClean="0"/>
              <a:t>my_array</a:t>
            </a:r>
            <a:r>
              <a:rPr lang="en-GB" dirty="0" smtClean="0"/>
              <a:t>[</a:t>
            </a:r>
            <a:r>
              <a:rPr lang="en-GB" dirty="0" err="1" smtClean="0"/>
              <a:t>i</a:t>
            </a:r>
            <a:r>
              <a:rPr lang="en-GB" dirty="0" smtClean="0"/>
              <a:t>].randomize();</a:t>
            </a:r>
          </a:p>
          <a:p>
            <a:endParaRPr lang="en-GB" dirty="0"/>
          </a:p>
          <a:p>
            <a:r>
              <a:rPr lang="en-GB" dirty="0" smtClean="0"/>
              <a:t>  end</a:t>
            </a:r>
            <a:endParaRPr lang="en-GB" dirty="0"/>
          </a:p>
          <a:p>
            <a:endParaRPr lang="en-GB" dirty="0"/>
          </a:p>
          <a:p>
            <a:r>
              <a:rPr lang="en-GB" dirty="0" err="1" smtClean="0"/>
              <a:t>endfunction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07851-500C-4EFD-AC1B-EDFA1D0155B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446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One solution, use post randomize, fill array with incrementing values and then shuffle</a:t>
            </a:r>
          </a:p>
          <a:p>
            <a:endParaRPr lang="en-GB" dirty="0"/>
          </a:p>
          <a:p>
            <a:r>
              <a:rPr lang="en-GB" dirty="0" smtClean="0"/>
              <a:t>Function void </a:t>
            </a:r>
            <a:r>
              <a:rPr lang="en-GB" dirty="0" err="1" smtClean="0"/>
              <a:t>post_randomize</a:t>
            </a:r>
            <a:r>
              <a:rPr lang="en-GB" dirty="0" smtClean="0"/>
              <a:t>()</a:t>
            </a:r>
          </a:p>
          <a:p>
            <a:endParaRPr lang="en-GB" dirty="0"/>
          </a:p>
          <a:p>
            <a:r>
              <a:rPr lang="en-GB" dirty="0" smtClean="0"/>
              <a:t>  for (</a:t>
            </a:r>
            <a:r>
              <a:rPr lang="en-GB" dirty="0" err="1" smtClean="0"/>
              <a:t>int</a:t>
            </a:r>
            <a:r>
              <a:rPr lang="en-GB" dirty="0" smtClean="0"/>
              <a:t> unsigned I = 0; I &lt; 256; ++</a:t>
            </a:r>
            <a:r>
              <a:rPr lang="en-GB" dirty="0" err="1" smtClean="0"/>
              <a:t>i</a:t>
            </a:r>
            <a:r>
              <a:rPr lang="en-GB" dirty="0" smtClean="0"/>
              <a:t>)</a:t>
            </a:r>
          </a:p>
          <a:p>
            <a:r>
              <a:rPr lang="en-GB" dirty="0"/>
              <a:t> </a:t>
            </a:r>
            <a:r>
              <a:rPr lang="en-GB" dirty="0" smtClean="0"/>
              <a:t> begin</a:t>
            </a:r>
          </a:p>
          <a:p>
            <a:r>
              <a:rPr lang="en-GB" dirty="0"/>
              <a:t> </a:t>
            </a:r>
            <a:r>
              <a:rPr lang="en-GB" dirty="0" smtClean="0"/>
              <a:t>     </a:t>
            </a:r>
            <a:r>
              <a:rPr lang="en-GB" dirty="0" err="1" smtClean="0"/>
              <a:t>my_array</a:t>
            </a:r>
            <a:r>
              <a:rPr lang="en-GB" dirty="0" smtClean="0"/>
              <a:t>[</a:t>
            </a:r>
            <a:r>
              <a:rPr lang="en-GB" dirty="0" err="1" smtClean="0"/>
              <a:t>i</a:t>
            </a:r>
            <a:r>
              <a:rPr lang="en-GB" dirty="0" smtClean="0"/>
              <a:t>] = I;</a:t>
            </a:r>
          </a:p>
          <a:p>
            <a:r>
              <a:rPr lang="en-GB" dirty="0"/>
              <a:t> </a:t>
            </a:r>
            <a:r>
              <a:rPr lang="en-GB" dirty="0" smtClean="0"/>
              <a:t>  end</a:t>
            </a:r>
          </a:p>
          <a:p>
            <a:endParaRPr lang="en-GB" dirty="0"/>
          </a:p>
          <a:p>
            <a:r>
              <a:rPr lang="en-GB" dirty="0" smtClean="0"/>
              <a:t>   </a:t>
            </a:r>
            <a:r>
              <a:rPr lang="en-GB" dirty="0" err="1" smtClean="0"/>
              <a:t>my_array.shuffle</a:t>
            </a:r>
            <a:r>
              <a:rPr lang="en-GB" dirty="0" smtClean="0"/>
              <a:t>();</a:t>
            </a:r>
          </a:p>
          <a:p>
            <a:endParaRPr lang="en-GB" dirty="0"/>
          </a:p>
          <a:p>
            <a:r>
              <a:rPr lang="en-GB" dirty="0" err="1" smtClean="0"/>
              <a:t>endfunction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07851-500C-4EFD-AC1B-EDFA1D0155B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491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07851-500C-4EFD-AC1B-EDFA1D0155B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341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07851-500C-4EFD-AC1B-EDFA1D0155B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574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07851-500C-4EFD-AC1B-EDFA1D0155B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216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07851-500C-4EFD-AC1B-EDFA1D0155B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68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F9F4-45AC-4BFE-B1C7-FB506F18FE99}" type="datetimeFigureOut">
              <a:rPr lang="en-AU" smtClean="0"/>
              <a:t>28/02/2014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D63E-D462-413C-9696-F94985D291B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F9F4-45AC-4BFE-B1C7-FB506F18FE99}" type="datetimeFigureOut">
              <a:rPr lang="en-AU" smtClean="0"/>
              <a:t>28/02/2014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D63E-D462-413C-9696-F94985D291B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F9F4-45AC-4BFE-B1C7-FB506F18FE99}" type="datetimeFigureOut">
              <a:rPr lang="en-AU" smtClean="0"/>
              <a:t>28/02/2014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D63E-D462-413C-9696-F94985D291B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F9F4-45AC-4BFE-B1C7-FB506F18FE99}" type="datetimeFigureOut">
              <a:rPr lang="en-AU" smtClean="0"/>
              <a:t>28/02/2014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D63E-D462-413C-9696-F94985D291B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F9F4-45AC-4BFE-B1C7-FB506F18FE99}" type="datetimeFigureOut">
              <a:rPr lang="en-AU" smtClean="0"/>
              <a:t>28/02/2014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D63E-D462-413C-9696-F94985D291B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F9F4-45AC-4BFE-B1C7-FB506F18FE99}" type="datetimeFigureOut">
              <a:rPr lang="en-AU" smtClean="0"/>
              <a:t>28/02/2014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D63E-D462-413C-9696-F94985D291B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F9F4-45AC-4BFE-B1C7-FB506F18FE99}" type="datetimeFigureOut">
              <a:rPr lang="en-AU" smtClean="0"/>
              <a:t>28/02/2014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D63E-D462-413C-9696-F94985D291B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F9F4-45AC-4BFE-B1C7-FB506F18FE99}" type="datetimeFigureOut">
              <a:rPr lang="en-AU" smtClean="0"/>
              <a:t>28/02/2014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D63E-D462-413C-9696-F94985D291B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F9F4-45AC-4BFE-B1C7-FB506F18FE99}" type="datetimeFigureOut">
              <a:rPr lang="en-AU" smtClean="0"/>
              <a:t>28/02/2014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D63E-D462-413C-9696-F94985D291B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F9F4-45AC-4BFE-B1C7-FB506F18FE99}" type="datetimeFigureOut">
              <a:rPr lang="en-AU" smtClean="0"/>
              <a:t>28/02/2014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D63E-D462-413C-9696-F94985D291B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F9F4-45AC-4BFE-B1C7-FB506F18FE99}" type="datetimeFigureOut">
              <a:rPr lang="en-AU" smtClean="0"/>
              <a:t>28/02/2014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D63E-D462-413C-9696-F94985D291B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9F9F4-45AC-4BFE-B1C7-FB506F18FE99}" type="datetimeFigureOut">
              <a:rPr lang="en-AU" smtClean="0"/>
              <a:t>28/02/2014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6D63E-D462-413C-9696-F94985D291B1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04664"/>
            <a:ext cx="3214341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>
                <a:latin typeface="Consolas" pitchFamily="49" charset="0"/>
              </a:rPr>
              <a:t>class </a:t>
            </a:r>
            <a:r>
              <a:rPr lang="en-AU" sz="1600" dirty="0" err="1" smtClean="0">
                <a:latin typeface="Consolas" pitchFamily="49" charset="0"/>
              </a:rPr>
              <a:t>my_class</a:t>
            </a:r>
            <a:r>
              <a:rPr lang="en-AU" sz="1600" dirty="0" smtClean="0">
                <a:latin typeface="Consolas" pitchFamily="49" charset="0"/>
              </a:rPr>
              <a:t>;</a:t>
            </a:r>
          </a:p>
          <a:p>
            <a:endParaRPr lang="en-AU" sz="1600" dirty="0" smtClean="0">
              <a:latin typeface="Consolas" pitchFamily="49" charset="0"/>
            </a:endParaRPr>
          </a:p>
          <a:p>
            <a:r>
              <a:rPr lang="en-AU" sz="1600" dirty="0" smtClean="0">
                <a:latin typeface="Consolas" pitchFamily="49" charset="0"/>
              </a:rPr>
              <a:t>  function void </a:t>
            </a:r>
            <a:r>
              <a:rPr lang="en-AU" sz="1600" dirty="0" err="1" smtClean="0">
                <a:latin typeface="Consolas" pitchFamily="49" charset="0"/>
              </a:rPr>
              <a:t>print_me</a:t>
            </a:r>
            <a:r>
              <a:rPr lang="en-AU" sz="1600" dirty="0" smtClean="0">
                <a:latin typeface="Consolas" pitchFamily="49" charset="0"/>
              </a:rPr>
              <a:t>();</a:t>
            </a:r>
          </a:p>
          <a:p>
            <a:r>
              <a:rPr lang="en-AU" sz="1600" dirty="0" smtClean="0">
                <a:latin typeface="Consolas" pitchFamily="49" charset="0"/>
              </a:rPr>
              <a:t>  </a:t>
            </a:r>
          </a:p>
          <a:p>
            <a:r>
              <a:rPr lang="en-AU" sz="1600" dirty="0">
                <a:latin typeface="Consolas" pitchFamily="49" charset="0"/>
              </a:rPr>
              <a:t> </a:t>
            </a:r>
            <a:r>
              <a:rPr lang="en-AU" sz="1600" dirty="0" smtClean="0">
                <a:latin typeface="Consolas" pitchFamily="49" charset="0"/>
              </a:rPr>
              <a:t>   $display(“Hello”);</a:t>
            </a:r>
          </a:p>
          <a:p>
            <a:endParaRPr lang="en-AU" sz="1600" dirty="0">
              <a:latin typeface="Consolas" pitchFamily="49" charset="0"/>
            </a:endParaRPr>
          </a:p>
          <a:p>
            <a:r>
              <a:rPr lang="en-AU" sz="1600" dirty="0" smtClean="0">
                <a:latin typeface="Consolas" pitchFamily="49" charset="0"/>
              </a:rPr>
              <a:t>  </a:t>
            </a:r>
            <a:r>
              <a:rPr lang="en-AU" sz="1600" dirty="0" err="1" smtClean="0">
                <a:latin typeface="Consolas" pitchFamily="49" charset="0"/>
              </a:rPr>
              <a:t>endfunction</a:t>
            </a:r>
            <a:endParaRPr lang="en-AU" sz="1600" dirty="0" smtClean="0">
              <a:latin typeface="Consolas" pitchFamily="49" charset="0"/>
            </a:endParaRPr>
          </a:p>
          <a:p>
            <a:endParaRPr lang="en-AU" sz="1600" dirty="0">
              <a:latin typeface="Consolas" pitchFamily="49" charset="0"/>
            </a:endParaRPr>
          </a:p>
          <a:p>
            <a:r>
              <a:rPr lang="en-AU" sz="1600" dirty="0" err="1">
                <a:latin typeface="Consolas" pitchFamily="49" charset="0"/>
              </a:rPr>
              <a:t>e</a:t>
            </a:r>
            <a:r>
              <a:rPr lang="en-AU" sz="1600" dirty="0" err="1" smtClean="0">
                <a:latin typeface="Consolas" pitchFamily="49" charset="0"/>
              </a:rPr>
              <a:t>ndclass</a:t>
            </a:r>
            <a:endParaRPr lang="en-AU" sz="1600" dirty="0" smtClean="0">
              <a:latin typeface="Consolas" pitchFamily="49" charset="0"/>
            </a:endParaRPr>
          </a:p>
          <a:p>
            <a:endParaRPr lang="en-AU" sz="1600" dirty="0">
              <a:latin typeface="Consolas" pitchFamily="49" charset="0"/>
            </a:endParaRPr>
          </a:p>
          <a:p>
            <a:endParaRPr lang="en-AU" sz="1600" dirty="0" smtClean="0">
              <a:latin typeface="Consolas" pitchFamily="49" charset="0"/>
            </a:endParaRPr>
          </a:p>
          <a:p>
            <a:r>
              <a:rPr lang="en-AU" sz="1600" dirty="0" smtClean="0">
                <a:latin typeface="Consolas" pitchFamily="49" charset="0"/>
              </a:rPr>
              <a:t>module </a:t>
            </a:r>
            <a:r>
              <a:rPr lang="en-AU" sz="1600" dirty="0" err="1" smtClean="0">
                <a:latin typeface="Consolas" pitchFamily="49" charset="0"/>
              </a:rPr>
              <a:t>my_module</a:t>
            </a:r>
            <a:r>
              <a:rPr lang="en-AU" sz="1600" dirty="0" smtClean="0">
                <a:latin typeface="Consolas" pitchFamily="49" charset="0"/>
              </a:rPr>
              <a:t>;</a:t>
            </a:r>
          </a:p>
          <a:p>
            <a:endParaRPr lang="en-AU" sz="1600" dirty="0" smtClean="0">
              <a:latin typeface="Consolas" pitchFamily="49" charset="0"/>
            </a:endParaRPr>
          </a:p>
          <a:p>
            <a:r>
              <a:rPr lang="en-AU" sz="1600" dirty="0" smtClean="0">
                <a:latin typeface="Consolas" pitchFamily="49" charset="0"/>
              </a:rPr>
              <a:t>  </a:t>
            </a:r>
            <a:r>
              <a:rPr lang="en-AU" sz="1600" dirty="0" err="1" smtClean="0">
                <a:latin typeface="Consolas" pitchFamily="49" charset="0"/>
              </a:rPr>
              <a:t>my_class</a:t>
            </a:r>
            <a:r>
              <a:rPr lang="en-AU" sz="1600" dirty="0" smtClean="0">
                <a:latin typeface="Consolas" pitchFamily="49" charset="0"/>
              </a:rPr>
              <a:t>  </a:t>
            </a:r>
            <a:r>
              <a:rPr lang="en-AU" sz="1600" dirty="0" err="1" smtClean="0">
                <a:latin typeface="Consolas" pitchFamily="49" charset="0"/>
              </a:rPr>
              <a:t>m_class</a:t>
            </a:r>
            <a:r>
              <a:rPr lang="en-AU" sz="1600" dirty="0" smtClean="0">
                <a:latin typeface="Consolas" pitchFamily="49" charset="0"/>
              </a:rPr>
              <a:t>;</a:t>
            </a:r>
          </a:p>
          <a:p>
            <a:endParaRPr lang="en-AU" sz="1600" dirty="0">
              <a:latin typeface="Consolas" pitchFamily="49" charset="0"/>
            </a:endParaRPr>
          </a:p>
          <a:p>
            <a:r>
              <a:rPr lang="en-AU" sz="1600" dirty="0" smtClean="0">
                <a:latin typeface="Consolas" pitchFamily="49" charset="0"/>
              </a:rPr>
              <a:t>  initial</a:t>
            </a:r>
          </a:p>
          <a:p>
            <a:r>
              <a:rPr lang="en-AU" sz="1600" dirty="0">
                <a:latin typeface="Consolas" pitchFamily="49" charset="0"/>
              </a:rPr>
              <a:t> </a:t>
            </a:r>
            <a:r>
              <a:rPr lang="en-AU" sz="1600" dirty="0" smtClean="0">
                <a:latin typeface="Consolas" pitchFamily="49" charset="0"/>
              </a:rPr>
              <a:t> begin</a:t>
            </a:r>
          </a:p>
          <a:p>
            <a:endParaRPr lang="en-AU" sz="1600" dirty="0" smtClean="0">
              <a:latin typeface="Consolas" pitchFamily="49" charset="0"/>
            </a:endParaRPr>
          </a:p>
          <a:p>
            <a:r>
              <a:rPr lang="en-AU" sz="1600" dirty="0">
                <a:latin typeface="Consolas" pitchFamily="49" charset="0"/>
              </a:rPr>
              <a:t> </a:t>
            </a:r>
            <a:r>
              <a:rPr lang="en-AU" sz="1600" dirty="0" smtClean="0">
                <a:latin typeface="Consolas" pitchFamily="49" charset="0"/>
              </a:rPr>
              <a:t>   </a:t>
            </a:r>
            <a:r>
              <a:rPr lang="en-AU" sz="1600" dirty="0" err="1" smtClean="0">
                <a:latin typeface="Consolas" pitchFamily="49" charset="0"/>
              </a:rPr>
              <a:t>m_class.print_me</a:t>
            </a:r>
            <a:r>
              <a:rPr lang="en-AU" sz="1600" dirty="0" smtClean="0">
                <a:latin typeface="Consolas" pitchFamily="49" charset="0"/>
              </a:rPr>
              <a:t>();</a:t>
            </a:r>
          </a:p>
          <a:p>
            <a:endParaRPr lang="en-AU" sz="1600" dirty="0">
              <a:latin typeface="Consolas" pitchFamily="49" charset="0"/>
            </a:endParaRPr>
          </a:p>
          <a:p>
            <a:r>
              <a:rPr lang="en-AU" sz="1600" dirty="0" smtClean="0">
                <a:latin typeface="Consolas" pitchFamily="49" charset="0"/>
              </a:rPr>
              <a:t>  end</a:t>
            </a:r>
            <a:endParaRPr lang="en-AU" sz="1600" dirty="0">
              <a:latin typeface="Consolas" pitchFamily="49" charset="0"/>
            </a:endParaRPr>
          </a:p>
          <a:p>
            <a:endParaRPr lang="en-AU" sz="1600" dirty="0">
              <a:latin typeface="Consolas" pitchFamily="49" charset="0"/>
            </a:endParaRPr>
          </a:p>
          <a:p>
            <a:r>
              <a:rPr lang="en-AU" sz="1600" dirty="0" err="1" smtClean="0">
                <a:latin typeface="Consolas" pitchFamily="49" charset="0"/>
              </a:rPr>
              <a:t>endmodule</a:t>
            </a:r>
            <a:endParaRPr lang="en-AU" sz="1600" dirty="0" smtClean="0">
              <a:latin typeface="Consolas" pitchFamily="49" charset="0"/>
            </a:endParaRPr>
          </a:p>
          <a:p>
            <a:endParaRPr lang="en-AU" sz="12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1763" y="219998"/>
            <a:ext cx="5665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Design Challenge – </a:t>
            </a:r>
            <a:r>
              <a:rPr lang="en-AU" sz="3200" dirty="0" err="1" smtClean="0"/>
              <a:t>Testbench</a:t>
            </a:r>
            <a:r>
              <a:rPr lang="en-AU" sz="3200" dirty="0" smtClean="0"/>
              <a:t> (3)</a:t>
            </a: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052736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The system specification is changed so that multiple partitions can be written to in parallel.</a:t>
            </a:r>
          </a:p>
          <a:p>
            <a:endParaRPr lang="en-AU" dirty="0"/>
          </a:p>
          <a:p>
            <a:r>
              <a:rPr lang="en-AU" dirty="0" smtClean="0"/>
              <a:t>How would you change the </a:t>
            </a:r>
            <a:r>
              <a:rPr lang="en-AU" dirty="0" err="1" smtClean="0"/>
              <a:t>testbench</a:t>
            </a:r>
            <a:r>
              <a:rPr lang="en-AU" dirty="0" smtClean="0"/>
              <a:t> to mimic this system behaviour?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13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3013" y="116632"/>
            <a:ext cx="885698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/>
              <a:t>&lt;sequencer&gt;.</a:t>
            </a:r>
            <a:r>
              <a:rPr lang="en-AU" sz="1200" dirty="0" err="1"/>
              <a:t>set_arbitration</a:t>
            </a:r>
            <a:r>
              <a:rPr lang="en-AU" sz="1200" dirty="0"/>
              <a:t>(SEQ_ARB_RANDOM);</a:t>
            </a:r>
          </a:p>
          <a:p>
            <a:r>
              <a:rPr lang="en-AU" sz="1200" dirty="0"/>
              <a:t> </a:t>
            </a:r>
          </a:p>
          <a:p>
            <a:endParaRPr lang="en-AU" sz="1200" dirty="0" smtClean="0"/>
          </a:p>
          <a:p>
            <a:endParaRPr lang="en-AU" sz="1200" dirty="0"/>
          </a:p>
          <a:p>
            <a:r>
              <a:rPr lang="en-AU" sz="1200" dirty="0" smtClean="0"/>
              <a:t>task body</a:t>
            </a:r>
          </a:p>
          <a:p>
            <a:endParaRPr lang="en-AU" sz="1200" dirty="0"/>
          </a:p>
          <a:p>
            <a:r>
              <a:rPr lang="en-AU" sz="1200" dirty="0" smtClean="0"/>
              <a:t>....</a:t>
            </a:r>
          </a:p>
          <a:p>
            <a:endParaRPr lang="en-AU" sz="1200" dirty="0"/>
          </a:p>
          <a:p>
            <a:r>
              <a:rPr lang="en-AU" sz="1200" dirty="0" smtClean="0"/>
              <a:t>for </a:t>
            </a:r>
            <a:r>
              <a:rPr lang="en-AU" sz="1200" dirty="0"/>
              <a:t>(</a:t>
            </a:r>
            <a:r>
              <a:rPr lang="en-AU" sz="1200" dirty="0" err="1"/>
              <a:t>int</a:t>
            </a:r>
            <a:r>
              <a:rPr lang="en-AU" sz="1200" dirty="0"/>
              <a:t> unsigned p = 0; p &lt; </a:t>
            </a:r>
            <a:r>
              <a:rPr lang="en-AU" sz="1200" dirty="0" err="1"/>
              <a:t>test_length</a:t>
            </a:r>
            <a:r>
              <a:rPr lang="en-AU" sz="1200" dirty="0"/>
              <a:t>; ++p)</a:t>
            </a:r>
          </a:p>
          <a:p>
            <a:r>
              <a:rPr lang="en-AU" sz="1200" dirty="0"/>
              <a:t>begin</a:t>
            </a:r>
          </a:p>
          <a:p>
            <a:r>
              <a:rPr lang="en-AU" sz="1200" dirty="0"/>
              <a:t> </a:t>
            </a:r>
          </a:p>
          <a:p>
            <a:r>
              <a:rPr lang="en-AU" sz="1200" dirty="0"/>
              <a:t> </a:t>
            </a:r>
            <a:r>
              <a:rPr lang="en-AU" sz="1200" dirty="0" smtClean="0"/>
              <a:t>   wait </a:t>
            </a:r>
            <a:r>
              <a:rPr lang="en-AU" sz="1200" dirty="0"/>
              <a:t>(</a:t>
            </a:r>
            <a:r>
              <a:rPr lang="en-AU" sz="1200" dirty="0" err="1"/>
              <a:t>p_sequencer.writes_in_progress</a:t>
            </a:r>
            <a:r>
              <a:rPr lang="en-AU" sz="1200" dirty="0"/>
              <a:t> &lt; MAX);</a:t>
            </a:r>
          </a:p>
          <a:p>
            <a:r>
              <a:rPr lang="en-AU" sz="1200" dirty="0"/>
              <a:t> </a:t>
            </a:r>
            <a:endParaRPr lang="en-AU" sz="1200" dirty="0" smtClean="0"/>
          </a:p>
          <a:p>
            <a:r>
              <a:rPr lang="en-AU" sz="1200" dirty="0" smtClean="0"/>
              <a:t>    </a:t>
            </a:r>
            <a:r>
              <a:rPr lang="en-AU" sz="1200" dirty="0" err="1" smtClean="0"/>
              <a:t>p_sequencer.get_free_partition</a:t>
            </a:r>
            <a:r>
              <a:rPr lang="en-AU" sz="1200" dirty="0" smtClean="0"/>
              <a:t>(</a:t>
            </a:r>
            <a:r>
              <a:rPr lang="en-AU" sz="1200" dirty="0" err="1" smtClean="0"/>
              <a:t>free_partition_number</a:t>
            </a:r>
            <a:r>
              <a:rPr lang="en-AU" sz="1200" dirty="0" smtClean="0"/>
              <a:t>);</a:t>
            </a:r>
            <a:endParaRPr lang="en-AU" sz="1200" dirty="0"/>
          </a:p>
          <a:p>
            <a:r>
              <a:rPr lang="en-AU" sz="1200" dirty="0"/>
              <a:t> </a:t>
            </a:r>
          </a:p>
          <a:p>
            <a:r>
              <a:rPr lang="en-AU" sz="1200" dirty="0" smtClean="0"/>
              <a:t>    </a:t>
            </a:r>
            <a:r>
              <a:rPr lang="en-AU" sz="1200" dirty="0" err="1" smtClean="0"/>
              <a:t>p_sequencer.writes_in_progress</a:t>
            </a:r>
            <a:r>
              <a:rPr lang="en-AU" sz="1200" dirty="0"/>
              <a:t>++;</a:t>
            </a:r>
          </a:p>
          <a:p>
            <a:r>
              <a:rPr lang="en-AU" sz="1200" dirty="0"/>
              <a:t> </a:t>
            </a:r>
          </a:p>
          <a:p>
            <a:r>
              <a:rPr lang="en-AU" sz="1200" dirty="0" smtClean="0"/>
              <a:t>    fork</a:t>
            </a:r>
            <a:endParaRPr lang="en-AU" sz="1200" dirty="0"/>
          </a:p>
          <a:p>
            <a:r>
              <a:rPr lang="en-AU" sz="1200" dirty="0"/>
              <a:t> </a:t>
            </a:r>
          </a:p>
          <a:p>
            <a:r>
              <a:rPr lang="en-AU" sz="1200" dirty="0" smtClean="0"/>
              <a:t>        automatic   </a:t>
            </a:r>
            <a:r>
              <a:rPr lang="en-AU" sz="1200" dirty="0" err="1"/>
              <a:t>t_partition_number</a:t>
            </a:r>
            <a:r>
              <a:rPr lang="en-AU" sz="1200" dirty="0"/>
              <a:t>   </a:t>
            </a:r>
            <a:r>
              <a:rPr lang="en-AU" sz="1200" dirty="0" err="1"/>
              <a:t>this_partition</a:t>
            </a:r>
            <a:r>
              <a:rPr lang="en-AU" sz="1200" dirty="0"/>
              <a:t>;</a:t>
            </a:r>
          </a:p>
          <a:p>
            <a:r>
              <a:rPr lang="en-AU" sz="1200" dirty="0" smtClean="0"/>
              <a:t>        automatic   </a:t>
            </a:r>
            <a:r>
              <a:rPr lang="en-AU" sz="1200" dirty="0" err="1"/>
              <a:t>t_write_sequence</a:t>
            </a:r>
            <a:r>
              <a:rPr lang="en-AU" sz="1200" dirty="0"/>
              <a:t>      </a:t>
            </a:r>
            <a:r>
              <a:rPr lang="en-AU" sz="1200" dirty="0" err="1"/>
              <a:t>write_sequence</a:t>
            </a:r>
            <a:r>
              <a:rPr lang="en-AU" sz="1200" dirty="0"/>
              <a:t>;</a:t>
            </a:r>
          </a:p>
          <a:p>
            <a:r>
              <a:rPr lang="en-AU" sz="1200" dirty="0"/>
              <a:t> </a:t>
            </a:r>
          </a:p>
          <a:p>
            <a:r>
              <a:rPr lang="en-AU" sz="1200" dirty="0" smtClean="0"/>
              <a:t>        </a:t>
            </a:r>
            <a:r>
              <a:rPr lang="en-AU" sz="1200" dirty="0" err="1" smtClean="0"/>
              <a:t>this_partiton</a:t>
            </a:r>
            <a:r>
              <a:rPr lang="en-AU" sz="1200" dirty="0" smtClean="0"/>
              <a:t> </a:t>
            </a:r>
            <a:r>
              <a:rPr lang="en-AU" sz="1200" dirty="0"/>
              <a:t>= </a:t>
            </a:r>
            <a:r>
              <a:rPr lang="en-AU" sz="1200" dirty="0" err="1"/>
              <a:t>free_partition_number</a:t>
            </a:r>
            <a:r>
              <a:rPr lang="en-AU" sz="1200" dirty="0"/>
              <a:t>;</a:t>
            </a:r>
          </a:p>
          <a:p>
            <a:r>
              <a:rPr lang="en-AU" sz="1200" dirty="0"/>
              <a:t> </a:t>
            </a:r>
          </a:p>
          <a:p>
            <a:r>
              <a:rPr lang="en-AU" sz="1200" dirty="0" smtClean="0"/>
              <a:t>        `</a:t>
            </a:r>
            <a:r>
              <a:rPr lang="en-AU" sz="1200" dirty="0" err="1"/>
              <a:t>uvm_do_with</a:t>
            </a:r>
            <a:r>
              <a:rPr lang="en-AU" sz="1200" dirty="0"/>
              <a:t>(</a:t>
            </a:r>
            <a:r>
              <a:rPr lang="en-AU" sz="1200" dirty="0" err="1"/>
              <a:t>write_sequence</a:t>
            </a:r>
            <a:r>
              <a:rPr lang="en-AU" sz="1200" dirty="0"/>
              <a:t>, {</a:t>
            </a:r>
            <a:r>
              <a:rPr lang="en-AU" sz="1200" dirty="0" err="1"/>
              <a:t>write_sequence.partition</a:t>
            </a:r>
            <a:r>
              <a:rPr lang="en-AU" sz="1200" dirty="0"/>
              <a:t> == </a:t>
            </a:r>
            <a:r>
              <a:rPr lang="en-AU" sz="1200" dirty="0" err="1"/>
              <a:t>this_parititon</a:t>
            </a:r>
            <a:r>
              <a:rPr lang="en-AU" sz="1200" dirty="0"/>
              <a:t>;}</a:t>
            </a:r>
          </a:p>
          <a:p>
            <a:r>
              <a:rPr lang="en-AU" sz="1200" dirty="0"/>
              <a:t> </a:t>
            </a:r>
          </a:p>
          <a:p>
            <a:r>
              <a:rPr lang="en-AU" sz="1200" dirty="0" smtClean="0"/>
              <a:t>        </a:t>
            </a:r>
            <a:r>
              <a:rPr lang="en-AU" sz="1200" dirty="0" err="1" smtClean="0"/>
              <a:t>p_sequencer.add_filled_partition</a:t>
            </a:r>
            <a:r>
              <a:rPr lang="en-AU" sz="1200" dirty="0" smtClean="0"/>
              <a:t>(</a:t>
            </a:r>
            <a:r>
              <a:rPr lang="en-AU" sz="1200" dirty="0" err="1" smtClean="0"/>
              <a:t>this_partition</a:t>
            </a:r>
            <a:r>
              <a:rPr lang="en-AU" sz="1200" dirty="0"/>
              <a:t>);</a:t>
            </a:r>
          </a:p>
          <a:p>
            <a:r>
              <a:rPr lang="en-AU" sz="1200" dirty="0"/>
              <a:t> </a:t>
            </a:r>
          </a:p>
          <a:p>
            <a:r>
              <a:rPr lang="en-AU" sz="1200" dirty="0" smtClean="0"/>
              <a:t>        </a:t>
            </a:r>
            <a:r>
              <a:rPr lang="en-AU" sz="1200" dirty="0" err="1" smtClean="0"/>
              <a:t>p_sequencer.writes_in_progress</a:t>
            </a:r>
            <a:r>
              <a:rPr lang="en-AU" sz="1200" dirty="0" smtClean="0"/>
              <a:t>-</a:t>
            </a:r>
            <a:r>
              <a:rPr lang="en-AU" sz="1200" dirty="0"/>
              <a:t>-;</a:t>
            </a:r>
          </a:p>
          <a:p>
            <a:r>
              <a:rPr lang="en-AU" sz="1200" dirty="0"/>
              <a:t> </a:t>
            </a:r>
          </a:p>
          <a:p>
            <a:r>
              <a:rPr lang="en-AU" sz="1200" dirty="0" smtClean="0"/>
              <a:t>    </a:t>
            </a:r>
            <a:r>
              <a:rPr lang="en-AU" sz="1200" dirty="0" err="1" smtClean="0"/>
              <a:t>join_none</a:t>
            </a:r>
            <a:r>
              <a:rPr lang="en-AU" sz="1200" dirty="0"/>
              <a:t>;</a:t>
            </a:r>
          </a:p>
          <a:p>
            <a:r>
              <a:rPr lang="en-AU" sz="1200" dirty="0"/>
              <a:t> </a:t>
            </a:r>
          </a:p>
          <a:p>
            <a:r>
              <a:rPr lang="en-AU" sz="1200" dirty="0"/>
              <a:t>end</a:t>
            </a:r>
          </a:p>
          <a:p>
            <a:r>
              <a:rPr lang="en-AU" sz="1200" dirty="0"/>
              <a:t> </a:t>
            </a:r>
          </a:p>
          <a:p>
            <a:r>
              <a:rPr lang="en-AU" sz="1200" dirty="0" err="1"/>
              <a:t>wait_fork</a:t>
            </a:r>
            <a:r>
              <a:rPr lang="en-AU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7218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396044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itchFamily="49" charset="0"/>
              </a:rPr>
              <a:t>class A;</a:t>
            </a:r>
          </a:p>
          <a:p>
            <a:endParaRPr lang="en-AU" sz="1400" dirty="0">
              <a:latin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</a:rPr>
              <a:t>  string </a:t>
            </a:r>
            <a:r>
              <a:rPr lang="en-AU" sz="1400" dirty="0" err="1" smtClean="0">
                <a:latin typeface="Consolas" pitchFamily="49" charset="0"/>
              </a:rPr>
              <a:t>m_name</a:t>
            </a:r>
            <a:r>
              <a:rPr lang="en-AU" sz="1400" dirty="0" smtClean="0">
                <a:latin typeface="Consolas" pitchFamily="49" charset="0"/>
              </a:rPr>
              <a:t>;</a:t>
            </a:r>
          </a:p>
          <a:p>
            <a:endParaRPr lang="en-AU" sz="1400" dirty="0">
              <a:latin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</a:rPr>
              <a:t>  function new(string name);</a:t>
            </a:r>
            <a:endParaRPr lang="en-AU" sz="1400" dirty="0">
              <a:latin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</a:rPr>
              <a:t>    </a:t>
            </a:r>
            <a:r>
              <a:rPr lang="en-AU" sz="1400" dirty="0" err="1" smtClean="0">
                <a:latin typeface="Consolas" pitchFamily="49" charset="0"/>
              </a:rPr>
              <a:t>m_name</a:t>
            </a:r>
            <a:r>
              <a:rPr lang="en-AU" sz="1400" dirty="0" smtClean="0">
                <a:latin typeface="Consolas" pitchFamily="49" charset="0"/>
              </a:rPr>
              <a:t> = name;</a:t>
            </a:r>
            <a:endParaRPr lang="en-AU" sz="1400" dirty="0">
              <a:latin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</a:rPr>
              <a:t>  </a:t>
            </a:r>
            <a:r>
              <a:rPr lang="en-AU" sz="1400" dirty="0" err="1" smtClean="0">
                <a:latin typeface="Consolas" pitchFamily="49" charset="0"/>
              </a:rPr>
              <a:t>endfunction</a:t>
            </a:r>
            <a:endParaRPr lang="en-AU" sz="1400" dirty="0" smtClean="0">
              <a:latin typeface="Consolas" pitchFamily="49" charset="0"/>
            </a:endParaRPr>
          </a:p>
          <a:p>
            <a:endParaRPr lang="en-AU" sz="1400" dirty="0">
              <a:latin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</a:rPr>
              <a:t>  function void </a:t>
            </a:r>
            <a:r>
              <a:rPr lang="en-AU" sz="1400" dirty="0" err="1" smtClean="0">
                <a:latin typeface="Consolas" pitchFamily="49" charset="0"/>
              </a:rPr>
              <a:t>print_name</a:t>
            </a:r>
            <a:r>
              <a:rPr lang="en-AU" sz="1400" dirty="0" smtClean="0">
                <a:latin typeface="Consolas" pitchFamily="49" charset="0"/>
              </a:rPr>
              <a:t>();</a:t>
            </a:r>
            <a:endParaRPr lang="en-AU" sz="1400" dirty="0">
              <a:latin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</a:rPr>
              <a:t>    $display(“%</a:t>
            </a:r>
            <a:r>
              <a:rPr lang="en-AU" sz="1400" dirty="0" err="1" smtClean="0">
                <a:latin typeface="Consolas" pitchFamily="49" charset="0"/>
              </a:rPr>
              <a:t>s”,m_name</a:t>
            </a:r>
            <a:r>
              <a:rPr lang="en-AU" sz="1400" dirty="0" smtClean="0">
                <a:latin typeface="Consolas" pitchFamily="49" charset="0"/>
              </a:rPr>
              <a:t>);</a:t>
            </a:r>
            <a:endParaRPr lang="en-AU" sz="1400" dirty="0">
              <a:latin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</a:rPr>
              <a:t>  </a:t>
            </a:r>
            <a:r>
              <a:rPr lang="en-AU" sz="1400" dirty="0" err="1" smtClean="0">
                <a:latin typeface="Consolas" pitchFamily="49" charset="0"/>
              </a:rPr>
              <a:t>endfunction</a:t>
            </a:r>
            <a:endParaRPr lang="en-AU" sz="1400" dirty="0" smtClean="0">
              <a:latin typeface="Consolas" pitchFamily="49" charset="0"/>
            </a:endParaRPr>
          </a:p>
          <a:p>
            <a:endParaRPr lang="en-AU" sz="1400" dirty="0">
              <a:latin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</a:rPr>
              <a:t>  function void </a:t>
            </a:r>
            <a:r>
              <a:rPr lang="en-AU" sz="1400" dirty="0" err="1" smtClean="0">
                <a:latin typeface="Consolas" pitchFamily="49" charset="0"/>
              </a:rPr>
              <a:t>print_type</a:t>
            </a:r>
            <a:r>
              <a:rPr lang="en-AU" sz="1400" dirty="0" smtClean="0">
                <a:latin typeface="Consolas" pitchFamily="49" charset="0"/>
              </a:rPr>
              <a:t>();</a:t>
            </a:r>
            <a:endParaRPr lang="en-AU" sz="1400" dirty="0">
              <a:latin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</a:rPr>
              <a:t>    $display(“A”);</a:t>
            </a:r>
            <a:endParaRPr lang="en-AU" sz="1400" dirty="0">
              <a:latin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</a:rPr>
              <a:t>  </a:t>
            </a:r>
            <a:r>
              <a:rPr lang="en-AU" sz="1400" dirty="0" err="1" smtClean="0">
                <a:latin typeface="Consolas" pitchFamily="49" charset="0"/>
              </a:rPr>
              <a:t>endfunction</a:t>
            </a:r>
            <a:endParaRPr lang="en-AU" sz="1400" dirty="0" smtClean="0">
              <a:latin typeface="Consolas" pitchFamily="49" charset="0"/>
            </a:endParaRPr>
          </a:p>
          <a:p>
            <a:endParaRPr lang="en-AU" sz="1400" dirty="0">
              <a:latin typeface="Consolas" pitchFamily="49" charset="0"/>
            </a:endParaRPr>
          </a:p>
          <a:p>
            <a:r>
              <a:rPr lang="en-AU" sz="1400" dirty="0" err="1" smtClean="0">
                <a:latin typeface="Consolas" pitchFamily="49" charset="0"/>
              </a:rPr>
              <a:t>endclass</a:t>
            </a:r>
            <a:endParaRPr lang="en-AU" sz="1400" dirty="0" smtClean="0">
              <a:latin typeface="Consolas" pitchFamily="49" charset="0"/>
            </a:endParaRPr>
          </a:p>
          <a:p>
            <a:endParaRPr lang="en-AU" sz="1400" dirty="0">
              <a:latin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</a:rPr>
              <a:t>class B extends A;</a:t>
            </a:r>
          </a:p>
          <a:p>
            <a:endParaRPr lang="en-AU" sz="1400" dirty="0">
              <a:latin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</a:rPr>
              <a:t>  function new(string name);</a:t>
            </a:r>
          </a:p>
          <a:p>
            <a:r>
              <a:rPr lang="en-AU" sz="1400" dirty="0">
                <a:latin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</a:rPr>
              <a:t>   </a:t>
            </a:r>
            <a:r>
              <a:rPr lang="en-AU" sz="1400" dirty="0" err="1" smtClean="0">
                <a:latin typeface="Consolas" pitchFamily="49" charset="0"/>
              </a:rPr>
              <a:t>super.new</a:t>
            </a:r>
            <a:r>
              <a:rPr lang="en-AU" sz="1400" dirty="0" smtClean="0">
                <a:latin typeface="Consolas" pitchFamily="49" charset="0"/>
              </a:rPr>
              <a:t>(name);</a:t>
            </a:r>
          </a:p>
          <a:p>
            <a:r>
              <a:rPr lang="en-AU" sz="1400" dirty="0">
                <a:latin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</a:rPr>
              <a:t> </a:t>
            </a:r>
            <a:r>
              <a:rPr lang="en-AU" sz="1400" dirty="0" err="1" smtClean="0">
                <a:latin typeface="Consolas" pitchFamily="49" charset="0"/>
              </a:rPr>
              <a:t>endfunction</a:t>
            </a:r>
            <a:endParaRPr lang="en-AU" sz="1400" dirty="0" smtClean="0">
              <a:latin typeface="Consolas" pitchFamily="49" charset="0"/>
            </a:endParaRPr>
          </a:p>
          <a:p>
            <a:endParaRPr lang="en-AU" sz="1400" dirty="0">
              <a:latin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</a:rPr>
              <a:t>  function void </a:t>
            </a:r>
            <a:r>
              <a:rPr lang="en-AU" sz="1400" dirty="0" err="1" smtClean="0">
                <a:latin typeface="Consolas" pitchFamily="49" charset="0"/>
              </a:rPr>
              <a:t>print_type</a:t>
            </a:r>
            <a:r>
              <a:rPr lang="en-AU" sz="1400" dirty="0" smtClean="0">
                <a:latin typeface="Consolas" pitchFamily="49" charset="0"/>
              </a:rPr>
              <a:t>();</a:t>
            </a:r>
            <a:endParaRPr lang="en-AU" sz="1400" dirty="0">
              <a:latin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</a:rPr>
              <a:t>    $display(“B”);</a:t>
            </a:r>
          </a:p>
          <a:p>
            <a:r>
              <a:rPr lang="en-AU" sz="1400" dirty="0">
                <a:latin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</a:rPr>
              <a:t> </a:t>
            </a:r>
            <a:r>
              <a:rPr lang="en-AU" sz="1400" dirty="0" err="1" smtClean="0">
                <a:latin typeface="Consolas" pitchFamily="49" charset="0"/>
              </a:rPr>
              <a:t>endfunction</a:t>
            </a:r>
            <a:endParaRPr lang="en-AU" sz="1400" dirty="0" smtClean="0">
              <a:latin typeface="Consolas" pitchFamily="49" charset="0"/>
            </a:endParaRPr>
          </a:p>
          <a:p>
            <a:endParaRPr lang="en-AU" sz="1400" dirty="0">
              <a:latin typeface="Consolas" pitchFamily="49" charset="0"/>
            </a:endParaRPr>
          </a:p>
          <a:p>
            <a:r>
              <a:rPr lang="en-AU" sz="1400" dirty="0" err="1" smtClean="0">
                <a:latin typeface="Consolas" pitchFamily="49" charset="0"/>
              </a:rPr>
              <a:t>endclass</a:t>
            </a:r>
            <a:endParaRPr lang="en-AU" sz="1400" dirty="0" smtClean="0">
              <a:latin typeface="Consolas" pitchFamily="49" charset="0"/>
            </a:endParaRPr>
          </a:p>
          <a:p>
            <a:endParaRPr lang="en-AU" dirty="0">
              <a:latin typeface="Consolas" pitchFamily="49" charset="0"/>
            </a:endParaRPr>
          </a:p>
          <a:p>
            <a:endParaRPr lang="en-AU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8104" y="836712"/>
            <a:ext cx="33123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itchFamily="49" charset="0"/>
              </a:rPr>
              <a:t>module </a:t>
            </a:r>
            <a:r>
              <a:rPr lang="en-AU" sz="1400" dirty="0" err="1" smtClean="0">
                <a:latin typeface="Consolas" pitchFamily="49" charset="0"/>
              </a:rPr>
              <a:t>my_module</a:t>
            </a:r>
            <a:r>
              <a:rPr lang="en-AU" sz="1400" dirty="0" smtClean="0">
                <a:latin typeface="Consolas" pitchFamily="49" charset="0"/>
              </a:rPr>
              <a:t>;</a:t>
            </a:r>
          </a:p>
          <a:p>
            <a:endParaRPr lang="en-AU" sz="1400" dirty="0">
              <a:latin typeface="Consolas" pitchFamily="49" charset="0"/>
            </a:endParaRPr>
          </a:p>
          <a:p>
            <a:r>
              <a:rPr lang="en-AU" sz="1400" dirty="0">
                <a:latin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</a:rPr>
              <a:t> A  </a:t>
            </a:r>
            <a:r>
              <a:rPr lang="en-AU" sz="1400" dirty="0" err="1" smtClean="0">
                <a:latin typeface="Consolas" pitchFamily="49" charset="0"/>
              </a:rPr>
              <a:t>m_A</a:t>
            </a:r>
            <a:r>
              <a:rPr lang="en-AU" sz="1400" dirty="0" smtClean="0">
                <a:latin typeface="Consolas" pitchFamily="49" charset="0"/>
              </a:rPr>
              <a:t>;</a:t>
            </a:r>
          </a:p>
          <a:p>
            <a:r>
              <a:rPr lang="en-AU" sz="1400" dirty="0">
                <a:latin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</a:rPr>
              <a:t> B  </a:t>
            </a:r>
            <a:r>
              <a:rPr lang="en-AU" sz="1400" dirty="0" err="1" smtClean="0">
                <a:latin typeface="Consolas" pitchFamily="49" charset="0"/>
              </a:rPr>
              <a:t>m_B</a:t>
            </a:r>
            <a:r>
              <a:rPr lang="en-AU" sz="1400" dirty="0" smtClean="0">
                <a:latin typeface="Consolas" pitchFamily="49" charset="0"/>
              </a:rPr>
              <a:t>;</a:t>
            </a:r>
          </a:p>
          <a:p>
            <a:endParaRPr lang="en-AU" sz="1400" dirty="0">
              <a:latin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</a:rPr>
              <a:t>  initial</a:t>
            </a:r>
          </a:p>
          <a:p>
            <a:r>
              <a:rPr lang="en-AU" sz="1400" dirty="0">
                <a:latin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</a:rPr>
              <a:t> begin</a:t>
            </a:r>
          </a:p>
          <a:p>
            <a:endParaRPr lang="en-AU" sz="1400" dirty="0" smtClean="0">
              <a:latin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</a:rPr>
              <a:t>    </a:t>
            </a:r>
            <a:r>
              <a:rPr lang="en-AU" sz="1400" dirty="0" err="1" smtClean="0">
                <a:latin typeface="Consolas" pitchFamily="49" charset="0"/>
              </a:rPr>
              <a:t>m_A</a:t>
            </a:r>
            <a:r>
              <a:rPr lang="en-AU" sz="1400" dirty="0" smtClean="0">
                <a:latin typeface="Consolas" pitchFamily="49" charset="0"/>
              </a:rPr>
              <a:t> = new(“</a:t>
            </a:r>
            <a:r>
              <a:rPr lang="en-AU" sz="1400" dirty="0" err="1" smtClean="0">
                <a:latin typeface="Consolas" pitchFamily="49" charset="0"/>
              </a:rPr>
              <a:t>m_A</a:t>
            </a:r>
            <a:r>
              <a:rPr lang="en-AU" sz="1400" dirty="0" smtClean="0">
                <a:latin typeface="Consolas" pitchFamily="49" charset="0"/>
              </a:rPr>
              <a:t>”);</a:t>
            </a:r>
          </a:p>
          <a:p>
            <a:r>
              <a:rPr lang="en-AU" sz="1400" dirty="0">
                <a:latin typeface="Consolas" pitchFamily="49" charset="0"/>
              </a:rPr>
              <a:t>  </a:t>
            </a:r>
            <a:r>
              <a:rPr lang="en-AU" sz="1400" dirty="0" smtClean="0">
                <a:latin typeface="Consolas" pitchFamily="49" charset="0"/>
              </a:rPr>
              <a:t>  </a:t>
            </a:r>
            <a:r>
              <a:rPr lang="en-AU" sz="1400" dirty="0" err="1" smtClean="0">
                <a:latin typeface="Consolas" pitchFamily="49" charset="0"/>
              </a:rPr>
              <a:t>m_A.print_name</a:t>
            </a:r>
            <a:r>
              <a:rPr lang="en-AU" sz="1400" dirty="0" smtClean="0">
                <a:latin typeface="Consolas" pitchFamily="49" charset="0"/>
              </a:rPr>
              <a:t>();</a:t>
            </a:r>
          </a:p>
          <a:p>
            <a:r>
              <a:rPr lang="en-AU" sz="1400" dirty="0">
                <a:latin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</a:rPr>
              <a:t>   </a:t>
            </a:r>
            <a:r>
              <a:rPr lang="en-AU" sz="1400" dirty="0" err="1" smtClean="0">
                <a:latin typeface="Consolas" pitchFamily="49" charset="0"/>
              </a:rPr>
              <a:t>m_A.print_type</a:t>
            </a:r>
            <a:r>
              <a:rPr lang="en-AU" sz="1400" dirty="0" smtClean="0">
                <a:latin typeface="Consolas" pitchFamily="49" charset="0"/>
              </a:rPr>
              <a:t>();</a:t>
            </a:r>
          </a:p>
          <a:p>
            <a:endParaRPr lang="en-AU" sz="1400" dirty="0">
              <a:latin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</a:rPr>
              <a:t>    </a:t>
            </a:r>
            <a:r>
              <a:rPr lang="en-AU" sz="1400" dirty="0" err="1" smtClean="0">
                <a:latin typeface="Consolas" pitchFamily="49" charset="0"/>
              </a:rPr>
              <a:t>m_B</a:t>
            </a:r>
            <a:r>
              <a:rPr lang="en-AU" sz="1400" dirty="0" smtClean="0">
                <a:latin typeface="Consolas" pitchFamily="49" charset="0"/>
              </a:rPr>
              <a:t> = new(“</a:t>
            </a:r>
            <a:r>
              <a:rPr lang="en-AU" sz="1400" dirty="0" err="1" smtClean="0">
                <a:latin typeface="Consolas" pitchFamily="49" charset="0"/>
              </a:rPr>
              <a:t>m_B</a:t>
            </a:r>
            <a:r>
              <a:rPr lang="en-AU" sz="1400" dirty="0" smtClean="0">
                <a:latin typeface="Consolas" pitchFamily="49" charset="0"/>
              </a:rPr>
              <a:t>”);</a:t>
            </a:r>
          </a:p>
          <a:p>
            <a:r>
              <a:rPr lang="en-AU" sz="1400" dirty="0">
                <a:latin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</a:rPr>
              <a:t>   </a:t>
            </a:r>
            <a:r>
              <a:rPr lang="en-AU" sz="1400" dirty="0" err="1" smtClean="0">
                <a:latin typeface="Consolas" pitchFamily="49" charset="0"/>
              </a:rPr>
              <a:t>m_B.print_name</a:t>
            </a:r>
            <a:r>
              <a:rPr lang="en-AU" sz="1400" dirty="0" smtClean="0">
                <a:latin typeface="Consolas" pitchFamily="49" charset="0"/>
              </a:rPr>
              <a:t>();</a:t>
            </a:r>
          </a:p>
          <a:p>
            <a:r>
              <a:rPr lang="en-AU" sz="1400" dirty="0">
                <a:latin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</a:rPr>
              <a:t>   </a:t>
            </a:r>
            <a:r>
              <a:rPr lang="en-AU" sz="1400" dirty="0" err="1" smtClean="0">
                <a:latin typeface="Consolas" pitchFamily="49" charset="0"/>
              </a:rPr>
              <a:t>m_B.print_type</a:t>
            </a:r>
            <a:r>
              <a:rPr lang="en-AU" sz="1400" dirty="0" smtClean="0">
                <a:latin typeface="Consolas" pitchFamily="49" charset="0"/>
              </a:rPr>
              <a:t>();</a:t>
            </a:r>
          </a:p>
          <a:p>
            <a:endParaRPr lang="en-AU" sz="1400" dirty="0">
              <a:latin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</a:rPr>
              <a:t>    </a:t>
            </a:r>
            <a:r>
              <a:rPr lang="en-AU" sz="1400" dirty="0" err="1" smtClean="0">
                <a:latin typeface="Consolas" pitchFamily="49" charset="0"/>
              </a:rPr>
              <a:t>m_A</a:t>
            </a:r>
            <a:r>
              <a:rPr lang="en-AU" sz="1400" dirty="0" smtClean="0">
                <a:latin typeface="Consolas" pitchFamily="49" charset="0"/>
              </a:rPr>
              <a:t> = </a:t>
            </a:r>
            <a:r>
              <a:rPr lang="en-AU" sz="1400" dirty="0" err="1" smtClean="0">
                <a:latin typeface="Consolas" pitchFamily="49" charset="0"/>
              </a:rPr>
              <a:t>m_B</a:t>
            </a:r>
            <a:r>
              <a:rPr lang="en-AU" sz="1400" dirty="0" smtClean="0">
                <a:latin typeface="Consolas" pitchFamily="49" charset="0"/>
              </a:rPr>
              <a:t>;</a:t>
            </a:r>
          </a:p>
          <a:p>
            <a:r>
              <a:rPr lang="en-AU" sz="1400" dirty="0">
                <a:latin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</a:rPr>
              <a:t>   </a:t>
            </a:r>
            <a:r>
              <a:rPr lang="en-AU" sz="1400" dirty="0" err="1" smtClean="0">
                <a:latin typeface="Consolas" pitchFamily="49" charset="0"/>
              </a:rPr>
              <a:t>m_A.print_name</a:t>
            </a:r>
            <a:r>
              <a:rPr lang="en-AU" sz="1400" dirty="0" smtClean="0">
                <a:latin typeface="Consolas" pitchFamily="49" charset="0"/>
              </a:rPr>
              <a:t>();</a:t>
            </a:r>
          </a:p>
          <a:p>
            <a:r>
              <a:rPr lang="en-AU" sz="1400" dirty="0">
                <a:latin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</a:rPr>
              <a:t>   </a:t>
            </a:r>
            <a:r>
              <a:rPr lang="en-AU" sz="1400" dirty="0" err="1" smtClean="0">
                <a:latin typeface="Consolas" pitchFamily="49" charset="0"/>
              </a:rPr>
              <a:t>m_A.print_type</a:t>
            </a:r>
            <a:r>
              <a:rPr lang="en-AU" sz="1400" dirty="0" smtClean="0">
                <a:latin typeface="Consolas" pitchFamily="49" charset="0"/>
              </a:rPr>
              <a:t>();</a:t>
            </a:r>
            <a:endParaRPr lang="en-AU" sz="1400" dirty="0">
              <a:latin typeface="Consolas" pitchFamily="49" charset="0"/>
            </a:endParaRPr>
          </a:p>
          <a:p>
            <a:endParaRPr lang="en-AU" sz="1400" dirty="0" smtClean="0">
              <a:latin typeface="Consolas" pitchFamily="49" charset="0"/>
            </a:endParaRPr>
          </a:p>
          <a:p>
            <a:endParaRPr lang="en-AU" sz="1400" dirty="0">
              <a:latin typeface="Consolas" pitchFamily="49" charset="0"/>
            </a:endParaRPr>
          </a:p>
          <a:p>
            <a:r>
              <a:rPr lang="en-AU" sz="1400" dirty="0" err="1" smtClean="0">
                <a:latin typeface="Consolas" pitchFamily="49" charset="0"/>
              </a:rPr>
              <a:t>endmodule</a:t>
            </a:r>
            <a:endParaRPr lang="en-AU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3429000"/>
            <a:ext cx="536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How do I constrain </a:t>
            </a:r>
            <a:r>
              <a:rPr lang="en-AU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my_array</a:t>
            </a:r>
            <a:r>
              <a:rPr lang="en-AU" dirty="0" smtClean="0"/>
              <a:t> to be of size </a:t>
            </a:r>
            <a:r>
              <a:rPr lang="en-AU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my_depth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04664"/>
            <a:ext cx="37444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Consolas" pitchFamily="49" charset="0"/>
              </a:rPr>
              <a:t>class </a:t>
            </a:r>
            <a:r>
              <a:rPr lang="en-AU" sz="1600" dirty="0" err="1" smtClean="0">
                <a:latin typeface="Consolas" pitchFamily="49" charset="0"/>
              </a:rPr>
              <a:t>my_class</a:t>
            </a:r>
            <a:r>
              <a:rPr lang="en-AU" sz="1600" dirty="0" smtClean="0">
                <a:latin typeface="Consolas" pitchFamily="49" charset="0"/>
              </a:rPr>
              <a:t>;</a:t>
            </a:r>
          </a:p>
          <a:p>
            <a:endParaRPr lang="en-AU" sz="1600" dirty="0">
              <a:latin typeface="Consolas" pitchFamily="49" charset="0"/>
            </a:endParaRPr>
          </a:p>
          <a:p>
            <a:r>
              <a:rPr lang="en-AU" sz="1600" dirty="0" smtClean="0">
                <a:latin typeface="Consolas" pitchFamily="49" charset="0"/>
              </a:rPr>
              <a:t>  rand </a:t>
            </a:r>
            <a:r>
              <a:rPr lang="en-AU" sz="1600" dirty="0" err="1" smtClean="0">
                <a:latin typeface="Consolas" pitchFamily="49" charset="0"/>
              </a:rPr>
              <a:t>int</a:t>
            </a:r>
            <a:r>
              <a:rPr lang="en-AU" sz="1600" dirty="0" smtClean="0">
                <a:latin typeface="Consolas" pitchFamily="49" charset="0"/>
              </a:rPr>
              <a:t> unsigned </a:t>
            </a:r>
            <a:r>
              <a:rPr lang="en-AU" sz="1600" dirty="0" err="1" smtClean="0">
                <a:latin typeface="Consolas" pitchFamily="49" charset="0"/>
              </a:rPr>
              <a:t>my_depth</a:t>
            </a:r>
            <a:r>
              <a:rPr lang="en-AU" sz="1600" dirty="0" smtClean="0">
                <a:latin typeface="Consolas" pitchFamily="49" charset="0"/>
              </a:rPr>
              <a:t>;</a:t>
            </a:r>
          </a:p>
          <a:p>
            <a:endParaRPr lang="en-AU" sz="1600" dirty="0">
              <a:latin typeface="Consolas" pitchFamily="49" charset="0"/>
            </a:endParaRPr>
          </a:p>
          <a:p>
            <a:r>
              <a:rPr lang="en-AU" sz="1600" dirty="0" smtClean="0">
                <a:latin typeface="Consolas" pitchFamily="49" charset="0"/>
              </a:rPr>
              <a:t>  rand bit [7:0] </a:t>
            </a:r>
            <a:r>
              <a:rPr lang="en-AU" sz="1600" dirty="0" err="1" smtClean="0">
                <a:latin typeface="Consolas" pitchFamily="49" charset="0"/>
              </a:rPr>
              <a:t>my_array</a:t>
            </a:r>
            <a:r>
              <a:rPr lang="en-AU" sz="1600" dirty="0" smtClean="0">
                <a:latin typeface="Consolas" pitchFamily="49" charset="0"/>
              </a:rPr>
              <a:t>[];</a:t>
            </a:r>
          </a:p>
          <a:p>
            <a:r>
              <a:rPr lang="en-AU" sz="1600" dirty="0" smtClean="0">
                <a:latin typeface="Consolas" pitchFamily="49" charset="0"/>
              </a:rPr>
              <a:t> </a:t>
            </a:r>
          </a:p>
          <a:p>
            <a:r>
              <a:rPr lang="en-AU" sz="1600" dirty="0" err="1" smtClean="0">
                <a:latin typeface="Consolas" pitchFamily="49" charset="0"/>
              </a:rPr>
              <a:t>endclass</a:t>
            </a:r>
            <a:endParaRPr lang="en-AU" sz="12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04664"/>
            <a:ext cx="37444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600" dirty="0" smtClean="0">
              <a:latin typeface="Consolas" pitchFamily="49" charset="0"/>
            </a:endParaRPr>
          </a:p>
          <a:p>
            <a:r>
              <a:rPr lang="en-AU" sz="1600" dirty="0" smtClean="0">
                <a:latin typeface="Consolas" pitchFamily="49" charset="0"/>
              </a:rPr>
              <a:t>class </a:t>
            </a:r>
            <a:r>
              <a:rPr lang="en-AU" sz="1600" dirty="0" err="1" smtClean="0">
                <a:latin typeface="Consolas" pitchFamily="49" charset="0"/>
              </a:rPr>
              <a:t>class_a</a:t>
            </a:r>
            <a:r>
              <a:rPr lang="en-AU" sz="1600" dirty="0" smtClean="0">
                <a:latin typeface="Consolas" pitchFamily="49" charset="0"/>
              </a:rPr>
              <a:t>;</a:t>
            </a:r>
          </a:p>
          <a:p>
            <a:endParaRPr lang="en-AU" sz="1600" dirty="0" smtClean="0">
              <a:latin typeface="Consolas" pitchFamily="49" charset="0"/>
            </a:endParaRPr>
          </a:p>
          <a:p>
            <a:r>
              <a:rPr lang="en-AU" sz="1600" dirty="0" smtClean="0">
                <a:latin typeface="Consolas" pitchFamily="49" charset="0"/>
              </a:rPr>
              <a:t>  rand bit [7:0] </a:t>
            </a:r>
            <a:r>
              <a:rPr lang="en-AU" sz="1600" dirty="0" err="1" smtClean="0">
                <a:latin typeface="Consolas" pitchFamily="49" charset="0"/>
              </a:rPr>
              <a:t>m_a</a:t>
            </a:r>
            <a:r>
              <a:rPr lang="en-AU" sz="1600" dirty="0" smtClean="0">
                <a:latin typeface="Consolas" pitchFamily="49" charset="0"/>
              </a:rPr>
              <a:t>;</a:t>
            </a:r>
          </a:p>
          <a:p>
            <a:endParaRPr lang="en-AU" sz="1600" dirty="0">
              <a:latin typeface="Consolas" pitchFamily="49" charset="0"/>
            </a:endParaRPr>
          </a:p>
          <a:p>
            <a:r>
              <a:rPr lang="en-AU" sz="1600" dirty="0" err="1" smtClean="0">
                <a:latin typeface="Consolas" pitchFamily="49" charset="0"/>
              </a:rPr>
              <a:t>endclass</a:t>
            </a:r>
            <a:endParaRPr lang="en-AU" sz="1600" dirty="0" smtClean="0">
              <a:latin typeface="Consolas" pitchFamily="49" charset="0"/>
            </a:endParaRPr>
          </a:p>
          <a:p>
            <a:endParaRPr lang="en-AU" sz="1600" dirty="0">
              <a:latin typeface="Consolas" pitchFamily="49" charset="0"/>
            </a:endParaRPr>
          </a:p>
          <a:p>
            <a:endParaRPr lang="en-AU" sz="1600" dirty="0">
              <a:latin typeface="Consolas" pitchFamily="49" charset="0"/>
            </a:endParaRPr>
          </a:p>
          <a:p>
            <a:r>
              <a:rPr lang="en-AU" sz="1600" dirty="0" smtClean="0">
                <a:latin typeface="Consolas" pitchFamily="49" charset="0"/>
              </a:rPr>
              <a:t>class </a:t>
            </a:r>
            <a:r>
              <a:rPr lang="en-AU" sz="1600" dirty="0" err="1" smtClean="0">
                <a:latin typeface="Consolas" pitchFamily="49" charset="0"/>
              </a:rPr>
              <a:t>class_b</a:t>
            </a:r>
            <a:r>
              <a:rPr lang="en-AU" sz="1600" dirty="0" smtClean="0">
                <a:latin typeface="Consolas" pitchFamily="49" charset="0"/>
              </a:rPr>
              <a:t>;</a:t>
            </a:r>
          </a:p>
          <a:p>
            <a:endParaRPr lang="en-AU" sz="1600" dirty="0">
              <a:latin typeface="Consolas" pitchFamily="49" charset="0"/>
            </a:endParaRPr>
          </a:p>
          <a:p>
            <a:r>
              <a:rPr lang="en-AU" sz="1600" dirty="0" smtClean="0">
                <a:latin typeface="Consolas" pitchFamily="49" charset="0"/>
              </a:rPr>
              <a:t>  rand </a:t>
            </a:r>
            <a:r>
              <a:rPr lang="en-AU" sz="1600" dirty="0" err="1" smtClean="0">
                <a:latin typeface="Consolas" pitchFamily="49" charset="0"/>
              </a:rPr>
              <a:t>int</a:t>
            </a:r>
            <a:r>
              <a:rPr lang="en-AU" sz="1600" dirty="0" smtClean="0">
                <a:latin typeface="Consolas" pitchFamily="49" charset="0"/>
              </a:rPr>
              <a:t> unsigned depth;</a:t>
            </a:r>
          </a:p>
          <a:p>
            <a:endParaRPr lang="en-AU" sz="1600" dirty="0">
              <a:latin typeface="Consolas" pitchFamily="49" charset="0"/>
            </a:endParaRPr>
          </a:p>
          <a:p>
            <a:r>
              <a:rPr lang="en-AU" sz="1600" dirty="0" smtClean="0">
                <a:latin typeface="Consolas" pitchFamily="49" charset="0"/>
              </a:rPr>
              <a:t>  rand </a:t>
            </a:r>
            <a:r>
              <a:rPr lang="en-AU" sz="1600" dirty="0" err="1" smtClean="0">
                <a:latin typeface="Consolas" pitchFamily="49" charset="0"/>
              </a:rPr>
              <a:t>class_a</a:t>
            </a:r>
            <a:r>
              <a:rPr lang="en-AU" sz="1600" dirty="0" smtClean="0">
                <a:latin typeface="Consolas" pitchFamily="49" charset="0"/>
              </a:rPr>
              <a:t>	</a:t>
            </a:r>
            <a:r>
              <a:rPr lang="en-AU" sz="1600" dirty="0" err="1" smtClean="0">
                <a:latin typeface="Consolas" pitchFamily="49" charset="0"/>
              </a:rPr>
              <a:t>my_array</a:t>
            </a:r>
            <a:r>
              <a:rPr lang="en-AU" sz="1600" dirty="0" smtClean="0">
                <a:latin typeface="Consolas" pitchFamily="49" charset="0"/>
              </a:rPr>
              <a:t>[];</a:t>
            </a:r>
          </a:p>
          <a:p>
            <a:r>
              <a:rPr lang="en-AU" sz="1600" dirty="0" smtClean="0">
                <a:latin typeface="Consolas" pitchFamily="49" charset="0"/>
              </a:rPr>
              <a:t> </a:t>
            </a:r>
          </a:p>
          <a:p>
            <a:r>
              <a:rPr lang="en-AU" sz="1600" dirty="0" err="1" smtClean="0">
                <a:latin typeface="Consolas" pitchFamily="49" charset="0"/>
              </a:rPr>
              <a:t>endclass</a:t>
            </a:r>
            <a:endParaRPr lang="en-AU" sz="1200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5286914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How do I randomize an object of type </a:t>
            </a:r>
            <a:r>
              <a:rPr lang="en-AU" dirty="0" err="1" smtClean="0"/>
              <a:t>class_b</a:t>
            </a:r>
            <a:r>
              <a:rPr lang="en-AU" dirty="0" smtClean="0"/>
              <a:t> so that </a:t>
            </a:r>
            <a:r>
              <a:rPr lang="en-AU" dirty="0" err="1" smtClean="0"/>
              <a:t>my_array</a:t>
            </a:r>
            <a:r>
              <a:rPr lang="en-AU" dirty="0" smtClean="0"/>
              <a:t> has </a:t>
            </a:r>
            <a:r>
              <a:rPr lang="en-AU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depth</a:t>
            </a:r>
            <a:r>
              <a:rPr lang="en-AU" dirty="0" smtClean="0"/>
              <a:t> entries with random values of </a:t>
            </a:r>
            <a:r>
              <a:rPr lang="en-AU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m_a</a:t>
            </a:r>
            <a:endParaRPr lang="en-AU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7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04664"/>
            <a:ext cx="3744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Consolas" pitchFamily="49" charset="0"/>
              </a:rPr>
              <a:t>class </a:t>
            </a:r>
            <a:r>
              <a:rPr lang="en-AU" sz="1600" dirty="0" err="1" smtClean="0">
                <a:latin typeface="Consolas" pitchFamily="49" charset="0"/>
              </a:rPr>
              <a:t>my_class</a:t>
            </a:r>
            <a:r>
              <a:rPr lang="en-AU" sz="1600" dirty="0" smtClean="0">
                <a:latin typeface="Consolas" pitchFamily="49" charset="0"/>
              </a:rPr>
              <a:t>;</a:t>
            </a:r>
          </a:p>
          <a:p>
            <a:r>
              <a:rPr lang="en-AU" sz="1600" dirty="0" smtClean="0">
                <a:latin typeface="Consolas" pitchFamily="49" charset="0"/>
              </a:rPr>
              <a:t> </a:t>
            </a:r>
            <a:endParaRPr lang="en-AU" sz="1600" dirty="0">
              <a:latin typeface="Consolas" pitchFamily="49" charset="0"/>
            </a:endParaRPr>
          </a:p>
          <a:p>
            <a:r>
              <a:rPr lang="en-AU" sz="1600" dirty="0" smtClean="0">
                <a:latin typeface="Consolas" pitchFamily="49" charset="0"/>
              </a:rPr>
              <a:t>  rand bit [7:0] </a:t>
            </a:r>
            <a:r>
              <a:rPr lang="en-AU" sz="1600" dirty="0" err="1" smtClean="0">
                <a:latin typeface="Consolas" pitchFamily="49" charset="0"/>
              </a:rPr>
              <a:t>my_array</a:t>
            </a:r>
            <a:r>
              <a:rPr lang="en-AU" sz="1600" dirty="0" smtClean="0">
                <a:latin typeface="Consolas" pitchFamily="49" charset="0"/>
              </a:rPr>
              <a:t>[256];</a:t>
            </a:r>
          </a:p>
          <a:p>
            <a:r>
              <a:rPr lang="en-AU" sz="1600" dirty="0" smtClean="0">
                <a:latin typeface="Consolas" pitchFamily="49" charset="0"/>
              </a:rPr>
              <a:t> </a:t>
            </a:r>
          </a:p>
          <a:p>
            <a:r>
              <a:rPr lang="en-AU" sz="1600" dirty="0" err="1" smtClean="0">
                <a:latin typeface="Consolas" pitchFamily="49" charset="0"/>
              </a:rPr>
              <a:t>endclass</a:t>
            </a:r>
            <a:endParaRPr lang="en-AU" sz="1200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088" y="2996952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How do I randomize an object of type </a:t>
            </a:r>
            <a:r>
              <a:rPr lang="en-AU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my_class</a:t>
            </a:r>
            <a:r>
              <a:rPr lang="en-AU" dirty="0" smtClean="0"/>
              <a:t> such that </a:t>
            </a:r>
            <a:r>
              <a:rPr lang="en-AU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my_array</a:t>
            </a:r>
            <a:r>
              <a:rPr lang="en-AU" dirty="0" smtClean="0"/>
              <a:t> contains all values from 0 to 255 in a random order?</a:t>
            </a:r>
            <a:endParaRPr lang="en-AU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7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970850"/>
            <a:ext cx="1800200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DUT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79712" y="161892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54129" y="1443016"/>
            <a:ext cx="72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write </a:t>
            </a:r>
            <a:endParaRPr lang="en-AU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499992" y="125888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0072" y="1075736"/>
            <a:ext cx="13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read request</a:t>
            </a:r>
            <a:endParaRPr lang="en-AU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99992" y="197896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20072" y="1812348"/>
            <a:ext cx="125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read return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1475656" y="2771050"/>
            <a:ext cx="54726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DUT is a memory store.</a:t>
            </a:r>
          </a:p>
          <a:p>
            <a:r>
              <a:rPr lang="en-AU" dirty="0" smtClean="0"/>
              <a:t>Split into a number of partitions. </a:t>
            </a:r>
          </a:p>
          <a:p>
            <a:r>
              <a:rPr lang="en-AU" dirty="0" smtClean="0"/>
              <a:t>Each partition stores a number of words of data.</a:t>
            </a:r>
          </a:p>
          <a:p>
            <a:endParaRPr lang="en-AU" dirty="0"/>
          </a:p>
          <a:p>
            <a:r>
              <a:rPr lang="en-AU" dirty="0" smtClean="0"/>
              <a:t>Write interface writes 1 word of data at a time along with partition number and word location in partition</a:t>
            </a:r>
          </a:p>
          <a:p>
            <a:endParaRPr lang="en-AU" dirty="0"/>
          </a:p>
          <a:p>
            <a:r>
              <a:rPr lang="en-AU" dirty="0" smtClean="0"/>
              <a:t>Read request interface requests 1 word of data at a time specifying partition number and word location in partition</a:t>
            </a:r>
          </a:p>
          <a:p>
            <a:endParaRPr lang="en-AU" dirty="0"/>
          </a:p>
          <a:p>
            <a:r>
              <a:rPr lang="en-AU" dirty="0" smtClean="0"/>
              <a:t>Read data is returned N clocks later on an independent interface. There can be a number of outstanding read requests ‘in flight’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61763" y="219998"/>
            <a:ext cx="5816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Design Challenge – DUT Overview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6532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4902" y="1052736"/>
            <a:ext cx="6624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Once a partition has been completely filled via the write interface the partition is made available for reading via the read interface.</a:t>
            </a:r>
          </a:p>
          <a:p>
            <a:endParaRPr lang="en-AU" dirty="0"/>
          </a:p>
          <a:p>
            <a:r>
              <a:rPr lang="en-AU" dirty="0" smtClean="0"/>
              <a:t>Once a partition has been completely read via the read interface the partition is made available for writing via the write interface.</a:t>
            </a:r>
          </a:p>
          <a:p>
            <a:endParaRPr lang="en-AU" dirty="0"/>
          </a:p>
          <a:p>
            <a:r>
              <a:rPr lang="en-AU" dirty="0" smtClean="0"/>
              <a:t>The System can be writing to one partition whilst it is reading from another partition.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1161763" y="219998"/>
            <a:ext cx="6287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Design Challenge – System Overview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7323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1763" y="219998"/>
            <a:ext cx="5114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Design Challenge – </a:t>
            </a:r>
            <a:r>
              <a:rPr lang="en-AU" sz="3200" dirty="0" err="1" smtClean="0"/>
              <a:t>Testbench</a:t>
            </a: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1" y="1340768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Outline a suitable UVM architecture for testing the DUT under the behaviour expected in the System. </a:t>
            </a:r>
          </a:p>
          <a:p>
            <a:endParaRPr lang="en-AU" dirty="0"/>
          </a:p>
          <a:p>
            <a:r>
              <a:rPr lang="en-AU" dirty="0" smtClean="0"/>
              <a:t>In particular, describe how to handle coordinating writes and reads to partitions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987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1763" y="219998"/>
            <a:ext cx="5665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Design Challenge – </a:t>
            </a:r>
            <a:r>
              <a:rPr lang="en-AU" sz="3200" dirty="0" err="1" smtClean="0"/>
              <a:t>Testbench</a:t>
            </a:r>
            <a:r>
              <a:rPr lang="en-AU" sz="3200" dirty="0" smtClean="0"/>
              <a:t> (2)</a:t>
            </a: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052736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How would you randomise the partition order in which free partitions are chosen for writing and full partitions are chosen for reading?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56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721</Words>
  <Application>Microsoft Office PowerPoint</Application>
  <PresentationFormat>On-screen Show (4:3)</PresentationFormat>
  <Paragraphs>220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Elizabeth</dc:creator>
  <cp:lastModifiedBy>Paul Tiernan</cp:lastModifiedBy>
  <cp:revision>15</cp:revision>
  <dcterms:created xsi:type="dcterms:W3CDTF">2013-07-02T10:41:24Z</dcterms:created>
  <dcterms:modified xsi:type="dcterms:W3CDTF">2014-02-28T02:39:47Z</dcterms:modified>
</cp:coreProperties>
</file>