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14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9" r:id="rId9"/>
    <p:sldId id="270" r:id="rId10"/>
    <p:sldId id="266" r:id="rId11"/>
    <p:sldId id="271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63" r:id="rId20"/>
    <p:sldId id="279" r:id="rId21"/>
    <p:sldId id="280" r:id="rId22"/>
    <p:sldId id="281" r:id="rId23"/>
    <p:sldId id="264" r:id="rId24"/>
    <p:sldId id="282" r:id="rId25"/>
    <p:sldId id="284" r:id="rId26"/>
    <p:sldId id="283" r:id="rId27"/>
    <p:sldId id="259" r:id="rId28"/>
  </p:sldIdLst>
  <p:sldSz cx="12192000" cy="6858000"/>
  <p:notesSz cx="6858000" cy="9144000"/>
  <p:embeddedFontLst>
    <p:embeddedFont>
      <p:font typeface="Libre Baskerville" panose="02000000000000000000" pitchFamily="2" charset="0"/>
      <p:regular r:id="rId30"/>
      <p:bold r:id="rId31"/>
      <p: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8B2CD2-8CCB-4EA5-8017-6ED194E41587}" v="7" dt="2025-10-10T06:40:49.1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8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14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uma Bodduluri" userId="6d789bd15782645b" providerId="LiveId" clId="{546997ED-F71F-4FDB-9BB0-C57EB04A1403}"/>
    <pc:docChg chg="modSld">
      <pc:chgData name="Kusuma Bodduluri" userId="6d789bd15782645b" providerId="LiveId" clId="{546997ED-F71F-4FDB-9BB0-C57EB04A1403}" dt="2025-10-10T06:48:51.239" v="160" actId="123"/>
      <pc:docMkLst>
        <pc:docMk/>
      </pc:docMkLst>
      <pc:sldChg chg="modSp mod">
        <pc:chgData name="Kusuma Bodduluri" userId="6d789bd15782645b" providerId="LiveId" clId="{546997ED-F71F-4FDB-9BB0-C57EB04A1403}" dt="2025-10-10T06:33:06.827" v="2" actId="255"/>
        <pc:sldMkLst>
          <pc:docMk/>
          <pc:sldMk cId="0" sldId="256"/>
        </pc:sldMkLst>
        <pc:spChg chg="mod">
          <ac:chgData name="Kusuma Bodduluri" userId="6d789bd15782645b" providerId="LiveId" clId="{546997ED-F71F-4FDB-9BB0-C57EB04A1403}" dt="2025-10-10T06:33:06.827" v="2" actId="255"/>
          <ac:spMkLst>
            <pc:docMk/>
            <pc:sldMk cId="0" sldId="256"/>
            <ac:spMk id="99" creationId="{00000000-0000-0000-0000-000000000000}"/>
          </ac:spMkLst>
        </pc:spChg>
      </pc:sldChg>
      <pc:sldChg chg="modSp mod">
        <pc:chgData name="Kusuma Bodduluri" userId="6d789bd15782645b" providerId="LiveId" clId="{546997ED-F71F-4FDB-9BB0-C57EB04A1403}" dt="2025-10-10T06:48:51.239" v="160" actId="123"/>
        <pc:sldMkLst>
          <pc:docMk/>
          <pc:sldMk cId="0" sldId="257"/>
        </pc:sldMkLst>
        <pc:spChg chg="mod">
          <ac:chgData name="Kusuma Bodduluri" userId="6d789bd15782645b" providerId="LiveId" clId="{546997ED-F71F-4FDB-9BB0-C57EB04A1403}" dt="2025-10-10T06:48:51.239" v="160" actId="123"/>
          <ac:spMkLst>
            <pc:docMk/>
            <pc:sldMk cId="0" sldId="257"/>
            <ac:spMk id="3" creationId="{E12B3945-92A6-9424-663E-CAAE7DDEC6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2105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57CB4-B700-28C9-FCD8-DADE1FF68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26E8BF-91BD-7ED1-FFF8-A1CAA3D195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7141E-E7AD-AEE1-F4DF-160AF108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65922-02C4-65D5-46E4-1D3336510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AA5EA-6FE4-324E-B530-13839F6A1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55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1F0FB-E495-F85B-F2D0-EA412D5B5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9EE9E-2676-892A-4CF6-77B6D95FD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8FBF6-E81F-ACCD-FF24-5B4ED5FD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1CA64-7B8C-A2AA-6573-48C74B81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7CA5C-6FDF-6EB0-C5A3-3578A28D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96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64D7E-6B85-63A8-6F23-93BCFC5E14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602BFD-3F01-B4FC-B117-0E9D2F040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D7B08-C98F-3E77-A9A9-D629DBD58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99BE1-C094-0CD9-3E4F-A3A13FE45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3CBC9-34AE-6500-45FD-A7A1D81B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395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1_Picture with Ca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6460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DECE-44A1-E3C2-9AC9-03ADCCB8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A8C74-15ED-C02F-6B6B-13A43046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23C3-A3B3-E8D3-2DA1-BCE65C95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8156A-EC76-65B3-03D1-82E710D7A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44770-E3D3-AD1E-4F61-43D007111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801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FA2F3-D7C4-6867-6E26-A650FEECE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FAEE0-A288-D64D-42F4-C016C52D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55930-89E2-100E-8D86-7E8E5ED07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4BC9F-1977-B613-EDFB-F6466E06C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1B3C1-4D0F-28CB-C798-9D9539E5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00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D524-A812-8A5F-A274-51BD67836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A081C-1A01-B447-99C6-D77FFCA7F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59464-A007-2634-DDC9-3DCFE5FBC6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0EFFE6-513A-D8FF-0524-2AEFA2D11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8311E5-B469-F315-BC2A-20258781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3F6CD-37EB-26F1-4126-F4B4354F5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42771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9D0D8-EB3B-0857-A0E1-71D5FE07D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DEAD0-C8D4-4DC5-6DFF-3698BC662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BFC6A-2B62-20A0-D8BD-E77043BA6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A89F5A-8343-D4C7-02AB-A5E566112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0793C6-8FC5-EDB1-8495-4CA382513C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90537C-5B3B-A1DE-9F4F-4D28929E8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724BFE-C8B7-EFD7-2766-6DF8B574F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397F7E-F6E8-530C-02D2-30900125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39160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8E357-6970-484D-ACD6-6596787F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E30AF2-B536-DFF4-CDB5-F205C11D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BB21A-358F-4670-F135-B1044722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6F76A-950F-2BAB-1A77-5BA3046E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8883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F9D72-082C-0C0B-A048-880D202D3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767FE-DBC8-D6DA-EAB1-9655F4A9A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66CAE-A3DA-30A9-9CC8-091EA6C33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499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8C96-C5A0-E786-B4F9-84E07CCD4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7F83E-7554-A53F-FBDC-71149625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90C6C-8642-6A95-4A9F-CCE9652CB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838E4-3766-CA53-D549-5C20908E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F4A45-2317-1FDC-F050-C256B34E8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2DF7A-92DC-8051-345A-A80CF0EC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0231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92352-B2A4-0895-4355-F74B18871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C5C25D-E8B5-E114-246E-B1DADB4C0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6EA5C-330E-AFE5-986E-3583226D07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DEE90D-B54D-9950-0541-125F7225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16AFDB-05E5-8CF2-82DD-546064CC6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32E30-138C-8B68-7D52-70CC91D55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519701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1C4469-2466-A264-28FF-D5A89747F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B8CC67-8F91-E2CB-18DD-26C926695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39034-5146-AE36-8B1A-78A46989A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027D-977E-0621-579D-9970A4FB26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D9F47-20A8-9DC6-E576-E64625EB8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280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85" y="163902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619642" y="3706393"/>
            <a:ext cx="7148174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800"/>
            </a:pPr>
            <a:r>
              <a:rPr lang="en-IN" sz="3200" b="1" dirty="0"/>
              <a:t>Energy Consumption Analysis</a:t>
            </a:r>
          </a:p>
          <a:p>
            <a:pPr algn="ctr">
              <a:buSzPts val="1800"/>
            </a:pPr>
            <a:endParaRPr sz="2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BC20ED-9D4B-A91D-3844-455177E45F7D}"/>
              </a:ext>
            </a:extLst>
          </p:cNvPr>
          <p:cNvSpPr txBox="1"/>
          <p:nvPr/>
        </p:nvSpPr>
        <p:spPr>
          <a:xfrm>
            <a:off x="285135" y="4776805"/>
            <a:ext cx="61746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IN" sz="20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resented By: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12A46A-0AE5-E7C6-3C66-E5276592A97F}"/>
              </a:ext>
            </a:extLst>
          </p:cNvPr>
          <p:cNvSpPr txBox="1"/>
          <p:nvPr/>
        </p:nvSpPr>
        <p:spPr>
          <a:xfrm>
            <a:off x="353961" y="5270170"/>
            <a:ext cx="6105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heeluru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Bindhu   (81010626625)</a:t>
            </a: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Avula .Usha Sree   (81010627825)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B96E-8011-9662-0433-1B63E890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123" y="943062"/>
            <a:ext cx="334297" cy="981354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363EC-0E82-9AC5-CC2D-6002D3CF3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5" y="335294"/>
            <a:ext cx="11420896" cy="1098445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energy types contribute most to emissions across all countries?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8BFC6E-B8E6-CC7C-1161-C924B336488C}"/>
              </a:ext>
            </a:extLst>
          </p:cNvPr>
          <p:cNvSpPr txBox="1"/>
          <p:nvPr/>
        </p:nvSpPr>
        <p:spPr>
          <a:xfrm>
            <a:off x="1095568" y="1251330"/>
            <a:ext cx="35730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83BEDF-D807-C4AB-7FD9-615AF759231D}"/>
              </a:ext>
            </a:extLst>
          </p:cNvPr>
          <p:cNvSpPr txBox="1"/>
          <p:nvPr/>
        </p:nvSpPr>
        <p:spPr>
          <a:xfrm>
            <a:off x="6434213" y="1251330"/>
            <a:ext cx="3446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CB79AE-C504-CFA7-893F-38BD880CB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254" y="2532184"/>
            <a:ext cx="4639322" cy="178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12F0913-27C5-24C7-F2DE-666486F6A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8064" y="2629031"/>
            <a:ext cx="3905795" cy="1983988"/>
          </a:xfrm>
          <a:prstGeom prst="rect">
            <a:avLst/>
          </a:prstGeom>
        </p:spPr>
      </p:pic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D83A34A9-98FE-BC62-AA27-36D303CE4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9692" y="4953000"/>
            <a:ext cx="235851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41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F6676-9FE5-0D31-FE53-5D85812DA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537666" y="1921474"/>
            <a:ext cx="317090" cy="1182321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B33FB4-3883-238D-5EF5-562C61324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07" y="416927"/>
            <a:ext cx="10515600" cy="666366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have global emissions changed year over year?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3507BF-08AB-3931-8D48-0BE099F84DC6}"/>
              </a:ext>
            </a:extLst>
          </p:cNvPr>
          <p:cNvSpPr txBox="1"/>
          <p:nvPr/>
        </p:nvSpPr>
        <p:spPr>
          <a:xfrm>
            <a:off x="1340618" y="2739812"/>
            <a:ext cx="37137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06F8B7-EBED-C743-76DE-E528DAAF75BB}"/>
              </a:ext>
            </a:extLst>
          </p:cNvPr>
          <p:cNvSpPr txBox="1"/>
          <p:nvPr/>
        </p:nvSpPr>
        <p:spPr>
          <a:xfrm>
            <a:off x="6455230" y="2739812"/>
            <a:ext cx="3882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D7391D-5E33-86D7-CDC0-BC517F25B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70" y="3500300"/>
            <a:ext cx="4020765" cy="1810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3D2DC1F-EA12-ABEF-79CC-B7E52B601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5477" y="3582207"/>
            <a:ext cx="2422585" cy="1974531"/>
          </a:xfrm>
          <a:prstGeom prst="rect">
            <a:avLst/>
          </a:prstGeom>
        </p:spPr>
      </p:pic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58A17AB7-42AF-ABD5-20A7-697DBF426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8129" y="4953000"/>
            <a:ext cx="2585883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51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7C5B6-089E-9A5B-43B6-32A024C7A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744" y="755134"/>
            <a:ext cx="263013" cy="1091886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53676-A19F-87C8-1E8A-2A9A95C60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815" y="291035"/>
            <a:ext cx="10515600" cy="977865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trend in GDP for each country over the given years</a:t>
            </a:r>
            <a:r>
              <a:rPr lang="en-US" dirty="0"/>
              <a:t>?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7AC948-A666-84C4-CCBC-E9A7CB960E65}"/>
              </a:ext>
            </a:extLst>
          </p:cNvPr>
          <p:cNvSpPr txBox="1"/>
          <p:nvPr/>
        </p:nvSpPr>
        <p:spPr>
          <a:xfrm>
            <a:off x="1006212" y="1154522"/>
            <a:ext cx="3422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B304FF-1519-9A37-C778-793F417EEDFF}"/>
              </a:ext>
            </a:extLst>
          </p:cNvPr>
          <p:cNvSpPr txBox="1"/>
          <p:nvPr/>
        </p:nvSpPr>
        <p:spPr>
          <a:xfrm>
            <a:off x="6511332" y="1154521"/>
            <a:ext cx="3647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5A89DC-9467-F1A1-4407-F00166D2B7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035" y="2132387"/>
            <a:ext cx="3248478" cy="14148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2D6A6-9386-02CF-01AB-57278AFFE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5896" y="2132386"/>
            <a:ext cx="3134162" cy="3048425"/>
          </a:xfrm>
          <a:prstGeom prst="rect">
            <a:avLst/>
          </a:prstGeom>
        </p:spPr>
      </p:pic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3B8973FC-17DC-BE78-CD2E-737A9C742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135" y="4953000"/>
            <a:ext cx="2635045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61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73F1-9880-2FCC-7B37-1F2F2C48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606980" y="829682"/>
            <a:ext cx="307258" cy="1111983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476B-F2B2-1DE0-6FDB-3654D7873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61" y="345029"/>
            <a:ext cx="10515600" cy="1111984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has population growth affected total emissions in each country?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C13F72-DD14-405D-FF62-6609BD099D96}"/>
              </a:ext>
            </a:extLst>
          </p:cNvPr>
          <p:cNvSpPr txBox="1"/>
          <p:nvPr/>
        </p:nvSpPr>
        <p:spPr>
          <a:xfrm>
            <a:off x="717620" y="1226180"/>
            <a:ext cx="3979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97A7CB-58BB-921B-063C-10688FD3CF29}"/>
              </a:ext>
            </a:extLst>
          </p:cNvPr>
          <p:cNvSpPr txBox="1"/>
          <p:nvPr/>
        </p:nvSpPr>
        <p:spPr>
          <a:xfrm>
            <a:off x="6096000" y="1226179"/>
            <a:ext cx="3828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A3D46-59F9-2A39-97BE-B78D9A114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5" y="1941665"/>
            <a:ext cx="4953691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5A4B2-D022-D94E-48C2-1CFC71EB4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41665"/>
            <a:ext cx="5020376" cy="2819794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315B69F7-9D4C-1EB9-137A-6AFF55BB08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9136" y="4953000"/>
            <a:ext cx="2546554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541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1F039-54E3-6C30-58F8-6B9D0580C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8800" y="1085616"/>
            <a:ext cx="233516" cy="1152176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369F8-23EB-1144-F67D-2AAF03D096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600" y="323417"/>
            <a:ext cx="10515600" cy="93767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energy consumption increased or decreased over the years for major economies?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8E556-5B70-254D-A911-92432FA79DBD}"/>
              </a:ext>
            </a:extLst>
          </p:cNvPr>
          <p:cNvSpPr txBox="1"/>
          <p:nvPr/>
        </p:nvSpPr>
        <p:spPr>
          <a:xfrm>
            <a:off x="664245" y="1518608"/>
            <a:ext cx="3542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4B708-8B4E-1C6F-DD56-3BB1731A6B12}"/>
              </a:ext>
            </a:extLst>
          </p:cNvPr>
          <p:cNvSpPr txBox="1"/>
          <p:nvPr/>
        </p:nvSpPr>
        <p:spPr>
          <a:xfrm>
            <a:off x="7010076" y="1430871"/>
            <a:ext cx="32657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6571A8-41E1-0020-F87C-319ABFE08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45" y="2023288"/>
            <a:ext cx="5887272" cy="3105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95706E-41F7-8A91-DB3A-01D01EB84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470" y="2023288"/>
            <a:ext cx="2648320" cy="2819794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1D08416F-17AE-95F9-EF2C-CC047C9E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9358" y="4965465"/>
            <a:ext cx="2456836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2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798D5-5632-F052-C1DE-FAA77897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995948" y="935141"/>
            <a:ext cx="228600" cy="1021548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DC3C6-1451-CD84-7590-75E161748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304" y="274265"/>
            <a:ext cx="11075283" cy="807043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9.What is the average yearly change in emissions per capita for each            country?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41FC75-31C3-5F28-0950-16668211DD56}"/>
              </a:ext>
            </a:extLst>
          </p:cNvPr>
          <p:cNvSpPr txBox="1"/>
          <p:nvPr/>
        </p:nvSpPr>
        <p:spPr>
          <a:xfrm>
            <a:off x="1081548" y="1264191"/>
            <a:ext cx="36073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D926BC-A5C6-4451-CEB6-B2FA79DE71C9}"/>
              </a:ext>
            </a:extLst>
          </p:cNvPr>
          <p:cNvSpPr txBox="1"/>
          <p:nvPr/>
        </p:nvSpPr>
        <p:spPr>
          <a:xfrm>
            <a:off x="6743956" y="1264191"/>
            <a:ext cx="33260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C8A78-FF5A-9944-3FAE-1D4BF78B1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0" y="2355420"/>
            <a:ext cx="5706870" cy="14149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084116-6A86-528F-D5BD-E6DE8C7F5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4830" y="1956689"/>
            <a:ext cx="3686689" cy="2886478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33727FB1-41A2-F626-26B0-FDDC2B987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3268" y="4843167"/>
            <a:ext cx="247650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449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7FB6-EA1A-7DA3-5727-2841285A3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>
            <a:off x="1877961" y="925368"/>
            <a:ext cx="246104" cy="1081838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8F03C7-40E2-48E0-7C6C-7B4F4ABF6A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427" y="309298"/>
            <a:ext cx="10515600" cy="827140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emission-to-GDP ratio for each country by year?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1E339E-CFB5-C13B-C72A-36047E714B17}"/>
              </a:ext>
            </a:extLst>
          </p:cNvPr>
          <p:cNvSpPr txBox="1"/>
          <p:nvPr/>
        </p:nvSpPr>
        <p:spPr>
          <a:xfrm>
            <a:off x="1096135" y="1290843"/>
            <a:ext cx="35772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130050-3332-3BBF-C25E-BE355A12A33D}"/>
              </a:ext>
            </a:extLst>
          </p:cNvPr>
          <p:cNvSpPr txBox="1"/>
          <p:nvPr/>
        </p:nvSpPr>
        <p:spPr>
          <a:xfrm>
            <a:off x="6907476" y="1290842"/>
            <a:ext cx="37480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00AA01-1633-38C2-69FB-1E8813F19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362" y="2320481"/>
            <a:ext cx="6192114" cy="18290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E2F3A4D-B991-C4AB-DE4E-3917628D7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624" y="2007206"/>
            <a:ext cx="3353268" cy="2953162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0207DFC6-AAA1-B286-C319-6166AE87A2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139" y="5284639"/>
            <a:ext cx="2341505" cy="15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3828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A02A8-59F1-E7CA-451E-5EDCBAE7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922" y="1090932"/>
            <a:ext cx="263013" cy="1232563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D6533-BE7C-5441-DCBE-7CD9C5963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036" y="350121"/>
            <a:ext cx="11013557" cy="987913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energy consumption per capita for each country over the last decade?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F83D6E-0DC0-779A-D0D7-42D95BBF7DD8}"/>
              </a:ext>
            </a:extLst>
          </p:cNvPr>
          <p:cNvSpPr txBox="1"/>
          <p:nvPr/>
        </p:nvSpPr>
        <p:spPr>
          <a:xfrm>
            <a:off x="746252" y="1579490"/>
            <a:ext cx="4035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18D24A-1B1D-A6A4-D762-2339BFF45DB2}"/>
              </a:ext>
            </a:extLst>
          </p:cNvPr>
          <p:cNvSpPr txBox="1"/>
          <p:nvPr/>
        </p:nvSpPr>
        <p:spPr>
          <a:xfrm>
            <a:off x="6521597" y="1579490"/>
            <a:ext cx="3959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B333BF-6500-9373-6BD8-FF21BACD9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47" y="2697771"/>
            <a:ext cx="6169179" cy="1738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467A10-C6CD-3C41-E6D0-4D6B25FB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634" y="2193686"/>
            <a:ext cx="3781953" cy="2896004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F8946D37-5513-3F36-F840-CFC0978F4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9694" y="5212593"/>
            <a:ext cx="2393815" cy="164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05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ED349-9017-2D40-5FB3-0C44AD794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413" y="825777"/>
            <a:ext cx="331839" cy="1068614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9E707-1DF1-C646-413A-544D01A2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213" y="446067"/>
            <a:ext cx="10515600" cy="726657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does energy production per capita vary across countries?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C0598B-05C5-06C4-AF8A-E5B6F9290EF0}"/>
              </a:ext>
            </a:extLst>
          </p:cNvPr>
          <p:cNvSpPr txBox="1"/>
          <p:nvPr/>
        </p:nvSpPr>
        <p:spPr>
          <a:xfrm>
            <a:off x="725831" y="1253969"/>
            <a:ext cx="4256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CE98D-2DDF-17E3-8561-0B534D49228D}"/>
              </a:ext>
            </a:extLst>
          </p:cNvPr>
          <p:cNvSpPr txBox="1"/>
          <p:nvPr/>
        </p:nvSpPr>
        <p:spPr>
          <a:xfrm>
            <a:off x="6803164" y="1174724"/>
            <a:ext cx="45318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A72AEF-96ED-26E4-18CF-04430A34C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831" y="2243667"/>
            <a:ext cx="6501751" cy="1806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E021F-197E-6E24-8070-E3EFF2F640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6808" y="1894391"/>
            <a:ext cx="3858163" cy="2896004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8FA8AFA0-6618-9163-1133-FAF15E117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5445" y="4953000"/>
            <a:ext cx="2261419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6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647A9-1282-6F7E-DCBF-338BF1299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5910" y="932970"/>
            <a:ext cx="261257" cy="1011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7C33-4E35-4156-2626-C2329CF4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074" y="347326"/>
            <a:ext cx="10950519" cy="1088397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countries have the highest energy consumption relative to GDP?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3094BA-336A-6488-967C-3F31573D9D8D}"/>
              </a:ext>
            </a:extLst>
          </p:cNvPr>
          <p:cNvSpPr txBox="1"/>
          <p:nvPr/>
        </p:nvSpPr>
        <p:spPr>
          <a:xfrm>
            <a:off x="855407" y="1228430"/>
            <a:ext cx="3448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C933C6-35BF-2480-37AD-338E29A011C5}"/>
              </a:ext>
            </a:extLst>
          </p:cNvPr>
          <p:cNvSpPr txBox="1"/>
          <p:nvPr/>
        </p:nvSpPr>
        <p:spPr>
          <a:xfrm>
            <a:off x="6240169" y="1204890"/>
            <a:ext cx="40695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CA5302-A7BD-C974-CDE6-FB3BC1CE4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7" y="1944469"/>
            <a:ext cx="5020376" cy="24341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4C22B9-64EF-9078-B1E7-346BE5EAD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7821" y="1944469"/>
            <a:ext cx="4411083" cy="3060078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7B18041C-FFC3-E535-4913-D48ACBC928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03" y="4953000"/>
            <a:ext cx="22474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0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8C61B6C-D627-09A0-CCB8-7127F0088D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A2795-6E58-4AA0-945D-D18F9C41C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873" y="820035"/>
            <a:ext cx="351503" cy="1132079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FF590-9544-DEEC-3A47-3E1DD34BF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115" y="311006"/>
            <a:ext cx="10515600" cy="1018059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correlation between GDP growth and energy production growth?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D6E283-64AC-AA90-E38D-5671589B2B84}"/>
              </a:ext>
            </a:extLst>
          </p:cNvPr>
          <p:cNvSpPr txBox="1"/>
          <p:nvPr/>
        </p:nvSpPr>
        <p:spPr>
          <a:xfrm>
            <a:off x="408200" y="1261799"/>
            <a:ext cx="41600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3B0E7-5303-8505-9C07-824D400DC259}"/>
              </a:ext>
            </a:extLst>
          </p:cNvPr>
          <p:cNvSpPr txBox="1"/>
          <p:nvPr/>
        </p:nvSpPr>
        <p:spPr>
          <a:xfrm>
            <a:off x="5909836" y="1261798"/>
            <a:ext cx="460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41D2E8-5027-BBDF-9B2E-3FEF87FB5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790" y="2165228"/>
            <a:ext cx="4143953" cy="1972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5F88200-C601-6C57-9EF7-050864D1D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52114"/>
            <a:ext cx="4877481" cy="2857899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EEBED4BC-C88C-45FC-8B84-CFEEB08D52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03" y="4953000"/>
            <a:ext cx="22474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994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F6F92-914F-9C34-2A0C-5A94473E8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581" y="970968"/>
            <a:ext cx="479323" cy="1142128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A9C4BB-4BF8-E7B4-CC49-E7DBDE635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523" y="356880"/>
            <a:ext cx="9955522" cy="1048204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are the top 10 countries by population and how do their emissions compare?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29D80-C8F3-7CA7-C749-CC58A013187B}"/>
              </a:ext>
            </a:extLst>
          </p:cNvPr>
          <p:cNvSpPr txBox="1"/>
          <p:nvPr/>
        </p:nvSpPr>
        <p:spPr>
          <a:xfrm>
            <a:off x="929932" y="1405084"/>
            <a:ext cx="378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CA295A-B997-4229-E8BF-5F88DD10541C}"/>
              </a:ext>
            </a:extLst>
          </p:cNvPr>
          <p:cNvSpPr txBox="1"/>
          <p:nvPr/>
        </p:nvSpPr>
        <p:spPr>
          <a:xfrm>
            <a:off x="7046946" y="1405084"/>
            <a:ext cx="32154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80B7E31-E160-6E01-C57B-D95FCC6C5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569" y="2113096"/>
            <a:ext cx="3962953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2C57BB9-5B3E-49DF-01F5-A5AABAE36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219" y="2299093"/>
            <a:ext cx="3638826" cy="2557586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6815AE89-7E90-EC90-D1E7-5967FA408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03" y="4953000"/>
            <a:ext cx="22474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117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9C43-CD81-2A43-0290-D426F4568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7568" y="489425"/>
            <a:ext cx="223684" cy="1142128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D3420F-49C7-97DA-34A9-F3A0AC077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55" y="317551"/>
            <a:ext cx="10515600" cy="817091"/>
          </a:xfrm>
        </p:spPr>
        <p:txBody>
          <a:bodyPr/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global share (%) of emissions by country?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ABCE53-96A8-16A0-54B1-4AB31504F6DC}"/>
              </a:ext>
            </a:extLst>
          </p:cNvPr>
          <p:cNvSpPr txBox="1"/>
          <p:nvPr/>
        </p:nvSpPr>
        <p:spPr>
          <a:xfrm>
            <a:off x="722374" y="941283"/>
            <a:ext cx="4517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3B73D-51F5-4498-5F54-16D81281E183}"/>
              </a:ext>
            </a:extLst>
          </p:cNvPr>
          <p:cNvSpPr txBox="1"/>
          <p:nvPr/>
        </p:nvSpPr>
        <p:spPr>
          <a:xfrm>
            <a:off x="6432592" y="903809"/>
            <a:ext cx="516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CDA92-0B8D-13EF-D0C7-F85052F2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555" y="1765748"/>
            <a:ext cx="6118870" cy="24577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B9FFB2-5E5D-CAC6-D9C1-B2958ED92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1443" y="1712392"/>
            <a:ext cx="3888712" cy="2924583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5E752A47-96C0-3C5D-96EC-6459ED0D0E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03" y="4953000"/>
            <a:ext cx="22474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045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EFAE-F9AD-0293-D164-492BC7092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9580" y="388726"/>
            <a:ext cx="430161" cy="1111983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56499-5F08-4DA0-8D3D-4D63B11DF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445" y="223002"/>
            <a:ext cx="10515600" cy="92762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global average GDP, emission, and population by year?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D8A35-9DF3-BD8F-4460-0A40FD40C973}"/>
              </a:ext>
            </a:extLst>
          </p:cNvPr>
          <p:cNvSpPr txBox="1"/>
          <p:nvPr/>
        </p:nvSpPr>
        <p:spPr>
          <a:xfrm>
            <a:off x="1159747" y="784181"/>
            <a:ext cx="378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2527AE-0770-9700-2C2B-48A454B07198}"/>
              </a:ext>
            </a:extLst>
          </p:cNvPr>
          <p:cNvSpPr txBox="1"/>
          <p:nvPr/>
        </p:nvSpPr>
        <p:spPr>
          <a:xfrm>
            <a:off x="6825040" y="835315"/>
            <a:ext cx="3567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2DD4F-E29B-52F4-E7DA-1BD31599F4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939" y="1477378"/>
            <a:ext cx="4256315" cy="3148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E313B-A939-1B16-D1F6-724DAD8CE6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40" y="1905000"/>
            <a:ext cx="3852938" cy="1671255"/>
          </a:xfrm>
          <a:prstGeom prst="rect">
            <a:avLst/>
          </a:prstGeom>
        </p:spPr>
      </p:pic>
      <p:pic>
        <p:nvPicPr>
          <p:cNvPr id="6" name="Picture 5" descr="A logo for a company&#10;&#10;AI-generated content may be incorrect.">
            <a:extLst>
              <a:ext uri="{FF2B5EF4-FFF2-40B4-BE49-F238E27FC236}">
                <a16:creationId xmlns:a16="http://schemas.microsoft.com/office/drawing/2014/main" id="{25B16D83-6F44-565D-6AF1-E38FE6B8A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36403" y="4953000"/>
            <a:ext cx="2247441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4548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78B95-6BBE-F084-D211-021383A8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42" y="138983"/>
            <a:ext cx="10515600" cy="1282805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business insights :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4" name="Picture 3" descr="A logo for a company&#10;&#10;AI-generated content may be incorrect.">
            <a:extLst>
              <a:ext uri="{FF2B5EF4-FFF2-40B4-BE49-F238E27FC236}">
                <a16:creationId xmlns:a16="http://schemas.microsoft.com/office/drawing/2014/main" id="{6482A19E-8A49-C1BB-F245-B673D05FB7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236" y="5187595"/>
            <a:ext cx="2247441" cy="167040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646C45BD-BAAF-4477-B151-94D8AB5C66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6858" y="1126406"/>
            <a:ext cx="937751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Rich countries use more energy.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Nations with higher GDP (like the U.S., China, India) consume and emit more energy.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countries depend on others for energy.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few produce extra energy and export it, while others import more than they produce.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Population growth increases energy use a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 pollution.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people means more demand for power and higher emissions.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Global emissions are slowl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stabilizing.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Some improvements is seen due to renewable energy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awarness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20CCFA96-8D5A-DF9B-FC0D-FC8950F7E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858" y="4619915"/>
            <a:ext cx="675230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more renewable energy.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 on energy efficiency.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 emission goals.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 awareness..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 together globally.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788C23-E89E-C97E-E83C-9C4375C869EA}"/>
              </a:ext>
            </a:extLst>
          </p:cNvPr>
          <p:cNvSpPr txBox="1"/>
          <p:nvPr/>
        </p:nvSpPr>
        <p:spPr>
          <a:xfrm>
            <a:off x="848032" y="3619396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 :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02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6268-1AE9-3032-B775-21B5CDE18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IN" sz="3600" b="1" dirty="0">
                <a:solidFill>
                  <a:srgbClr val="FF0000"/>
                </a:solidFill>
              </a:rPr>
              <a:t>Conclusion :</a:t>
            </a:r>
            <a:endParaRPr lang="en-IN" sz="3600" dirty="0">
              <a:solidFill>
                <a:srgbClr val="FF0000"/>
              </a:solidFill>
            </a:endParaRPr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E384657E-1686-C111-B066-3AF5046F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2817" y="4761271"/>
            <a:ext cx="2201196" cy="19050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826F628-C282-1DA2-C85E-7FCFEC5BC3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6880"/>
            <a:ext cx="87986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provided a clear understanding of how energy, economy, and environment are interconnected.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SQL, I analyzed how GDP, population, and energy usage together influence global emissions.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results show that economic growth increases energy demand, but sustainable policies and renewable adoption can reduce environmental impact.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study emphasizes the importance of data-driven decisions for building an energy-efficient and sustainable future.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project strengthened my SQL, analytical, and problem-solving skills, and helped me link technical analysis with real-world impact.</a:t>
            </a:r>
          </a:p>
        </p:txBody>
      </p:sp>
    </p:spTree>
    <p:extLst>
      <p:ext uri="{BB962C8B-B14F-4D97-AF65-F5344CB8AC3E}">
        <p14:creationId xmlns:p14="http://schemas.microsoft.com/office/powerpoint/2010/main" val="4211802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253D3-0A55-9AE6-5517-71B866708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1257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working on SQL 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A87950-3348-A626-72B6-482B03383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Experience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Learned to create and manage databases using SQL.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Gained hands-on practice in writing complex JOIN, GROUP BY, and aggregate queries.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Understood real-world relationships between energy consumption, GDP, population, and emissions.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analytical thinking and data interpretation skills.</a:t>
            </a:r>
          </a:p>
          <a:p>
            <a:pPr marL="114300" indent="0">
              <a:buNone/>
            </a:pPr>
            <a:r>
              <a:rPr lang="en-IN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and integrating multiple tables with different attributes required careful schema design.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data consistency and avoiding errors during SQL querying was sometimes difficult.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Interpreting results to draw clear business insights from raw data demanded critical thinking and domain understanding.</a:t>
            </a:r>
          </a:p>
          <a:p>
            <a:pPr marL="114300" indent="0">
              <a:buNone/>
            </a:pPr>
            <a:endParaRPr lang="en-IN" u="sng" dirty="0"/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EC892570-FB58-D0E8-7BCE-F47671F5F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18" y="5451230"/>
            <a:ext cx="2094271" cy="1406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525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800" b="0" i="0" u="none" strike="noStrike" cap="none" dirty="0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4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 descr="A logo for a company&#10;&#10;AI-generated content may be incorrect.">
            <a:extLst>
              <a:ext uri="{FF2B5EF4-FFF2-40B4-BE49-F238E27FC236}">
                <a16:creationId xmlns:a16="http://schemas.microsoft.com/office/drawing/2014/main" id="{6A5D8D88-C4AE-550D-199A-E2C94E5FA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3821" y="4953000"/>
            <a:ext cx="2122539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-334297"/>
            <a:ext cx="2682212" cy="1678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 :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endParaRPr b="1" dirty="0">
              <a:solidFill>
                <a:srgbClr val="FF0000"/>
              </a:solidFill>
            </a:endParaRPr>
          </a:p>
        </p:txBody>
      </p:sp>
      <p:sp>
        <p:nvSpPr>
          <p:cNvPr id="111" name="Google Shape;111;p4"/>
          <p:cNvSpPr txBox="1">
            <a:spLocks noGrp="1"/>
          </p:cNvSpPr>
          <p:nvPr>
            <p:ph idx="1"/>
          </p:nvPr>
        </p:nvSpPr>
        <p:spPr>
          <a:xfrm>
            <a:off x="684880" y="1493134"/>
            <a:ext cx="7249752" cy="4777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of the Project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and schema explanation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 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results with screenshots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business insights and recommendations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 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working on SQL – Data Analysis Project.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3" name="Picture 2" descr="A logo for a company&#10;&#10;AI-generated content may be incorrect.">
            <a:extLst>
              <a:ext uri="{FF2B5EF4-FFF2-40B4-BE49-F238E27FC236}">
                <a16:creationId xmlns:a16="http://schemas.microsoft.com/office/drawing/2014/main" id="{A54AE16A-C20E-EDF6-FF77-11E313D4E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5277" y="5258429"/>
            <a:ext cx="2158947" cy="15813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B72A-35D6-4F4C-4D70-EBD63AE78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39" y="-422787"/>
            <a:ext cx="11098161" cy="2728665"/>
          </a:xfrm>
        </p:spPr>
        <p:txBody>
          <a:bodyPr>
            <a:normAutofit/>
          </a:bodyPr>
          <a:lstStyle/>
          <a:p>
            <a:r>
              <a:rPr lang="en-US" spc="-1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</a:t>
            </a:r>
            <a:r>
              <a:rPr lang="en-US" spc="-5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F2152-1508-54E6-BF10-05DD87E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2" y="1484671"/>
            <a:ext cx="9359027" cy="4218039"/>
          </a:xfrm>
        </p:spPr>
        <p:txBody>
          <a:bodyPr/>
          <a:lstStyle/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correlation between worldwide GDP, energy consumption, and CO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 emissions.</a:t>
            </a:r>
          </a:p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YoY trends in global emissions, GDP, and consumption for major economies.</a:t>
            </a:r>
          </a:p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efficiency ratios (Emission-to-GDP) and per capita metrics for all countries.</a:t>
            </a:r>
          </a:p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top emission sources and the most energy-intensive economies.</a:t>
            </a:r>
          </a:p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Data-Driven recommendations for sustainable energy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plolicy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environmental impact and efficiency of countries through per capita and ratio-based metrics.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logo for a company&#10;&#10;AI-generated content may be incorrect.">
            <a:extLst>
              <a:ext uri="{FF2B5EF4-FFF2-40B4-BE49-F238E27FC236}">
                <a16:creationId xmlns:a16="http://schemas.microsoft.com/office/drawing/2014/main" id="{4AB00E5A-3CAC-632D-3571-A52BF0147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1898" y="5053780"/>
            <a:ext cx="2239243" cy="180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32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F20AFD-A69B-4CCE-85C0-FA04C4700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924" y="0"/>
            <a:ext cx="5779673" cy="1602658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 Diagram and schema explanation :</a:t>
            </a:r>
            <a:br>
              <a:rPr lang="en-IN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274937-CBEC-A267-1964-4784C649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13942" y="1349119"/>
            <a:ext cx="5472235" cy="5358831"/>
          </a:xfrm>
        </p:spPr>
        <p:txBody>
          <a:bodyPr>
            <a:normAutofit fontScale="92500" lnSpcReduction="10000"/>
          </a:bodyPr>
          <a:lstStyle/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Diagram Explanation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 diagram for the SQL project on energy consumption    analysis consists of star &amp; six interconnected tables: country, emission, population, production, GDP,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 central "country" table is linked to all other tables through the country attribute, enabling relational integrity and structured queries across datasets.</a:t>
            </a:r>
          </a:p>
          <a:p>
            <a:r>
              <a:rPr lang="en-IN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Schema Explanation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country table serves as the reference, containing fields for country name and a unique country ID. All other tables connect to this to maintain data consistency.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emission table stores emission details, energy type, year, total emission, and per capita emission values for each country.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population table tracks population values by country and year.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production table contains data on energy production amounts by country, energy type, and year.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GDP_dd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table records GDP values by country and year.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table keeps track of energy consumption data segmented by country, energy type, and year.</a:t>
            </a:r>
          </a:p>
        </p:txBody>
      </p:sp>
      <p:pic>
        <p:nvPicPr>
          <p:cNvPr id="20" name="Picture Placeholder 19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7778A59C-4745-6759-0E5B-FA0FE71C1BE0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2"/>
          <a:srcRect l="12190" t="4613" r="9981"/>
          <a:stretch>
            <a:fillRect/>
          </a:stretch>
        </p:blipFill>
        <p:spPr>
          <a:xfrm>
            <a:off x="5580159" y="716695"/>
            <a:ext cx="6134868" cy="4188542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B75AED-C9A3-224E-FD67-0ED080AAF223}"/>
              </a:ext>
            </a:extLst>
          </p:cNvPr>
          <p:cNvSpPr txBox="1"/>
          <p:nvPr/>
        </p:nvSpPr>
        <p:spPr>
          <a:xfrm>
            <a:off x="6577780" y="5094399"/>
            <a:ext cx="49751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Fig:ER</a:t>
            </a:r>
            <a:r>
              <a:rPr lang="en-US" sz="2000" b="1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Diagram Of  </a:t>
            </a:r>
            <a:r>
              <a:rPr lang="en-IN" sz="2000" b="1" dirty="0">
                <a:highlight>
                  <a:srgbClr val="00808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Star Schema Model</a:t>
            </a:r>
            <a:endParaRPr lang="en-US" sz="2000" b="1" dirty="0">
              <a:highlight>
                <a:srgbClr val="00808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logo for a company&#10;&#10;AI-generated content may be incorrect.">
            <a:extLst>
              <a:ext uri="{FF2B5EF4-FFF2-40B4-BE49-F238E27FC236}">
                <a16:creationId xmlns:a16="http://schemas.microsoft.com/office/drawing/2014/main" id="{D9B396DA-7AE6-C047-4BCC-A4C979038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8911" y="5621932"/>
            <a:ext cx="1905000" cy="120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922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D72E6-E116-2206-A4C4-4DA939C7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773" y="0"/>
            <a:ext cx="10515600" cy="1099881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analysis questions :</a:t>
            </a: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951D85-841C-4741-AD5E-DEB6020CB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7026" y="1561998"/>
            <a:ext cx="10154265" cy="3521279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total emission per country for the most recent year available?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top 5 countries by GDP in the most recent year?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energy types contribute most to emissions across all countries?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have global emissions, GDP, and population changed over time?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emission-to-GDP and energy consumption per capita for each country?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countries have reduced their per capita emissions the most over the last decade?</a:t>
            </a:r>
          </a:p>
        </p:txBody>
      </p:sp>
      <p:pic>
        <p:nvPicPr>
          <p:cNvPr id="5" name="Picture 4" descr="A logo for a company&#10;&#10;AI-generated content may be incorrect.">
            <a:extLst>
              <a:ext uri="{FF2B5EF4-FFF2-40B4-BE49-F238E27FC236}">
                <a16:creationId xmlns:a16="http://schemas.microsoft.com/office/drawing/2014/main" id="{E354500C-2E4D-6A93-4862-70D0A0FD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9190" y="4805618"/>
            <a:ext cx="2397842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0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58441-BBB0-CF57-C30F-CE3B3E6A1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697" y="327082"/>
            <a:ext cx="10515600" cy="82616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SQL query results with screenshots :</a:t>
            </a:r>
            <a:br>
              <a:rPr lang="en-US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26064A-5C4E-FB7C-3659-CF309CCFC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996"/>
            <a:ext cx="10515600" cy="4930967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What is the total emission per country for the most recent year available?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2D0C2F-3FFF-1B0E-8940-96AD5DACA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587" y="3478194"/>
            <a:ext cx="4725129" cy="1603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2291E2D-A42D-3424-B5E1-C3002AEDAE0C}"/>
              </a:ext>
            </a:extLst>
          </p:cNvPr>
          <p:cNvSpPr txBox="1"/>
          <p:nvPr/>
        </p:nvSpPr>
        <p:spPr>
          <a:xfrm>
            <a:off x="838200" y="2532184"/>
            <a:ext cx="2834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6F140B-6381-8057-20C4-F21E2982075D}"/>
              </a:ext>
            </a:extLst>
          </p:cNvPr>
          <p:cNvSpPr txBox="1"/>
          <p:nvPr/>
        </p:nvSpPr>
        <p:spPr>
          <a:xfrm>
            <a:off x="6096000" y="2365638"/>
            <a:ext cx="213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5A926F-29F4-DFBD-A37A-E866480E11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0491" y="2993849"/>
            <a:ext cx="3830419" cy="2876951"/>
          </a:xfrm>
          <a:prstGeom prst="rect">
            <a:avLst/>
          </a:prstGeom>
        </p:spPr>
      </p:pic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317E4B7A-BC83-0D68-9FEA-D9A77A75FE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3701" y="5598741"/>
            <a:ext cx="2141654" cy="125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633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035DC-3480-BF77-DC6C-B8132DD2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2051918" y="913860"/>
            <a:ext cx="81116" cy="610931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14DF9-5C82-6956-8A6D-00FE8ACC2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5974"/>
            <a:ext cx="10515600" cy="594098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2.What are the top 5 countries by GDP in the most recent year?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A77BE-4D6E-12D8-12AE-40C4FF6B976B}"/>
              </a:ext>
            </a:extLst>
          </p:cNvPr>
          <p:cNvSpPr txBox="1"/>
          <p:nvPr/>
        </p:nvSpPr>
        <p:spPr>
          <a:xfrm>
            <a:off x="529510" y="884363"/>
            <a:ext cx="4477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1BE478-5FC2-A4B2-8B03-BAC1E65C3DE7}"/>
              </a:ext>
            </a:extLst>
          </p:cNvPr>
          <p:cNvSpPr txBox="1"/>
          <p:nvPr/>
        </p:nvSpPr>
        <p:spPr>
          <a:xfrm flipH="1">
            <a:off x="6536585" y="884363"/>
            <a:ext cx="3603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9523C7-1F7C-19FA-83CF-25A038E3D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661" y="1563516"/>
            <a:ext cx="4363059" cy="19468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FA190E-DD8C-8D06-76C0-AB91AE0B4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707" y="1563517"/>
            <a:ext cx="2672862" cy="2103916"/>
          </a:xfrm>
          <a:prstGeom prst="rect">
            <a:avLst/>
          </a:prstGeom>
        </p:spPr>
      </p:pic>
      <p:pic>
        <p:nvPicPr>
          <p:cNvPr id="8" name="Picture 7" descr="A logo for a company&#10;&#10;AI-generated content may be incorrect.">
            <a:extLst>
              <a:ext uri="{FF2B5EF4-FFF2-40B4-BE49-F238E27FC236}">
                <a16:creationId xmlns:a16="http://schemas.microsoft.com/office/drawing/2014/main" id="{04049D97-966C-4ADB-A3B2-CD3743ECCA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5004618"/>
            <a:ext cx="2448232" cy="172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FF1B1-D9EA-A1B4-5F40-E65C8250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678" y="617590"/>
            <a:ext cx="293464" cy="1152176"/>
          </a:xfrm>
        </p:spPr>
        <p:txBody>
          <a:bodyPr>
            <a:normAutofit/>
          </a:bodyPr>
          <a:lstStyle/>
          <a:p>
            <a:r>
              <a:rPr lang="en-US" sz="3600" dirty="0"/>
              <a:t>.</a:t>
            </a:r>
            <a:endParaRPr lang="en-IN" sz="3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B465FD-0077-3BCA-B25D-B5E20E3A6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8" y="365231"/>
            <a:ext cx="10515600" cy="89747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3.Compare energy production and consumption by country and year ?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1ED971-B440-A7EE-B6AE-6C7F30F3E037}"/>
              </a:ext>
            </a:extLst>
          </p:cNvPr>
          <p:cNvSpPr txBox="1"/>
          <p:nvPr/>
        </p:nvSpPr>
        <p:spPr>
          <a:xfrm>
            <a:off x="958159" y="1031875"/>
            <a:ext cx="29843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QUERY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D2D82-0D2C-E2CC-EF07-7AA3193E68E2}"/>
              </a:ext>
            </a:extLst>
          </p:cNvPr>
          <p:cNvSpPr txBox="1"/>
          <p:nvPr/>
        </p:nvSpPr>
        <p:spPr>
          <a:xfrm>
            <a:off x="6714478" y="1031875"/>
            <a:ext cx="3607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u="sng" dirty="0"/>
              <a:t>OUTPUT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85DCB-ECB0-ECA3-5239-F381A5087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312" y="2223074"/>
            <a:ext cx="5849166" cy="18195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ACD6D6-2CC0-EB72-48F2-ED7BEE7AC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478" y="1957182"/>
            <a:ext cx="4639322" cy="2943636"/>
          </a:xfrm>
          <a:prstGeom prst="rect">
            <a:avLst/>
          </a:prstGeom>
        </p:spPr>
      </p:pic>
      <p:pic>
        <p:nvPicPr>
          <p:cNvPr id="7" name="Picture 6" descr="A logo for a company&#10;&#10;AI-generated content may be incorrect.">
            <a:extLst>
              <a:ext uri="{FF2B5EF4-FFF2-40B4-BE49-F238E27FC236}">
                <a16:creationId xmlns:a16="http://schemas.microsoft.com/office/drawing/2014/main" id="{1367A564-8F16-EF2B-DC7F-77733AEC3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95835" y="4953000"/>
            <a:ext cx="2289688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11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1382</TotalTime>
  <Words>1027</Words>
  <Application>Microsoft Office PowerPoint</Application>
  <PresentationFormat>Widescreen</PresentationFormat>
  <Paragraphs>138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Aptos</vt:lpstr>
      <vt:lpstr>Wingdings</vt:lpstr>
      <vt:lpstr>Arial</vt:lpstr>
      <vt:lpstr>Times New Roman</vt:lpstr>
      <vt:lpstr>Aptos Display</vt:lpstr>
      <vt:lpstr>Calibri</vt:lpstr>
      <vt:lpstr>Libre Baskerville</vt:lpstr>
      <vt:lpstr>Office Theme</vt:lpstr>
      <vt:lpstr>PowerPoint Presentation</vt:lpstr>
      <vt:lpstr>PowerPoint Presentation</vt:lpstr>
      <vt:lpstr>Agenda : </vt:lpstr>
      <vt:lpstr>Objectives : </vt:lpstr>
      <vt:lpstr>ER Diagram and schema explanation : </vt:lpstr>
      <vt:lpstr>Key analysis questions :</vt:lpstr>
      <vt:lpstr>SQL query results with screenshots : 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.</vt:lpstr>
      <vt:lpstr>Final business insights : </vt:lpstr>
      <vt:lpstr>Conclusion :</vt:lpstr>
      <vt:lpstr>Challenges working on SQL 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cheeluru Bindhu</cp:lastModifiedBy>
  <cp:revision>7</cp:revision>
  <dcterms:created xsi:type="dcterms:W3CDTF">2021-02-16T05:19:01Z</dcterms:created>
  <dcterms:modified xsi:type="dcterms:W3CDTF">2025-10-17T04:13:46Z</dcterms:modified>
</cp:coreProperties>
</file>