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4"/>
  </p:notesMasterIdLst>
  <p:handoutMasterIdLst>
    <p:handoutMasterId r:id="rId5"/>
  </p:handoutMasterIdLst>
  <p:sldIdLst>
    <p:sldId id="1989" r:id="rId3"/>
  </p:sldIdLst>
  <p:sldSz cx="12192000" cy="6858000"/>
  <p:notesSz cx="6858000" cy="9144000"/>
  <p:custDataLst>
    <p:tags r:id="rId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0" autoAdjust="0"/>
    <p:restoredTop sz="93792" autoAdjust="0"/>
  </p:normalViewPr>
  <p:slideViewPr>
    <p:cSldViewPr>
      <p:cViewPr varScale="1">
        <p:scale>
          <a:sx n="80" d="100"/>
          <a:sy n="80" d="100"/>
        </p:scale>
        <p:origin x="739" y="67"/>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t>27/09/2022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t>27/09/2022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12700" imgH="12700" progId="">
                  <p:embed/>
                </p:oleObj>
              </mc:Choice>
              <mc:Fallback>
                <p:oleObj name="think-cell Slide" r:id="rId5" imgW="12700" imgH="12700" progId="">
                  <p:embed/>
                  <p:pic>
                    <p:nvPicPr>
                      <p:cNvPr id="0"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12700" imgH="12700" progId="">
                  <p:embed/>
                </p:oleObj>
              </mc:Choice>
              <mc:Fallback>
                <p:oleObj name="think-cell Slide" r:id="rId6" imgW="12700" imgH="12700" progId="">
                  <p:embed/>
                  <p:pic>
                    <p:nvPicPr>
                      <p:cNvPr id="0"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12700" imgH="12700" progId="">
                  <p:embed/>
                </p:oleObj>
              </mc:Choice>
              <mc:Fallback>
                <p:oleObj name="think-cell Slide" r:id="rId6" imgW="12700" imgH="12700" progId="">
                  <p:embed/>
                  <p:pic>
                    <p:nvPicPr>
                      <p:cNvPr id="0"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12700" imgH="12700" progId="">
                  <p:embed/>
                </p:oleObj>
              </mc:Choice>
              <mc:Fallback>
                <p:oleObj name="think-cell Slide" r:id="rId8" imgW="12700" imgH="12700" progId="">
                  <p:embed/>
                  <p:pic>
                    <p:nvPicPr>
                      <p:cNvPr id="0"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12700" imgH="12700" progId="">
                  <p:embed/>
                </p:oleObj>
              </mc:Choice>
              <mc:Fallback>
                <p:oleObj name="think-cell Slide" r:id="rId4" imgW="12700" imgH="12700" progId="">
                  <p:embed/>
                  <p:pic>
                    <p:nvPicPr>
                      <p:cNvPr id="0"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12700" imgH="12700" progId="">
                  <p:embed/>
                </p:oleObj>
              </mc:Choice>
              <mc:Fallback>
                <p:oleObj name="think-cell Slide" r:id="rId3" imgW="12700" imgH="12700" progId="">
                  <p:embed/>
                  <p:pic>
                    <p:nvPicPr>
                      <p:cNvPr id="0"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t>9/27/2022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12700" imgH="12700" progId="">
                  <p:embed/>
                </p:oleObj>
              </mc:Choice>
              <mc:Fallback>
                <p:oleObj name="think-cell Slide" r:id="rId24" imgW="12700" imgH="12700" progId="">
                  <p:embed/>
                  <p:pic>
                    <p:nvPicPr>
                      <p:cNvPr id="0"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3"/>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12700" imgH="12700" progId="TCLayout.ActiveDocument.1">
                  <p:embed/>
                </p:oleObj>
              </mc:Choice>
              <mc:Fallback>
                <p:oleObj name="think-cell Slide" r:id="rId13" imgW="12700" imgH="12700" progId="TCLayout.ActiveDocument.1">
                  <p:embed/>
                  <p:pic>
                    <p:nvPicPr>
                      <p:cNvPr id="0"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cheemaladinneharibabu/cheemaladinneharibabu" TargetMode="External"/><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screenrec.com/share/8VScJboyCk" TargetMode="External"/><Relationship Id="rId5" Type="http://schemas.openxmlformats.org/officeDocument/2006/relationships/image" Target="../media/image15.jpe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3109388415"/>
              </p:ext>
            </p:extLst>
          </p:nvPr>
        </p:nvGraphicFramePr>
        <p:xfrm>
          <a:off x="9320656" y="1153762"/>
          <a:ext cx="2871343" cy="5628039"/>
        </p:xfrm>
        <a:graphic>
          <a:graphicData uri="http://schemas.openxmlformats.org/drawingml/2006/table">
            <a:tbl>
              <a:tblPr firstRow="1" bandRow="1">
                <a:tableStyleId>{0E3FDE45-AF77-4B5C-9715-49D594BDF05E}</a:tableStyleId>
              </a:tblPr>
              <a:tblGrid>
                <a:gridCol w="853643">
                  <a:extLst>
                    <a:ext uri="{9D8B030D-6E8A-4147-A177-3AD203B41FA5}">
                      <a16:colId xmlns:a16="http://schemas.microsoft.com/office/drawing/2014/main" val="20000"/>
                    </a:ext>
                  </a:extLst>
                </a:gridCol>
                <a:gridCol w="2017700">
                  <a:extLst>
                    <a:ext uri="{9D8B030D-6E8A-4147-A177-3AD203B41FA5}">
                      <a16:colId xmlns:a16="http://schemas.microsoft.com/office/drawing/2014/main" val="20001"/>
                    </a:ext>
                  </a:extLst>
                </a:gridCol>
              </a:tblGrid>
              <a:tr h="517974">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0"/>
                  </a:ext>
                </a:extLst>
              </a:tr>
              <a:tr h="397472">
                <a:tc>
                  <a:txBody>
                    <a:bodyPr/>
                    <a:lstStyle/>
                    <a:p>
                      <a:r>
                        <a:rPr kumimoji="0" lang="en-US" sz="1050" b="0" i="0" u="none" strike="noStrike" kern="1200" cap="none" spc="0" normalizeH="0" baseline="0" dirty="0">
                          <a:ln>
                            <a:noFill/>
                          </a:ln>
                          <a:solidFill>
                            <a:prstClr val="black"/>
                          </a:solidFill>
                          <a:effectLst/>
                          <a:uLnTx/>
                          <a:uFillTx/>
                          <a:latin typeface="Verdana" panose="020B0604030504040204" pitchFamily="34" charset="0"/>
                          <a:ea typeface="+mn-ea"/>
                          <a:cs typeface="+mn-cs"/>
                        </a:rPr>
                        <a:t>C#</a:t>
                      </a:r>
                    </a:p>
                  </a:txBody>
                  <a:tcPr/>
                </a:tc>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C#Basics, OOPS, Generics, Collections, Arrays.</a:t>
                      </a:r>
                    </a:p>
                  </a:txBody>
                  <a:tcPr/>
                </a:tc>
                <a:extLst>
                  <a:ext uri="{0D108BD9-81ED-4DB2-BD59-A6C34878D82A}">
                    <a16:rowId xmlns:a16="http://schemas.microsoft.com/office/drawing/2014/main" val="236619847"/>
                  </a:ext>
                </a:extLst>
              </a:tr>
              <a:tr h="550346">
                <a:tc>
                  <a:txBody>
                    <a:bodyPr/>
                    <a:lstStyle/>
                    <a:p>
                      <a:r>
                        <a:rPr kumimoji="0" lang="en-US" sz="1050" b="0" i="0" u="none" strike="noStrike" kern="1200" cap="none" spc="0" normalizeH="0" baseline="0" dirty="0">
                          <a:ln>
                            <a:noFill/>
                          </a:ln>
                          <a:solidFill>
                            <a:prstClr val="black"/>
                          </a:solidFill>
                          <a:effectLst/>
                          <a:uLnTx/>
                          <a:uFillTx/>
                          <a:latin typeface="Verdana" panose="020B0604030504040204" pitchFamily="34" charset="0"/>
                          <a:ea typeface="+mn-ea"/>
                          <a:cs typeface="+mn-cs"/>
                        </a:rPr>
                        <a:t>.NET</a:t>
                      </a:r>
                    </a:p>
                  </a:txBody>
                  <a:tcPr/>
                </a:tc>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ADO.NET,ASP.NET with MVC5 and WEB API, Entity Framework</a:t>
                      </a:r>
                    </a:p>
                  </a:txBody>
                  <a:tcPr/>
                </a:tc>
                <a:extLst>
                  <a:ext uri="{0D108BD9-81ED-4DB2-BD59-A6C34878D82A}">
                    <a16:rowId xmlns:a16="http://schemas.microsoft.com/office/drawing/2014/main" val="2362141945"/>
                  </a:ext>
                </a:extLst>
              </a:tr>
              <a:tr h="214023">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1"/>
                  </a:ext>
                </a:extLst>
              </a:tr>
              <a:tr h="672645">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800" u="none" strike="noStrike" kern="1200" cap="none" spc="0" normalizeH="0" baseline="0" noProof="0" dirty="0">
                        <a:ln>
                          <a:noFill/>
                        </a:ln>
                        <a:effectLst/>
                        <a:uLnTx/>
                        <a:uFillTx/>
                      </a:endParaRPr>
                    </a:p>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Version Control Tool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sz="10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000" dirty="0">
                          <a:solidFill>
                            <a:schemeClr val="tx1"/>
                          </a:solidFill>
                        </a:rPr>
                        <a:t>Git, GitHub, Branches, Merging</a:t>
                      </a:r>
                    </a:p>
                  </a:txBody>
                  <a:tcPr/>
                </a:tc>
                <a:extLst>
                  <a:ext uri="{0D108BD9-81ED-4DB2-BD59-A6C34878D82A}">
                    <a16:rowId xmlns:a16="http://schemas.microsoft.com/office/drawing/2014/main" val="10002"/>
                  </a:ext>
                </a:extLst>
              </a:tr>
              <a:tr h="657358">
                <a:tc>
                  <a:txBody>
                    <a:bodyPr/>
                    <a:lstStyle/>
                    <a:p>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dirty="0">
                          <a:ln>
                            <a:noFill/>
                          </a:ln>
                          <a:solidFill>
                            <a:schemeClr val="tx1"/>
                          </a:solidFill>
                          <a:effectLst/>
                          <a:uLnTx/>
                          <a:uFillTx/>
                          <a:latin typeface="+mn-lt"/>
                          <a:ea typeface="+mn-ea"/>
                          <a:cs typeface="+mn-cs"/>
                        </a:rPr>
                        <a:t>Components, Services, Modules, Routing, Forms &amp; Validation.</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700" dirty="0">
                        <a:solidFill>
                          <a:schemeClr val="tx1"/>
                        </a:solidFill>
                      </a:endParaRPr>
                    </a:p>
                  </a:txBody>
                  <a:tcPr/>
                </a:tc>
                <a:extLst>
                  <a:ext uri="{0D108BD9-81ED-4DB2-BD59-A6C34878D82A}">
                    <a16:rowId xmlns:a16="http://schemas.microsoft.com/office/drawing/2014/main" val="10003"/>
                  </a:ext>
                </a:extLst>
              </a:tr>
              <a:tr h="65735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dirty="0">
                          <a:ln>
                            <a:noFill/>
                          </a:ln>
                          <a:solidFill>
                            <a:schemeClr val="tx1"/>
                          </a:solidFill>
                          <a:effectLst/>
                          <a:uLnTx/>
                          <a:uFillTx/>
                          <a:latin typeface="+mn-lt"/>
                          <a:ea typeface="+mn-ea"/>
                          <a:cs typeface="+mn-cs"/>
                        </a:rPr>
                        <a:t>HTML 5 &amp; CSS 3,JavaScript, ES6 &amp; TypeScript ,Bootstrap</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4"/>
                  </a:ext>
                </a:extLst>
              </a:tr>
              <a:tr h="264391">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pPr marL="0" lvl="1" indent="0" algn="l" defTabSz="914400" rtl="0" eaLnBrk="1" latinLnBrk="0" hangingPunct="1">
                        <a:buFont typeface="Arial" panose="020B0604020202020204" pitchFamily="34" charset="0"/>
                        <a:buNone/>
                      </a:pPr>
                      <a:r>
                        <a:rPr kumimoji="0" lang="en-US" sz="1000" u="none" strike="noStrike" kern="1200" cap="none" spc="0" normalizeH="0" baseline="0" dirty="0">
                          <a:ln>
                            <a:noFill/>
                          </a:ln>
                          <a:solidFill>
                            <a:schemeClr val="tx1"/>
                          </a:solidFill>
                          <a:effectLst/>
                          <a:uLnTx/>
                          <a:uFillTx/>
                          <a:latin typeface="+mn-lt"/>
                          <a:ea typeface="+mn-ea"/>
                          <a:cs typeface="+mn-cs"/>
                        </a:rPr>
                        <a:t>Microsoft sql server</a:t>
                      </a:r>
                    </a:p>
                  </a:txBody>
                  <a:tcPr/>
                </a:tc>
                <a:extLst>
                  <a:ext uri="{0D108BD9-81ED-4DB2-BD59-A6C34878D82A}">
                    <a16:rowId xmlns:a16="http://schemas.microsoft.com/office/drawing/2014/main" val="10005"/>
                  </a:ext>
                </a:extLst>
              </a:tr>
              <a:tr h="504484">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SSMS, Visual Studio, Visual Studio Code</a:t>
                      </a:r>
                    </a:p>
                    <a:p>
                      <a:pPr marL="0" lvl="1" indent="0" algn="l" defTabSz="914400" rtl="0" eaLnBrk="1" latinLnBrk="0" hangingPunct="1">
                        <a:buFont typeface="Arial" panose="020B0604020202020204" pitchFamily="34" charset="0"/>
                        <a:buNone/>
                      </a:pP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6"/>
                  </a:ext>
                </a:extLst>
              </a:tr>
              <a:tr h="351610">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a:t>
                      </a:r>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Self Learning</a:t>
                      </a:r>
                    </a:p>
                  </a:txBody>
                  <a:tcPr/>
                </a:tc>
                <a:extLst>
                  <a:ext uri="{0D108BD9-81ED-4DB2-BD59-A6C34878D82A}">
                    <a16:rowId xmlns:a16="http://schemas.microsoft.com/office/drawing/2014/main" val="10007"/>
                  </a:ext>
                </a:extLst>
              </a:tr>
              <a:tr h="307853">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lvl="1" indent="0" algn="l" defTabSz="914400" rtl="0" eaLnBrk="1" latinLnBrk="0" hangingPunct="1">
                        <a:buFont typeface="Arial" panose="020B0604020202020204" pitchFamily="34" charset="0"/>
                        <a:buNone/>
                      </a:pPr>
                      <a:endParaRPr kumimoji="0" lang="en-US" sz="70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val="10008"/>
                  </a:ext>
                </a:extLst>
              </a:tr>
              <a:tr h="214023">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9"/>
                  </a:ext>
                </a:extLst>
              </a:tr>
              <a:tr h="318502">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10"/>
                  </a:ext>
                </a:extLst>
              </a:tr>
            </a:tbl>
          </a:graphicData>
        </a:graphic>
      </p:graphicFrame>
      <p:sp>
        <p:nvSpPr>
          <p:cNvPr id="7170" name="Text Placeholder 18"/>
          <p:cNvSpPr>
            <a:spLocks noGrp="1"/>
          </p:cNvSpPr>
          <p:nvPr>
            <p:ph type="body" sz="quarter" idx="36"/>
          </p:nvPr>
        </p:nvSpPr>
        <p:spPr>
          <a:xfrm>
            <a:off x="4800600" y="2975934"/>
            <a:ext cx="4008437" cy="2932738"/>
          </a:xfrm>
        </p:spPr>
        <p:txBody>
          <a:bodyPr/>
          <a:lstStyle/>
          <a:p>
            <a:pPr eaLnBrk="1" hangingPunct="1">
              <a:lnSpc>
                <a:spcPct val="114000"/>
              </a:lnSpc>
            </a:pPr>
            <a:r>
              <a:rPr lang="en-US" altLang="en-US" b="1" dirty="0"/>
              <a:t>Online Hotel Management System   </a:t>
            </a:r>
          </a:p>
          <a:p>
            <a:pPr eaLnBrk="1" hangingPunct="1">
              <a:lnSpc>
                <a:spcPct val="114000"/>
              </a:lnSpc>
            </a:pPr>
            <a:r>
              <a:rPr lang="en-US" altLang="en-IN" dirty="0"/>
              <a:t>C</a:t>
            </a:r>
            <a:r>
              <a:rPr lang="en-IN" altLang="en-US" dirty="0"/>
              <a:t>ase study of </a:t>
            </a:r>
            <a:r>
              <a:rPr lang="en-US" altLang="en-IN" dirty="0"/>
              <a:t>Online </a:t>
            </a:r>
            <a:r>
              <a:rPr lang="en-US" altLang="en-IN" dirty="0">
                <a:sym typeface="+mn-ea"/>
              </a:rPr>
              <a:t>Hotel Management</a:t>
            </a:r>
            <a:r>
              <a:rPr lang="en-US" altLang="en-US" dirty="0">
                <a:sym typeface="+mn-ea"/>
              </a:rPr>
              <a:t> System </a:t>
            </a:r>
            <a:r>
              <a:rPr lang="en-IN" altLang="en-US" dirty="0"/>
              <a:t>along with </a:t>
            </a:r>
            <a:r>
              <a:rPr lang="en-US" altLang="en-IN" dirty="0"/>
              <a:t>API Gateway</a:t>
            </a:r>
            <a:r>
              <a:rPr lang="en-IN" altLang="en-US" dirty="0"/>
              <a:t>, Swagger</a:t>
            </a:r>
            <a:r>
              <a:rPr lang="en-US" altLang="en-IN" dirty="0"/>
              <a:t>, </a:t>
            </a:r>
            <a:r>
              <a:rPr lang="en-IN" altLang="en-US" dirty="0"/>
              <a:t> and payment , responsive UI with </a:t>
            </a:r>
            <a:r>
              <a:rPr lang="en-US" altLang="en-IN" dirty="0"/>
              <a:t>HTML5,</a:t>
            </a:r>
            <a:r>
              <a:rPr lang="en-US" altLang="en-US" dirty="0"/>
              <a:t> CSS, Bootstrap and Angular used as User Interface.</a:t>
            </a:r>
            <a:endParaRPr lang="en-US" altLang="nl-NL" b="1" dirty="0"/>
          </a:p>
          <a:p>
            <a:pPr>
              <a:lnSpc>
                <a:spcPct val="114000"/>
              </a:lnSpc>
            </a:pPr>
            <a:endParaRPr lang="en-IN" altLang="nl-NL" b="1" dirty="0"/>
          </a:p>
          <a:p>
            <a:pPr>
              <a:lnSpc>
                <a:spcPct val="114000"/>
              </a:lnSpc>
            </a:pPr>
            <a:r>
              <a:rPr lang="en-IN" altLang="nl-NL" b="1" dirty="0"/>
              <a:t>Degreed :</a:t>
            </a:r>
          </a:p>
          <a:p>
            <a:pPr>
              <a:lnSpc>
                <a:spcPct val="114000"/>
              </a:lnSpc>
            </a:pPr>
            <a:r>
              <a:rPr lang="en-IN" altLang="en-US" dirty="0"/>
              <a:t>Successfully completed the degreed training in git,html,css,  sql </a:t>
            </a:r>
            <a:r>
              <a:rPr lang="en-US" altLang="nl-NL" dirty="0"/>
              <a:t>C#, .Net Core, Angular</a:t>
            </a:r>
            <a:r>
              <a:rPr lang="en-US" altLang="nl-NL" b="1" dirty="0"/>
              <a:t>.</a:t>
            </a: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3" name="Text Placeholder 24"/>
          <p:cNvSpPr>
            <a:spLocks noGrp="1"/>
          </p:cNvSpPr>
          <p:nvPr>
            <p:ph type="body" sz="quarter" idx="47"/>
          </p:nvPr>
        </p:nvSpPr>
        <p:spPr>
          <a:xfrm>
            <a:off x="3200400" y="1570394"/>
            <a:ext cx="4648200" cy="339525"/>
          </a:xfrm>
        </p:spPr>
        <p:txBody>
          <a:bodyPr/>
          <a:lstStyle/>
          <a:p>
            <a:pPr eaLnBrk="1" hangingPunct="1"/>
            <a:r>
              <a:rPr lang="en-US" altLang="nl-NL" dirty="0">
                <a:solidFill>
                  <a:schemeClr val="accent2">
                    <a:lumMod val="60000"/>
                    <a:lumOff val="40000"/>
                  </a:schemeClr>
                </a:solidFill>
              </a:rPr>
              <a:t>Cheemaladinne.haribabu@capgemini.com</a:t>
            </a:r>
            <a:r>
              <a:rPr lang="nl-NL" altLang="nl-NL" dirty="0"/>
              <a:t> </a:t>
            </a:r>
          </a:p>
        </p:txBody>
      </p:sp>
      <p:sp>
        <p:nvSpPr>
          <p:cNvPr id="7174" name="Text Placeholder 25"/>
          <p:cNvSpPr>
            <a:spLocks noGrp="1"/>
          </p:cNvSpPr>
          <p:nvPr>
            <p:ph type="body" sz="quarter" idx="48"/>
          </p:nvPr>
        </p:nvSpPr>
        <p:spPr>
          <a:xfrm>
            <a:off x="3327559" y="1852273"/>
            <a:ext cx="2382837" cy="292176"/>
          </a:xfrm>
        </p:spPr>
        <p:txBody>
          <a:bodyPr/>
          <a:lstStyle/>
          <a:p>
            <a:pPr eaLnBrk="1" hangingPunct="1"/>
            <a:r>
              <a:rPr lang="nl-NL" altLang="nl-NL" dirty="0"/>
              <a:t>+91 6281471480</a:t>
            </a:r>
            <a:endParaRPr lang="en-US" altLang="nl-NL" dirty="0"/>
          </a:p>
        </p:txBody>
      </p:sp>
      <p:sp>
        <p:nvSpPr>
          <p:cNvPr id="7175" name="Text Placeholder 26"/>
          <p:cNvSpPr>
            <a:spLocks noGrp="1"/>
          </p:cNvSpPr>
          <p:nvPr>
            <p:ph type="body" sz="quarter" idx="50"/>
          </p:nvPr>
        </p:nvSpPr>
        <p:spPr>
          <a:xfrm>
            <a:off x="518736" y="2773544"/>
            <a:ext cx="3978346" cy="3894772"/>
          </a:xfrm>
        </p:spPr>
        <p:txBody>
          <a:bodyPr/>
          <a:lstStyle/>
          <a:p>
            <a:r>
              <a:rPr lang="en-US" altLang="en-US" sz="1100" b="1" dirty="0"/>
              <a:t>Full Stack Developer</a:t>
            </a:r>
            <a:r>
              <a:rPr lang="en-US" dirty="0"/>
              <a:t> </a:t>
            </a:r>
          </a:p>
          <a:p>
            <a:pPr marL="171450" indent="-171450">
              <a:buFont typeface="Arial" panose="020B0604020202020204" pitchFamily="34" charset="0"/>
              <a:buChar char="•"/>
            </a:pPr>
            <a:r>
              <a:rPr lang="en-US" dirty="0"/>
              <a:t>Hands on experience on </a:t>
            </a:r>
            <a:r>
              <a:rPr lang="en-US" b="1" dirty="0"/>
              <a:t>C#,ADO.NET, LINQ, Entity framework, Sql Server, ASP.NET MVC5 with WEB API</a:t>
            </a:r>
            <a:endParaRPr lang="en-US" altLang="en-US" dirty="0">
              <a:sym typeface="+mn-ea"/>
            </a:endParaRPr>
          </a:p>
          <a:p>
            <a:pPr marL="171450" indent="-171450">
              <a:buFont typeface="Arial" panose="020B0604020202020204" pitchFamily="34" charset="0"/>
              <a:buChar char="•"/>
            </a:pPr>
            <a:r>
              <a:rPr lang="en-US" dirty="0">
                <a:sym typeface="+mn-ea"/>
              </a:rPr>
              <a:t>Knowledge on creating </a:t>
            </a:r>
            <a:r>
              <a:rPr lang="en-US" b="1" dirty="0">
                <a:sym typeface="+mn-ea"/>
              </a:rPr>
              <a:t>Single page Web</a:t>
            </a:r>
            <a:r>
              <a:rPr lang="en-US" dirty="0">
                <a:sym typeface="+mn-ea"/>
              </a:rPr>
              <a:t> Application in </a:t>
            </a:r>
            <a:r>
              <a:rPr lang="en-US" b="1" dirty="0">
                <a:sym typeface="+mn-ea"/>
              </a:rPr>
              <a:t>Angular .</a:t>
            </a:r>
            <a:endParaRPr lang="en-US" altLang="en-US" dirty="0"/>
          </a:p>
          <a:p>
            <a:pPr marL="171450" indent="-171450">
              <a:buFont typeface="Arial" panose="020B0604020202020204" pitchFamily="34" charset="0"/>
              <a:buChar char="•"/>
            </a:pPr>
            <a:r>
              <a:rPr lang="en-US" dirty="0">
                <a:sym typeface="+mn-ea"/>
              </a:rPr>
              <a:t>Knowledge on creating databases in </a:t>
            </a:r>
            <a:r>
              <a:rPr lang="en-US" b="1" dirty="0">
                <a:sym typeface="+mn-ea"/>
              </a:rPr>
              <a:t>SSMS</a:t>
            </a:r>
            <a:endParaRPr lang="en-US" b="1" dirty="0"/>
          </a:p>
          <a:p>
            <a:pPr marL="171450" indent="-171450">
              <a:buFont typeface="Arial" panose="020B0604020202020204" pitchFamily="34" charset="0"/>
              <a:buChar char="•"/>
            </a:pPr>
            <a:r>
              <a:rPr lang="en-US" dirty="0"/>
              <a:t>Having Knowledge on </a:t>
            </a:r>
            <a:r>
              <a:rPr lang="en-US" b="1" dirty="0"/>
              <a:t>Git</a:t>
            </a:r>
            <a:r>
              <a:rPr lang="en-US" dirty="0"/>
              <a:t> And </a:t>
            </a:r>
            <a:r>
              <a:rPr lang="en-US" b="1" dirty="0"/>
              <a:t>GitHub</a:t>
            </a:r>
          </a:p>
          <a:p>
            <a:pPr marL="171450" indent="-171450">
              <a:buFont typeface="Arial" panose="020B0604020202020204" pitchFamily="34" charset="0"/>
              <a:buChar char="•"/>
            </a:pPr>
            <a:r>
              <a:rPr lang="en-US" sz="1000" b="0" i="0" u="none" strike="noStrike" dirty="0">
                <a:solidFill>
                  <a:srgbClr val="000000"/>
                </a:solidFill>
                <a:effectLst/>
                <a:latin typeface="Verdana" panose="020B0604030504040204" pitchFamily="34" charset="0"/>
              </a:rPr>
              <a:t>Certified with Microsoft </a:t>
            </a:r>
            <a:r>
              <a:rPr lang="en-US" sz="1000" b="1" i="0" u="none" strike="noStrike" dirty="0">
                <a:solidFill>
                  <a:srgbClr val="000000"/>
                </a:solidFill>
                <a:effectLst/>
                <a:latin typeface="Verdana" panose="020B0604030504040204" pitchFamily="34" charset="0"/>
              </a:rPr>
              <a:t>Azure Fundamentals</a:t>
            </a:r>
            <a:r>
              <a:rPr lang="en-US" sz="1000" b="0" i="0" dirty="0">
                <a:solidFill>
                  <a:srgbClr val="000000"/>
                </a:solidFill>
                <a:effectLst/>
                <a:latin typeface="Verdana" panose="020B0604030504040204" pitchFamily="34" charset="0"/>
              </a:rPr>
              <a:t>​ and </a:t>
            </a:r>
            <a:r>
              <a:rPr lang="en-US" sz="1000" b="1" i="0" u="none" strike="noStrike" dirty="0">
                <a:solidFill>
                  <a:srgbClr val="000000"/>
                </a:solidFill>
                <a:effectLst/>
                <a:latin typeface="Verdana" panose="020B0604030504040204" pitchFamily="34" charset="0"/>
              </a:rPr>
              <a:t>Azure Administrator.</a:t>
            </a:r>
            <a:endParaRPr lang="en-US" sz="1000" b="1" dirty="0"/>
          </a:p>
          <a:p>
            <a:pPr marL="171450" indent="-171450">
              <a:buFont typeface="Arial" panose="020B0604020202020204" pitchFamily="34" charset="0"/>
              <a:buChar char="•"/>
            </a:pPr>
            <a:endParaRPr lang="en-US" b="1" dirty="0"/>
          </a:p>
          <a:p>
            <a:pPr marL="171450" indent="-171450">
              <a:buFont typeface="Arial" panose="020B0604020202020204" pitchFamily="34" charset="0"/>
              <a:buChar char="•"/>
            </a:pPr>
            <a:endParaRPr lang="en-US" b="1" dirty="0"/>
          </a:p>
          <a:p>
            <a:endParaRPr lang="en-US" altLang="nl-NL" dirty="0"/>
          </a:p>
          <a:p>
            <a:endParaRPr lang="en-US" altLang="nl-NL" dirty="0"/>
          </a:p>
        </p:txBody>
      </p:sp>
      <p:sp>
        <p:nvSpPr>
          <p:cNvPr id="7178" name="Text Placeholder 1"/>
          <p:cNvSpPr>
            <a:spLocks noGrp="1"/>
          </p:cNvSpPr>
          <p:nvPr>
            <p:ph type="body" sz="quarter" idx="41"/>
          </p:nvPr>
        </p:nvSpPr>
        <p:spPr>
          <a:xfrm>
            <a:off x="2468563" y="290513"/>
            <a:ext cx="6223000" cy="306387"/>
          </a:xfrm>
        </p:spPr>
        <p:txBody>
          <a:bodyPr/>
          <a:lstStyle/>
          <a:p>
            <a:r>
              <a:rPr lang="en-US" altLang="en-IN" dirty="0"/>
              <a:t>CHEEMALADINNE HARI BABU</a:t>
            </a:r>
          </a:p>
        </p:txBody>
      </p:sp>
      <p:pic>
        <p:nvPicPr>
          <p:cNvPr id="7179" name="Picture 7">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l="23582" t="2058" r="24332" b="4875"/>
          <a:stretch>
            <a:fillRect/>
          </a:stretch>
        </p:blipFill>
        <p:spPr bwMode="auto">
          <a:xfrm>
            <a:off x="4460946" y="622141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a:t>
            </a:r>
          </a:p>
        </p:txBody>
      </p:sp>
      <p:sp>
        <p:nvSpPr>
          <p:cNvPr id="7183" name="Text Placeholder 25"/>
          <p:cNvSpPr txBox="1">
            <a:spLocks noChangeArrowheads="1"/>
          </p:cNvSpPr>
          <p:nvPr/>
        </p:nvSpPr>
        <p:spPr bwMode="white">
          <a:xfrm>
            <a:off x="3076576" y="1978183"/>
            <a:ext cx="238125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408478" y="552736"/>
            <a:ext cx="2540634"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defRPr/>
            </a:pPr>
            <a:r>
              <a:rPr lang="en-US" altLang="nl-NL" sz="1000" dirty="0">
                <a:solidFill>
                  <a:prstClr val="black"/>
                </a:solidFill>
                <a:latin typeface="Verdana" panose="020B0604030504040204" pitchFamily="34" charset="0"/>
              </a:rPr>
              <a:t>Master of Computer Application</a:t>
            </a:r>
          </a:p>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 2017 - 2020</a:t>
            </a:r>
          </a:p>
        </p:txBody>
      </p:sp>
      <p:sp>
        <p:nvSpPr>
          <p:cNvPr id="6" name="Rectangle 5"/>
          <p:cNvSpPr/>
          <p:nvPr/>
        </p:nvSpPr>
        <p:spPr>
          <a:xfrm>
            <a:off x="9241790" y="939800"/>
            <a:ext cx="937895" cy="245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sp>
        <p:nvSpPr>
          <p:cNvPr id="7" name="Text Placeholder 6">
            <a:extLst>
              <a:ext uri="{FF2B5EF4-FFF2-40B4-BE49-F238E27FC236}">
                <a16:creationId xmlns:a16="http://schemas.microsoft.com/office/drawing/2014/main" id="{08E729D8-92DF-42D1-9A4F-E6D621453A44}"/>
              </a:ext>
            </a:extLst>
          </p:cNvPr>
          <p:cNvSpPr>
            <a:spLocks noGrp="1"/>
          </p:cNvSpPr>
          <p:nvPr>
            <p:ph type="body" sz="quarter" idx="43"/>
          </p:nvPr>
        </p:nvSpPr>
        <p:spPr>
          <a:xfrm>
            <a:off x="3713163" y="1345271"/>
            <a:ext cx="2382837" cy="155076"/>
          </a:xfrm>
        </p:spPr>
        <p:txBody>
          <a:bodyPr/>
          <a:lstStyle/>
          <a:p>
            <a:r>
              <a:rPr lang="en-IN" dirty="0"/>
              <a:t>Bangalore</a:t>
            </a:r>
          </a:p>
        </p:txBody>
      </p:sp>
      <p:pic>
        <p:nvPicPr>
          <p:cNvPr id="16" name="Picture 15">
            <a:extLst>
              <a:ext uri="{FF2B5EF4-FFF2-40B4-BE49-F238E27FC236}">
                <a16:creationId xmlns:a16="http://schemas.microsoft.com/office/drawing/2014/main" id="{E1EB73D9-5817-4E0B-87AD-40FA1144251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3196" y="363185"/>
            <a:ext cx="1259119" cy="1728940"/>
          </a:xfrm>
          <a:prstGeom prst="rect">
            <a:avLst/>
          </a:prstGeom>
        </p:spPr>
      </p:pic>
      <p:pic>
        <p:nvPicPr>
          <p:cNvPr id="17" name="Picture 6" descr="Movie, play, video icon">
            <a:hlinkClick r:id="rId6"/>
            <a:extLst>
              <a:ext uri="{FF2B5EF4-FFF2-40B4-BE49-F238E27FC236}">
                <a16:creationId xmlns:a16="http://schemas.microsoft.com/office/drawing/2014/main" id="{38312AA6-7743-494F-9A77-BBFAA5634E9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413743" y="2773544"/>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a:extLst>
              <a:ext uri="{FF2B5EF4-FFF2-40B4-BE49-F238E27FC236}">
                <a16:creationId xmlns:a16="http://schemas.microsoft.com/office/drawing/2014/main" id="{5BF32AEF-2BEC-48C1-96FC-3AC8F86015AF}"/>
              </a:ext>
            </a:extLst>
          </p:cNvPr>
          <p:cNvSpPr txBox="1"/>
          <p:nvPr/>
        </p:nvSpPr>
        <p:spPr>
          <a:xfrm>
            <a:off x="7125401" y="2937841"/>
            <a:ext cx="1327580" cy="261610"/>
          </a:xfrm>
          <a:prstGeom prst="rect">
            <a:avLst/>
          </a:prstGeom>
          <a:noFill/>
        </p:spPr>
        <p:txBody>
          <a:bodyPr wrap="square">
            <a:spAutoFit/>
          </a:bodyPr>
          <a:lstStyle/>
          <a:p>
            <a:r>
              <a:rPr lang="en-US" sz="1050" b="1" i="0" u="none" strike="noStrike" dirty="0">
                <a:solidFill>
                  <a:srgbClr val="000000"/>
                </a:solidFill>
                <a:effectLst/>
                <a:latin typeface="Verdana" panose="020B0604030504040204" pitchFamily="34" charset="0"/>
              </a:rPr>
              <a:t> </a:t>
            </a:r>
            <a:r>
              <a:rPr lang="en-US" sz="1050" b="0" i="0" u="none" strike="noStrike" dirty="0">
                <a:solidFill>
                  <a:srgbClr val="000000"/>
                </a:solidFill>
                <a:effectLst/>
                <a:latin typeface="Verdana" panose="020B0604030504040204" pitchFamily="34" charset="0"/>
              </a:rPr>
              <a:t>[</a:t>
            </a:r>
            <a:r>
              <a:rPr lang="en-IN" sz="1050" b="0" i="0" u="none" strike="noStrike" dirty="0">
                <a:solidFill>
                  <a:srgbClr val="000000"/>
                </a:solidFill>
                <a:effectLst/>
                <a:latin typeface="Verdana" panose="020B0604030504040204" pitchFamily="34" charset="0"/>
              </a:rPr>
              <a:t> Video Profile]</a:t>
            </a:r>
            <a:endParaRPr lang="en-IN" sz="1050"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ppt-template_Capgemini-2020 (7)</Template>
  <TotalTime>260</TotalTime>
  <Words>251</Words>
  <Application>Microsoft Office PowerPoint</Application>
  <PresentationFormat>Widescreen</PresentationFormat>
  <Paragraphs>56</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HARIBABU, CHEEMALADINNE</cp:lastModifiedBy>
  <cp:revision>135</cp:revision>
  <dcterms:created xsi:type="dcterms:W3CDTF">2020-09-22T06:24:00Z</dcterms:created>
  <dcterms:modified xsi:type="dcterms:W3CDTF">2022-09-27T12:29:55Z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y fmtid="{D5CDD505-2E9C-101B-9397-08002B2CF9AE}" pid="3" name="KSOProductBuildVer">
    <vt:lpwstr>1033-11.2.0.10152</vt:lpwstr>
  </property>
</Properties>
</file>