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4" r:id="rId1"/>
  </p:sldMasterIdLst>
  <p:notesMasterIdLst>
    <p:notesMasterId r:id="rId9"/>
  </p:notesMasterIdLst>
  <p:sldIdLst>
    <p:sldId id="256" r:id="rId2"/>
    <p:sldId id="261" r:id="rId3"/>
    <p:sldId id="259" r:id="rId4"/>
    <p:sldId id="262" r:id="rId5"/>
    <p:sldId id="263" r:id="rId6"/>
    <p:sldId id="264"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26506B-EF61-4F4D-BE1B-0C5D6082AA89}" v="193" dt="2022-05-04T10:11:46.662"/>
    <p1510:client id="{398F8CBF-74CF-4443-B323-F37A0EF5AB9E}" v="2406" dt="2022-05-03T22:47:34.8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01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4A9EFE-15CC-475A-BBC9-AEE1FC5625AE}" type="datetimeFigureOut">
              <a:rPr lang="en-IE" smtClean="0"/>
              <a:t>04/05/2022</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91AE03-600A-4C17-BAEF-85634EA27918}" type="slidenum">
              <a:rPr lang="en-IE" smtClean="0"/>
              <a:t>‹#›</a:t>
            </a:fld>
            <a:endParaRPr lang="en-IE"/>
          </a:p>
        </p:txBody>
      </p:sp>
    </p:spTree>
    <p:extLst>
      <p:ext uri="{BB962C8B-B14F-4D97-AF65-F5344CB8AC3E}">
        <p14:creationId xmlns:p14="http://schemas.microsoft.com/office/powerpoint/2010/main" val="467517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5/4/2022</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860185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5/4/2022</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396665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5/4/2022</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815328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5/4/2022</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215990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5/4/2022</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088423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5/4/2022</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145492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5/4/2022</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902764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5/4/2022</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661881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5/4/2022</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690130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5/4/2022</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428769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5/4/2022</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87039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5/4/2022</a:t>
            </a:fld>
            <a:endParaRPr lang="en-US"/>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4140694311"/>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67" r:id="rId6"/>
    <p:sldLayoutId id="2147483863" r:id="rId7"/>
    <p:sldLayoutId id="2147483864" r:id="rId8"/>
    <p:sldLayoutId id="2147483865" r:id="rId9"/>
    <p:sldLayoutId id="2147483866" r:id="rId10"/>
    <p:sldLayoutId id="2147483868"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makeuseof.com/chrome-extensions-android-mobile/"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83">
            <a:extLst>
              <a:ext uri="{FF2B5EF4-FFF2-40B4-BE49-F238E27FC236}">
                <a16:creationId xmlns:a16="http://schemas.microsoft.com/office/drawing/2014/main" id="{C3E06833-B59C-442F-9A6A-F8F55936D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554"/>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ame 85">
            <a:extLst>
              <a:ext uri="{FF2B5EF4-FFF2-40B4-BE49-F238E27FC236}">
                <a16:creationId xmlns:a16="http://schemas.microsoft.com/office/drawing/2014/main" id="{FA2016CF-2F24-4AE4-8A87-D9B6A3DE3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668429" y="2127123"/>
            <a:ext cx="5438259" cy="1240387"/>
          </a:xfrm>
        </p:spPr>
        <p:txBody>
          <a:bodyPr>
            <a:noAutofit/>
          </a:bodyPr>
          <a:lstStyle/>
          <a:p>
            <a:pPr algn="l"/>
            <a:r>
              <a:rPr lang="en-US" sz="9600">
                <a:gradFill flip="none" rotWithShape="1">
                  <a:gsLst>
                    <a:gs pos="0">
                      <a:schemeClr val="accent5">
                        <a:alpha val="70000"/>
                      </a:schemeClr>
                    </a:gs>
                    <a:gs pos="100000">
                      <a:schemeClr val="accent1">
                        <a:alpha val="70000"/>
                      </a:schemeClr>
                    </a:gs>
                  </a:gsLst>
                  <a:lin ang="0" scaled="1"/>
                  <a:tileRect/>
                </a:gradFill>
                <a:cs typeface="Calibri Light"/>
              </a:rPr>
              <a:t>MaSakura</a:t>
            </a:r>
            <a:endParaRPr lang="en-US" sz="8600">
              <a:gradFill flip="none" rotWithShape="1">
                <a:gsLst>
                  <a:gs pos="0">
                    <a:schemeClr val="accent5">
                      <a:alpha val="70000"/>
                    </a:schemeClr>
                  </a:gs>
                  <a:gs pos="100000">
                    <a:schemeClr val="accent1">
                      <a:alpha val="70000"/>
                    </a:schemeClr>
                  </a:gs>
                </a:gsLst>
                <a:lin ang="0" scaled="1"/>
                <a:tileRect/>
              </a:gradFill>
            </a:endParaRPr>
          </a:p>
        </p:txBody>
      </p:sp>
      <p:sp>
        <p:nvSpPr>
          <p:cNvPr id="3" name="Subtitle 2"/>
          <p:cNvSpPr>
            <a:spLocks noGrp="1"/>
          </p:cNvSpPr>
          <p:nvPr>
            <p:ph type="subTitle" idx="1"/>
          </p:nvPr>
        </p:nvSpPr>
        <p:spPr>
          <a:xfrm>
            <a:off x="5576989" y="3613775"/>
            <a:ext cx="6066188" cy="1655762"/>
          </a:xfrm>
        </p:spPr>
        <p:txBody>
          <a:bodyPr vert="horz" lIns="91440" tIns="45720" rIns="91440" bIns="45720" rtlCol="0" anchor="t">
            <a:normAutofit/>
          </a:bodyPr>
          <a:lstStyle/>
          <a:p>
            <a:pPr algn="l"/>
            <a:r>
              <a:rPr lang="en-US" b="1" i="1">
                <a:solidFill>
                  <a:schemeClr val="accent5"/>
                </a:solidFill>
                <a:latin typeface="Amasis MT Pro"/>
                <a:cs typeface="Lucida Sans Unicode"/>
              </a:rPr>
              <a:t>Presentation by:</a:t>
            </a:r>
          </a:p>
          <a:p>
            <a:pPr algn="l"/>
            <a:r>
              <a:rPr lang="en-US" b="1" i="1">
                <a:solidFill>
                  <a:schemeClr val="accent5"/>
                </a:solidFill>
                <a:latin typeface="Amasis MT Pro"/>
                <a:cs typeface="Lucida Sans Unicode"/>
              </a:rPr>
              <a:t>Zi Wei (</a:t>
            </a:r>
            <a:r>
              <a:rPr lang="en-US" b="1" i="1" err="1">
                <a:solidFill>
                  <a:schemeClr val="accent5"/>
                </a:solidFill>
                <a:latin typeface="Amasis MT Pro"/>
                <a:cs typeface="Lucida Sans Unicode"/>
              </a:rPr>
              <a:t>Cheemay</a:t>
            </a:r>
            <a:r>
              <a:rPr lang="en-US" b="1" i="1">
                <a:solidFill>
                  <a:schemeClr val="accent5"/>
                </a:solidFill>
                <a:latin typeface="Amasis MT Pro"/>
                <a:cs typeface="Lucida Sans Unicode"/>
              </a:rPr>
              <a:t>) Song &amp; Precious Deremo</a:t>
            </a:r>
          </a:p>
        </p:txBody>
      </p:sp>
      <p:pic>
        <p:nvPicPr>
          <p:cNvPr id="5" name="Picture 8" descr="A picture containing bubble, microscope, close&#10;&#10;Description automatically generated">
            <a:extLst>
              <a:ext uri="{FF2B5EF4-FFF2-40B4-BE49-F238E27FC236}">
                <a16:creationId xmlns:a16="http://schemas.microsoft.com/office/drawing/2014/main" id="{F553C555-FE17-4A63-805B-CB0ED4A43092}"/>
              </a:ext>
            </a:extLst>
          </p:cNvPr>
          <p:cNvPicPr>
            <a:picLocks noChangeAspect="1"/>
          </p:cNvPicPr>
          <p:nvPr/>
        </p:nvPicPr>
        <p:blipFill>
          <a:blip r:embed="rId2">
            <a:alphaModFix amt="90000"/>
          </a:blip>
          <a:stretch>
            <a:fillRect/>
          </a:stretch>
        </p:blipFill>
        <p:spPr>
          <a:xfrm>
            <a:off x="320512" y="955700"/>
            <a:ext cx="5135997" cy="4946599"/>
          </a:xfrm>
          <a:prstGeom prst="rect">
            <a:avLst/>
          </a:prstGeom>
        </p:spPr>
      </p:pic>
      <p:pic>
        <p:nvPicPr>
          <p:cNvPr id="8" name="Picture 7">
            <a:extLst>
              <a:ext uri="{FF2B5EF4-FFF2-40B4-BE49-F238E27FC236}">
                <a16:creationId xmlns:a16="http://schemas.microsoft.com/office/drawing/2014/main" id="{E9DF4896-C045-6639-A94A-49984DC72F12}"/>
              </a:ext>
            </a:extLst>
          </p:cNvPr>
          <p:cNvPicPr>
            <a:picLocks noChangeAspect="1"/>
          </p:cNvPicPr>
          <p:nvPr/>
        </p:nvPicPr>
        <p:blipFill>
          <a:blip r:embed="rId3"/>
          <a:stretch>
            <a:fillRect/>
          </a:stretch>
        </p:blipFill>
        <p:spPr>
          <a:xfrm rot="2886100">
            <a:off x="309449" y="5951025"/>
            <a:ext cx="636331" cy="505046"/>
          </a:xfrm>
          <a:prstGeom prst="rect">
            <a:avLst/>
          </a:prstGeom>
        </p:spPr>
      </p:pic>
      <p:pic>
        <p:nvPicPr>
          <p:cNvPr id="17" name="Picture 16">
            <a:extLst>
              <a:ext uri="{FF2B5EF4-FFF2-40B4-BE49-F238E27FC236}">
                <a16:creationId xmlns:a16="http://schemas.microsoft.com/office/drawing/2014/main" id="{3265C6C7-BC55-E11E-B9E0-5CBDDA5D3A34}"/>
              </a:ext>
            </a:extLst>
          </p:cNvPr>
          <p:cNvPicPr>
            <a:picLocks noChangeAspect="1"/>
          </p:cNvPicPr>
          <p:nvPr/>
        </p:nvPicPr>
        <p:blipFill>
          <a:blip r:embed="rId3"/>
          <a:stretch>
            <a:fillRect/>
          </a:stretch>
        </p:blipFill>
        <p:spPr>
          <a:xfrm rot="7509619">
            <a:off x="392015" y="365575"/>
            <a:ext cx="636331" cy="505046"/>
          </a:xfrm>
          <a:prstGeom prst="rect">
            <a:avLst/>
          </a:prstGeom>
        </p:spPr>
      </p:pic>
      <p:pic>
        <p:nvPicPr>
          <p:cNvPr id="12" name="Picture 11">
            <a:extLst>
              <a:ext uri="{FF2B5EF4-FFF2-40B4-BE49-F238E27FC236}">
                <a16:creationId xmlns:a16="http://schemas.microsoft.com/office/drawing/2014/main" id="{10187344-8FF9-E6AC-918C-2F7EC74FB026}"/>
              </a:ext>
            </a:extLst>
          </p:cNvPr>
          <p:cNvPicPr>
            <a:picLocks noChangeAspect="1"/>
          </p:cNvPicPr>
          <p:nvPr/>
        </p:nvPicPr>
        <p:blipFill>
          <a:blip r:embed="rId3"/>
          <a:stretch>
            <a:fillRect/>
          </a:stretch>
        </p:blipFill>
        <p:spPr>
          <a:xfrm rot="19252675">
            <a:off x="11266568" y="6028040"/>
            <a:ext cx="636331" cy="505046"/>
          </a:xfrm>
          <a:prstGeom prst="rect">
            <a:avLst/>
          </a:prstGeom>
        </p:spPr>
      </p:pic>
      <p:pic>
        <p:nvPicPr>
          <p:cNvPr id="13" name="Picture 12">
            <a:extLst>
              <a:ext uri="{FF2B5EF4-FFF2-40B4-BE49-F238E27FC236}">
                <a16:creationId xmlns:a16="http://schemas.microsoft.com/office/drawing/2014/main" id="{C468CA91-5456-A9C8-339B-B450138F26BC}"/>
              </a:ext>
            </a:extLst>
          </p:cNvPr>
          <p:cNvPicPr>
            <a:picLocks noChangeAspect="1"/>
          </p:cNvPicPr>
          <p:nvPr/>
        </p:nvPicPr>
        <p:blipFill>
          <a:blip r:embed="rId4"/>
          <a:stretch>
            <a:fillRect/>
          </a:stretch>
        </p:blipFill>
        <p:spPr>
          <a:xfrm rot="21411502" flipH="1" flipV="1">
            <a:off x="11178563" y="232366"/>
            <a:ext cx="779338" cy="791266"/>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2A91D-1C04-1AD0-F30B-EC43A05792F2}"/>
              </a:ext>
            </a:extLst>
          </p:cNvPr>
          <p:cNvSpPr>
            <a:spLocks noGrp="1"/>
          </p:cNvSpPr>
          <p:nvPr>
            <p:ph type="title"/>
          </p:nvPr>
        </p:nvSpPr>
        <p:spPr>
          <a:xfrm>
            <a:off x="1441515" y="681037"/>
            <a:ext cx="9333322" cy="1325563"/>
          </a:xfrm>
        </p:spPr>
        <p:txBody>
          <a:bodyPr/>
          <a:lstStyle/>
          <a:p>
            <a:r>
              <a:rPr lang="en-GB"/>
              <a:t>Introduction: </a:t>
            </a:r>
            <a:r>
              <a:rPr lang="en-GB" err="1"/>
              <a:t>MaSakura</a:t>
            </a:r>
            <a:r>
              <a:rPr lang="en-GB"/>
              <a:t> Origins</a:t>
            </a:r>
            <a:endParaRPr lang="en-IE"/>
          </a:p>
        </p:txBody>
      </p:sp>
      <p:sp>
        <p:nvSpPr>
          <p:cNvPr id="3" name="Content Placeholder 2">
            <a:extLst>
              <a:ext uri="{FF2B5EF4-FFF2-40B4-BE49-F238E27FC236}">
                <a16:creationId xmlns:a16="http://schemas.microsoft.com/office/drawing/2014/main" id="{CEF3C917-868C-067C-2EC1-52F2306A6544}"/>
              </a:ext>
            </a:extLst>
          </p:cNvPr>
          <p:cNvSpPr>
            <a:spLocks noGrp="1"/>
          </p:cNvSpPr>
          <p:nvPr>
            <p:ph idx="1"/>
          </p:nvPr>
        </p:nvSpPr>
        <p:spPr/>
        <p:txBody>
          <a:bodyPr>
            <a:normAutofit/>
          </a:bodyPr>
          <a:lstStyle/>
          <a:p>
            <a:pPr>
              <a:buClr>
                <a:schemeClr val="tx1"/>
              </a:buClr>
              <a:buFont typeface="Wingdings" panose="05000000000000000000" pitchFamily="2" charset="2"/>
              <a:buChar char="v"/>
            </a:pPr>
            <a:r>
              <a:rPr lang="en-GB" sz="2400">
                <a:solidFill>
                  <a:schemeClr val="tx1"/>
                </a:solidFill>
                <a:cs typeface="Times New Roman" panose="02020603050405020304" pitchFamily="18" charset="0"/>
              </a:rPr>
              <a:t>The title was chosen on a name generator website that we used, after we struggled to finalise a name.</a:t>
            </a:r>
          </a:p>
          <a:p>
            <a:pPr>
              <a:buClr>
                <a:schemeClr val="tx1"/>
              </a:buClr>
              <a:buFont typeface="Wingdings" panose="05000000000000000000" pitchFamily="2" charset="2"/>
              <a:buChar char="v"/>
            </a:pPr>
            <a:r>
              <a:rPr lang="en-US" sz="2400">
                <a:solidFill>
                  <a:schemeClr val="tx1"/>
                </a:solidFill>
                <a:effectLst/>
                <a:ea typeface="Calibri" panose="020F0502020204030204" pitchFamily="34" charset="0"/>
              </a:rPr>
              <a:t>Our project is centered upon the development of a software system for the industrial sector “</a:t>
            </a:r>
            <a:r>
              <a:rPr lang="en-US" sz="2400" i="1">
                <a:solidFill>
                  <a:schemeClr val="tx1"/>
                </a:solidFill>
                <a:effectLst/>
                <a:ea typeface="Calibri" panose="020F0502020204030204" pitchFamily="34" charset="0"/>
              </a:rPr>
              <a:t>Entertainment</a:t>
            </a:r>
            <a:r>
              <a:rPr lang="en-US" sz="2400">
                <a:solidFill>
                  <a:schemeClr val="tx1"/>
                </a:solidFill>
                <a:effectLst/>
                <a:ea typeface="Calibri" panose="020F0502020204030204" pitchFamily="34" charset="0"/>
              </a:rPr>
              <a:t>”. </a:t>
            </a:r>
          </a:p>
          <a:p>
            <a:pPr>
              <a:buClr>
                <a:schemeClr val="tx1"/>
              </a:buClr>
              <a:buFont typeface="Wingdings" panose="05000000000000000000" pitchFamily="2" charset="2"/>
              <a:buChar char="v"/>
            </a:pPr>
            <a:r>
              <a:rPr lang="en-US" sz="2400">
                <a:solidFill>
                  <a:schemeClr val="tx1"/>
                </a:solidFill>
                <a:effectLst/>
                <a:ea typeface="Calibri" panose="020F0502020204030204" pitchFamily="34" charset="0"/>
              </a:rPr>
              <a:t>Inspired by our shared love for this genre of entertainment we decided to create a software tool to provide some more conveniences to our enjoyable hobby. </a:t>
            </a:r>
          </a:p>
        </p:txBody>
      </p:sp>
      <p:pic>
        <p:nvPicPr>
          <p:cNvPr id="10" name="Picture 9">
            <a:extLst>
              <a:ext uri="{FF2B5EF4-FFF2-40B4-BE49-F238E27FC236}">
                <a16:creationId xmlns:a16="http://schemas.microsoft.com/office/drawing/2014/main" id="{6037432C-C695-0597-710A-1E6AA060CFC4}"/>
              </a:ext>
            </a:extLst>
          </p:cNvPr>
          <p:cNvPicPr>
            <a:picLocks noChangeAspect="1"/>
          </p:cNvPicPr>
          <p:nvPr/>
        </p:nvPicPr>
        <p:blipFill>
          <a:blip r:embed="rId2"/>
          <a:stretch>
            <a:fillRect/>
          </a:stretch>
        </p:blipFill>
        <p:spPr>
          <a:xfrm rot="2285921">
            <a:off x="698027" y="308116"/>
            <a:ext cx="603174" cy="1520502"/>
          </a:xfrm>
          <a:prstGeom prst="rect">
            <a:avLst/>
          </a:prstGeom>
        </p:spPr>
      </p:pic>
      <p:pic>
        <p:nvPicPr>
          <p:cNvPr id="12" name="Picture 11">
            <a:extLst>
              <a:ext uri="{FF2B5EF4-FFF2-40B4-BE49-F238E27FC236}">
                <a16:creationId xmlns:a16="http://schemas.microsoft.com/office/drawing/2014/main" id="{A009B4B6-1DE7-C5CD-64DF-55DA8A38FF3A}"/>
              </a:ext>
            </a:extLst>
          </p:cNvPr>
          <p:cNvPicPr>
            <a:picLocks noChangeAspect="1"/>
          </p:cNvPicPr>
          <p:nvPr/>
        </p:nvPicPr>
        <p:blipFill>
          <a:blip r:embed="rId3"/>
          <a:stretch>
            <a:fillRect/>
          </a:stretch>
        </p:blipFill>
        <p:spPr>
          <a:xfrm rot="10250393">
            <a:off x="10641957" y="4919301"/>
            <a:ext cx="1324800" cy="1473268"/>
          </a:xfrm>
          <a:prstGeom prst="rect">
            <a:avLst/>
          </a:prstGeom>
        </p:spPr>
      </p:pic>
    </p:spTree>
    <p:extLst>
      <p:ext uri="{BB962C8B-B14F-4D97-AF65-F5344CB8AC3E}">
        <p14:creationId xmlns:p14="http://schemas.microsoft.com/office/powerpoint/2010/main" val="3594600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DF78A-E9D4-42A7-A0E9-50F07100A1CB}"/>
              </a:ext>
            </a:extLst>
          </p:cNvPr>
          <p:cNvSpPr>
            <a:spLocks noGrp="1"/>
          </p:cNvSpPr>
          <p:nvPr>
            <p:ph type="title"/>
          </p:nvPr>
        </p:nvSpPr>
        <p:spPr>
          <a:xfrm>
            <a:off x="3920765" y="655064"/>
            <a:ext cx="4148579" cy="1325563"/>
          </a:xfrm>
        </p:spPr>
        <p:txBody>
          <a:bodyPr>
            <a:normAutofit/>
          </a:bodyPr>
          <a:lstStyle/>
          <a:p>
            <a:r>
              <a:rPr lang="en-GB"/>
              <a:t>Our Research</a:t>
            </a:r>
            <a:endParaRPr lang="en-IE"/>
          </a:p>
        </p:txBody>
      </p:sp>
      <p:sp>
        <p:nvSpPr>
          <p:cNvPr id="3" name="Content Placeholder 2">
            <a:extLst>
              <a:ext uri="{FF2B5EF4-FFF2-40B4-BE49-F238E27FC236}">
                <a16:creationId xmlns:a16="http://schemas.microsoft.com/office/drawing/2014/main" id="{77493D3C-1823-49B1-9706-C9440AF90220}"/>
              </a:ext>
            </a:extLst>
          </p:cNvPr>
          <p:cNvSpPr>
            <a:spLocks noGrp="1"/>
          </p:cNvSpPr>
          <p:nvPr>
            <p:ph idx="1"/>
          </p:nvPr>
        </p:nvSpPr>
        <p:spPr/>
        <p:txBody>
          <a:bodyPr>
            <a:normAutofit/>
          </a:bodyPr>
          <a:lstStyle/>
          <a:p>
            <a:pPr>
              <a:lnSpc>
                <a:spcPct val="107000"/>
              </a:lnSpc>
              <a:spcAft>
                <a:spcPts val="800"/>
              </a:spcAft>
              <a:buClr>
                <a:schemeClr val="tx1"/>
              </a:buClr>
              <a:buFont typeface="Wingdings" panose="05000000000000000000" pitchFamily="2" charset="2"/>
              <a:buChar char="v"/>
            </a:pPr>
            <a:r>
              <a:rPr lang="en-US" sz="1800">
                <a:solidFill>
                  <a:schemeClr val="tx1"/>
                </a:solidFill>
                <a:effectLst/>
                <a:ea typeface="Times New Roman" panose="02020603050405020304" pitchFamily="18" charset="0"/>
              </a:rPr>
              <a:t>Our survey questions were tailored to people who enjoyed anime/manga as </a:t>
            </a:r>
            <a:r>
              <a:rPr lang="en-US" sz="1800">
                <a:solidFill>
                  <a:schemeClr val="tx1"/>
                </a:solidFill>
                <a:ea typeface="Times New Roman" panose="02020603050405020304" pitchFamily="18" charset="0"/>
              </a:rPr>
              <a:t>it</a:t>
            </a:r>
            <a:r>
              <a:rPr lang="en-US" sz="1800">
                <a:solidFill>
                  <a:schemeClr val="tx1"/>
                </a:solidFill>
                <a:effectLst/>
                <a:ea typeface="Times New Roman" panose="02020603050405020304" pitchFamily="18" charset="0"/>
              </a:rPr>
              <a:t> </a:t>
            </a:r>
            <a:r>
              <a:rPr lang="en-US" sz="1800">
                <a:solidFill>
                  <a:schemeClr val="tx1"/>
                </a:solidFill>
                <a:ea typeface="Times New Roman" panose="02020603050405020304" pitchFamily="18" charset="0"/>
              </a:rPr>
              <a:t>was </a:t>
            </a:r>
            <a:r>
              <a:rPr lang="en-US" sz="1800">
                <a:solidFill>
                  <a:schemeClr val="tx1"/>
                </a:solidFill>
                <a:effectLst/>
                <a:ea typeface="Times New Roman" panose="02020603050405020304" pitchFamily="18" charset="0"/>
              </a:rPr>
              <a:t>our main demographic of users for this product. </a:t>
            </a:r>
          </a:p>
          <a:p>
            <a:pPr>
              <a:lnSpc>
                <a:spcPct val="107000"/>
              </a:lnSpc>
              <a:spcAft>
                <a:spcPts val="800"/>
              </a:spcAft>
              <a:buClr>
                <a:schemeClr val="tx1"/>
              </a:buClr>
              <a:buFont typeface="Wingdings" panose="05000000000000000000" pitchFamily="2" charset="2"/>
              <a:buChar char="v"/>
            </a:pPr>
            <a:r>
              <a:rPr lang="en-US" sz="1800">
                <a:solidFill>
                  <a:schemeClr val="tx1"/>
                </a:solidFill>
                <a:effectLst/>
                <a:ea typeface="Times New Roman" panose="02020603050405020304" pitchFamily="18" charset="0"/>
              </a:rPr>
              <a:t>We found that 18.9% have struggled with recommending since they may have lost track of how many they watched or what they viewed. We believed an innovative idea to combat their struggle would be </a:t>
            </a:r>
            <a:r>
              <a:rPr lang="en-US" sz="1800">
                <a:solidFill>
                  <a:schemeClr val="tx1"/>
                </a:solidFill>
                <a:ea typeface="Times New Roman" panose="02020603050405020304" pitchFamily="18" charset="0"/>
              </a:rPr>
              <a:t>having a</a:t>
            </a:r>
            <a:r>
              <a:rPr lang="en-US" sz="1800">
                <a:solidFill>
                  <a:schemeClr val="tx1"/>
                </a:solidFill>
                <a:effectLst/>
                <a:ea typeface="Times New Roman" panose="02020603050405020304" pitchFamily="18" charset="0"/>
              </a:rPr>
              <a:t> share option in our design </a:t>
            </a:r>
            <a:r>
              <a:rPr lang="en-US" sz="1800">
                <a:solidFill>
                  <a:schemeClr val="tx1"/>
                </a:solidFill>
                <a:ea typeface="Times New Roman" panose="02020603050405020304" pitchFamily="18" charset="0"/>
              </a:rPr>
              <a:t>which</a:t>
            </a:r>
            <a:r>
              <a:rPr lang="en-US" sz="1800">
                <a:solidFill>
                  <a:schemeClr val="tx1"/>
                </a:solidFill>
                <a:effectLst/>
                <a:ea typeface="Times New Roman" panose="02020603050405020304" pitchFamily="18" charset="0"/>
              </a:rPr>
              <a:t> could allow users to share their lists as a link for other users to view.</a:t>
            </a:r>
            <a:endParaRPr lang="en-IE" sz="1800">
              <a:solidFill>
                <a:schemeClr val="tx1"/>
              </a:solidFill>
              <a:effectLst/>
              <a:ea typeface="Times New Roman" panose="02020603050405020304" pitchFamily="18" charset="0"/>
            </a:endParaRPr>
          </a:p>
          <a:p>
            <a:pPr fontAlgn="base">
              <a:buClr>
                <a:schemeClr val="tx1"/>
              </a:buClr>
              <a:buFont typeface="Wingdings" panose="05000000000000000000" pitchFamily="2" charset="2"/>
              <a:buChar char="v"/>
            </a:pPr>
            <a:r>
              <a:rPr lang="en-US" sz="1800">
                <a:solidFill>
                  <a:schemeClr val="tx1"/>
                </a:solidFill>
                <a:ea typeface="Times New Roman" panose="02020603050405020304" pitchFamily="18" charset="0"/>
              </a:rPr>
              <a:t>We chose to use extensions as our product, as the idea required Google Sync to function. We found that they are also simple to install. </a:t>
            </a:r>
            <a:r>
              <a:rPr lang="en-US" sz="1800">
                <a:solidFill>
                  <a:schemeClr val="tx1"/>
                </a:solidFill>
                <a:effectLst/>
                <a:ea typeface="Calibri" panose="020F0502020204030204" pitchFamily="34" charset="0"/>
                <a:cs typeface="Times New Roman" panose="02020603050405020304" pitchFamily="18" charset="0"/>
              </a:rPr>
              <a:t>Extensions are small software programs that customize the browsing experience. They enable users to tailor Chrome functionality and behavior to their individual needs or preferences. </a:t>
            </a:r>
            <a:endParaRPr lang="en-IE" sz="1800">
              <a:solidFill>
                <a:schemeClr val="tx1"/>
              </a:solidFill>
              <a:effectLst/>
              <a:ea typeface="Times New Roman" panose="02020603050405020304" pitchFamily="18" charset="0"/>
            </a:endParaRPr>
          </a:p>
          <a:p>
            <a:pPr fontAlgn="base">
              <a:spcAft>
                <a:spcPts val="800"/>
              </a:spcAft>
            </a:pPr>
            <a:endParaRPr lang="en-IE" sz="1800">
              <a:effectLst/>
              <a:latin typeface="Times New Roman" panose="02020603050405020304" pitchFamily="18" charset="0"/>
              <a:ea typeface="Times New Roman" panose="02020603050405020304" pitchFamily="18" charset="0"/>
            </a:endParaRPr>
          </a:p>
          <a:p>
            <a:endParaRPr lang="en-IE"/>
          </a:p>
        </p:txBody>
      </p:sp>
      <p:pic>
        <p:nvPicPr>
          <p:cNvPr id="4" name="Picture 3">
            <a:extLst>
              <a:ext uri="{FF2B5EF4-FFF2-40B4-BE49-F238E27FC236}">
                <a16:creationId xmlns:a16="http://schemas.microsoft.com/office/drawing/2014/main" id="{B44070E6-49E0-7790-B033-9482B31DFAAD}"/>
              </a:ext>
            </a:extLst>
          </p:cNvPr>
          <p:cNvPicPr>
            <a:picLocks noChangeAspect="1"/>
          </p:cNvPicPr>
          <p:nvPr/>
        </p:nvPicPr>
        <p:blipFill>
          <a:blip r:embed="rId2"/>
          <a:stretch>
            <a:fillRect/>
          </a:stretch>
        </p:blipFill>
        <p:spPr>
          <a:xfrm rot="2285921">
            <a:off x="698027" y="308116"/>
            <a:ext cx="603174" cy="1520502"/>
          </a:xfrm>
          <a:prstGeom prst="rect">
            <a:avLst/>
          </a:prstGeom>
        </p:spPr>
      </p:pic>
      <p:pic>
        <p:nvPicPr>
          <p:cNvPr id="5" name="Picture 4">
            <a:extLst>
              <a:ext uri="{FF2B5EF4-FFF2-40B4-BE49-F238E27FC236}">
                <a16:creationId xmlns:a16="http://schemas.microsoft.com/office/drawing/2014/main" id="{0AE5835D-EE48-09EF-3620-4001F93B53C2}"/>
              </a:ext>
            </a:extLst>
          </p:cNvPr>
          <p:cNvPicPr>
            <a:picLocks noChangeAspect="1"/>
          </p:cNvPicPr>
          <p:nvPr/>
        </p:nvPicPr>
        <p:blipFill>
          <a:blip r:embed="rId3"/>
          <a:stretch>
            <a:fillRect/>
          </a:stretch>
        </p:blipFill>
        <p:spPr>
          <a:xfrm rot="10390392">
            <a:off x="10665601" y="4945455"/>
            <a:ext cx="1324800" cy="1473268"/>
          </a:xfrm>
          <a:prstGeom prst="rect">
            <a:avLst/>
          </a:prstGeom>
        </p:spPr>
      </p:pic>
    </p:spTree>
    <p:extLst>
      <p:ext uri="{BB962C8B-B14F-4D97-AF65-F5344CB8AC3E}">
        <p14:creationId xmlns:p14="http://schemas.microsoft.com/office/powerpoint/2010/main" val="3476072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0BC55-97B7-CDBE-46A9-B1668A3A0238}"/>
              </a:ext>
            </a:extLst>
          </p:cNvPr>
          <p:cNvSpPr>
            <a:spLocks noGrp="1"/>
          </p:cNvSpPr>
          <p:nvPr>
            <p:ph type="title"/>
          </p:nvPr>
        </p:nvSpPr>
        <p:spPr>
          <a:xfrm>
            <a:off x="1401059" y="681037"/>
            <a:ext cx="9389882" cy="1325563"/>
          </a:xfrm>
        </p:spPr>
        <p:txBody>
          <a:bodyPr/>
          <a:lstStyle/>
          <a:p>
            <a:r>
              <a:rPr lang="en-GB"/>
              <a:t>User Stories and UML Diagrams</a:t>
            </a:r>
            <a:endParaRPr lang="en-IE"/>
          </a:p>
        </p:txBody>
      </p:sp>
      <p:sp>
        <p:nvSpPr>
          <p:cNvPr id="3" name="Content Placeholder 2">
            <a:extLst>
              <a:ext uri="{FF2B5EF4-FFF2-40B4-BE49-F238E27FC236}">
                <a16:creationId xmlns:a16="http://schemas.microsoft.com/office/drawing/2014/main" id="{B208311B-DD0B-0227-B589-388E60381F50}"/>
              </a:ext>
            </a:extLst>
          </p:cNvPr>
          <p:cNvSpPr>
            <a:spLocks noGrp="1"/>
          </p:cNvSpPr>
          <p:nvPr>
            <p:ph idx="1"/>
          </p:nvPr>
        </p:nvSpPr>
        <p:spPr/>
        <p:txBody>
          <a:bodyPr>
            <a:normAutofit fontScale="85000" lnSpcReduction="20000"/>
          </a:bodyPr>
          <a:lstStyle/>
          <a:p>
            <a:pPr>
              <a:buClr>
                <a:schemeClr val="tx1"/>
              </a:buClr>
              <a:buFont typeface="Wingdings" panose="05000000000000000000" pitchFamily="2" charset="2"/>
              <a:buChar char="v"/>
            </a:pPr>
            <a:r>
              <a:rPr lang="en-US" sz="1900">
                <a:solidFill>
                  <a:schemeClr val="tx1"/>
                </a:solidFill>
                <a:effectLst/>
                <a:ea typeface="Calibri" panose="020F0502020204030204" pitchFamily="34" charset="0"/>
                <a:cs typeface="Times New Roman" panose="02020603050405020304" pitchFamily="18" charset="0"/>
              </a:rPr>
              <a:t>Our user stories were inspired by typical anime/manga lovers. </a:t>
            </a:r>
          </a:p>
          <a:p>
            <a:pPr>
              <a:buClr>
                <a:schemeClr val="tx1"/>
              </a:buClr>
              <a:buFont typeface="Wingdings" panose="05000000000000000000" pitchFamily="2" charset="2"/>
              <a:buChar char="v"/>
            </a:pPr>
            <a:r>
              <a:rPr lang="en-US" sz="1900">
                <a:solidFill>
                  <a:schemeClr val="tx1"/>
                </a:solidFill>
                <a:ea typeface="Calibri" panose="020F0502020204030204" pitchFamily="34" charset="0"/>
                <a:cs typeface="Times New Roman" panose="02020603050405020304" pitchFamily="18" charset="0"/>
              </a:rPr>
              <a:t>In other words, we looked at our product through the eyes of typical users to generate relatable user stories to back up our core research and prototype design. Enjoying the same type of entertainment really helps us with our design.</a:t>
            </a:r>
          </a:p>
          <a:p>
            <a:pPr>
              <a:buClr>
                <a:schemeClr val="tx1"/>
              </a:buClr>
              <a:buFont typeface="Wingdings" panose="05000000000000000000" pitchFamily="2" charset="2"/>
              <a:buChar char="v"/>
            </a:pPr>
            <a:r>
              <a:rPr lang="en-US" sz="1900">
                <a:solidFill>
                  <a:schemeClr val="tx1"/>
                </a:solidFill>
                <a:effectLst/>
                <a:ea typeface="Calibri" panose="020F0502020204030204" pitchFamily="34" charset="0"/>
                <a:cs typeface="Times New Roman" panose="02020603050405020304" pitchFamily="18" charset="0"/>
              </a:rPr>
              <a:t>Our UML Diagrams were made to be presented to each stakeholder including customers and software designers.</a:t>
            </a:r>
          </a:p>
          <a:p>
            <a:pPr>
              <a:buClr>
                <a:schemeClr val="tx1"/>
              </a:buClr>
              <a:buFont typeface="Wingdings" panose="05000000000000000000" pitchFamily="2" charset="2"/>
              <a:buChar char="v"/>
            </a:pPr>
            <a:r>
              <a:rPr lang="en-US" sz="1900" b="1">
                <a:solidFill>
                  <a:schemeClr val="tx1"/>
                </a:solidFill>
                <a:ea typeface="Calibri" panose="020F0502020204030204" pitchFamily="34" charset="0"/>
                <a:cs typeface="Times New Roman" panose="02020603050405020304" pitchFamily="18" charset="0"/>
              </a:rPr>
              <a:t>Use Case:</a:t>
            </a:r>
            <a:r>
              <a:rPr lang="en-US" sz="1900">
                <a:solidFill>
                  <a:schemeClr val="tx1"/>
                </a:solidFill>
                <a:ea typeface="Calibri" panose="020F0502020204030204" pitchFamily="34" charset="0"/>
                <a:cs typeface="Times New Roman" panose="02020603050405020304" pitchFamily="18" charset="0"/>
              </a:rPr>
              <a:t> Use Case Summary diagram to represent all the user stories presented to the customers and companies.</a:t>
            </a:r>
          </a:p>
          <a:p>
            <a:pPr>
              <a:buClr>
                <a:schemeClr val="tx1"/>
              </a:buClr>
              <a:buFont typeface="Wingdings" panose="05000000000000000000" pitchFamily="2" charset="2"/>
              <a:buChar char="v"/>
            </a:pPr>
            <a:r>
              <a:rPr lang="en-US" sz="1900" b="1">
                <a:solidFill>
                  <a:schemeClr val="tx1"/>
                </a:solidFill>
                <a:effectLst/>
                <a:ea typeface="Calibri" panose="020F0502020204030204" pitchFamily="34" charset="0"/>
                <a:cs typeface="Times New Roman" panose="02020603050405020304" pitchFamily="18" charset="0"/>
              </a:rPr>
              <a:t>Sequence Diagram: </a:t>
            </a:r>
            <a:r>
              <a:rPr lang="en-US" sz="1900">
                <a:solidFill>
                  <a:schemeClr val="tx1"/>
                </a:solidFill>
                <a:effectLst/>
                <a:ea typeface="Calibri" panose="020F0502020204030204" pitchFamily="34" charset="0"/>
                <a:cs typeface="Times New Roman" panose="02020603050405020304" pitchFamily="18" charset="0"/>
              </a:rPr>
              <a:t>D</a:t>
            </a:r>
            <a:r>
              <a:rPr lang="en-US" sz="1900">
                <a:solidFill>
                  <a:schemeClr val="tx1"/>
                </a:solidFill>
                <a:ea typeface="Calibri" panose="020F0502020204030204" pitchFamily="34" charset="0"/>
                <a:cs typeface="Times New Roman" panose="02020603050405020304" pitchFamily="18" charset="0"/>
              </a:rPr>
              <a:t>e</a:t>
            </a:r>
            <a:r>
              <a:rPr lang="en-US" sz="1900">
                <a:solidFill>
                  <a:schemeClr val="tx1"/>
                </a:solidFill>
                <a:effectLst/>
                <a:ea typeface="Calibri" panose="020F0502020204030204" pitchFamily="34" charset="0"/>
                <a:cs typeface="Times New Roman" panose="02020603050405020304" pitchFamily="18" charset="0"/>
              </a:rPr>
              <a:t>tailed user sequence diagrams for each user story presented to </a:t>
            </a:r>
            <a:r>
              <a:rPr lang="en-US" sz="1900">
                <a:solidFill>
                  <a:schemeClr val="tx1"/>
                </a:solidFill>
                <a:ea typeface="Calibri" panose="020F0502020204030204" pitchFamily="34" charset="0"/>
                <a:cs typeface="Times New Roman" panose="02020603050405020304" pitchFamily="18" charset="0"/>
              </a:rPr>
              <a:t>the </a:t>
            </a:r>
            <a:r>
              <a:rPr lang="en-US" sz="1900">
                <a:solidFill>
                  <a:schemeClr val="tx1"/>
                </a:solidFill>
                <a:effectLst/>
                <a:ea typeface="Calibri" panose="020F0502020204030204" pitchFamily="34" charset="0"/>
                <a:cs typeface="Times New Roman" panose="02020603050405020304" pitchFamily="18" charset="0"/>
              </a:rPr>
              <a:t>project managers.</a:t>
            </a:r>
          </a:p>
          <a:p>
            <a:pPr>
              <a:buClr>
                <a:schemeClr val="tx1"/>
              </a:buClr>
              <a:buFont typeface="Wingdings" panose="05000000000000000000" pitchFamily="2" charset="2"/>
              <a:buChar char="v"/>
            </a:pPr>
            <a:r>
              <a:rPr lang="en-US" sz="1900" b="1">
                <a:solidFill>
                  <a:schemeClr val="tx1"/>
                </a:solidFill>
                <a:effectLst/>
                <a:ea typeface="Calibri" panose="020F0502020204030204" pitchFamily="34" charset="0"/>
                <a:cs typeface="Times New Roman" panose="02020603050405020304" pitchFamily="18" charset="0"/>
              </a:rPr>
              <a:t>C</a:t>
            </a:r>
            <a:r>
              <a:rPr lang="en-US" sz="1900" b="1">
                <a:solidFill>
                  <a:schemeClr val="tx1"/>
                </a:solidFill>
                <a:ea typeface="Calibri" panose="020F0502020204030204" pitchFamily="34" charset="0"/>
                <a:cs typeface="Times New Roman" panose="02020603050405020304" pitchFamily="18" charset="0"/>
              </a:rPr>
              <a:t>lass Diagram : </a:t>
            </a:r>
            <a:r>
              <a:rPr lang="en-US" sz="1900">
                <a:solidFill>
                  <a:schemeClr val="tx1"/>
                </a:solidFill>
                <a:ea typeface="Calibri" panose="020F0502020204030204" pitchFamily="34" charset="0"/>
                <a:cs typeface="Times New Roman" panose="02020603050405020304" pitchFamily="18" charset="0"/>
              </a:rPr>
              <a:t>Separated into two main diagrams with centered points presented to project managers and companies.</a:t>
            </a:r>
          </a:p>
          <a:p>
            <a:pPr>
              <a:buClr>
                <a:schemeClr val="tx1"/>
              </a:buClr>
              <a:buFont typeface="Wingdings" panose="05000000000000000000" pitchFamily="2" charset="2"/>
              <a:buChar char="v"/>
            </a:pPr>
            <a:r>
              <a:rPr lang="en-US" sz="1900" b="1">
                <a:solidFill>
                  <a:schemeClr val="tx1"/>
                </a:solidFill>
                <a:effectLst/>
                <a:ea typeface="Calibri" panose="020F0502020204030204" pitchFamily="34" charset="0"/>
                <a:cs typeface="Times New Roman" panose="02020603050405020304" pitchFamily="18" charset="0"/>
              </a:rPr>
              <a:t>Architectural Diagram: </a:t>
            </a:r>
            <a:r>
              <a:rPr lang="en-US" sz="1900">
                <a:solidFill>
                  <a:schemeClr val="tx1"/>
                </a:solidFill>
                <a:effectLst/>
                <a:ea typeface="Calibri" panose="020F0502020204030204" pitchFamily="34" charset="0"/>
                <a:cs typeface="Times New Roman" panose="02020603050405020304" pitchFamily="18" charset="0"/>
              </a:rPr>
              <a:t>Diagram of the MaSakura operations and functions presented to the software designers.</a:t>
            </a:r>
            <a:endParaRPr lang="en-IE" sz="1900">
              <a:solidFill>
                <a:schemeClr val="tx1"/>
              </a:solidFill>
              <a:effectLst/>
              <a:ea typeface="Calibri" panose="020F0502020204030204" pitchFamily="34" charset="0"/>
              <a:cs typeface="Times New Roman" panose="02020603050405020304" pitchFamily="18" charset="0"/>
            </a:endParaRPr>
          </a:p>
          <a:p>
            <a:endParaRPr lang="en-IE"/>
          </a:p>
        </p:txBody>
      </p:sp>
      <p:pic>
        <p:nvPicPr>
          <p:cNvPr id="4" name="Picture 3">
            <a:extLst>
              <a:ext uri="{FF2B5EF4-FFF2-40B4-BE49-F238E27FC236}">
                <a16:creationId xmlns:a16="http://schemas.microsoft.com/office/drawing/2014/main" id="{B2A7DA33-7AAD-6CE6-001E-99998C1EB39E}"/>
              </a:ext>
            </a:extLst>
          </p:cNvPr>
          <p:cNvPicPr>
            <a:picLocks noChangeAspect="1"/>
          </p:cNvPicPr>
          <p:nvPr/>
        </p:nvPicPr>
        <p:blipFill>
          <a:blip r:embed="rId2"/>
          <a:stretch>
            <a:fillRect/>
          </a:stretch>
        </p:blipFill>
        <p:spPr>
          <a:xfrm rot="2285921">
            <a:off x="698027" y="308116"/>
            <a:ext cx="603174" cy="1520502"/>
          </a:xfrm>
          <a:prstGeom prst="rect">
            <a:avLst/>
          </a:prstGeom>
        </p:spPr>
      </p:pic>
      <p:pic>
        <p:nvPicPr>
          <p:cNvPr id="5" name="Picture 4">
            <a:extLst>
              <a:ext uri="{FF2B5EF4-FFF2-40B4-BE49-F238E27FC236}">
                <a16:creationId xmlns:a16="http://schemas.microsoft.com/office/drawing/2014/main" id="{CDA42D40-280D-05AC-C15E-A5E717AAE0CB}"/>
              </a:ext>
            </a:extLst>
          </p:cNvPr>
          <p:cNvPicPr>
            <a:picLocks noChangeAspect="1"/>
          </p:cNvPicPr>
          <p:nvPr/>
        </p:nvPicPr>
        <p:blipFill>
          <a:blip r:embed="rId2"/>
          <a:stretch>
            <a:fillRect/>
          </a:stretch>
        </p:blipFill>
        <p:spPr>
          <a:xfrm rot="12208377">
            <a:off x="11033243" y="4843890"/>
            <a:ext cx="603174" cy="1520502"/>
          </a:xfrm>
          <a:prstGeom prst="rect">
            <a:avLst/>
          </a:prstGeom>
        </p:spPr>
      </p:pic>
    </p:spTree>
    <p:extLst>
      <p:ext uri="{BB962C8B-B14F-4D97-AF65-F5344CB8AC3E}">
        <p14:creationId xmlns:p14="http://schemas.microsoft.com/office/powerpoint/2010/main" val="3572700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9586B-DD07-1F3A-932F-B0C550F5D1A7}"/>
              </a:ext>
            </a:extLst>
          </p:cNvPr>
          <p:cNvSpPr>
            <a:spLocks noGrp="1"/>
          </p:cNvSpPr>
          <p:nvPr>
            <p:ph type="title"/>
          </p:nvPr>
        </p:nvSpPr>
        <p:spPr>
          <a:xfrm>
            <a:off x="3911338" y="605623"/>
            <a:ext cx="4968711" cy="1325563"/>
          </a:xfrm>
        </p:spPr>
        <p:txBody>
          <a:bodyPr/>
          <a:lstStyle/>
          <a:p>
            <a:r>
              <a:rPr lang="en-GB"/>
              <a:t>Mock-Up Design</a:t>
            </a:r>
            <a:endParaRPr lang="en-IE"/>
          </a:p>
        </p:txBody>
      </p:sp>
      <p:sp>
        <p:nvSpPr>
          <p:cNvPr id="3" name="Content Placeholder 2">
            <a:extLst>
              <a:ext uri="{FF2B5EF4-FFF2-40B4-BE49-F238E27FC236}">
                <a16:creationId xmlns:a16="http://schemas.microsoft.com/office/drawing/2014/main" id="{826B92CB-6795-E22F-7D14-AC0FE6B1A777}"/>
              </a:ext>
            </a:extLst>
          </p:cNvPr>
          <p:cNvSpPr>
            <a:spLocks noGrp="1"/>
          </p:cNvSpPr>
          <p:nvPr>
            <p:ph idx="1"/>
          </p:nvPr>
        </p:nvSpPr>
        <p:spPr/>
        <p:txBody>
          <a:bodyPr>
            <a:normAutofit/>
          </a:bodyPr>
          <a:lstStyle/>
          <a:p>
            <a:pPr>
              <a:buClr>
                <a:schemeClr val="tx1"/>
              </a:buClr>
              <a:buFont typeface="Wingdings" panose="05000000000000000000" pitchFamily="2" charset="2"/>
              <a:buChar char="v"/>
            </a:pPr>
            <a:r>
              <a:rPr lang="en-GB" sz="2000">
                <a:solidFill>
                  <a:schemeClr val="tx1"/>
                </a:solidFill>
              </a:rPr>
              <a:t>We gathered beautiful images to use as background and logo designs. All images were found on Pinterest for the mock-up. </a:t>
            </a:r>
          </a:p>
          <a:p>
            <a:pPr>
              <a:buClr>
                <a:schemeClr val="tx1"/>
              </a:buClr>
              <a:buFont typeface="Wingdings" panose="05000000000000000000" pitchFamily="2" charset="2"/>
              <a:buChar char="v"/>
            </a:pPr>
            <a:r>
              <a:rPr lang="en-GB" sz="2000">
                <a:solidFill>
                  <a:schemeClr val="tx1"/>
                </a:solidFill>
              </a:rPr>
              <a:t>The reason we chose to use a web design for our extension was because extensions are typically used on laptops or computers. However, an article on </a:t>
            </a:r>
            <a:r>
              <a:rPr lang="en-GB" sz="2000" i="1">
                <a:solidFill>
                  <a:schemeClr val="tx1"/>
                </a:solidFill>
              </a:rPr>
              <a:t>‘</a:t>
            </a:r>
            <a:r>
              <a:rPr lang="en-GB" sz="2000" i="1" err="1">
                <a:solidFill>
                  <a:schemeClr val="tx1"/>
                </a:solidFill>
              </a:rPr>
              <a:t>makeuseofus</a:t>
            </a:r>
            <a:r>
              <a:rPr lang="en-GB" sz="2000" i="1">
                <a:solidFill>
                  <a:schemeClr val="tx1"/>
                </a:solidFill>
              </a:rPr>
              <a:t>’ </a:t>
            </a:r>
            <a:r>
              <a:rPr lang="en-GB" sz="2000">
                <a:solidFill>
                  <a:schemeClr val="tx1"/>
                </a:solidFill>
              </a:rPr>
              <a:t>Titled ‘</a:t>
            </a:r>
            <a:r>
              <a:rPr lang="en-GB" sz="2000" i="1">
                <a:solidFill>
                  <a:schemeClr val="tx1"/>
                </a:solidFill>
              </a:rPr>
              <a:t>How to use chrome extensions on Android’ </a:t>
            </a:r>
            <a:r>
              <a:rPr lang="en-GB" sz="2000">
                <a:solidFill>
                  <a:schemeClr val="tx1"/>
                </a:solidFill>
              </a:rPr>
              <a:t>by </a:t>
            </a:r>
            <a:r>
              <a:rPr lang="en-IE" sz="1800" i="0">
                <a:solidFill>
                  <a:schemeClr val="tx1"/>
                </a:solidFill>
                <a:effectLst/>
              </a:rPr>
              <a:t>Denis Manyinsa</a:t>
            </a:r>
            <a:r>
              <a:rPr lang="en-GB" sz="2000">
                <a:solidFill>
                  <a:schemeClr val="tx1"/>
                </a:solidFill>
              </a:rPr>
              <a:t> </a:t>
            </a:r>
            <a:r>
              <a:rPr lang="en-GB" sz="2000">
                <a:solidFill>
                  <a:schemeClr val="accent4">
                    <a:lumMod val="50000"/>
                  </a:schemeClr>
                </a:solidFill>
              </a:rPr>
              <a:t>(</a:t>
            </a:r>
            <a:r>
              <a:rPr lang="en-GB" sz="2000">
                <a:solidFill>
                  <a:schemeClr val="accent4">
                    <a:lumMod val="50000"/>
                  </a:schemeClr>
                </a:solidFill>
                <a:hlinkClick r:id="rId2">
                  <a:extLst>
                    <a:ext uri="{A12FA001-AC4F-418D-AE19-62706E023703}">
                      <ahyp:hlinkClr xmlns:ahyp="http://schemas.microsoft.com/office/drawing/2018/hyperlinkcolor" val="tx"/>
                    </a:ext>
                  </a:extLst>
                </a:hlinkClick>
              </a:rPr>
              <a:t>https://www.makeuseof.com/chrome-extensions-android-mobile/</a:t>
            </a:r>
            <a:r>
              <a:rPr lang="en-GB" sz="2000">
                <a:solidFill>
                  <a:schemeClr val="accent4">
                    <a:lumMod val="50000"/>
                  </a:schemeClr>
                </a:solidFill>
              </a:rPr>
              <a:t>) </a:t>
            </a:r>
            <a:r>
              <a:rPr lang="en-GB" sz="2000">
                <a:solidFill>
                  <a:schemeClr val="tx1"/>
                </a:solidFill>
              </a:rPr>
              <a:t>detailing how android users could use Chrome extensions, though it requires a longer process. </a:t>
            </a:r>
          </a:p>
          <a:p>
            <a:pPr>
              <a:buClr>
                <a:schemeClr val="tx1"/>
              </a:buClr>
              <a:buFont typeface="Wingdings" panose="05000000000000000000" pitchFamily="2" charset="2"/>
              <a:buChar char="v"/>
            </a:pPr>
            <a:r>
              <a:rPr lang="en-GB" sz="2000">
                <a:solidFill>
                  <a:schemeClr val="tx1"/>
                </a:solidFill>
              </a:rPr>
              <a:t>To avoid inconveniencing our users we decided that we would create a pre-mature mobile version of our design. Designs for both mock-ups were created on Balsamic Wireframes. </a:t>
            </a:r>
          </a:p>
        </p:txBody>
      </p:sp>
      <p:pic>
        <p:nvPicPr>
          <p:cNvPr id="4" name="Picture 3">
            <a:extLst>
              <a:ext uri="{FF2B5EF4-FFF2-40B4-BE49-F238E27FC236}">
                <a16:creationId xmlns:a16="http://schemas.microsoft.com/office/drawing/2014/main" id="{62558AB4-9482-6A76-C3C4-656244735F47}"/>
              </a:ext>
            </a:extLst>
          </p:cNvPr>
          <p:cNvPicPr>
            <a:picLocks noChangeAspect="1"/>
          </p:cNvPicPr>
          <p:nvPr/>
        </p:nvPicPr>
        <p:blipFill>
          <a:blip r:embed="rId3"/>
          <a:stretch>
            <a:fillRect/>
          </a:stretch>
        </p:blipFill>
        <p:spPr>
          <a:xfrm rot="2285921">
            <a:off x="698027" y="308116"/>
            <a:ext cx="603174" cy="1520502"/>
          </a:xfrm>
          <a:prstGeom prst="rect">
            <a:avLst/>
          </a:prstGeom>
        </p:spPr>
      </p:pic>
      <p:pic>
        <p:nvPicPr>
          <p:cNvPr id="5" name="Picture 4">
            <a:extLst>
              <a:ext uri="{FF2B5EF4-FFF2-40B4-BE49-F238E27FC236}">
                <a16:creationId xmlns:a16="http://schemas.microsoft.com/office/drawing/2014/main" id="{ED32FCB7-1D41-403B-9045-DD413BC4FCB5}"/>
              </a:ext>
            </a:extLst>
          </p:cNvPr>
          <p:cNvPicPr>
            <a:picLocks noChangeAspect="1"/>
          </p:cNvPicPr>
          <p:nvPr/>
        </p:nvPicPr>
        <p:blipFill>
          <a:blip r:embed="rId4"/>
          <a:stretch>
            <a:fillRect/>
          </a:stretch>
        </p:blipFill>
        <p:spPr>
          <a:xfrm rot="10800000">
            <a:off x="10539922" y="4929985"/>
            <a:ext cx="1414395" cy="1572904"/>
          </a:xfrm>
          <a:prstGeom prst="rect">
            <a:avLst/>
          </a:prstGeom>
        </p:spPr>
      </p:pic>
    </p:spTree>
    <p:extLst>
      <p:ext uri="{BB962C8B-B14F-4D97-AF65-F5344CB8AC3E}">
        <p14:creationId xmlns:p14="http://schemas.microsoft.com/office/powerpoint/2010/main" val="1139358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5DD87-5114-26FA-8A8C-22BD60122E67}"/>
              </a:ext>
            </a:extLst>
          </p:cNvPr>
          <p:cNvSpPr>
            <a:spLocks noGrp="1"/>
          </p:cNvSpPr>
          <p:nvPr>
            <p:ph type="title"/>
          </p:nvPr>
        </p:nvSpPr>
        <p:spPr>
          <a:xfrm>
            <a:off x="2025978" y="605622"/>
            <a:ext cx="9182492" cy="1325563"/>
          </a:xfrm>
        </p:spPr>
        <p:txBody>
          <a:bodyPr/>
          <a:lstStyle/>
          <a:p>
            <a:r>
              <a:rPr lang="en-GB"/>
              <a:t>System Tests and Conclusion</a:t>
            </a:r>
            <a:endParaRPr lang="en-IE"/>
          </a:p>
        </p:txBody>
      </p:sp>
      <p:sp>
        <p:nvSpPr>
          <p:cNvPr id="3" name="Content Placeholder 2">
            <a:extLst>
              <a:ext uri="{FF2B5EF4-FFF2-40B4-BE49-F238E27FC236}">
                <a16:creationId xmlns:a16="http://schemas.microsoft.com/office/drawing/2014/main" id="{BDEFCA39-1B0D-89B0-F1FC-13F571EC5A0E}"/>
              </a:ext>
            </a:extLst>
          </p:cNvPr>
          <p:cNvSpPr>
            <a:spLocks noGrp="1"/>
          </p:cNvSpPr>
          <p:nvPr>
            <p:ph idx="1"/>
          </p:nvPr>
        </p:nvSpPr>
        <p:spPr/>
        <p:txBody>
          <a:bodyPr>
            <a:normAutofit fontScale="77500" lnSpcReduction="20000"/>
          </a:bodyPr>
          <a:lstStyle/>
          <a:p>
            <a:pPr>
              <a:buClr>
                <a:schemeClr val="tx1"/>
              </a:buClr>
              <a:buFont typeface="Wingdings" panose="05000000000000000000" pitchFamily="2" charset="2"/>
              <a:buChar char="v"/>
            </a:pPr>
            <a:r>
              <a:rPr lang="en-GB" sz="2300">
                <a:solidFill>
                  <a:schemeClr val="tx1"/>
                </a:solidFill>
              </a:rPr>
              <a:t>We defined all the user requirements we believed we needed to test out. Our system tests take our user stories into account and present the testing stages clearly.  Our user requirements were influenced by our user stories as well as our own personal experiences with web browsing applications.</a:t>
            </a:r>
          </a:p>
          <a:p>
            <a:pPr>
              <a:buClr>
                <a:schemeClr val="tx1"/>
              </a:buClr>
              <a:buFont typeface="Wingdings" panose="05000000000000000000" pitchFamily="2" charset="2"/>
              <a:buChar char="v"/>
            </a:pPr>
            <a:r>
              <a:rPr lang="en-GB" sz="2300">
                <a:solidFill>
                  <a:schemeClr val="tx1"/>
                </a:solidFill>
              </a:rPr>
              <a:t>Our goal for the system tests was to showcase </a:t>
            </a:r>
            <a:r>
              <a:rPr lang="en-GB" sz="2300" err="1">
                <a:solidFill>
                  <a:schemeClr val="tx1"/>
                </a:solidFill>
              </a:rPr>
              <a:t>MaSakura’s</a:t>
            </a:r>
            <a:r>
              <a:rPr lang="en-GB" sz="2300">
                <a:solidFill>
                  <a:schemeClr val="tx1"/>
                </a:solidFill>
              </a:rPr>
              <a:t> simple access to the necessary features such as the links to the user’s site and their recommendations page.</a:t>
            </a:r>
          </a:p>
          <a:p>
            <a:pPr>
              <a:lnSpc>
                <a:spcPct val="107000"/>
              </a:lnSpc>
              <a:spcAft>
                <a:spcPts val="800"/>
              </a:spcAft>
              <a:buClr>
                <a:schemeClr val="tx1"/>
              </a:buClr>
              <a:buFont typeface="Wingdings" panose="05000000000000000000" pitchFamily="2" charset="2"/>
              <a:buChar char="v"/>
            </a:pPr>
            <a:r>
              <a:rPr lang="en-US" sz="2300">
                <a:solidFill>
                  <a:schemeClr val="tx1"/>
                </a:solidFill>
                <a:effectLst/>
                <a:ea typeface="Calibri" panose="020F0502020204030204" pitchFamily="34" charset="0"/>
                <a:cs typeface="Times New Roman" panose="02020603050405020304" pitchFamily="18" charset="0"/>
              </a:rPr>
              <a:t>Many </a:t>
            </a:r>
            <a:r>
              <a:rPr lang="en-US" sz="2300">
                <a:solidFill>
                  <a:schemeClr val="tx1"/>
                </a:solidFill>
                <a:ea typeface="Calibri" panose="020F0502020204030204" pitchFamily="34" charset="0"/>
                <a:cs typeface="Times New Roman" panose="02020603050405020304" pitchFamily="18" charset="0"/>
              </a:rPr>
              <a:t>participants</a:t>
            </a:r>
            <a:r>
              <a:rPr lang="en-US" sz="2300">
                <a:solidFill>
                  <a:schemeClr val="tx1"/>
                </a:solidFill>
                <a:effectLst/>
                <a:ea typeface="Calibri" panose="020F0502020204030204" pitchFamily="34" charset="0"/>
                <a:cs typeface="Times New Roman" panose="02020603050405020304" pitchFamily="18" charset="0"/>
              </a:rPr>
              <a:t> enjoyed the idea of the ‘MaSakura’ extension as a way for them to explore new anime/manga in a simple cohesive manner. The main idea is to provide convenient features to </a:t>
            </a:r>
            <a:r>
              <a:rPr lang="en-US" sz="2300">
                <a:solidFill>
                  <a:schemeClr val="tx1"/>
                </a:solidFill>
                <a:ea typeface="Calibri" panose="020F0502020204030204" pitchFamily="34" charset="0"/>
                <a:cs typeface="Times New Roman" panose="02020603050405020304" pitchFamily="18" charset="0"/>
              </a:rPr>
              <a:t>overcome </a:t>
            </a:r>
            <a:r>
              <a:rPr lang="en-US" sz="2300">
                <a:solidFill>
                  <a:schemeClr val="tx1"/>
                </a:solidFill>
                <a:effectLst/>
                <a:ea typeface="Calibri" panose="020F0502020204030204" pitchFamily="34" charset="0"/>
                <a:cs typeface="Times New Roman" panose="02020603050405020304" pitchFamily="18" charset="0"/>
              </a:rPr>
              <a:t>niche </a:t>
            </a:r>
            <a:r>
              <a:rPr lang="en-US" sz="2300">
                <a:solidFill>
                  <a:schemeClr val="tx1"/>
                </a:solidFill>
                <a:ea typeface="Calibri" panose="020F0502020204030204" pitchFamily="34" charset="0"/>
                <a:cs typeface="Times New Roman" panose="02020603050405020304" pitchFamily="18" charset="0"/>
              </a:rPr>
              <a:t>requirements.</a:t>
            </a:r>
          </a:p>
          <a:p>
            <a:pPr>
              <a:lnSpc>
                <a:spcPct val="107000"/>
              </a:lnSpc>
              <a:spcAft>
                <a:spcPts val="800"/>
              </a:spcAft>
              <a:buClr>
                <a:schemeClr val="tx1"/>
              </a:buClr>
              <a:buFont typeface="Wingdings" panose="05000000000000000000" pitchFamily="2" charset="2"/>
              <a:buChar char="v"/>
            </a:pPr>
            <a:r>
              <a:rPr lang="en-US" sz="2300">
                <a:solidFill>
                  <a:schemeClr val="tx1"/>
                </a:solidFill>
                <a:effectLst/>
                <a:ea typeface="Calibri" panose="020F0502020204030204" pitchFamily="34" charset="0"/>
                <a:cs typeface="Times New Roman" panose="02020603050405020304" pitchFamily="18" charset="0"/>
              </a:rPr>
              <a:t>In addition, MaSakura may open gateways to participants who may be interested in watching anime/reading manga but might not know where to start </a:t>
            </a:r>
            <a:r>
              <a:rPr lang="en-US" sz="2300">
                <a:solidFill>
                  <a:schemeClr val="tx1"/>
                </a:solidFill>
                <a:ea typeface="Calibri" panose="020F0502020204030204" pitchFamily="34" charset="0"/>
                <a:cs typeface="Times New Roman" panose="02020603050405020304" pitchFamily="18" charset="0"/>
              </a:rPr>
              <a:t>browsing</a:t>
            </a:r>
            <a:r>
              <a:rPr lang="en-US" sz="2300">
                <a:solidFill>
                  <a:schemeClr val="tx1"/>
                </a:solidFill>
                <a:effectLst/>
                <a:ea typeface="Calibri" panose="020F0502020204030204" pitchFamily="34" charset="0"/>
                <a:cs typeface="Times New Roman" panose="02020603050405020304" pitchFamily="18" charset="0"/>
              </a:rPr>
              <a:t>.</a:t>
            </a:r>
            <a:r>
              <a:rPr lang="en-US" sz="2300">
                <a:solidFill>
                  <a:schemeClr val="tx1"/>
                </a:solidFill>
                <a:effectLst/>
                <a:ea typeface="Calibri" panose="020F0502020204030204" pitchFamily="34" charset="0"/>
                <a:cs typeface="Calibri" panose="020F0502020204030204" pitchFamily="34" charset="0"/>
              </a:rPr>
              <a:t> </a:t>
            </a:r>
            <a:r>
              <a:rPr lang="en-US" sz="2300">
                <a:solidFill>
                  <a:schemeClr val="tx1"/>
                </a:solidFill>
                <a:effectLst/>
                <a:ea typeface="Calibri" panose="020F0502020204030204" pitchFamily="34" charset="0"/>
                <a:cs typeface="Times New Roman" panose="02020603050405020304" pitchFamily="18" charset="0"/>
              </a:rPr>
              <a:t>This opportunity would also promote </a:t>
            </a:r>
            <a:r>
              <a:rPr lang="en-IE" sz="2300">
                <a:solidFill>
                  <a:schemeClr val="tx1"/>
                </a:solidFill>
                <a:effectLst/>
                <a:ea typeface="Calibri" panose="020F0502020204030204" pitchFamily="34" charset="0"/>
                <a:cs typeface="Times New Roman" panose="02020603050405020304" pitchFamily="18" charset="0"/>
              </a:rPr>
              <a:t>the beauty of Japanese culture through engaging visual learning, while expanding the perspectives of a new audience.</a:t>
            </a:r>
          </a:p>
          <a:p>
            <a:endParaRPr lang="en-IE" sz="2000"/>
          </a:p>
        </p:txBody>
      </p:sp>
      <p:pic>
        <p:nvPicPr>
          <p:cNvPr id="4" name="Picture 3">
            <a:extLst>
              <a:ext uri="{FF2B5EF4-FFF2-40B4-BE49-F238E27FC236}">
                <a16:creationId xmlns:a16="http://schemas.microsoft.com/office/drawing/2014/main" id="{1D81BD67-6F59-2173-D5F9-BFCB7438EF8E}"/>
              </a:ext>
            </a:extLst>
          </p:cNvPr>
          <p:cNvPicPr>
            <a:picLocks noChangeAspect="1"/>
          </p:cNvPicPr>
          <p:nvPr/>
        </p:nvPicPr>
        <p:blipFill>
          <a:blip r:embed="rId2"/>
          <a:stretch>
            <a:fillRect/>
          </a:stretch>
        </p:blipFill>
        <p:spPr>
          <a:xfrm rot="2285921">
            <a:off x="789468" y="308116"/>
            <a:ext cx="603174" cy="1520502"/>
          </a:xfrm>
          <a:prstGeom prst="rect">
            <a:avLst/>
          </a:prstGeom>
        </p:spPr>
      </p:pic>
      <p:pic>
        <p:nvPicPr>
          <p:cNvPr id="5" name="Picture 4">
            <a:extLst>
              <a:ext uri="{FF2B5EF4-FFF2-40B4-BE49-F238E27FC236}">
                <a16:creationId xmlns:a16="http://schemas.microsoft.com/office/drawing/2014/main" id="{BF8C9DD5-B82D-D538-1E01-F087520BAD50}"/>
              </a:ext>
            </a:extLst>
          </p:cNvPr>
          <p:cNvPicPr>
            <a:picLocks noChangeAspect="1"/>
          </p:cNvPicPr>
          <p:nvPr/>
        </p:nvPicPr>
        <p:blipFill>
          <a:blip r:embed="rId2"/>
          <a:stretch>
            <a:fillRect/>
          </a:stretch>
        </p:blipFill>
        <p:spPr>
          <a:xfrm rot="13253823">
            <a:off x="10815283" y="4970525"/>
            <a:ext cx="603174" cy="1520502"/>
          </a:xfrm>
          <a:prstGeom prst="rect">
            <a:avLst/>
          </a:prstGeom>
        </p:spPr>
      </p:pic>
    </p:spTree>
    <p:extLst>
      <p:ext uri="{BB962C8B-B14F-4D97-AF65-F5344CB8AC3E}">
        <p14:creationId xmlns:p14="http://schemas.microsoft.com/office/powerpoint/2010/main" val="3356408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B2219E-6EF6-7894-9ADD-93DEFECEECCB}"/>
              </a:ext>
            </a:extLst>
          </p:cNvPr>
          <p:cNvSpPr>
            <a:spLocks noGrp="1"/>
          </p:cNvSpPr>
          <p:nvPr>
            <p:ph type="title"/>
          </p:nvPr>
        </p:nvSpPr>
        <p:spPr>
          <a:xfrm>
            <a:off x="1261156" y="2740691"/>
            <a:ext cx="10045941" cy="1272921"/>
          </a:xfrm>
          <a:noFill/>
          <a:effectLst>
            <a:glow rad="127000">
              <a:schemeClr val="bg1"/>
            </a:glow>
            <a:outerShdw blurRad="50800" dist="50800" dir="5400000" algn="ctr" rotWithShape="0">
              <a:schemeClr val="accent5">
                <a:lumMod val="60000"/>
                <a:lumOff val="40000"/>
              </a:schemeClr>
            </a:outerShdw>
          </a:effectLst>
        </p:spPr>
        <p:txBody>
          <a:bodyPr>
            <a:normAutofit/>
          </a:bodyPr>
          <a:lstStyle/>
          <a:p>
            <a:r>
              <a:rPr lang="en-GB" sz="5800" b="1" i="1">
                <a:latin typeface="Times New Roman" panose="02020603050405020304" pitchFamily="18" charset="0"/>
                <a:cs typeface="Times New Roman" panose="02020603050405020304" pitchFamily="18" charset="0"/>
              </a:rPr>
              <a:t>Thank You For Your Attention! </a:t>
            </a:r>
            <a:endParaRPr lang="en-IE" sz="5800" b="1" i="1">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2BF8253-9481-6FFF-CFFA-7F214D541474}"/>
              </a:ext>
            </a:extLst>
          </p:cNvPr>
          <p:cNvPicPr>
            <a:picLocks noChangeAspect="1"/>
          </p:cNvPicPr>
          <p:nvPr/>
        </p:nvPicPr>
        <p:blipFill>
          <a:blip r:embed="rId2"/>
          <a:stretch>
            <a:fillRect/>
          </a:stretch>
        </p:blipFill>
        <p:spPr>
          <a:xfrm>
            <a:off x="444152" y="449667"/>
            <a:ext cx="11260168" cy="2067290"/>
          </a:xfrm>
          <a:prstGeom prst="rect">
            <a:avLst/>
          </a:prstGeom>
        </p:spPr>
      </p:pic>
      <p:pic>
        <p:nvPicPr>
          <p:cNvPr id="8" name="Picture 7">
            <a:extLst>
              <a:ext uri="{FF2B5EF4-FFF2-40B4-BE49-F238E27FC236}">
                <a16:creationId xmlns:a16="http://schemas.microsoft.com/office/drawing/2014/main" id="{3D046E5E-7108-9093-2F53-912C6E311E13}"/>
              </a:ext>
            </a:extLst>
          </p:cNvPr>
          <p:cNvPicPr>
            <a:picLocks noChangeAspect="1"/>
          </p:cNvPicPr>
          <p:nvPr/>
        </p:nvPicPr>
        <p:blipFill>
          <a:blip r:embed="rId2"/>
          <a:stretch>
            <a:fillRect/>
          </a:stretch>
        </p:blipFill>
        <p:spPr>
          <a:xfrm rot="10800000">
            <a:off x="444152" y="4237347"/>
            <a:ext cx="11260168" cy="2170986"/>
          </a:xfrm>
          <a:prstGeom prst="rect">
            <a:avLst/>
          </a:prstGeom>
        </p:spPr>
      </p:pic>
    </p:spTree>
    <p:extLst>
      <p:ext uri="{BB962C8B-B14F-4D97-AF65-F5344CB8AC3E}">
        <p14:creationId xmlns:p14="http://schemas.microsoft.com/office/powerpoint/2010/main" val="2471362956"/>
      </p:ext>
    </p:extLst>
  </p:cSld>
  <p:clrMapOvr>
    <a:masterClrMapping/>
  </p:clrMapOvr>
</p:sld>
</file>

<file path=ppt/theme/theme1.xml><?xml version="1.0" encoding="utf-8"?>
<a:theme xmlns:a="http://schemas.openxmlformats.org/drawingml/2006/main" name="LuminousVTI">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679</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Amasis MT Pro</vt:lpstr>
      <vt:lpstr>Arial</vt:lpstr>
      <vt:lpstr>Avenir Next LT Pro</vt:lpstr>
      <vt:lpstr>Calibri</vt:lpstr>
      <vt:lpstr>Sabon Next LT</vt:lpstr>
      <vt:lpstr>Times New Roman</vt:lpstr>
      <vt:lpstr>Wingdings</vt:lpstr>
      <vt:lpstr>LuminousVTI</vt:lpstr>
      <vt:lpstr>MaSakura</vt:lpstr>
      <vt:lpstr>Introduction: MaSakura Origins</vt:lpstr>
      <vt:lpstr>Our Research</vt:lpstr>
      <vt:lpstr>User Stories and UML Diagrams</vt:lpstr>
      <vt:lpstr>Mock-Up Design</vt:lpstr>
      <vt:lpstr>System Tests and Conclusion</vt:lpstr>
      <vt:lpstr>Thank You For Your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ZI WEI SONG</cp:lastModifiedBy>
  <cp:revision>1</cp:revision>
  <dcterms:created xsi:type="dcterms:W3CDTF">2022-03-18T22:43:43Z</dcterms:created>
  <dcterms:modified xsi:type="dcterms:W3CDTF">2022-05-04T10:11:46Z</dcterms:modified>
</cp:coreProperties>
</file>