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65" r:id="rId2"/>
    <p:sldId id="266" r:id="rId3"/>
    <p:sldId id="264" r:id="rId4"/>
    <p:sldId id="261" r:id="rId5"/>
    <p:sldId id="262" r:id="rId6"/>
    <p:sldId id="263" r:id="rId7"/>
  </p:sldIdLst>
  <p:sldSz cx="9144000" cy="5143500" type="screen16x9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F10"/>
    <a:srgbClr val="2C2E7A"/>
    <a:srgbClr val="5A8E18"/>
    <a:srgbClr val="BBDE8F"/>
    <a:srgbClr val="DDEFC7"/>
    <a:srgbClr val="006249"/>
    <a:srgbClr val="78BE20"/>
    <a:srgbClr val="7FB0A4"/>
    <a:srgbClr val="BFD8D1"/>
    <a:srgbClr val="408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>
      <p:cViewPr varScale="1">
        <p:scale>
          <a:sx n="139" d="100"/>
          <a:sy n="139" d="100"/>
        </p:scale>
        <p:origin x="7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EA43A-AB85-4116-BAA9-305342243870}" type="datetimeFigureOut">
              <a:rPr lang="vi-VN" smtClean="0"/>
              <a:t>17/08/2021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1B6E8-74EE-42B4-9314-646939F100B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198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1B6E8-74EE-42B4-9314-646939F100B4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964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E9A4-E5EB-4B74-BBBA-623360E78B44}" type="datetimeFigureOut">
              <a:rPr lang="vi-VN" smtClean="0"/>
              <a:t>17/08/2021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DB88-256F-4988-B4C3-B63917838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806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E9A4-E5EB-4B74-BBBA-623360E78B44}" type="datetimeFigureOut">
              <a:rPr lang="vi-VN" smtClean="0"/>
              <a:t>17/08/2021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DB88-256F-4988-B4C3-B63917838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146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E9A4-E5EB-4B74-BBBA-623360E78B44}" type="datetimeFigureOut">
              <a:rPr lang="vi-VN" smtClean="0"/>
              <a:t>17/08/2021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DB88-256F-4988-B4C3-B63917838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30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E9A4-E5EB-4B74-BBBA-623360E78B44}" type="datetimeFigureOut">
              <a:rPr lang="vi-VN" smtClean="0"/>
              <a:t>17/08/2021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DB88-256F-4988-B4C3-B63917838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356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E9A4-E5EB-4B74-BBBA-623360E78B44}" type="datetimeFigureOut">
              <a:rPr lang="vi-VN" smtClean="0"/>
              <a:t>17/08/2021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DB88-256F-4988-B4C3-B63917838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804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E9A4-E5EB-4B74-BBBA-623360E78B44}" type="datetimeFigureOut">
              <a:rPr lang="vi-VN" smtClean="0"/>
              <a:t>17/08/2021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DB88-256F-4988-B4C3-B63917838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339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E9A4-E5EB-4B74-BBBA-623360E78B44}" type="datetimeFigureOut">
              <a:rPr lang="vi-VN" smtClean="0"/>
              <a:t>17/08/2021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DB88-256F-4988-B4C3-B63917838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930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E9A4-E5EB-4B74-BBBA-623360E78B44}" type="datetimeFigureOut">
              <a:rPr lang="vi-VN" smtClean="0"/>
              <a:t>17/08/2021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DB88-256F-4988-B4C3-B63917838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776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E9A4-E5EB-4B74-BBBA-623360E78B44}" type="datetimeFigureOut">
              <a:rPr lang="vi-VN" smtClean="0"/>
              <a:t>17/08/2021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DB88-256F-4988-B4C3-B63917838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293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E9A4-E5EB-4B74-BBBA-623360E78B44}" type="datetimeFigureOut">
              <a:rPr lang="vi-VN" smtClean="0"/>
              <a:t>17/08/2021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DB88-256F-4988-B4C3-B63917838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510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E9A4-E5EB-4B74-BBBA-623360E78B44}" type="datetimeFigureOut">
              <a:rPr lang="vi-VN" smtClean="0"/>
              <a:t>17/08/2021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DB88-256F-4988-B4C3-B63917838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987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4E9A4-E5EB-4B74-BBBA-623360E78B44}" type="datetimeFigureOut">
              <a:rPr lang="vi-VN" smtClean="0"/>
              <a:t>17/08/2021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DB88-256F-4988-B4C3-B63917838E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982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2.png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34" Type="http://schemas.openxmlformats.org/officeDocument/2006/relationships/image" Target="../media/image11.png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image" Target="../media/image10.png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image" Target="../media/image5.jpe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32" Type="http://schemas.openxmlformats.org/officeDocument/2006/relationships/image" Target="../media/image9.png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notesSlide" Target="../notesSlides/notesSlide1.xml"/><Relationship Id="rId36" Type="http://schemas.openxmlformats.org/officeDocument/2006/relationships/image" Target="../media/image2.png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31" Type="http://schemas.openxmlformats.org/officeDocument/2006/relationships/image" Target="../media/image8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slideLayout" Target="../slideLayouts/slideLayout7.xml"/><Relationship Id="rId30" Type="http://schemas.openxmlformats.org/officeDocument/2006/relationships/image" Target="../media/image7.png"/><Relationship Id="rId35" Type="http://schemas.openxmlformats.org/officeDocument/2006/relationships/image" Target="../media/image6.png"/><Relationship Id="rId8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2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6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5.jpeg"/><Relationship Id="rId5" Type="http://schemas.openxmlformats.org/officeDocument/2006/relationships/tags" Target="../tags/tag4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2.png"/><Relationship Id="rId5" Type="http://schemas.openxmlformats.org/officeDocument/2006/relationships/tags" Target="../tags/tag52.xml"/><Relationship Id="rId10" Type="http://schemas.openxmlformats.org/officeDocument/2006/relationships/image" Target="../media/image6.png"/><Relationship Id="rId4" Type="http://schemas.openxmlformats.org/officeDocument/2006/relationships/tags" Target="../tags/tag51.xml"/><Relationship Id="rId9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2.png"/><Relationship Id="rId5" Type="http://schemas.openxmlformats.org/officeDocument/2006/relationships/tags" Target="../tags/tag59.xml"/><Relationship Id="rId10" Type="http://schemas.openxmlformats.org/officeDocument/2006/relationships/image" Target="../media/image6.png"/><Relationship Id="rId4" Type="http://schemas.openxmlformats.org/officeDocument/2006/relationships/tags" Target="../tags/tag58.xml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work\bosch\template\BoschGreenovator_KV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" y="0"/>
            <a:ext cx="9142884" cy="514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036496" y="0"/>
            <a:ext cx="10750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7688900" y="215955"/>
            <a:ext cx="1410108" cy="64786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4820" rIns="0" bIns="0" rtlCol="0" anchor="t">
            <a:normAutofit/>
          </a:bodyPr>
          <a:lstStyle/>
          <a:p>
            <a:pPr>
              <a:lnSpc>
                <a:spcPts val="750"/>
              </a:lnSpc>
            </a:pPr>
            <a:endParaRPr lang="en-US" sz="500" kern="0" dirty="0">
              <a:latin typeface="Bosch Office San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3"/>
            </p:custDataLst>
          </p:nvPr>
        </p:nvSpPr>
        <p:spPr>
          <a:xfrm>
            <a:off x="0" y="4980739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>
              <a:lnSpc>
                <a:spcPts val="1917"/>
              </a:lnSpc>
            </a:pPr>
            <a:endParaRPr lang="en-US" sz="1100" kern="0" dirty="0"/>
          </a:p>
        </p:txBody>
      </p:sp>
      <p:pic>
        <p:nvPicPr>
          <p:cNvPr id="12" name="Picture 4" descr="D:\work\bosch\template\Untitled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806" y="182029"/>
            <a:ext cx="579690" cy="2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work\bosch\template\Bosch-LifeClip-VI-4C-Right_Righ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943" y="4536476"/>
            <a:ext cx="1021057" cy="48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\bosch\template\Vector Smart Object1-0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31" y="1131590"/>
            <a:ext cx="8439254" cy="31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231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036496" y="0"/>
            <a:ext cx="10750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907704" y="267494"/>
            <a:ext cx="5494515" cy="323933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algn="ctr">
              <a:lnSpc>
                <a:spcPct val="89000"/>
              </a:lnSpc>
            </a:pPr>
            <a:r>
              <a:rPr lang="en-US" sz="2300" kern="0" dirty="0">
                <a:solidFill>
                  <a:schemeClr val="bg1"/>
                </a:solidFill>
                <a:latin typeface="Bosch Sans Black" pitchFamily="50" charset="0"/>
              </a:rPr>
              <a:t>PROJECT AND TEAM DESCRIPTION </a:t>
            </a: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7688900" y="215955"/>
            <a:ext cx="1410108" cy="64786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4820" rIns="0" bIns="0" rtlCol="0" anchor="t">
            <a:normAutofit/>
          </a:bodyPr>
          <a:lstStyle/>
          <a:p>
            <a:pPr>
              <a:lnSpc>
                <a:spcPts val="750"/>
              </a:lnSpc>
            </a:pPr>
            <a:endParaRPr lang="en-US" sz="500" kern="0" dirty="0">
              <a:latin typeface="Bosch Office San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4"/>
            </p:custDataLst>
          </p:nvPr>
        </p:nvSpPr>
        <p:spPr>
          <a:xfrm>
            <a:off x="0" y="4980739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>
              <a:lnSpc>
                <a:spcPts val="1917"/>
              </a:lnSpc>
            </a:pPr>
            <a:endParaRPr lang="en-US" sz="11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018189" y="411510"/>
            <a:ext cx="5273544" cy="323933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US" sz="1400" dirty="0">
                <a:solidFill>
                  <a:srgbClr val="3C5F10"/>
                </a:solidFill>
                <a:latin typeface="Bosch Sans Regular" pitchFamily="50" charset="0"/>
              </a:rPr>
              <a:t>Describe who are you and what are you going to do</a:t>
            </a:r>
          </a:p>
        </p:txBody>
      </p:sp>
      <p:graphicFrame>
        <p:nvGraphicFramePr>
          <p:cNvPr id="10" name="Content Placeholder 9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58557036"/>
              </p:ext>
            </p:extLst>
          </p:nvPr>
        </p:nvGraphicFramePr>
        <p:xfrm>
          <a:off x="226833" y="699542"/>
          <a:ext cx="8663734" cy="3643136"/>
        </p:xfrm>
        <a:graphic>
          <a:graphicData uri="http://schemas.openxmlformats.org/drawingml/2006/table">
            <a:tbl>
              <a:tblPr firstRow="1" firstCol="1" bandRow="1"/>
              <a:tblGrid>
                <a:gridCol w="1884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2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2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2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950">
                <a:tc gridSpan="5">
                  <a:txBody>
                    <a:bodyPr/>
                    <a:lstStyle>
                      <a:lvl1pPr marL="0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358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716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075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433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6792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150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79509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0867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Bosch Sans Bold" pitchFamily="50" charset="0"/>
                        </a:rPr>
                        <a:t>{Team Name}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Bosch Sans Bold" pitchFamily="50" charset="0"/>
                      </a:endParaRPr>
                    </a:p>
                  </a:txBody>
                  <a:tcPr marL="76222" marR="76222" marT="38110" marB="3811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24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442">
                <a:tc>
                  <a:txBody>
                    <a:bodyPr/>
                    <a:lstStyle/>
                    <a:p>
                      <a:pPr marL="0" algn="l" defTabSz="822716" rtl="0" eaLnBrk="1" latinLnBrk="0" hangingPunct="1"/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Bosch Sans Medium" pitchFamily="50" charset="0"/>
                          <a:ea typeface="+mn-ea"/>
                          <a:cs typeface="+mn-cs"/>
                        </a:rPr>
                        <a:t>Project Description</a:t>
                      </a:r>
                    </a:p>
                    <a:p>
                      <a:pPr marL="0" algn="l" defTabSz="822716" rtl="0" eaLnBrk="1" latinLnBrk="0" hangingPunct="1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Bosch Sans Light" pitchFamily="50" charset="0"/>
                          <a:ea typeface="+mn-ea"/>
                          <a:cs typeface="+mn-cs"/>
                        </a:rPr>
                        <a:t>Short description of the project</a:t>
                      </a:r>
                    </a:p>
                  </a:txBody>
                  <a:tcPr marL="60017" marR="0" marT="30008" marB="30008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8977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US" sz="900" b="1" dirty="0">
                        <a:latin typeface="+mj-lt"/>
                      </a:endParaRPr>
                    </a:p>
                  </a:txBody>
                  <a:tcPr marL="76222" marR="76222" marT="38110" marB="3811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D8D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600" b="1" dirty="0">
                        <a:latin typeface="+mj-lt"/>
                      </a:endParaRPr>
                    </a:p>
                  </a:txBody>
                  <a:tcPr marL="60017" marR="0" marT="30008" marB="30008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600">
                <a:tc>
                  <a:txBody>
                    <a:bodyPr/>
                    <a:lstStyle>
                      <a:lvl1pPr marL="0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358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716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075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433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6792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150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79509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0867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Bosch Sans Medium" pitchFamily="50" charset="0"/>
                        </a:rPr>
                        <a:t>Team</a:t>
                      </a:r>
                      <a:r>
                        <a:rPr lang="en-US" sz="1000" b="0" baseline="0" dirty="0">
                          <a:solidFill>
                            <a:schemeClr val="bg1"/>
                          </a:solidFill>
                          <a:latin typeface="Bosch Sans Medium" pitchFamily="50" charset="0"/>
                        </a:rPr>
                        <a:t> Member Name </a:t>
                      </a:r>
                    </a:p>
                    <a:p>
                      <a:endParaRPr 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0017" marR="0" marT="30008" marB="300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B0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{Team leader } {Photo}</a:t>
                      </a:r>
                    </a:p>
                    <a:p>
                      <a:endParaRPr lang="en-US" sz="900" b="1" dirty="0"/>
                    </a:p>
                    <a:p>
                      <a:endParaRPr lang="en-US" sz="900" b="1" dirty="0"/>
                    </a:p>
                    <a:p>
                      <a:endParaRPr lang="en-US" sz="900" b="1" dirty="0"/>
                    </a:p>
                  </a:txBody>
                  <a:tcPr marL="76222" marR="76222" marT="38110" marB="3811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tc>
                  <a:txBody>
                    <a:bodyPr/>
                    <a:lstStyle>
                      <a:lvl1pPr marL="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358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716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075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433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6792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15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79509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0867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+mj-lt"/>
                        </a:rPr>
                        <a:t>{Member 2} </a:t>
                      </a:r>
                      <a:r>
                        <a:rPr lang="en-US" sz="900" b="1" dirty="0"/>
                        <a:t>{Photo}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>
                        <a:latin typeface="+mj-lt"/>
                      </a:endParaRPr>
                    </a:p>
                  </a:txBody>
                  <a:tcPr marL="76222" marR="76222" marT="38110" marB="3811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tc>
                  <a:txBody>
                    <a:bodyPr/>
                    <a:lstStyle>
                      <a:lvl1pPr marL="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358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716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075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433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6792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15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79509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0867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{Member 3}</a:t>
                      </a:r>
                      <a:r>
                        <a:rPr lang="en-US" sz="900" b="1" dirty="0"/>
                        <a:t> {Photo}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>
                        <a:latin typeface="+mj-lt"/>
                      </a:endParaRPr>
                    </a:p>
                  </a:txBody>
                  <a:tcPr marL="76222" marR="76222" marT="38110" marB="3811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{Member 4} </a:t>
                      </a:r>
                      <a:r>
                        <a:rPr lang="en-US" sz="900" b="1" dirty="0"/>
                        <a:t>{Photo}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+mj-lt"/>
                        </a:rPr>
                        <a:t> </a:t>
                      </a:r>
                    </a:p>
                  </a:txBody>
                  <a:tcPr marL="76222" marR="76222" marT="38110" marB="3811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713">
                <a:tc>
                  <a:txBody>
                    <a:bodyPr/>
                    <a:lstStyle>
                      <a:lvl1pPr marL="0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358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716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075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433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6792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150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79509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0867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Bosch Sans Regular" pitchFamily="50" charset="0"/>
                        </a:rPr>
                        <a:t>Role in the</a:t>
                      </a:r>
                      <a:r>
                        <a:rPr lang="en-US" sz="1000" b="0" baseline="0" dirty="0">
                          <a:solidFill>
                            <a:schemeClr val="bg1"/>
                          </a:solidFill>
                          <a:latin typeface="Bosch Sans Regular" pitchFamily="50" charset="0"/>
                        </a:rPr>
                        <a:t> project:</a:t>
                      </a:r>
                    </a:p>
                    <a:p>
                      <a:r>
                        <a:rPr lang="en-US" sz="700" b="0" baseline="0" dirty="0">
                          <a:solidFill>
                            <a:schemeClr val="bg1"/>
                          </a:solidFill>
                          <a:latin typeface="Bosch Sans Light" pitchFamily="50" charset="0"/>
                        </a:rPr>
                        <a:t>business, technical, advisor</a:t>
                      </a:r>
                      <a:endParaRPr lang="en-US" sz="700" b="0" dirty="0">
                        <a:solidFill>
                          <a:schemeClr val="bg1"/>
                        </a:solidFill>
                        <a:latin typeface="Bosch Sans Light" pitchFamily="50" charset="0"/>
                      </a:endParaRPr>
                    </a:p>
                  </a:txBody>
                  <a:tcPr marL="60017" marR="0" marT="30008" marB="30008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B0A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76222" marR="76222" marT="38110" marB="3811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tc>
                  <a:txBody>
                    <a:bodyPr/>
                    <a:lstStyle>
                      <a:lvl1pPr marL="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358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716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075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433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6792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15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79509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0867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900" dirty="0">
                        <a:latin typeface="+mj-lt"/>
                      </a:endParaRPr>
                    </a:p>
                  </a:txBody>
                  <a:tcPr marL="76222" marR="76222" marT="38110" marB="3811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tc>
                  <a:txBody>
                    <a:bodyPr/>
                    <a:lstStyle>
                      <a:lvl1pPr marL="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358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716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075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433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6792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15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79509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0867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900" dirty="0">
                        <a:latin typeface="+mj-lt"/>
                      </a:endParaRPr>
                    </a:p>
                  </a:txBody>
                  <a:tcPr marL="76222" marR="76222" marT="38110" marB="3811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 marL="76222" marR="76222" marT="38110" marB="3811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>
                      <a:lvl1pPr marL="0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358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716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075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433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6792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150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79509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0867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  <a:latin typeface="Bosch Sans Regular" pitchFamily="50" charset="0"/>
                        </a:rPr>
                        <a:t>Interesting</a:t>
                      </a:r>
                      <a:r>
                        <a:rPr lang="en-US" sz="900" b="0" baseline="0" dirty="0">
                          <a:solidFill>
                            <a:schemeClr val="bg1"/>
                          </a:solidFill>
                          <a:latin typeface="Bosch Sans Regular" pitchFamily="50" charset="0"/>
                        </a:rPr>
                        <a:t> fact/ </a:t>
                      </a:r>
                    </a:p>
                    <a:p>
                      <a:r>
                        <a:rPr lang="en-US" sz="900" b="0" baseline="0" dirty="0">
                          <a:solidFill>
                            <a:schemeClr val="bg1"/>
                          </a:solidFill>
                          <a:latin typeface="Bosch Sans Regular" pitchFamily="50" charset="0"/>
                        </a:rPr>
                        <a:t>What are you good at ?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Bosch Sans Regular" pitchFamily="50" charset="0"/>
                      </a:endParaRPr>
                    </a:p>
                  </a:txBody>
                  <a:tcPr marL="60017" marR="0" marT="30008" marB="30008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B0A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76222" marR="76222" marT="38110" marB="3811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tc>
                  <a:txBody>
                    <a:bodyPr/>
                    <a:lstStyle>
                      <a:lvl1pPr marL="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358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716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075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433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6792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15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79509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0867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900" dirty="0">
                        <a:latin typeface="+mj-lt"/>
                      </a:endParaRPr>
                    </a:p>
                  </a:txBody>
                  <a:tcPr marL="76222" marR="76222" marT="38110" marB="3811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tc>
                  <a:txBody>
                    <a:bodyPr/>
                    <a:lstStyle>
                      <a:lvl1pPr marL="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358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716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075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433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6792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15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79509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0867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900" dirty="0">
                        <a:latin typeface="+mj-lt"/>
                      </a:endParaRPr>
                    </a:p>
                  </a:txBody>
                  <a:tcPr marL="76222" marR="76222" marT="38110" marB="3811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 marL="76222" marR="76222" marT="38110" marB="3811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141">
                <a:tc>
                  <a:txBody>
                    <a:bodyPr/>
                    <a:lstStyle>
                      <a:lvl1pPr marL="0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358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716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075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433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6792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150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79509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0867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  <a:latin typeface="Bosch Sans Regular" pitchFamily="50" charset="0"/>
                        </a:rPr>
                        <a:t>Why do you want to take this program?</a:t>
                      </a:r>
                    </a:p>
                  </a:txBody>
                  <a:tcPr marL="60017" marR="0" marT="30008" marB="3000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B0A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76222" marR="76222" marT="38110" marB="38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tc>
                  <a:txBody>
                    <a:bodyPr/>
                    <a:lstStyle>
                      <a:lvl1pPr marL="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358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716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075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433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6792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15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79509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0867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900" dirty="0">
                        <a:latin typeface="+mj-lt"/>
                      </a:endParaRPr>
                    </a:p>
                  </a:txBody>
                  <a:tcPr marL="76222" marR="76222" marT="38110" marB="38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tc>
                  <a:txBody>
                    <a:bodyPr/>
                    <a:lstStyle>
                      <a:lvl1pPr marL="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358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716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075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433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6792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15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79509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0867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900" dirty="0">
                        <a:latin typeface="+mj-lt"/>
                      </a:endParaRPr>
                    </a:p>
                  </a:txBody>
                  <a:tcPr marL="76222" marR="76222" marT="38110" marB="3811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 marL="76222" marR="76222" marT="38110" marB="38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7536">
                <a:tc>
                  <a:txBody>
                    <a:bodyPr/>
                    <a:lstStyle>
                      <a:lvl1pPr marL="0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358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716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075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433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6792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150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79509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0867" algn="l" defTabSz="822716" rtl="0" eaLnBrk="1" latinLnBrk="0" hangingPunct="1">
                        <a:defRPr sz="1619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Bosch Sans Regular" pitchFamily="50" charset="0"/>
                        </a:rPr>
                        <a:t>Personal data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0" baseline="0" dirty="0">
                          <a:solidFill>
                            <a:schemeClr val="bg1"/>
                          </a:solidFill>
                          <a:latin typeface="Bosch Sans Light" pitchFamily="50" charset="0"/>
                        </a:rPr>
                        <a:t>Email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0" baseline="0" dirty="0">
                          <a:solidFill>
                            <a:schemeClr val="bg1"/>
                          </a:solidFill>
                          <a:latin typeface="Bosch Sans Light" pitchFamily="50" charset="0"/>
                        </a:rPr>
                        <a:t>Phone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0" baseline="0" dirty="0">
                          <a:solidFill>
                            <a:schemeClr val="bg1"/>
                          </a:solidFill>
                          <a:latin typeface="Bosch Sans Light" pitchFamily="50" charset="0"/>
                        </a:rPr>
                        <a:t>Address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Bosch Sans Light" pitchFamily="50" charset="0"/>
                      </a:endParaRPr>
                    </a:p>
                  </a:txBody>
                  <a:tcPr marL="60017" marR="0" marT="30008" marB="30008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B0A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76222" marR="76222" marT="38110" marB="38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tc>
                  <a:txBody>
                    <a:bodyPr/>
                    <a:lstStyle>
                      <a:lvl1pPr marL="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358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716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075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433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6792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15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79509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0867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900" dirty="0">
                        <a:latin typeface="+mj-lt"/>
                      </a:endParaRPr>
                    </a:p>
                  </a:txBody>
                  <a:tcPr marL="76222" marR="76222" marT="38110" marB="38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tc>
                  <a:txBody>
                    <a:bodyPr/>
                    <a:lstStyle>
                      <a:lvl1pPr marL="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358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716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075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433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6792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150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79509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0867" algn="l" defTabSz="822716" rtl="0" eaLnBrk="1" latinLnBrk="0" hangingPunct="1">
                        <a:defRPr sz="1619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900" dirty="0">
                        <a:latin typeface="+mj-lt"/>
                      </a:endParaRPr>
                    </a:p>
                  </a:txBody>
                  <a:tcPr marL="76222" marR="76222" marT="38110" marB="3811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 marL="76222" marR="76222" marT="38110" marB="3811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3" name="Picture 4" descr="D:\work\bosch\template\Untitled-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806" y="182029"/>
            <a:ext cx="579690" cy="2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452243" y="4687301"/>
            <a:ext cx="7528477" cy="4571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Bosch Vietnam 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2021-17-08</a:t>
            </a:r>
          </a:p>
        </p:txBody>
      </p:sp>
      <p:sp>
        <p:nvSpPr>
          <p:cNvPr id="15" name="Rectangle 14"/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427899" y="4803998"/>
            <a:ext cx="7528477" cy="8973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Bosch Vietnam.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6" name="Rectangle 15"/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179512" y="4682460"/>
            <a:ext cx="237126" cy="1704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7" name="Picture 5" descr="D:\work\bosch\template\Bosch-Icon-2-5\files\head.jpg">
            <a:extLst>
              <a:ext uri="{FF2B5EF4-FFF2-40B4-BE49-F238E27FC236}">
                <a16:creationId xmlns:a16="http://schemas.microsoft.com/office/drawing/2014/main" id="{77CFE034-863E-5B47-8C34-B9FBB833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3300" y="5025700"/>
            <a:ext cx="9170600" cy="1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work\bosch\template\Bosch-Icon-2-5\files\bosch_logo_res_340x111.png">
            <a:extLst>
              <a:ext uri="{FF2B5EF4-FFF2-40B4-BE49-F238E27FC236}">
                <a16:creationId xmlns:a16="http://schemas.microsoft.com/office/drawing/2014/main" id="{2703BFB4-DE96-EA4F-AE60-2147C931B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559" y="4665660"/>
            <a:ext cx="934864" cy="30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951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7688900" y="215955"/>
            <a:ext cx="1410108" cy="64786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4820" rIns="0" bIns="0" rtlCol="0" anchor="t">
            <a:normAutofit/>
          </a:bodyPr>
          <a:lstStyle/>
          <a:p>
            <a:pPr>
              <a:lnSpc>
                <a:spcPts val="750"/>
              </a:lnSpc>
              <a:defRPr/>
            </a:pPr>
            <a:endParaRPr lang="en-US" sz="500" kern="0" dirty="0">
              <a:solidFill>
                <a:prstClr val="black"/>
              </a:solidFill>
              <a:latin typeface="Bosch Office Sans"/>
            </a:endParaRPr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1762545" y="915566"/>
            <a:ext cx="7161787" cy="660170"/>
          </a:xfrm>
          <a:prstGeom prst="rect">
            <a:avLst/>
          </a:prstGeom>
          <a:solidFill>
            <a:srgbClr val="FFFFFF"/>
          </a:solidFill>
          <a:ln>
            <a:solidFill>
              <a:srgbClr val="BFD8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15" tIns="38108" rIns="76215" bIns="38108" numCol="2" rtlCol="0" anchor="ctr"/>
          <a:lstStyle/>
          <a:p>
            <a:pPr>
              <a:defRPr/>
            </a:pPr>
            <a:r>
              <a:rPr lang="en-GB" sz="900" dirty="0">
                <a:solidFill>
                  <a:prstClr val="black"/>
                </a:solidFill>
                <a:latin typeface="Bosch Office Sans"/>
              </a:rPr>
              <a:t>…</a:t>
            </a:r>
          </a:p>
        </p:txBody>
      </p:sp>
      <p:sp>
        <p:nvSpPr>
          <p:cNvPr id="10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19872" y="555526"/>
            <a:ext cx="2520280" cy="32393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algn="l" defTabSz="822716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j-ea"/>
                <a:cs typeface="+mj-cs"/>
              </a:defRPr>
            </a:lvl1pPr>
          </a:lstStyle>
          <a:p>
            <a:pPr algn="ctr" defTabSz="685734">
              <a:lnSpc>
                <a:spcPct val="89000"/>
              </a:lnSpc>
              <a:spcBef>
                <a:spcPts val="0"/>
              </a:spcBef>
              <a:defRPr/>
            </a:pPr>
            <a:r>
              <a:rPr lang="en-US" sz="2000" b="1" i="1" dirty="0">
                <a:solidFill>
                  <a:srgbClr val="7FB0A4"/>
                </a:solidFill>
              </a:rPr>
              <a:t>Project Summary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221787" y="915566"/>
            <a:ext cx="1495858" cy="660170"/>
          </a:xfrm>
          <a:prstGeom prst="rect">
            <a:avLst/>
          </a:prstGeom>
          <a:solidFill>
            <a:srgbClr val="408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15" tIns="38108" rIns="76215" bIns="38108" rtlCol="0" anchor="ctr"/>
          <a:lstStyle/>
          <a:p>
            <a:pPr algn="r">
              <a:defRPr/>
            </a:pPr>
            <a:endParaRPr lang="en-GB" sz="100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2" name="Rectangle 11"/>
          <p:cNvSpPr/>
          <p:nvPr>
            <p:custDataLst>
              <p:tags r:id="rId6"/>
            </p:custDataLst>
          </p:nvPr>
        </p:nvSpPr>
        <p:spPr>
          <a:xfrm>
            <a:off x="221787" y="1659005"/>
            <a:ext cx="1495858" cy="660170"/>
          </a:xfrm>
          <a:prstGeom prst="rect">
            <a:avLst/>
          </a:prstGeom>
          <a:solidFill>
            <a:srgbClr val="408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15" tIns="38108" rIns="76215" bIns="38108" rtlCol="0" anchor="ctr"/>
          <a:lstStyle/>
          <a:p>
            <a:pPr algn="ctr">
              <a:defRPr/>
            </a:pPr>
            <a:endParaRPr lang="en-GB" sz="100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13" name="Rectangle 12"/>
          <p:cNvSpPr/>
          <p:nvPr>
            <p:custDataLst>
              <p:tags r:id="rId7"/>
            </p:custDataLst>
          </p:nvPr>
        </p:nvSpPr>
        <p:spPr>
          <a:xfrm>
            <a:off x="1762545" y="1659005"/>
            <a:ext cx="7161787" cy="660170"/>
          </a:xfrm>
          <a:prstGeom prst="rect">
            <a:avLst/>
          </a:prstGeom>
          <a:solidFill>
            <a:srgbClr val="FFFFFF"/>
          </a:solidFill>
          <a:ln>
            <a:solidFill>
              <a:srgbClr val="BFD8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15" tIns="38108" rIns="76215" bIns="38108" rtlCol="0" anchor="ctr"/>
          <a:lstStyle/>
          <a:p>
            <a:pPr>
              <a:defRPr/>
            </a:pPr>
            <a:r>
              <a:rPr lang="en-GB" sz="1000" dirty="0">
                <a:solidFill>
                  <a:prstClr val="black"/>
                </a:solidFill>
                <a:latin typeface="Bosch Office Sans"/>
              </a:rPr>
              <a:t>…</a:t>
            </a:r>
          </a:p>
          <a:p>
            <a:pPr algn="ctr">
              <a:defRPr/>
            </a:pPr>
            <a:endParaRPr lang="en-GB" sz="1000" dirty="0">
              <a:solidFill>
                <a:prstClr val="black"/>
              </a:solidFill>
              <a:latin typeface="Bosch Office Sans"/>
            </a:endParaRPr>
          </a:p>
        </p:txBody>
      </p:sp>
      <p:sp>
        <p:nvSpPr>
          <p:cNvPr id="14" name="Rectangle 13"/>
          <p:cNvSpPr/>
          <p:nvPr>
            <p:custDataLst>
              <p:tags r:id="rId8"/>
            </p:custDataLst>
          </p:nvPr>
        </p:nvSpPr>
        <p:spPr>
          <a:xfrm>
            <a:off x="3162156" y="2975467"/>
            <a:ext cx="2922012" cy="1556249"/>
          </a:xfrm>
          <a:prstGeom prst="rect">
            <a:avLst/>
          </a:prstGeom>
          <a:noFill/>
          <a:ln>
            <a:solidFill>
              <a:srgbClr val="78B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15" tIns="38108" rIns="76215" bIns="38108" rtlCol="0" anchor="t"/>
          <a:lstStyle/>
          <a:p>
            <a:pPr marL="142904" indent="-142904">
              <a:buFont typeface="Arial" panose="020B0604020202020204" pitchFamily="34" charset="0"/>
              <a:buChar char="•"/>
              <a:defRPr/>
            </a:pPr>
            <a:r>
              <a:rPr lang="en-GB" sz="900" dirty="0">
                <a:solidFill>
                  <a:prstClr val="black"/>
                </a:solidFill>
                <a:latin typeface="Bosch Office Sans"/>
              </a:rPr>
              <a:t>…</a:t>
            </a:r>
          </a:p>
          <a:p>
            <a:pPr marL="142904" indent="-142904">
              <a:buFont typeface="Arial" panose="020B0604020202020204" pitchFamily="34" charset="0"/>
              <a:buChar char="•"/>
              <a:defRPr/>
            </a:pPr>
            <a:endParaRPr lang="en-GB" sz="900" dirty="0">
              <a:solidFill>
                <a:prstClr val="black"/>
              </a:solidFill>
              <a:latin typeface="Bosch Office Sans"/>
            </a:endParaRPr>
          </a:p>
        </p:txBody>
      </p:sp>
      <p:sp>
        <p:nvSpPr>
          <p:cNvPr id="17" name="TextBox 11"/>
          <p:cNvSpPr txBox="1"/>
          <p:nvPr>
            <p:custDataLst>
              <p:tags r:id="rId9"/>
            </p:custDataLst>
          </p:nvPr>
        </p:nvSpPr>
        <p:spPr>
          <a:xfrm>
            <a:off x="672718" y="1133096"/>
            <a:ext cx="1151371" cy="446292"/>
          </a:xfrm>
          <a:prstGeom prst="rect">
            <a:avLst/>
          </a:prstGeom>
          <a:noFill/>
        </p:spPr>
        <p:txBody>
          <a:bodyPr wrap="square" lIns="76215" tIns="38108" rIns="76215" bIns="38108" rtlCol="0"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prstClr val="white"/>
                </a:solidFill>
                <a:latin typeface="Bosch Office Sans" pitchFamily="2" charset="0"/>
              </a:rPr>
              <a:t>What customer problem are we </a:t>
            </a:r>
          </a:p>
          <a:p>
            <a:pPr algn="ctr">
              <a:defRPr/>
            </a:pPr>
            <a:r>
              <a:rPr lang="en-GB" sz="800" b="1" dirty="0">
                <a:solidFill>
                  <a:prstClr val="white"/>
                </a:solidFill>
                <a:latin typeface="Bosch Office Sans" pitchFamily="2" charset="0"/>
              </a:rPr>
              <a:t>solving</a:t>
            </a:r>
            <a:r>
              <a:rPr lang="en-GB" sz="800" dirty="0">
                <a:solidFill>
                  <a:prstClr val="white"/>
                </a:solidFill>
                <a:latin typeface="Bosch Office Sans" pitchFamily="2" charset="0"/>
              </a:rPr>
              <a:t>?</a:t>
            </a:r>
          </a:p>
        </p:txBody>
      </p:sp>
      <p:sp>
        <p:nvSpPr>
          <p:cNvPr id="18" name="TextBox 18"/>
          <p:cNvSpPr txBox="1"/>
          <p:nvPr>
            <p:custDataLst>
              <p:tags r:id="rId10"/>
            </p:custDataLst>
          </p:nvPr>
        </p:nvSpPr>
        <p:spPr>
          <a:xfrm>
            <a:off x="683179" y="1861651"/>
            <a:ext cx="1130450" cy="446292"/>
          </a:xfrm>
          <a:prstGeom prst="rect">
            <a:avLst/>
          </a:prstGeom>
          <a:noFill/>
        </p:spPr>
        <p:txBody>
          <a:bodyPr wrap="square" lIns="76215" tIns="38108" rIns="76215" bIns="38108" rtlCol="0"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prstClr val="white"/>
                </a:solidFill>
                <a:latin typeface="Bosch Office Sans" pitchFamily="2" charset="0"/>
              </a:rPr>
              <a:t>What is your intended </a:t>
            </a:r>
          </a:p>
          <a:p>
            <a:pPr algn="ctr">
              <a:defRPr/>
            </a:pPr>
            <a:r>
              <a:rPr lang="en-GB" sz="800" b="1" dirty="0">
                <a:solidFill>
                  <a:prstClr val="white"/>
                </a:solidFill>
                <a:latin typeface="Bosch Office Sans" pitchFamily="2" charset="0"/>
              </a:rPr>
              <a:t>offering</a:t>
            </a:r>
            <a:r>
              <a:rPr lang="en-GB" sz="800" dirty="0">
                <a:solidFill>
                  <a:prstClr val="white"/>
                </a:solidFill>
                <a:latin typeface="Bosch Office Sans" pitchFamily="2" charset="0"/>
              </a:rPr>
              <a:t>?</a:t>
            </a:r>
          </a:p>
        </p:txBody>
      </p:sp>
      <p:sp>
        <p:nvSpPr>
          <p:cNvPr id="19" name="Rectangle 30_"/>
          <p:cNvSpPr/>
          <p:nvPr>
            <p:custDataLst>
              <p:tags r:id="rId11"/>
            </p:custDataLst>
          </p:nvPr>
        </p:nvSpPr>
        <p:spPr>
          <a:xfrm>
            <a:off x="3162156" y="2440659"/>
            <a:ext cx="2922012" cy="510131"/>
          </a:xfrm>
          <a:prstGeom prst="rect">
            <a:avLst/>
          </a:prstGeom>
          <a:solidFill>
            <a:srgbClr val="78B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15" tIns="38108" rIns="76215" bIns="38108" rtlCol="0" anchor="ctr"/>
          <a:lstStyle/>
          <a:p>
            <a:pPr algn="r">
              <a:defRPr/>
            </a:pPr>
            <a:endParaRPr lang="en-GB" sz="100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21" name="Rectangle 30___"/>
          <p:cNvSpPr/>
          <p:nvPr>
            <p:custDataLst>
              <p:tags r:id="rId12"/>
            </p:custDataLst>
          </p:nvPr>
        </p:nvSpPr>
        <p:spPr>
          <a:xfrm>
            <a:off x="6372200" y="2433746"/>
            <a:ext cx="2552132" cy="510131"/>
          </a:xfrm>
          <a:prstGeom prst="rect">
            <a:avLst/>
          </a:prstGeom>
          <a:solidFill>
            <a:srgbClr val="5A8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15" tIns="38108" rIns="76215" bIns="38108" rtlCol="0" anchor="ctr"/>
          <a:lstStyle/>
          <a:p>
            <a:pPr algn="r">
              <a:defRPr/>
            </a:pPr>
            <a:endParaRPr lang="en-GB" sz="100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25" name="Rectangle 39__"/>
          <p:cNvSpPr/>
          <p:nvPr>
            <p:custDataLst>
              <p:tags r:id="rId13"/>
            </p:custDataLst>
          </p:nvPr>
        </p:nvSpPr>
        <p:spPr>
          <a:xfrm>
            <a:off x="6372200" y="2976258"/>
            <a:ext cx="2552132" cy="1555458"/>
          </a:xfrm>
          <a:prstGeom prst="rect">
            <a:avLst/>
          </a:prstGeom>
          <a:noFill/>
          <a:ln>
            <a:solidFill>
              <a:srgbClr val="5A8E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15" tIns="38108" rIns="76215" bIns="38108" rtlCol="0" anchor="t"/>
          <a:lstStyle/>
          <a:p>
            <a:pPr>
              <a:defRPr/>
            </a:pPr>
            <a:endParaRPr lang="en-GB" sz="1000" dirty="0">
              <a:solidFill>
                <a:prstClr val="black"/>
              </a:solidFill>
              <a:latin typeface="Bosch Office Sans"/>
            </a:endParaRPr>
          </a:p>
        </p:txBody>
      </p:sp>
      <p:sp>
        <p:nvSpPr>
          <p:cNvPr id="26" name="TextBox 12"/>
          <p:cNvSpPr txBox="1"/>
          <p:nvPr>
            <p:custDataLst>
              <p:tags r:id="rId14"/>
            </p:custDataLst>
          </p:nvPr>
        </p:nvSpPr>
        <p:spPr>
          <a:xfrm>
            <a:off x="665069" y="922148"/>
            <a:ext cx="1170627" cy="246237"/>
          </a:xfrm>
          <a:prstGeom prst="rect">
            <a:avLst/>
          </a:prstGeom>
          <a:noFill/>
        </p:spPr>
        <p:txBody>
          <a:bodyPr wrap="square" lIns="76215" tIns="38108" rIns="76215" bIns="38108" rtlCol="0">
            <a:spAutoFit/>
          </a:bodyPr>
          <a:lstStyle/>
          <a:p>
            <a:pPr algn="ctr">
              <a:defRPr/>
            </a:pPr>
            <a:r>
              <a:rPr lang="en-GB" sz="1100" b="1" dirty="0">
                <a:solidFill>
                  <a:prstClr val="white"/>
                </a:solidFill>
                <a:latin typeface="Bosch Office Sans" pitchFamily="2" charset="0"/>
              </a:rPr>
              <a:t>PROBLEM</a:t>
            </a:r>
          </a:p>
        </p:txBody>
      </p:sp>
      <p:sp>
        <p:nvSpPr>
          <p:cNvPr id="27" name="TextBox 13"/>
          <p:cNvSpPr txBox="1"/>
          <p:nvPr>
            <p:custDataLst>
              <p:tags r:id="rId15"/>
            </p:custDataLst>
          </p:nvPr>
        </p:nvSpPr>
        <p:spPr>
          <a:xfrm>
            <a:off x="810039" y="1659004"/>
            <a:ext cx="881641" cy="246237"/>
          </a:xfrm>
          <a:prstGeom prst="rect">
            <a:avLst/>
          </a:prstGeom>
          <a:noFill/>
        </p:spPr>
        <p:txBody>
          <a:bodyPr wrap="square" lIns="76215" tIns="38108" rIns="76215" bIns="38108" rtlCol="0">
            <a:spAutoFit/>
          </a:bodyPr>
          <a:lstStyle/>
          <a:p>
            <a:pPr algn="ctr">
              <a:defRPr/>
            </a:pPr>
            <a:r>
              <a:rPr lang="en-GB" sz="1100" b="1" dirty="0">
                <a:solidFill>
                  <a:prstClr val="white"/>
                </a:solidFill>
                <a:latin typeface="Bosch Office Sans" pitchFamily="2" charset="0"/>
              </a:rPr>
              <a:t>SOLUTION</a:t>
            </a:r>
          </a:p>
        </p:txBody>
      </p:sp>
      <p:sp>
        <p:nvSpPr>
          <p:cNvPr id="28" name="TextBox 14"/>
          <p:cNvSpPr txBox="1"/>
          <p:nvPr>
            <p:custDataLst>
              <p:tags r:id="rId16"/>
            </p:custDataLst>
          </p:nvPr>
        </p:nvSpPr>
        <p:spPr>
          <a:xfrm>
            <a:off x="3810836" y="2459234"/>
            <a:ext cx="2006424" cy="246237"/>
          </a:xfrm>
          <a:prstGeom prst="rect">
            <a:avLst/>
          </a:prstGeom>
          <a:noFill/>
        </p:spPr>
        <p:txBody>
          <a:bodyPr wrap="square" lIns="76215" tIns="38108" rIns="76215" bIns="38108" rtlCol="0">
            <a:spAutoFit/>
          </a:bodyPr>
          <a:lstStyle/>
          <a:p>
            <a:pPr algn="ctr">
              <a:defRPr/>
            </a:pPr>
            <a:r>
              <a:rPr lang="en-GB" sz="1100" b="1" dirty="0">
                <a:solidFill>
                  <a:prstClr val="white"/>
                </a:solidFill>
                <a:latin typeface="Bosch Office Sans" pitchFamily="2" charset="0"/>
              </a:rPr>
              <a:t>VALUE PROPOSITION</a:t>
            </a:r>
          </a:p>
        </p:txBody>
      </p:sp>
      <p:sp>
        <p:nvSpPr>
          <p:cNvPr id="29" name="TextBox 21"/>
          <p:cNvSpPr txBox="1"/>
          <p:nvPr>
            <p:custDataLst>
              <p:tags r:id="rId17"/>
            </p:custDataLst>
          </p:nvPr>
        </p:nvSpPr>
        <p:spPr>
          <a:xfrm>
            <a:off x="3704085" y="2675258"/>
            <a:ext cx="2349768" cy="215460"/>
          </a:xfrm>
          <a:prstGeom prst="rect">
            <a:avLst/>
          </a:prstGeom>
          <a:noFill/>
        </p:spPr>
        <p:txBody>
          <a:bodyPr wrap="square" lIns="76215" tIns="38108" rIns="76215" bIns="38108" rtlCol="0">
            <a:spAutoFit/>
          </a:bodyPr>
          <a:lstStyle/>
          <a:p>
            <a:pPr algn="ctr">
              <a:defRPr/>
            </a:pPr>
            <a:r>
              <a:rPr lang="en-GB" sz="900" dirty="0">
                <a:solidFill>
                  <a:prstClr val="white"/>
                </a:solidFill>
                <a:latin typeface="Bosch Office Sans" pitchFamily="2" charset="0"/>
              </a:rPr>
              <a:t>How does the customer or society benefit?</a:t>
            </a:r>
          </a:p>
        </p:txBody>
      </p:sp>
      <p:sp>
        <p:nvSpPr>
          <p:cNvPr id="32" name="Rectangle 39___"/>
          <p:cNvSpPr/>
          <p:nvPr>
            <p:custDataLst>
              <p:tags r:id="rId18"/>
            </p:custDataLst>
          </p:nvPr>
        </p:nvSpPr>
        <p:spPr>
          <a:xfrm>
            <a:off x="188834" y="2973635"/>
            <a:ext cx="2678714" cy="1558081"/>
          </a:xfrm>
          <a:prstGeom prst="rect">
            <a:avLst/>
          </a:prstGeom>
          <a:noFill/>
          <a:ln>
            <a:solidFill>
              <a:srgbClr val="9AC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15" tIns="38108" rIns="76215" bIns="38108" rtlCol="0" anchor="t"/>
          <a:lstStyle/>
          <a:p>
            <a:pPr marL="142904" indent="-142904">
              <a:buFont typeface="Arial" panose="020B0604020202020204" pitchFamily="34" charset="0"/>
              <a:buChar char="•"/>
              <a:defRPr/>
            </a:pPr>
            <a:r>
              <a:rPr lang="en-GB" sz="1000" dirty="0">
                <a:solidFill>
                  <a:prstClr val="black"/>
                </a:solidFill>
                <a:latin typeface="Bosch Office Sans"/>
              </a:rPr>
              <a:t>…</a:t>
            </a:r>
          </a:p>
          <a:p>
            <a:pPr marL="142904" indent="-142904">
              <a:buFont typeface="Arial" panose="020B0604020202020204" pitchFamily="34" charset="0"/>
              <a:buChar char="•"/>
              <a:defRPr/>
            </a:pPr>
            <a:endParaRPr lang="en-GB" sz="1000" dirty="0">
              <a:solidFill>
                <a:prstClr val="black"/>
              </a:solidFill>
              <a:latin typeface="Bosch Office Sans"/>
            </a:endParaRPr>
          </a:p>
          <a:p>
            <a:pPr marL="142904" indent="-142904">
              <a:buFont typeface="Arial" panose="020B0604020202020204" pitchFamily="34" charset="0"/>
              <a:buChar char="•"/>
              <a:defRPr/>
            </a:pPr>
            <a:endParaRPr lang="en-GB" sz="1000" dirty="0">
              <a:solidFill>
                <a:prstClr val="black"/>
              </a:solidFill>
              <a:latin typeface="Bosch Office Sans"/>
            </a:endParaRPr>
          </a:p>
          <a:p>
            <a:pPr>
              <a:defRPr/>
            </a:pPr>
            <a:endParaRPr lang="en-GB" sz="1000" dirty="0">
              <a:solidFill>
                <a:prstClr val="black"/>
              </a:solidFill>
              <a:latin typeface="Bosch Office Sans"/>
            </a:endParaRPr>
          </a:p>
          <a:p>
            <a:pPr marL="142904" indent="-142904">
              <a:buFont typeface="Arial" panose="020B0604020202020204" pitchFamily="34" charset="0"/>
              <a:buChar char="•"/>
              <a:defRPr/>
            </a:pPr>
            <a:endParaRPr lang="en-GB" sz="1000" dirty="0">
              <a:solidFill>
                <a:prstClr val="black"/>
              </a:solidFill>
              <a:latin typeface="Bosch Office Sans"/>
            </a:endParaRPr>
          </a:p>
        </p:txBody>
      </p:sp>
      <p:sp>
        <p:nvSpPr>
          <p:cNvPr id="33" name="Rectangle 30____"/>
          <p:cNvSpPr/>
          <p:nvPr>
            <p:custDataLst>
              <p:tags r:id="rId19"/>
            </p:custDataLst>
          </p:nvPr>
        </p:nvSpPr>
        <p:spPr>
          <a:xfrm>
            <a:off x="186848" y="2438827"/>
            <a:ext cx="2680699" cy="510131"/>
          </a:xfrm>
          <a:prstGeom prst="rect">
            <a:avLst/>
          </a:prstGeom>
          <a:solidFill>
            <a:srgbClr val="9AC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15" tIns="38108" rIns="76215" bIns="38108" rtlCol="0" anchor="ctr"/>
          <a:lstStyle/>
          <a:p>
            <a:pPr algn="r">
              <a:defRPr/>
            </a:pPr>
            <a:endParaRPr lang="en-GB" sz="1000" dirty="0">
              <a:solidFill>
                <a:prstClr val="white"/>
              </a:solidFill>
              <a:latin typeface="Bosch Office Sans"/>
            </a:endParaRPr>
          </a:p>
        </p:txBody>
      </p:sp>
      <p:sp>
        <p:nvSpPr>
          <p:cNvPr id="34" name="TextBox 21_"/>
          <p:cNvSpPr txBox="1"/>
          <p:nvPr>
            <p:custDataLst>
              <p:tags r:id="rId20"/>
            </p:custDataLst>
          </p:nvPr>
        </p:nvSpPr>
        <p:spPr>
          <a:xfrm>
            <a:off x="748348" y="2664118"/>
            <a:ext cx="2028394" cy="215460"/>
          </a:xfrm>
          <a:prstGeom prst="rect">
            <a:avLst/>
          </a:prstGeom>
          <a:noFill/>
        </p:spPr>
        <p:txBody>
          <a:bodyPr wrap="square" lIns="76215" tIns="38108" rIns="76215" bIns="38108" rtlCol="0">
            <a:spAutoFit/>
          </a:bodyPr>
          <a:lstStyle/>
          <a:p>
            <a:pPr algn="ctr">
              <a:defRPr/>
            </a:pPr>
            <a:r>
              <a:rPr lang="en-GB" sz="900" dirty="0">
                <a:solidFill>
                  <a:prstClr val="white"/>
                </a:solidFill>
                <a:latin typeface="Bosch Office Sans" pitchFamily="2" charset="0"/>
              </a:rPr>
              <a:t>Who benefits from  </a:t>
            </a:r>
            <a:r>
              <a:rPr lang="en-GB" sz="900" b="1" dirty="0">
                <a:solidFill>
                  <a:prstClr val="white"/>
                </a:solidFill>
                <a:latin typeface="Bosch Office Sans" pitchFamily="2" charset="0"/>
              </a:rPr>
              <a:t>your solution</a:t>
            </a:r>
            <a:r>
              <a:rPr lang="en-GB" sz="900" dirty="0">
                <a:solidFill>
                  <a:prstClr val="white"/>
                </a:solidFill>
                <a:latin typeface="Bosch Office Sans" pitchFamily="2" charset="0"/>
              </a:rPr>
              <a:t>?</a:t>
            </a:r>
          </a:p>
        </p:txBody>
      </p:sp>
      <p:sp>
        <p:nvSpPr>
          <p:cNvPr id="37" name="TextBox 14_"/>
          <p:cNvSpPr txBox="1"/>
          <p:nvPr>
            <p:custDataLst>
              <p:tags r:id="rId21"/>
            </p:custDataLst>
          </p:nvPr>
        </p:nvSpPr>
        <p:spPr>
          <a:xfrm>
            <a:off x="1160302" y="2459234"/>
            <a:ext cx="963426" cy="246237"/>
          </a:xfrm>
          <a:prstGeom prst="rect">
            <a:avLst/>
          </a:prstGeom>
          <a:noFill/>
        </p:spPr>
        <p:txBody>
          <a:bodyPr wrap="square" lIns="76215" tIns="38108" rIns="76215" bIns="38108" rtlCol="0">
            <a:spAutoFit/>
          </a:bodyPr>
          <a:lstStyle/>
          <a:p>
            <a:pPr algn="ctr">
              <a:defRPr/>
            </a:pPr>
            <a:r>
              <a:rPr lang="en-GB" sz="1100" b="1" dirty="0">
                <a:solidFill>
                  <a:prstClr val="white"/>
                </a:solidFill>
                <a:latin typeface="Bosch Office Sans" pitchFamily="2" charset="0"/>
              </a:rPr>
              <a:t>CUSTOMER</a:t>
            </a:r>
          </a:p>
        </p:txBody>
      </p:sp>
      <p:sp>
        <p:nvSpPr>
          <p:cNvPr id="39" name="TextBox 23_"/>
          <p:cNvSpPr txBox="1"/>
          <p:nvPr>
            <p:custDataLst>
              <p:tags r:id="rId22"/>
            </p:custDataLst>
          </p:nvPr>
        </p:nvSpPr>
        <p:spPr>
          <a:xfrm>
            <a:off x="6804248" y="2490712"/>
            <a:ext cx="2063439" cy="384820"/>
          </a:xfrm>
          <a:prstGeom prst="rect">
            <a:avLst/>
          </a:prstGeom>
          <a:noFill/>
        </p:spPr>
        <p:txBody>
          <a:bodyPr wrap="square" lIns="76215" tIns="38108" rIns="76215" bIns="38108" rtlCol="0">
            <a:spAutoFit/>
          </a:bodyPr>
          <a:lstStyle/>
          <a:p>
            <a:pPr algn="ctr">
              <a:defRPr/>
            </a:pPr>
            <a:r>
              <a:rPr lang="en-GB" sz="1000" dirty="0">
                <a:solidFill>
                  <a:prstClr val="white"/>
                </a:solidFill>
                <a:latin typeface="Bosch Office Sans" pitchFamily="2" charset="0"/>
              </a:rPr>
              <a:t>How big is the market? </a:t>
            </a:r>
          </a:p>
          <a:p>
            <a:pPr algn="ctr">
              <a:defRPr/>
            </a:pPr>
            <a:r>
              <a:rPr lang="en-GB" sz="1000" dirty="0">
                <a:solidFill>
                  <a:prstClr val="white"/>
                </a:solidFill>
                <a:latin typeface="Bosch Office Sans" pitchFamily="2" charset="0"/>
              </a:rPr>
              <a:t>How scalable is our business?</a:t>
            </a:r>
          </a:p>
        </p:txBody>
      </p:sp>
      <p:sp>
        <p:nvSpPr>
          <p:cNvPr id="40" name="Rectangle 39"/>
          <p:cNvSpPr/>
          <p:nvPr>
            <p:custDataLst>
              <p:tags r:id="rId23"/>
            </p:custDataLst>
          </p:nvPr>
        </p:nvSpPr>
        <p:spPr>
          <a:xfrm>
            <a:off x="2624420" y="123478"/>
            <a:ext cx="4077344" cy="337728"/>
          </a:xfrm>
          <a:prstGeom prst="rect">
            <a:avLst/>
          </a:prstGeom>
          <a:solidFill>
            <a:srgbClr val="006249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6215" tIns="38108" rIns="76215" bIns="38108" rtlCol="0" anchor="ctr"/>
          <a:lstStyle/>
          <a:p>
            <a:pPr algn="ctr"/>
            <a:r>
              <a:rPr lang="en-US" sz="1600" dirty="0">
                <a:latin typeface="Bosch Sans Regular" pitchFamily="50" charset="0"/>
              </a:rPr>
              <a:t>{Team Name}</a:t>
            </a:r>
            <a:endParaRPr lang="en-US" sz="1600" dirty="0">
              <a:solidFill>
                <a:srgbClr val="000000"/>
              </a:solidFill>
              <a:latin typeface="Bosch Sans Regular" pitchFamily="50" charset="0"/>
            </a:endParaRPr>
          </a:p>
        </p:txBody>
      </p:sp>
      <p:pic>
        <p:nvPicPr>
          <p:cNvPr id="46" name="Picture 5" descr="D:\work\bosch\template\Bosch-Icon-2-5\files\head.jp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26600" y="5020022"/>
            <a:ext cx="9170600" cy="1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work\bosch\template\171005-Bosch-icon-master-template\Untitled-2-04.pn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9" y="1734014"/>
            <a:ext cx="520000" cy="5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work\bosch\template\171005-Bosch-icon-master-template\Untitled-2-02.png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81" y="1015111"/>
            <a:ext cx="477516" cy="46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work\bosch\template\171005-Bosch-icon-master-template\Untitled-2-05.png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5" y="2534738"/>
            <a:ext cx="371898" cy="36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work\bosch\template\171005-Bosch-icon-master-template\Untitled-2-01.png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37" y="2516955"/>
            <a:ext cx="407112" cy="39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work\bosch\template\171005-Bosch-icon-master-template\Untitled-2-03.pn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488374"/>
            <a:ext cx="413651" cy="40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:\work\bosch\template\Bosch-Icon-2-5\files\bosch_logo_res_340x111.png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259" y="4659982"/>
            <a:ext cx="934864" cy="30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72200" y="2973635"/>
            <a:ext cx="2552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GB" sz="900" dirty="0">
                <a:solidFill>
                  <a:prstClr val="black"/>
                </a:solidFill>
                <a:latin typeface="Bosch Office Sans"/>
              </a:rPr>
              <a:t>…</a:t>
            </a:r>
          </a:p>
        </p:txBody>
      </p:sp>
      <p:sp>
        <p:nvSpPr>
          <p:cNvPr id="38" name="Rectangle 37"/>
          <p:cNvSpPr>
            <a:spLocks/>
          </p:cNvSpPr>
          <p:nvPr>
            <p:custDataLst>
              <p:tags r:id="rId24"/>
            </p:custDataLst>
          </p:nvPr>
        </p:nvSpPr>
        <p:spPr>
          <a:xfrm>
            <a:off x="179512" y="4682460"/>
            <a:ext cx="237126" cy="1704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999FA6"/>
                </a:solidFill>
                <a:latin typeface="Bosch Office Sans"/>
              </a:rPr>
              <a:t>3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41" name="Picture 4" descr="D:\work\bosch\template\Untitled-1.png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806" y="182029"/>
            <a:ext cx="579690" cy="2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2406F89-9239-D54B-BB53-5AB665342E55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>
          <a:xfrm>
            <a:off x="452243" y="4687301"/>
            <a:ext cx="7528477" cy="4571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Bosch Vietnam 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2021-17-08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A10E2A-B68A-F240-B05B-1D4EFC114AC0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>
          <a:xfrm>
            <a:off x="427899" y="4803998"/>
            <a:ext cx="7528477" cy="8973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Bosch Vietnam. All rights reserved, also regarding any disposal, exploitation, reproduction, editing, distribution, as well as in the event of applications for industrial property rights.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878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>
            <p:custDataLst>
              <p:tags r:id="rId2"/>
            </p:custDataLst>
          </p:nvPr>
        </p:nvSpPr>
        <p:spPr>
          <a:xfrm>
            <a:off x="848140" y="1393201"/>
            <a:ext cx="7396268" cy="2448271"/>
          </a:xfrm>
          <a:prstGeom prst="rect">
            <a:avLst/>
          </a:prstGeom>
          <a:solidFill>
            <a:srgbClr val="BFD8D1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6215" tIns="38108" rIns="76215" bIns="38108" rtlCol="0" anchor="ctr"/>
          <a:lstStyle/>
          <a:p>
            <a:pPr algn="ctr"/>
            <a:endParaRPr lang="en-US" sz="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osch Sans Regular" pitchFamily="50" charset="0"/>
            </a:endParaRP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20199" y="555526"/>
            <a:ext cx="6840760" cy="323933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89000"/>
              </a:lnSpc>
            </a:pPr>
            <a:r>
              <a:rPr lang="en-US" sz="1400" kern="0" dirty="0">
                <a:solidFill>
                  <a:srgbClr val="006249"/>
                </a:solidFill>
                <a:latin typeface="Bosch Sans Black" pitchFamily="50" charset="0"/>
              </a:rPr>
              <a:t>Your Team’s Solution (concept, high level architecture, context diagram…)</a:t>
            </a: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7688900" y="215955"/>
            <a:ext cx="1410108" cy="64786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4820" rIns="0" bIns="0" rtlCol="0" anchor="t">
            <a:normAutofit/>
          </a:bodyPr>
          <a:lstStyle/>
          <a:p>
            <a:pPr>
              <a:lnSpc>
                <a:spcPts val="750"/>
              </a:lnSpc>
            </a:pPr>
            <a:endParaRPr lang="en-US" sz="500" kern="0" dirty="0">
              <a:latin typeface="Bosch Office San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5"/>
            </p:custDataLst>
          </p:nvPr>
        </p:nvSpPr>
        <p:spPr>
          <a:xfrm>
            <a:off x="0" y="4980739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>
              <a:lnSpc>
                <a:spcPts val="1917"/>
              </a:lnSpc>
            </a:pPr>
            <a:endParaRPr lang="en-US" sz="11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20199" y="791814"/>
            <a:ext cx="8200621" cy="294295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 algn="l">
              <a:lnSpc>
                <a:spcPct val="89000"/>
              </a:lnSpc>
              <a:spcBef>
                <a:spcPts val="0"/>
              </a:spcBef>
            </a:pPr>
            <a:r>
              <a:rPr lang="en-US" sz="1100" dirty="0">
                <a:solidFill>
                  <a:srgbClr val="9ACE58"/>
                </a:solidFill>
                <a:latin typeface="Bosch Sans Medium" pitchFamily="50" charset="0"/>
              </a:rPr>
              <a:t>Describe your technical concept integrating with Bosch’s provided components (</a:t>
            </a:r>
            <a:r>
              <a:rPr lang="en-US" sz="1100" dirty="0" err="1">
                <a:solidFill>
                  <a:srgbClr val="9ACE58"/>
                </a:solidFill>
                <a:latin typeface="Bosch Sans Medium" pitchFamily="50" charset="0"/>
              </a:rPr>
              <a:t>eg</a:t>
            </a:r>
            <a:r>
              <a:rPr lang="en-US" sz="1100" dirty="0">
                <a:solidFill>
                  <a:srgbClr val="9ACE58"/>
                </a:solidFill>
                <a:latin typeface="Bosch Sans Medium" pitchFamily="50" charset="0"/>
              </a:rPr>
              <a:t>. Air Quality data, Camera data ..)</a:t>
            </a:r>
          </a:p>
        </p:txBody>
      </p:sp>
      <p:pic>
        <p:nvPicPr>
          <p:cNvPr id="13" name="Picture 5" descr="D:\work\bosch\template\Bosch-Icon-2-5\files\head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26600" y="5020022"/>
            <a:ext cx="9170600" cy="1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681232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>
                <a:latin typeface="Bosch Sans Bold" pitchFamily="50" charset="0"/>
              </a:rPr>
              <a:t>Contents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5311" y="2473320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>
                <a:latin typeface="Bosch Sans Bold" pitchFamily="50" charset="0"/>
              </a:rPr>
              <a:t>Motivation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3193400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>
                <a:latin typeface="Bosch Sans Bold" pitchFamily="50" charset="0"/>
              </a:rPr>
              <a:t>Form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9360" y="1942842"/>
            <a:ext cx="72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Bosch Sans Regular" pitchFamily="50" charset="0"/>
              </a:rPr>
              <a:t>Technical interfaces ( channels and transmission media) linking your system to its environment. In addition a mapping of domain specific input/out put to the channels, </a:t>
            </a:r>
            <a:r>
              <a:rPr lang="en-US" sz="900" dirty="0" err="1">
                <a:latin typeface="Bosch Sans Regular" pitchFamily="50" charset="0"/>
              </a:rPr>
              <a:t>i.e</a:t>
            </a:r>
            <a:r>
              <a:rPr lang="en-US" sz="900" dirty="0">
                <a:latin typeface="Bosch Sans Regular" pitchFamily="50" charset="0"/>
              </a:rPr>
              <a:t> an explanation with I/O uses which channel.</a:t>
            </a:r>
            <a:endParaRPr lang="vi-VN" sz="900" dirty="0">
              <a:latin typeface="Bosch Sans Regular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9592" y="2734930"/>
            <a:ext cx="724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Bosch Sans Regular" pitchFamily="50" charset="0"/>
              </a:rPr>
              <a:t>Many stakeholders make architectural decision based on the technical interfaces between the system and its context. </a:t>
            </a:r>
          </a:p>
          <a:p>
            <a:r>
              <a:rPr lang="en-US" sz="900" dirty="0">
                <a:latin typeface="Bosch Sans Regular" pitchFamily="50" charset="0"/>
              </a:rPr>
              <a:t>Especially infrastructure or hardware designers decide these technical interfaces.</a:t>
            </a:r>
            <a:endParaRPr lang="vi-VN" sz="900" dirty="0">
              <a:latin typeface="Bosch Sans Regular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3455010"/>
            <a:ext cx="71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Bosch Sans Regular" pitchFamily="50" charset="0"/>
              </a:rPr>
              <a:t>E.g</a:t>
            </a:r>
            <a:r>
              <a:rPr lang="en-US" sz="900" dirty="0">
                <a:latin typeface="Bosch Sans Regular" pitchFamily="50" charset="0"/>
              </a:rPr>
              <a:t> UML deployment diagram describing channel to neighboring systems, together with a mapping table showing the relationships between channel and input/output.</a:t>
            </a:r>
            <a:endParaRPr lang="vi-VN" sz="900" dirty="0">
              <a:latin typeface="Bosch Sans Regular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576" y="3866528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>
                <a:latin typeface="Bosch Sans Bold" pitchFamily="50" charset="0"/>
              </a:rPr>
              <a:t>&lt;insert diagram or table&gt;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latin typeface="Bosch Sans Bold" pitchFamily="50" charset="0"/>
              </a:rPr>
              <a:t>&lt;(optionally:) insert explanation of technical interface&gt;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latin typeface="Bosch Sans Bold" pitchFamily="50" charset="0"/>
              </a:rPr>
              <a:t>&lt;insert mapping of input/output to channel&gt;</a:t>
            </a:r>
            <a:endParaRPr lang="vi-VN" sz="800" dirty="0">
              <a:latin typeface="Bosch Sans Bold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1059582"/>
            <a:ext cx="1720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>
                <a:solidFill>
                  <a:srgbClr val="7FB0A4"/>
                </a:solidFill>
                <a:latin typeface="Bosch Sans Black" pitchFamily="50" charset="0"/>
              </a:rPr>
              <a:t>3.2 Technical context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96311" y="3939902"/>
            <a:ext cx="202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>
                <a:solidFill>
                  <a:srgbClr val="006249"/>
                </a:solidFill>
                <a:latin typeface="Bosch Sans Bold" pitchFamily="50" charset="0"/>
              </a:rPr>
              <a:t>More info and example can be found here:</a:t>
            </a:r>
          </a:p>
          <a:p>
            <a:r>
              <a:rPr lang="en-US" sz="700" i="1" dirty="0">
                <a:solidFill>
                  <a:srgbClr val="006249"/>
                </a:solidFill>
                <a:latin typeface="Bosch Sans Bold" pitchFamily="50" charset="0"/>
              </a:rPr>
              <a:t>https://docs.arc42.org/section-3/</a:t>
            </a:r>
            <a:endParaRPr lang="vi-VN" sz="700" i="1" dirty="0">
              <a:solidFill>
                <a:srgbClr val="006249"/>
              </a:solidFill>
              <a:latin typeface="Bosch Sans Bold" pitchFamily="50" charset="0"/>
            </a:endParaRPr>
          </a:p>
        </p:txBody>
      </p:sp>
      <p:pic>
        <p:nvPicPr>
          <p:cNvPr id="24" name="Picture 2" descr="D:\work\bosch\template\Bosch-Icon-2-5\files\bosch_logo_res_340x11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259" y="4659982"/>
            <a:ext cx="934864" cy="30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179512" y="4682460"/>
            <a:ext cx="237126" cy="1704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>
                <a:solidFill>
                  <a:srgbClr val="999FA6"/>
                </a:solidFill>
                <a:latin typeface="Bosch Office Sans"/>
              </a:rPr>
              <a:t>4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25" name="Picture 4" descr="D:\work\bosch\template\Untitled-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806" y="182029"/>
            <a:ext cx="579690" cy="2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F5C8B65-67F8-AB41-88B6-7B16F4068189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452243" y="4687301"/>
            <a:ext cx="7528477" cy="4571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Bosch Vietnam 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2021-17-08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600D1D-9B65-6447-9AF1-95435008656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427899" y="4803998"/>
            <a:ext cx="7528477" cy="8973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Bosch Vietnam. All rights reserved, also regarding any disposal, exploitation, reproduction, editing, distribution, as well as in the event of applications for industrial property rights.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60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699792" y="646820"/>
            <a:ext cx="3874621" cy="862265"/>
          </a:xfrm>
          <a:prstGeom prst="rect">
            <a:avLst/>
          </a:prstGeom>
          <a:solidFill>
            <a:srgbClr val="BFD8D1"/>
          </a:solidFill>
          <a:ln w="9525" cap="flat" cmpd="sng" algn="ctr">
            <a:noFill/>
            <a:prstDash val="solid"/>
          </a:ln>
          <a:effectLst/>
        </p:spPr>
        <p:txBody>
          <a:bodyPr lIns="76215" tIns="38108" rIns="76215" bIns="38108" rtlCol="0" anchor="ctr"/>
          <a:lstStyle/>
          <a:p>
            <a:pPr algn="ctr"/>
            <a:endParaRPr lang="en-US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046531" y="279295"/>
            <a:ext cx="3024337" cy="323933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algn="ctr">
              <a:lnSpc>
                <a:spcPts val="1917"/>
              </a:lnSpc>
              <a:spcBef>
                <a:spcPts val="417"/>
              </a:spcBef>
            </a:pPr>
            <a:r>
              <a:rPr lang="en-US" sz="2400" kern="0" dirty="0">
                <a:solidFill>
                  <a:srgbClr val="006249"/>
                </a:solidFill>
                <a:latin typeface="Bosch Sans Black" pitchFamily="50" charset="0"/>
              </a:rPr>
              <a:t>Idea Canvas</a:t>
            </a: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7688900" y="143946"/>
            <a:ext cx="1410108" cy="64786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4820" rIns="0" bIns="0" rtlCol="0" anchor="t">
            <a:normAutofit/>
          </a:bodyPr>
          <a:lstStyle/>
          <a:p>
            <a:pPr>
              <a:lnSpc>
                <a:spcPts val="750"/>
              </a:lnSpc>
            </a:pPr>
            <a:endParaRPr lang="en-US" sz="500" kern="0" dirty="0">
              <a:latin typeface="Bosch Office San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4"/>
            </p:custDataLst>
          </p:nvPr>
        </p:nvSpPr>
        <p:spPr>
          <a:xfrm>
            <a:off x="0" y="4980739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>
              <a:lnSpc>
                <a:spcPts val="1917"/>
              </a:lnSpc>
            </a:pPr>
            <a:endParaRPr lang="en-US" sz="1100" kern="0" dirty="0"/>
          </a:p>
        </p:txBody>
      </p:sp>
      <p:pic>
        <p:nvPicPr>
          <p:cNvPr id="13" name="Picture 5" descr="D:\work\bosch\template\Bosch-Icon-2-5\files\head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26600" y="5020022"/>
            <a:ext cx="9170600" cy="1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2442416" y="2358167"/>
            <a:ext cx="4428819" cy="0"/>
          </a:xfrm>
          <a:prstGeom prst="line">
            <a:avLst/>
          </a:prstGeom>
          <a:ln w="38100">
            <a:solidFill>
              <a:srgbClr val="4089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9679" y="1509086"/>
            <a:ext cx="0" cy="1754639"/>
          </a:xfrm>
          <a:prstGeom prst="line">
            <a:avLst/>
          </a:prstGeom>
          <a:ln w="38100">
            <a:solidFill>
              <a:srgbClr val="4089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95536" y="646822"/>
            <a:ext cx="2046880" cy="3869144"/>
          </a:xfrm>
          <a:prstGeom prst="rect">
            <a:avLst/>
          </a:prstGeom>
          <a:solidFill>
            <a:srgbClr val="BFD8D1"/>
          </a:solidFill>
          <a:ln w="9525" cap="flat" cmpd="sng" algn="ctr">
            <a:noFill/>
            <a:prstDash val="solid"/>
          </a:ln>
          <a:effectLst/>
        </p:spPr>
        <p:txBody>
          <a:bodyPr lIns="76215" tIns="38108" rIns="76215" bIns="38108" rtlCol="0" anchor="ctr"/>
          <a:lstStyle/>
          <a:p>
            <a:pPr algn="ctr"/>
            <a:endParaRPr lang="en-US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12368" y="3035231"/>
            <a:ext cx="3874621" cy="929417"/>
          </a:xfrm>
          <a:prstGeom prst="rect">
            <a:avLst/>
          </a:prstGeom>
          <a:solidFill>
            <a:srgbClr val="BFD8D1"/>
          </a:solidFill>
          <a:ln w="9525" cap="flat" cmpd="sng" algn="ctr">
            <a:noFill/>
            <a:prstDash val="solid"/>
          </a:ln>
          <a:effectLst/>
        </p:spPr>
        <p:txBody>
          <a:bodyPr lIns="76215" tIns="38108" rIns="76215" bIns="38108" rtlCol="0" anchor="ctr"/>
          <a:lstStyle/>
          <a:p>
            <a:pPr algn="ctr"/>
            <a:endParaRPr lang="en-US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12368" y="1707653"/>
            <a:ext cx="3874621" cy="1095657"/>
          </a:xfrm>
          <a:prstGeom prst="rect">
            <a:avLst/>
          </a:prstGeom>
          <a:solidFill>
            <a:srgbClr val="BFD8D1"/>
          </a:solidFill>
          <a:ln w="9525" cap="flat" cmpd="sng" algn="ctr">
            <a:noFill/>
            <a:prstDash val="solid"/>
          </a:ln>
          <a:effectLst/>
        </p:spPr>
        <p:txBody>
          <a:bodyPr lIns="76215" tIns="38108" rIns="76215" bIns="38108" rtlCol="0" anchor="ctr"/>
          <a:lstStyle/>
          <a:p>
            <a:pPr algn="ctr"/>
            <a:endParaRPr lang="en-US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71235" y="646821"/>
            <a:ext cx="2046880" cy="3869144"/>
          </a:xfrm>
          <a:prstGeom prst="rect">
            <a:avLst/>
          </a:prstGeom>
          <a:solidFill>
            <a:srgbClr val="BFD8D1"/>
          </a:solidFill>
          <a:ln w="9525" cap="flat" cmpd="sng" algn="ctr">
            <a:noFill/>
            <a:prstDash val="solid"/>
          </a:ln>
          <a:effectLst/>
        </p:spPr>
        <p:txBody>
          <a:bodyPr lIns="76215" tIns="38108" rIns="76215" bIns="38108" rtlCol="0" anchor="ctr"/>
          <a:lstStyle/>
          <a:p>
            <a:pPr algn="ctr"/>
            <a:endParaRPr lang="en-US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4280" y="725745"/>
            <a:ext cx="1864264" cy="3810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" b="1" kern="0" dirty="0">
                <a:solidFill>
                  <a:srgbClr val="000000"/>
                </a:solidFill>
                <a:latin typeface="Bosch Sans Bold" pitchFamily="50" charset="0"/>
              </a:rPr>
              <a:t>Key Partners &amp;  optional their </a:t>
            </a:r>
          </a:p>
          <a:p>
            <a:r>
              <a:rPr lang="en-US" sz="900" b="1" kern="0" dirty="0">
                <a:solidFill>
                  <a:srgbClr val="000000"/>
                </a:solidFill>
                <a:latin typeface="Bosch Sans Bold" pitchFamily="50" charset="0"/>
              </a:rPr>
              <a:t>Value Propositions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83826" y="1798557"/>
            <a:ext cx="3588374" cy="3090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800" b="1" kern="0" dirty="0">
                <a:solidFill>
                  <a:srgbClr val="000000"/>
                </a:solidFill>
                <a:latin typeface="Bosch Sans Bold" pitchFamily="50" charset="0"/>
              </a:rPr>
              <a:t>Key activities and Resources for the solution (Technical development </a:t>
            </a:r>
          </a:p>
          <a:p>
            <a:r>
              <a:rPr lang="en-US" sz="800" b="1" kern="0" dirty="0">
                <a:solidFill>
                  <a:srgbClr val="000000"/>
                </a:solidFill>
                <a:latin typeface="Bosch Sans Bold" pitchFamily="50" charset="0"/>
              </a:rPr>
              <a:t>only, no business)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12368" y="4083917"/>
            <a:ext cx="3874621" cy="432048"/>
          </a:xfrm>
          <a:prstGeom prst="rect">
            <a:avLst/>
          </a:prstGeom>
          <a:solidFill>
            <a:srgbClr val="BFD8D1"/>
          </a:solidFill>
          <a:ln w="9525" cap="flat" cmpd="sng" algn="ctr">
            <a:noFill/>
            <a:prstDash val="solid"/>
          </a:ln>
          <a:effectLst/>
        </p:spPr>
        <p:txBody>
          <a:bodyPr lIns="76215" tIns="38108" rIns="76215" bIns="38108" rtlCol="0" anchor="ctr"/>
          <a:lstStyle/>
          <a:p>
            <a:pPr algn="ctr"/>
            <a:endParaRPr lang="en-US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44280" y="2875388"/>
            <a:ext cx="1933882" cy="3196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1"/>
            <a:r>
              <a:rPr lang="en-US" sz="900" b="1" kern="0" dirty="0">
                <a:solidFill>
                  <a:srgbClr val="000000"/>
                </a:solidFill>
                <a:latin typeface="Bosch Office Sans" panose="020B0604020202020204" pitchFamily="34" charset="0"/>
              </a:rPr>
              <a:t>Key Activities &amp; Resource for the business development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0833" y="690031"/>
            <a:ext cx="1183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kern="0" dirty="0">
                <a:solidFill>
                  <a:srgbClr val="000000"/>
                </a:solidFill>
                <a:latin typeface="Bosch Sans Bold" pitchFamily="50" charset="0"/>
              </a:rPr>
              <a:t>Problem 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690031"/>
            <a:ext cx="20617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kern="0" dirty="0">
                <a:solidFill>
                  <a:srgbClr val="000000"/>
                </a:solidFill>
                <a:latin typeface="Bosch Sans Bold" pitchFamily="50" charset="0"/>
              </a:rPr>
              <a:t>Customers &amp; Value Propositions</a:t>
            </a:r>
          </a:p>
        </p:txBody>
      </p:sp>
      <p:sp>
        <p:nvSpPr>
          <p:cNvPr id="1024" name="TextBox 1023"/>
          <p:cNvSpPr txBox="1"/>
          <p:nvPr/>
        </p:nvSpPr>
        <p:spPr>
          <a:xfrm>
            <a:off x="395536" y="2929678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900" b="1" kern="0" dirty="0">
                <a:solidFill>
                  <a:srgbClr val="000000"/>
                </a:solidFill>
                <a:latin typeface="Bosch Office Sans" panose="020B0604020202020204" pitchFamily="34" charset="0"/>
              </a:rPr>
              <a:t>Solution Architect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2699792" y="3075805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kern="0" dirty="0">
                <a:solidFill>
                  <a:srgbClr val="000000"/>
                </a:solidFill>
                <a:latin typeface="Bosch Sans Bold" pitchFamily="50" charset="0"/>
              </a:rPr>
              <a:t>Market size:</a:t>
            </a:r>
          </a:p>
        </p:txBody>
      </p:sp>
      <p:sp>
        <p:nvSpPr>
          <p:cNvPr id="1027" name="TextBox 1026"/>
          <p:cNvSpPr txBox="1"/>
          <p:nvPr/>
        </p:nvSpPr>
        <p:spPr>
          <a:xfrm>
            <a:off x="2715396" y="4090182"/>
            <a:ext cx="1891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kern="0" dirty="0">
                <a:solidFill>
                  <a:srgbClr val="000000"/>
                </a:solidFill>
                <a:latin typeface="Bosch Sans Bold" pitchFamily="50" charset="0"/>
              </a:rPr>
              <a:t>Revenue stream &amp; Cost structure</a:t>
            </a:r>
          </a:p>
        </p:txBody>
      </p:sp>
      <p:pic>
        <p:nvPicPr>
          <p:cNvPr id="37" name="Picture 2" descr="D:\work\bosch\template\Bosch-Icon-2-5\files\bosch_logo_res_340x11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259" y="4659982"/>
            <a:ext cx="934864" cy="30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79512" y="4682460"/>
            <a:ext cx="237126" cy="1704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>
                <a:solidFill>
                  <a:srgbClr val="999FA6"/>
                </a:solidFill>
                <a:latin typeface="Bosch Office Sans"/>
              </a:rPr>
              <a:t>5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28" name="Picture 4" descr="D:\work\bosch\template\Untitled-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806" y="182029"/>
            <a:ext cx="579690" cy="2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68CB3D4-37B3-B249-B4B2-409C699329D8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452243" y="4687301"/>
            <a:ext cx="7528477" cy="4571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Bosch Vietnam 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2021-17-08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9F274F-BE20-2A4C-88E6-2313505E8B1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427899" y="4803998"/>
            <a:ext cx="7528477" cy="8973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Bosch Vietnam. All rights reserved, also regarding any disposal, exploitation, reproduction, editing, distribution, as well as in the event of applications for industrial property rights.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60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5536" y="1059582"/>
            <a:ext cx="8352928" cy="2952328"/>
          </a:xfrm>
          <a:prstGeom prst="rect">
            <a:avLst/>
          </a:prstGeom>
          <a:noFill/>
          <a:ln w="38100" cap="flat" cmpd="sng" algn="ctr">
            <a:solidFill>
              <a:srgbClr val="78BE20"/>
            </a:solidFill>
            <a:prstDash val="solid"/>
          </a:ln>
          <a:effectLst/>
        </p:spPr>
        <p:txBody>
          <a:bodyPr lIns="76215" tIns="38108" rIns="76215" bIns="38108" rtlCol="0" anchor="ctr"/>
          <a:lstStyle/>
          <a:p>
            <a:pPr algn="ctr"/>
            <a:endParaRPr lang="en-US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9" name="TextBox 8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843808" y="423394"/>
            <a:ext cx="3672408" cy="323933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400" dirty="0">
                <a:solidFill>
                  <a:srgbClr val="006249"/>
                </a:solidFill>
                <a:latin typeface="Bosch Sans Black" pitchFamily="50" charset="0"/>
              </a:rPr>
              <a:t>REGISTRATION GUIDE</a:t>
            </a: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7688900" y="215955"/>
            <a:ext cx="1410108" cy="64786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4820" rIns="0" bIns="0" rtlCol="0" anchor="t">
            <a:normAutofit/>
          </a:bodyPr>
          <a:lstStyle/>
          <a:p>
            <a:pPr>
              <a:lnSpc>
                <a:spcPts val="750"/>
              </a:lnSpc>
            </a:pPr>
            <a:endParaRPr lang="en-US" sz="500" kern="0" dirty="0">
              <a:latin typeface="Bosch Office San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4"/>
            </p:custDataLst>
          </p:nvPr>
        </p:nvSpPr>
        <p:spPr>
          <a:xfrm>
            <a:off x="0" y="4980739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>
              <a:lnSpc>
                <a:spcPts val="1917"/>
              </a:lnSpc>
            </a:pPr>
            <a:endParaRPr lang="en-US" sz="1100" kern="0" dirty="0"/>
          </a:p>
        </p:txBody>
      </p:sp>
      <p:pic>
        <p:nvPicPr>
          <p:cNvPr id="13" name="Picture 5" descr="D:\work\bosch\template\Bosch-Icon-2-5\files\head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26600" y="5020022"/>
            <a:ext cx="9170600" cy="1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8720" y="1281651"/>
            <a:ext cx="806489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vi-VN" sz="1300" dirty="0">
                <a:latin typeface="Bosch Sans Regular" pitchFamily="50" charset="0"/>
              </a:rPr>
              <a:t>Fill all the blank on the Slide 2 &amp; 3. As reference, you can refer to sample slide (4&amp;5) how to fill the blank.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vi-VN" sz="1300" dirty="0">
                <a:latin typeface="Bosch Sans Regular" pitchFamily="50" charset="0"/>
              </a:rPr>
              <a:t>Export to pdf file.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vi-VN" sz="1300" dirty="0">
                <a:latin typeface="Bosch Sans Regular" pitchFamily="50" charset="0"/>
              </a:rPr>
              <a:t>Create ZIP file consist of Exported PDF File &amp; Current Valid Identity for all member (KTP/PASSPORT/SIM/STUDENT CARD).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vi-VN" sz="1300" dirty="0">
                <a:latin typeface="Bosch Sans Regular" pitchFamily="50" charset="0"/>
              </a:rPr>
              <a:t>Named the ZIP/RAR File as follow format : BoschHackathon2021_&lt;TEAMNAME&gt;_&lt;IDEANAME&gt; </a:t>
            </a:r>
          </a:p>
          <a:p>
            <a:pPr>
              <a:spcAft>
                <a:spcPts val="600"/>
              </a:spcAft>
            </a:pPr>
            <a:r>
              <a:rPr lang="vi-VN" sz="1300" dirty="0">
                <a:latin typeface="Bosch Sans Regular" pitchFamily="50" charset="0"/>
              </a:rPr>
              <a:t>            for example   : </a:t>
            </a:r>
            <a:r>
              <a:rPr lang="vi-VN" sz="1300" b="1" dirty="0">
                <a:latin typeface="Bosch Sans Regular" pitchFamily="50" charset="0"/>
              </a:rPr>
              <a:t>BoschHackathon2021_BIGRocket_TRACI.zip</a:t>
            </a:r>
          </a:p>
          <a:p>
            <a:pPr>
              <a:spcAft>
                <a:spcPts val="600"/>
              </a:spcAft>
            </a:pPr>
            <a:r>
              <a:rPr lang="vi-VN" sz="1300" dirty="0">
                <a:latin typeface="Bosch Sans Regular" pitchFamily="50" charset="0"/>
              </a:rPr>
              <a:t>5.  Send the ZIP/RAR to : Bosch-Infoteam@vn.bosch.com ; or submit on the website: bosch-hackathon.com.vn</a:t>
            </a:r>
          </a:p>
          <a:p>
            <a:pPr>
              <a:spcAft>
                <a:spcPts val="600"/>
              </a:spcAft>
            </a:pPr>
            <a:r>
              <a:rPr lang="vi-VN" sz="1300" dirty="0">
                <a:latin typeface="Bosch Sans Regular" pitchFamily="50" charset="0"/>
              </a:rPr>
              <a:t>            Subject : BoschHackathon_&lt;TEAMNAME&gt;_&lt;IDEANAME&gt;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075" y="4299942"/>
            <a:ext cx="2710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kern="0" dirty="0">
                <a:solidFill>
                  <a:srgbClr val="006249"/>
                </a:solidFill>
                <a:latin typeface="Bosch Sans Medium" pitchFamily="50" charset="0"/>
              </a:rPr>
              <a:t>Contact Person - Hotline : 096 485 7124</a:t>
            </a:r>
          </a:p>
        </p:txBody>
      </p:sp>
      <p:pic>
        <p:nvPicPr>
          <p:cNvPr id="16" name="Picture 2" descr="D:\work\bosch\template\Bosch-Icon-2-5\files\bosch_logo_res_340x11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259" y="4659982"/>
            <a:ext cx="934864" cy="30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79512" y="4682460"/>
            <a:ext cx="237126" cy="1704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noProof="0" dirty="0">
                <a:solidFill>
                  <a:srgbClr val="999FA6"/>
                </a:solidFill>
                <a:latin typeface="Bosch Office Sans"/>
              </a:rPr>
              <a:t>6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8" name="Picture 4" descr="D:\work\bosch\template\Untitled-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806" y="182029"/>
            <a:ext cx="579690" cy="2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C6E3E3-DC0B-9442-B7B2-86DAB8F5C7F1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452243" y="4687301"/>
            <a:ext cx="7528477" cy="4571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Bosch Vietnam 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| 2021-17-08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9F0A1C-CC35-6B43-A786-2A9F3CA0A1F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427899" y="4803998"/>
            <a:ext cx="7528477" cy="8973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Bosch Vietnam. All rights reserved, also regarding any disposal, exploitation, reproduction, editing, distribution, as well as in the event of applications for industrial property rights.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6037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C/BM"/>
  <p:tag name="FIELD.DPT.VALUE" val="C/BM | "/>
  <p:tag name="FIELDS.INITIALIZED" val="1"/>
  <p:tag name="ML_1" val="RB_Sh"/>
  <p:tag name="ML_2" val="Bosch2.mcr"/>
  <p:tag name="ML_LAYOUT_RESOURCE" val="BOSCH2_16_9.mcr"/>
  <p:tag name="SHAPESETGROUPCLASSNAME" val="ShapeSetGroup1"/>
  <p:tag name="SHAPESETCLASSNAME" val="Object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NTENT" val="Project and team description "/>
  <p:tag name="FIELD.CHAPTER.VALUE" val="Project and team description "/>
  <p:tag name="FIELD.CHAPTER.COMBOINDEX" val="-2"/>
  <p:tag name="FIELD.REM_ANL.COMBOINDEX" val="-2"/>
  <p:tag name="FIELD.DPT.COMBOINDEX" val="-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Idea generator application"/>
  <p:tag name="FIELD.CHAPTER.VALUE" val="Idea generator application"/>
  <p:tag name="FIELD.DPT.CONTENT" val="RBVH"/>
  <p:tag name="FIELD.DPT.VALUE" val="RBVH | "/>
  <p:tag name="FIELDS.INITIALIZED" val="1"/>
  <p:tag name="ML_1" val="RBVH_Hc1"/>
  <p:tag name="ML_2" val="Bosch2.mcr"/>
  <p:tag name="ML_LAYOUT_RESOURCE" val="BOSCH2_16_9_NAVI.mcr"/>
  <p:tag name="SHAPESETGROUPCLASSNAME" val="ShapeSetGroup1"/>
  <p:tag name="SHAPESETCLASSNAME" val="Blank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1_SHAPECLASSPROTECTIONTYPE" val="31"/>
  <p:tag name="RECTANGLE 2_SHAPECLASSPROTECTIONTYPE" val="3"/>
  <p:tag name="RECTANGLE 3_SHAPECLASSPROTECTIONTYPE" val="63"/>
  <p:tag name="RECTANGLE 4_SHAPECLASSPROTECTIONTYPE" val="63"/>
  <p:tag name="RECTANGLE 5_SHAPECLASSPROTECTIONTYPE" val="6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Attachment"/>
  <p:tag name="SHAPECLASSPROTECTIONTYP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LightBlue;-1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itleOnSlides"/>
  <p:tag name="SHAPECLASSPROTECTIONTYPE" val="9"/>
  <p:tag name="COLORS" val="-2;-2;-2;-2;Turquoise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;-1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;-1;-2;-2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LightBlue;-1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Attachment"/>
  <p:tag name="SHAPECLASSPROTECTIONTYPE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Magenta;-1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Magenta;-1;-2;-2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een;-1;-2;-2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LightGreen;-1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Navbar"/>
  <p:tag name="SHAPECLASSPROTECTIONTYPE" val="3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LightBlue;-1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C/BM"/>
  <p:tag name="FIELD.DPT.VALUE" val="C/BM | "/>
  <p:tag name="FIELDS.INITIALIZED" val="1"/>
  <p:tag name="ML_1" val="RB_Sh"/>
  <p:tag name="ML_2" val="Bosch2.mcr"/>
  <p:tag name="ML_LAYOUT_RESOURCE" val="BOSCH2_16_9.mcr"/>
  <p:tag name="SHAPESETGROUPCLASSNAME" val="ShapeSetGroup1"/>
  <p:tag name="SHAPESETCLASSNAME" val="Object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NTENT" val="Project and team description "/>
  <p:tag name="FIELD.CHAPTER.VALUE" val="Project and team description "/>
  <p:tag name="FIELD.CHAPTER.COMBOINDEX" val="-2"/>
  <p:tag name="FIELD.REM_ANL.COMBOINDEX" val="-2"/>
  <p:tag name="FIELD.DPT.COMBOINDEX" val="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C/BM"/>
  <p:tag name="FIELD.DPT.VALUE" val="C/BM | "/>
  <p:tag name="FIELDS.INITIALIZED" val="1"/>
  <p:tag name="ML_1" val="RB_Sh"/>
  <p:tag name="ML_2" val="Bosch2.mcr"/>
  <p:tag name="ML_LAYOUT_RESOURCE" val="BOSCH2_16_9.mcr"/>
  <p:tag name="SHAPESETGROUPCLASSNAME" val="ShapeSetGroup1"/>
  <p:tag name="SHAPESETCLASSNAME" val="Object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NTENT" val="Project and team description "/>
  <p:tag name="FIELD.CHAPTER.VALUE" val="Project and team description "/>
  <p:tag name="FIELD.CHAPTER.COMBOINDEX" val="-2"/>
  <p:tag name="FIELD.REM_ANL.COMBOINDEX" val="-2"/>
  <p:tag name="FIELD.DPT.COMBOINDEX" val="-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LightBlue;-1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Attachment"/>
  <p:tag name="SHAPECLASSPROTECTIONTYPE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Navbar"/>
  <p:tag name="SHAPECLASSPROTECTIONTYPE" val="3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itleOnSlides"/>
  <p:tag name="SHAPECLASSPROTECTIONTYPE" val="9"/>
  <p:tag name="COLORS" val="-2;-2;-2;-2;Primary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C/BM"/>
  <p:tag name="FIELD.DPT.VALUE" val="C/BM | "/>
  <p:tag name="FIELDS.INITIALIZED" val="1"/>
  <p:tag name="ML_1" val="RB_Sh"/>
  <p:tag name="ML_2" val="Bosch2.mcr"/>
  <p:tag name="ML_LAYOUT_RESOURCE" val="BOSCH2_16_9.mcr"/>
  <p:tag name="SHAPESETGROUPCLASSNAME" val="ShapeSetGroup1"/>
  <p:tag name="SHAPESETCLASSNAME" val="Object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NTENT" val="Project and team description "/>
  <p:tag name="FIELD.CHAPTER.VALUE" val="Project and team description "/>
  <p:tag name="FIELD.CHAPTER.COMBOINDEX" val="-2"/>
  <p:tag name="FIELD.REM_ANL.COMBOINDEX" val="-2"/>
  <p:tag name="FIELD.DPT.COMBOINDEX" val="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Attachment"/>
  <p:tag name="SHAPECLASSPROTECTIONTYPE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Navbar"/>
  <p:tag name="SHAPECLASSPROTECTIONTYPE" val="3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C/BM"/>
  <p:tag name="FIELD.DPT.VALUE" val="C/BM | "/>
  <p:tag name="FIELDS.INITIALIZED" val="1"/>
  <p:tag name="ML_1" val="RB_Sh"/>
  <p:tag name="ML_2" val="Bosch2.mcr"/>
  <p:tag name="ML_LAYOUT_RESOURCE" val="BOSCH2_16_9.mcr"/>
  <p:tag name="SHAPESETGROUPCLASSNAME" val="ShapeSetGroup1"/>
  <p:tag name="SHAPESETCLASSNAME" val="Object"/>
  <p:tag name="COLORSETGROUPCLASSNAME" val="ColorSetGroup4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NTENT" val="Project and team description "/>
  <p:tag name="FIELD.CHAPTER.VALUE" val="Project and team description "/>
  <p:tag name="FIELD.CHAPTER.COMBOINDEX" val="-2"/>
  <p:tag name="FIELD.REM_ANL.COMBOINDEX" val="-2"/>
  <p:tag name="FIELD.DPT.COMBOINDEX" val="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Chapterbox"/>
  <p:tag name="SHAPECLASSPROTECTIONTYPE" val="25"/>
  <p:tag name="COLORS" val="-2;-2;-2;-2;-1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Attachment"/>
  <p:tag name="SHAPECLASSPROTECTIONTYPE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Navbar"/>
  <p:tag name="SHAPECLASSPROTECTIONTYPE" val="3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Attachment"/>
  <p:tag name="SHAPECLASSPROTECTIONTYPE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FooterLine1OnSlides"/>
  <p:tag name="SHAPECLASSPROTECTIONTYPE" val="6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Blank"/>
  <p:tag name="COLORSETGROUPCLASSNAME" val="ColorSetGroup1"/>
  <p:tag name="FONTSETGROUPCLASSNAME" val="FontSetGroup1"/>
  <p:tag name="SHAPECLASSNAME" val="FooterLine2OnSlides"/>
  <p:tag name="SHAPECLASSPROTECTIONTYPE" val="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Navbar"/>
  <p:tag name="SHAPECLASSPROTECTIONTYPE" val="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Object"/>
  <p:tag name="COLORSETGROUPCLASSNAME" val="ColorSetGroup4"/>
  <p:tag name="FONTSETGROUPCLASSNAME" val="FontSetGroup1"/>
  <p:tag name="SHAPECLASSNAME" val="TitleOnSlides"/>
  <p:tag name="SHAPECLASSPROTECTIONTYPE" val="9"/>
  <p:tag name="COLORS" val="-2;-2;-2;-2;Primary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</TotalTime>
  <Words>701</Words>
  <Application>Microsoft Macintosh PowerPoint</Application>
  <PresentationFormat>On-screen Show (16:9)</PresentationFormat>
  <Paragraphs>93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Bosch Sans Black</vt:lpstr>
      <vt:lpstr>Bosch Sans Bold</vt:lpstr>
      <vt:lpstr>Bosch Sans Light</vt:lpstr>
      <vt:lpstr>Bosch Sans Medium</vt:lpstr>
      <vt:lpstr>Bosch Sans Regular</vt:lpstr>
      <vt:lpstr>Arial</vt:lpstr>
      <vt:lpstr>Bosch Office Sans</vt:lpstr>
      <vt:lpstr>Calibri</vt:lpstr>
      <vt:lpstr>Times New Roman</vt:lpstr>
      <vt:lpstr>Office Theme</vt:lpstr>
      <vt:lpstr>PowerPoint Presentation</vt:lpstr>
      <vt:lpstr>Describe who are you and what are you going to do</vt:lpstr>
      <vt:lpstr>PowerPoint Presentation</vt:lpstr>
      <vt:lpstr>Describe your technical concept integrating with Bosch’s provided components (eg. Air Quality data, Camera data ..)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huỳnh anh</dc:creator>
  <cp:lastModifiedBy>Microsoft Office User</cp:lastModifiedBy>
  <cp:revision>34</cp:revision>
  <dcterms:created xsi:type="dcterms:W3CDTF">2021-08-11T11:01:26Z</dcterms:created>
  <dcterms:modified xsi:type="dcterms:W3CDTF">2021-08-17T05:32:57Z</dcterms:modified>
</cp:coreProperties>
</file>