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8" r:id="rId18"/>
    <p:sldId id="274" r:id="rId19"/>
    <p:sldId id="280" r:id="rId20"/>
    <p:sldId id="290" r:id="rId21"/>
    <p:sldId id="281" r:id="rId22"/>
    <p:sldId id="285" r:id="rId23"/>
    <p:sldId id="286" r:id="rId24"/>
    <p:sldId id="291" r:id="rId25"/>
    <p:sldId id="289" r:id="rId26"/>
    <p:sldId id="283" r:id="rId27"/>
    <p:sldId id="288" r:id="rId28"/>
    <p:sldId id="275" r:id="rId29"/>
    <p:sldId id="277" r:id="rId30"/>
    <p:sldId id="279" r:id="rId31"/>
    <p:sldId id="276" r:id="rId3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vya Pant" initials="DP" lastIdx="1" clrIdx="0">
    <p:extLst>
      <p:ext uri="{19B8F6BF-5375-455C-9EA6-DF929625EA0E}">
        <p15:presenceInfo xmlns:p15="http://schemas.microsoft.com/office/powerpoint/2012/main" userId="12a75b30a03659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1-07T11:19:31.369" idx="1">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792530-23FB-45E4-A061-5AEC0F337CD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223A14B8-1EB7-4F86-9E81-0C9ABD7F0B06}">
      <dgm:prSet phldrT="[Text]"/>
      <dgm:spPr/>
      <dgm:t>
        <a:bodyPr/>
        <a:lstStyle/>
        <a:p>
          <a:r>
            <a:rPr lang="en-US" dirty="0">
              <a:latin typeface="Cambria" pitchFamily="18" charset="0"/>
              <a:ea typeface="Cambria" pitchFamily="18" charset="0"/>
            </a:rPr>
            <a:t>Wavelength division multiple access</a:t>
          </a:r>
        </a:p>
      </dgm:t>
    </dgm:pt>
    <dgm:pt modelId="{0C021066-A019-424F-B4D2-502D2B65C011}" type="parTrans" cxnId="{E6FD6A1C-73AC-4EEF-BB20-10426097D914}">
      <dgm:prSet/>
      <dgm:spPr/>
      <dgm:t>
        <a:bodyPr/>
        <a:lstStyle/>
        <a:p>
          <a:endParaRPr lang="en-US"/>
        </a:p>
      </dgm:t>
    </dgm:pt>
    <dgm:pt modelId="{4F44464E-02CD-4854-A7E6-AD151CAA93F0}" type="sibTrans" cxnId="{E6FD6A1C-73AC-4EEF-BB20-10426097D914}">
      <dgm:prSet/>
      <dgm:spPr/>
      <dgm:t>
        <a:bodyPr/>
        <a:lstStyle/>
        <a:p>
          <a:endParaRPr lang="en-US"/>
        </a:p>
      </dgm:t>
    </dgm:pt>
    <dgm:pt modelId="{354B80FC-0C69-4630-8252-1FA6556D62A8}">
      <dgm:prSet phldrT="[Text]"/>
      <dgm:spPr/>
      <dgm:t>
        <a:bodyPr/>
        <a:lstStyle/>
        <a:p>
          <a:r>
            <a:rPr lang="en-US" dirty="0">
              <a:latin typeface="Cambria" pitchFamily="18" charset="0"/>
              <a:ea typeface="Cambria" pitchFamily="18" charset="0"/>
            </a:rPr>
            <a:t>Time division multiple access</a:t>
          </a:r>
        </a:p>
      </dgm:t>
    </dgm:pt>
    <dgm:pt modelId="{929D4249-A373-4E85-9F52-41FB1A9976A4}" type="parTrans" cxnId="{463D6D00-3A00-4777-83AC-9B9257CAAC17}">
      <dgm:prSet/>
      <dgm:spPr/>
      <dgm:t>
        <a:bodyPr/>
        <a:lstStyle/>
        <a:p>
          <a:endParaRPr lang="en-US"/>
        </a:p>
      </dgm:t>
    </dgm:pt>
    <dgm:pt modelId="{48EDD599-05D2-473D-A51E-3F8A3D6784DE}" type="sibTrans" cxnId="{463D6D00-3A00-4777-83AC-9B9257CAAC17}">
      <dgm:prSet/>
      <dgm:spPr/>
      <dgm:t>
        <a:bodyPr/>
        <a:lstStyle/>
        <a:p>
          <a:endParaRPr lang="en-US"/>
        </a:p>
      </dgm:t>
    </dgm:pt>
    <dgm:pt modelId="{4FCD40E3-A202-41CD-AA50-60CF6427511A}">
      <dgm:prSet phldrT="[Text]"/>
      <dgm:spPr/>
      <dgm:t>
        <a:bodyPr/>
        <a:lstStyle/>
        <a:p>
          <a:r>
            <a:rPr lang="en-US" dirty="0">
              <a:latin typeface="Cambria" pitchFamily="18" charset="0"/>
              <a:ea typeface="Cambria" pitchFamily="18" charset="0"/>
            </a:rPr>
            <a:t>Code division multiple access</a:t>
          </a:r>
        </a:p>
      </dgm:t>
    </dgm:pt>
    <dgm:pt modelId="{416A62D3-83C3-46BE-804C-35521AE79EAC}" type="parTrans" cxnId="{F9A3F5E2-FC15-40C3-B8FA-DD574600E1B8}">
      <dgm:prSet/>
      <dgm:spPr/>
      <dgm:t>
        <a:bodyPr/>
        <a:lstStyle/>
        <a:p>
          <a:endParaRPr lang="en-US"/>
        </a:p>
      </dgm:t>
    </dgm:pt>
    <dgm:pt modelId="{2E472B6C-CED4-44C3-84F1-C79A9E066C21}" type="sibTrans" cxnId="{F9A3F5E2-FC15-40C3-B8FA-DD574600E1B8}">
      <dgm:prSet/>
      <dgm:spPr/>
      <dgm:t>
        <a:bodyPr/>
        <a:lstStyle/>
        <a:p>
          <a:endParaRPr lang="en-US"/>
        </a:p>
      </dgm:t>
    </dgm:pt>
    <dgm:pt modelId="{6DA12CF4-75CB-4644-AE36-C40104F905CD}" type="pres">
      <dgm:prSet presAssocID="{F0792530-23FB-45E4-A061-5AEC0F337CD1}" presName="Name0" presStyleCnt="0">
        <dgm:presLayoutVars>
          <dgm:dir/>
          <dgm:resizeHandles val="exact"/>
        </dgm:presLayoutVars>
      </dgm:prSet>
      <dgm:spPr/>
    </dgm:pt>
    <dgm:pt modelId="{FA21821D-E317-400B-8453-C541C29F736E}" type="pres">
      <dgm:prSet presAssocID="{223A14B8-1EB7-4F86-9E81-0C9ABD7F0B06}" presName="node" presStyleLbl="node1" presStyleIdx="0" presStyleCnt="3">
        <dgm:presLayoutVars>
          <dgm:bulletEnabled val="1"/>
        </dgm:presLayoutVars>
      </dgm:prSet>
      <dgm:spPr/>
    </dgm:pt>
    <dgm:pt modelId="{4A842B07-4F4D-40B8-8A1C-C4D606A32AD8}" type="pres">
      <dgm:prSet presAssocID="{4F44464E-02CD-4854-A7E6-AD151CAA93F0}" presName="sibTrans" presStyleCnt="0"/>
      <dgm:spPr/>
    </dgm:pt>
    <dgm:pt modelId="{1AD0783B-5872-49C3-B942-D32FA850DEC2}" type="pres">
      <dgm:prSet presAssocID="{354B80FC-0C69-4630-8252-1FA6556D62A8}" presName="node" presStyleLbl="node1" presStyleIdx="1" presStyleCnt="3" custLinFactNeighborY="-61469">
        <dgm:presLayoutVars>
          <dgm:bulletEnabled val="1"/>
        </dgm:presLayoutVars>
      </dgm:prSet>
      <dgm:spPr/>
    </dgm:pt>
    <dgm:pt modelId="{3036CFF5-9BD7-4410-8801-2D702C860A80}" type="pres">
      <dgm:prSet presAssocID="{48EDD599-05D2-473D-A51E-3F8A3D6784DE}" presName="sibTrans" presStyleCnt="0"/>
      <dgm:spPr/>
    </dgm:pt>
    <dgm:pt modelId="{BB33040A-A531-4339-A020-4A9C8F03B94C}" type="pres">
      <dgm:prSet presAssocID="{4FCD40E3-A202-41CD-AA50-60CF6427511A}" presName="node" presStyleLbl="node1" presStyleIdx="2" presStyleCnt="3">
        <dgm:presLayoutVars>
          <dgm:bulletEnabled val="1"/>
        </dgm:presLayoutVars>
      </dgm:prSet>
      <dgm:spPr/>
    </dgm:pt>
  </dgm:ptLst>
  <dgm:cxnLst>
    <dgm:cxn modelId="{463D6D00-3A00-4777-83AC-9B9257CAAC17}" srcId="{F0792530-23FB-45E4-A061-5AEC0F337CD1}" destId="{354B80FC-0C69-4630-8252-1FA6556D62A8}" srcOrd="1" destOrd="0" parTransId="{929D4249-A373-4E85-9F52-41FB1A9976A4}" sibTransId="{48EDD599-05D2-473D-A51E-3F8A3D6784DE}"/>
    <dgm:cxn modelId="{E6FD6A1C-73AC-4EEF-BB20-10426097D914}" srcId="{F0792530-23FB-45E4-A061-5AEC0F337CD1}" destId="{223A14B8-1EB7-4F86-9E81-0C9ABD7F0B06}" srcOrd="0" destOrd="0" parTransId="{0C021066-A019-424F-B4D2-502D2B65C011}" sibTransId="{4F44464E-02CD-4854-A7E6-AD151CAA93F0}"/>
    <dgm:cxn modelId="{70A1A841-EBDF-4880-8DEB-67ED4E58F5BB}" type="presOf" srcId="{354B80FC-0C69-4630-8252-1FA6556D62A8}" destId="{1AD0783B-5872-49C3-B942-D32FA850DEC2}" srcOrd="0" destOrd="0" presId="urn:microsoft.com/office/officeart/2005/8/layout/hList6"/>
    <dgm:cxn modelId="{13CF656C-5693-4EED-9BCF-E4B4E13C43C3}" type="presOf" srcId="{F0792530-23FB-45E4-A061-5AEC0F337CD1}" destId="{6DA12CF4-75CB-4644-AE36-C40104F905CD}" srcOrd="0" destOrd="0" presId="urn:microsoft.com/office/officeart/2005/8/layout/hList6"/>
    <dgm:cxn modelId="{BC8CF3B3-8020-4D84-B6CB-0C33428489A3}" type="presOf" srcId="{223A14B8-1EB7-4F86-9E81-0C9ABD7F0B06}" destId="{FA21821D-E317-400B-8453-C541C29F736E}" srcOrd="0" destOrd="0" presId="urn:microsoft.com/office/officeart/2005/8/layout/hList6"/>
    <dgm:cxn modelId="{3E7A83D9-F7B0-4A27-981F-2E76DEC8D619}" type="presOf" srcId="{4FCD40E3-A202-41CD-AA50-60CF6427511A}" destId="{BB33040A-A531-4339-A020-4A9C8F03B94C}" srcOrd="0" destOrd="0" presId="urn:microsoft.com/office/officeart/2005/8/layout/hList6"/>
    <dgm:cxn modelId="{F9A3F5E2-FC15-40C3-B8FA-DD574600E1B8}" srcId="{F0792530-23FB-45E4-A061-5AEC0F337CD1}" destId="{4FCD40E3-A202-41CD-AA50-60CF6427511A}" srcOrd="2" destOrd="0" parTransId="{416A62D3-83C3-46BE-804C-35521AE79EAC}" sibTransId="{2E472B6C-CED4-44C3-84F1-C79A9E066C21}"/>
    <dgm:cxn modelId="{E4303366-1965-4C15-80A4-BC823653E874}" type="presParOf" srcId="{6DA12CF4-75CB-4644-AE36-C40104F905CD}" destId="{FA21821D-E317-400B-8453-C541C29F736E}" srcOrd="0" destOrd="0" presId="urn:microsoft.com/office/officeart/2005/8/layout/hList6"/>
    <dgm:cxn modelId="{C11A18B8-3A5D-4BFC-88AC-1D907FAE40B0}" type="presParOf" srcId="{6DA12CF4-75CB-4644-AE36-C40104F905CD}" destId="{4A842B07-4F4D-40B8-8A1C-C4D606A32AD8}" srcOrd="1" destOrd="0" presId="urn:microsoft.com/office/officeart/2005/8/layout/hList6"/>
    <dgm:cxn modelId="{1AD7E30B-51C8-4F96-A102-2E58D8352F22}" type="presParOf" srcId="{6DA12CF4-75CB-4644-AE36-C40104F905CD}" destId="{1AD0783B-5872-49C3-B942-D32FA850DEC2}" srcOrd="2" destOrd="0" presId="urn:microsoft.com/office/officeart/2005/8/layout/hList6"/>
    <dgm:cxn modelId="{96FAA718-899B-4516-BF6E-07045BE13B9C}" type="presParOf" srcId="{6DA12CF4-75CB-4644-AE36-C40104F905CD}" destId="{3036CFF5-9BD7-4410-8801-2D702C860A80}" srcOrd="3" destOrd="0" presId="urn:microsoft.com/office/officeart/2005/8/layout/hList6"/>
    <dgm:cxn modelId="{37007F44-BA17-4335-8E8C-938EAFDE19CD}" type="presParOf" srcId="{6DA12CF4-75CB-4644-AE36-C40104F905CD}" destId="{BB33040A-A531-4339-A020-4A9C8F03B94C}"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1821D-E317-400B-8453-C541C29F736E}">
      <dsp:nvSpPr>
        <dsp:cNvPr id="0" name=""/>
        <dsp:cNvSpPr/>
      </dsp:nvSpPr>
      <dsp:spPr>
        <a:xfrm rot="16200000">
          <a:off x="-955620" y="956624"/>
          <a:ext cx="4524840" cy="2611590"/>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15900" tIns="0" rIns="216297" bIns="0" numCol="1" spcCol="1270" anchor="ctr" anchorCtr="0">
          <a:noAutofit/>
        </a:bodyPr>
        <a:lstStyle/>
        <a:p>
          <a:pPr marL="0" lvl="0" indent="0" algn="ctr" defTabSz="1511300">
            <a:lnSpc>
              <a:spcPct val="90000"/>
            </a:lnSpc>
            <a:spcBef>
              <a:spcPct val="0"/>
            </a:spcBef>
            <a:spcAft>
              <a:spcPct val="35000"/>
            </a:spcAft>
            <a:buNone/>
          </a:pPr>
          <a:r>
            <a:rPr lang="en-US" sz="3400" kern="1200" dirty="0">
              <a:latin typeface="Cambria" pitchFamily="18" charset="0"/>
              <a:ea typeface="Cambria" pitchFamily="18" charset="0"/>
            </a:rPr>
            <a:t>Wavelength division multiple access</a:t>
          </a:r>
        </a:p>
      </dsp:txBody>
      <dsp:txXfrm rot="5400000">
        <a:off x="1005" y="904967"/>
        <a:ext cx="2611590" cy="2714904"/>
      </dsp:txXfrm>
    </dsp:sp>
    <dsp:sp modelId="{1AD0783B-5872-49C3-B942-D32FA850DEC2}">
      <dsp:nvSpPr>
        <dsp:cNvPr id="0" name=""/>
        <dsp:cNvSpPr/>
      </dsp:nvSpPr>
      <dsp:spPr>
        <a:xfrm rot="16200000">
          <a:off x="1851840" y="956624"/>
          <a:ext cx="4524840" cy="2611590"/>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15900" tIns="0" rIns="216297" bIns="0" numCol="1" spcCol="1270" anchor="ctr" anchorCtr="0">
          <a:noAutofit/>
        </a:bodyPr>
        <a:lstStyle/>
        <a:p>
          <a:pPr marL="0" lvl="0" indent="0" algn="ctr" defTabSz="1511300">
            <a:lnSpc>
              <a:spcPct val="90000"/>
            </a:lnSpc>
            <a:spcBef>
              <a:spcPct val="0"/>
            </a:spcBef>
            <a:spcAft>
              <a:spcPct val="35000"/>
            </a:spcAft>
            <a:buNone/>
          </a:pPr>
          <a:r>
            <a:rPr lang="en-US" sz="3400" kern="1200" dirty="0">
              <a:latin typeface="Cambria" pitchFamily="18" charset="0"/>
              <a:ea typeface="Cambria" pitchFamily="18" charset="0"/>
            </a:rPr>
            <a:t>Time division multiple access</a:t>
          </a:r>
        </a:p>
      </dsp:txBody>
      <dsp:txXfrm rot="5400000">
        <a:off x="2808465" y="904967"/>
        <a:ext cx="2611590" cy="2714904"/>
      </dsp:txXfrm>
    </dsp:sp>
    <dsp:sp modelId="{BB33040A-A531-4339-A020-4A9C8F03B94C}">
      <dsp:nvSpPr>
        <dsp:cNvPr id="0" name=""/>
        <dsp:cNvSpPr/>
      </dsp:nvSpPr>
      <dsp:spPr>
        <a:xfrm rot="16200000">
          <a:off x="4659300" y="956624"/>
          <a:ext cx="4524840" cy="2611590"/>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15900" tIns="0" rIns="216297" bIns="0" numCol="1" spcCol="1270" anchor="ctr" anchorCtr="0">
          <a:noAutofit/>
        </a:bodyPr>
        <a:lstStyle/>
        <a:p>
          <a:pPr marL="0" lvl="0" indent="0" algn="ctr" defTabSz="1511300">
            <a:lnSpc>
              <a:spcPct val="90000"/>
            </a:lnSpc>
            <a:spcBef>
              <a:spcPct val="0"/>
            </a:spcBef>
            <a:spcAft>
              <a:spcPct val="35000"/>
            </a:spcAft>
            <a:buNone/>
          </a:pPr>
          <a:r>
            <a:rPr lang="en-US" sz="3400" kern="1200" dirty="0">
              <a:latin typeface="Cambria" pitchFamily="18" charset="0"/>
              <a:ea typeface="Cambria" pitchFamily="18" charset="0"/>
            </a:rPr>
            <a:t>Code division multiple access</a:t>
          </a:r>
        </a:p>
      </dsp:txBody>
      <dsp:txXfrm rot="5400000">
        <a:off x="5615925" y="904967"/>
        <a:ext cx="2611590" cy="2714904"/>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3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3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4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4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4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4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4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4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4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8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8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8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9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9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9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9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9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9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9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1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1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1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2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2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2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2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2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3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3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3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4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4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4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4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4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4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4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2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 name="Group 43"/>
          <p:cNvGrpSpPr/>
          <p:nvPr/>
        </p:nvGrpSpPr>
        <p:grpSpPr>
          <a:xfrm>
            <a:off x="0" y="-8640"/>
            <a:ext cx="12191040" cy="6866640"/>
            <a:chOff x="0" y="-8640"/>
            <a:chExt cx="12191040" cy="6866640"/>
          </a:xfrm>
        </p:grpSpPr>
        <p:sp>
          <p:nvSpPr>
            <p:cNvPr id="14" name="Straight Connector 19"/>
            <p:cNvSpPr/>
            <p:nvPr/>
          </p:nvSpPr>
          <p:spPr>
            <a:xfrm>
              <a:off x="9370800" y="0"/>
              <a:ext cx="1219320" cy="6858000"/>
            </a:xfrm>
            <a:prstGeom prst="line">
              <a:avLst/>
            </a:prstGeom>
            <a:ln w="9525" cap="rnd">
              <a:solidFill>
                <a:srgbClr val="5FCBEF">
                  <a:alpha val="70000"/>
                </a:srgbClr>
              </a:solidFill>
              <a:round/>
            </a:ln>
          </p:spPr>
          <p:style>
            <a:lnRef idx="2">
              <a:schemeClr val="accent1"/>
            </a:lnRef>
            <a:fillRef idx="0">
              <a:schemeClr val="accent1"/>
            </a:fillRef>
            <a:effectRef idx="1">
              <a:schemeClr val="accent1"/>
            </a:effectRef>
            <a:fontRef idx="minor"/>
          </p:style>
        </p:sp>
        <p:sp>
          <p:nvSpPr>
            <p:cNvPr id="2" name="Straight Connector 20"/>
            <p:cNvSpPr/>
            <p:nvPr/>
          </p:nvSpPr>
          <p:spPr>
            <a:xfrm flipH="1">
              <a:off x="7425000" y="3681360"/>
              <a:ext cx="4763520" cy="3176640"/>
            </a:xfrm>
            <a:prstGeom prst="line">
              <a:avLst/>
            </a:prstGeom>
            <a:ln w="9525" cap="rnd">
              <a:solidFill>
                <a:srgbClr val="5FCBEF">
                  <a:alpha val="70000"/>
                </a:srgbClr>
              </a:solidFill>
              <a:round/>
            </a:ln>
          </p:spPr>
          <p:style>
            <a:lnRef idx="2">
              <a:schemeClr val="accent1"/>
            </a:lnRef>
            <a:fillRef idx="0">
              <a:schemeClr val="accent1"/>
            </a:fillRef>
            <a:effectRef idx="1">
              <a:schemeClr val="accent1"/>
            </a:effectRef>
            <a:fontRef idx="minor"/>
          </p:style>
        </p:sp>
        <p:sp>
          <p:nvSpPr>
            <p:cNvPr id="3" name="Rectangle 23"/>
            <p:cNvSpPr/>
            <p:nvPr/>
          </p:nvSpPr>
          <p:spPr>
            <a:xfrm>
              <a:off x="9181440" y="-8640"/>
              <a:ext cx="3006360" cy="686556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Rectangle 25"/>
            <p:cNvSpPr/>
            <p:nvPr/>
          </p:nvSpPr>
          <p:spPr>
            <a:xfrm>
              <a:off x="9603360" y="-8640"/>
              <a:ext cx="2587320" cy="686556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Isosceles Triangle 23"/>
            <p:cNvSpPr/>
            <p:nvPr/>
          </p:nvSpPr>
          <p:spPr>
            <a:xfrm>
              <a:off x="8932320" y="3048120"/>
              <a:ext cx="3258720" cy="3808800"/>
            </a:xfrm>
            <a:prstGeom prst="triangle">
              <a:avLst>
                <a:gd name="adj" fmla="val 100000"/>
              </a:avLst>
            </a:prstGeom>
            <a:solidFill>
              <a:schemeClr val="accent1">
                <a:lumMod val="75000"/>
                <a:alpha val="66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Rectangle 27"/>
            <p:cNvSpPr/>
            <p:nvPr/>
          </p:nvSpPr>
          <p:spPr>
            <a:xfrm>
              <a:off x="9334440" y="-8640"/>
              <a:ext cx="2853360" cy="686556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Rectangle 28"/>
            <p:cNvSpPr/>
            <p:nvPr/>
          </p:nvSpPr>
          <p:spPr>
            <a:xfrm>
              <a:off x="10898640" y="-8640"/>
              <a:ext cx="1289160" cy="686556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Rectangle 29"/>
            <p:cNvSpPr/>
            <p:nvPr/>
          </p:nvSpPr>
          <p:spPr>
            <a:xfrm>
              <a:off x="10938960" y="-8640"/>
              <a:ext cx="1248840" cy="686556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Isosceles Triangle 27"/>
            <p:cNvSpPr/>
            <p:nvPr/>
          </p:nvSpPr>
          <p:spPr>
            <a:xfrm>
              <a:off x="10371600" y="3589920"/>
              <a:ext cx="1816200" cy="3267000"/>
            </a:xfrm>
            <a:prstGeom prst="triangle">
              <a:avLst>
                <a:gd name="adj" fmla="val 100000"/>
              </a:avLst>
            </a:prstGeom>
            <a:solidFill>
              <a:schemeClr val="accent1">
                <a:lumMod val="75000"/>
                <a:alpha val="66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Isosceles Triangle 18"/>
            <p:cNvSpPr/>
            <p:nvPr/>
          </p:nvSpPr>
          <p:spPr>
            <a:xfrm>
              <a:off x="0" y="4013280"/>
              <a:ext cx="447480" cy="2843640"/>
            </a:xfrm>
            <a:prstGeom prst="triangle">
              <a:avLst>
                <a:gd name="adj" fmla="val 0"/>
              </a:avLst>
            </a:prstGeom>
            <a:solidFill>
              <a:schemeClr val="accent1">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2"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9" name="Group 43"/>
          <p:cNvGrpSpPr/>
          <p:nvPr/>
        </p:nvGrpSpPr>
        <p:grpSpPr>
          <a:xfrm>
            <a:off x="0" y="-8640"/>
            <a:ext cx="12191040" cy="6866640"/>
            <a:chOff x="0" y="-8640"/>
            <a:chExt cx="12191040" cy="6866640"/>
          </a:xfrm>
        </p:grpSpPr>
        <p:sp>
          <p:nvSpPr>
            <p:cNvPr id="50" name="Straight Connector 19"/>
            <p:cNvSpPr/>
            <p:nvPr/>
          </p:nvSpPr>
          <p:spPr>
            <a:xfrm>
              <a:off x="9370800" y="0"/>
              <a:ext cx="1219320" cy="6858000"/>
            </a:xfrm>
            <a:prstGeom prst="line">
              <a:avLst/>
            </a:prstGeom>
            <a:ln w="9525" cap="rnd">
              <a:solidFill>
                <a:srgbClr val="5FCBEF">
                  <a:alpha val="70000"/>
                </a:srgbClr>
              </a:solidFill>
              <a:round/>
            </a:ln>
          </p:spPr>
          <p:style>
            <a:lnRef idx="2">
              <a:schemeClr val="accent1"/>
            </a:lnRef>
            <a:fillRef idx="0">
              <a:schemeClr val="accent1"/>
            </a:fillRef>
            <a:effectRef idx="1">
              <a:schemeClr val="accent1"/>
            </a:effectRef>
            <a:fontRef idx="minor"/>
          </p:style>
        </p:sp>
        <p:sp>
          <p:nvSpPr>
            <p:cNvPr id="51" name="Straight Connector 20"/>
            <p:cNvSpPr/>
            <p:nvPr/>
          </p:nvSpPr>
          <p:spPr>
            <a:xfrm flipH="1">
              <a:off x="7425000" y="3681360"/>
              <a:ext cx="4763520" cy="3176640"/>
            </a:xfrm>
            <a:prstGeom prst="line">
              <a:avLst/>
            </a:prstGeom>
            <a:ln w="9525" cap="rnd">
              <a:solidFill>
                <a:srgbClr val="5FCBEF">
                  <a:alpha val="70000"/>
                </a:srgbClr>
              </a:solidFill>
              <a:round/>
            </a:ln>
          </p:spPr>
          <p:style>
            <a:lnRef idx="2">
              <a:schemeClr val="accent1"/>
            </a:lnRef>
            <a:fillRef idx="0">
              <a:schemeClr val="accent1"/>
            </a:fillRef>
            <a:effectRef idx="1">
              <a:schemeClr val="accent1"/>
            </a:effectRef>
            <a:fontRef idx="minor"/>
          </p:style>
        </p:sp>
        <p:sp>
          <p:nvSpPr>
            <p:cNvPr id="52" name="Rectangle 23"/>
            <p:cNvSpPr/>
            <p:nvPr/>
          </p:nvSpPr>
          <p:spPr>
            <a:xfrm>
              <a:off x="9181440" y="-8640"/>
              <a:ext cx="3006360" cy="686556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 name="Rectangle 25"/>
            <p:cNvSpPr/>
            <p:nvPr/>
          </p:nvSpPr>
          <p:spPr>
            <a:xfrm>
              <a:off x="9603360" y="-8640"/>
              <a:ext cx="2587320" cy="686556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4" name="Isosceles Triangle 23"/>
            <p:cNvSpPr/>
            <p:nvPr/>
          </p:nvSpPr>
          <p:spPr>
            <a:xfrm>
              <a:off x="8932320" y="3048120"/>
              <a:ext cx="3258720" cy="3808800"/>
            </a:xfrm>
            <a:prstGeom prst="triangle">
              <a:avLst>
                <a:gd name="adj" fmla="val 100000"/>
              </a:avLst>
            </a:prstGeom>
            <a:solidFill>
              <a:schemeClr val="accent1">
                <a:lumMod val="75000"/>
                <a:alpha val="66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5" name="Rectangle 27"/>
            <p:cNvSpPr/>
            <p:nvPr/>
          </p:nvSpPr>
          <p:spPr>
            <a:xfrm>
              <a:off x="9334440" y="-8640"/>
              <a:ext cx="2853360" cy="686556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6" name="Rectangle 28"/>
            <p:cNvSpPr/>
            <p:nvPr/>
          </p:nvSpPr>
          <p:spPr>
            <a:xfrm>
              <a:off x="10898640" y="-8640"/>
              <a:ext cx="1289160" cy="686556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7" name="Rectangle 29"/>
            <p:cNvSpPr/>
            <p:nvPr/>
          </p:nvSpPr>
          <p:spPr>
            <a:xfrm>
              <a:off x="10938960" y="-8640"/>
              <a:ext cx="1248840" cy="686556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8" name="Isosceles Triangle 27"/>
            <p:cNvSpPr/>
            <p:nvPr/>
          </p:nvSpPr>
          <p:spPr>
            <a:xfrm>
              <a:off x="10371600" y="3589920"/>
              <a:ext cx="1816200" cy="3267000"/>
            </a:xfrm>
            <a:prstGeom prst="triangle">
              <a:avLst>
                <a:gd name="adj" fmla="val 100000"/>
              </a:avLst>
            </a:prstGeom>
            <a:solidFill>
              <a:schemeClr val="accent1">
                <a:lumMod val="75000"/>
                <a:alpha val="66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9" name="Isosceles Triangle 18"/>
            <p:cNvSpPr/>
            <p:nvPr/>
          </p:nvSpPr>
          <p:spPr>
            <a:xfrm>
              <a:off x="0" y="4013280"/>
              <a:ext cx="447480" cy="2843640"/>
            </a:xfrm>
            <a:prstGeom prst="triangle">
              <a:avLst>
                <a:gd name="adj" fmla="val 0"/>
              </a:avLst>
            </a:prstGeom>
            <a:solidFill>
              <a:schemeClr val="accent1">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60" name="PlaceHolder 1"/>
          <p:cNvSpPr>
            <a:spLocks noGrp="1"/>
          </p:cNvSpPr>
          <p:nvPr>
            <p:ph type="title"/>
          </p:nvPr>
        </p:nvSpPr>
        <p:spPr>
          <a:xfrm>
            <a:off x="677160" y="609480"/>
            <a:ext cx="8595720" cy="131976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61" name="PlaceHolder 2"/>
          <p:cNvSpPr>
            <a:spLocks noGrp="1"/>
          </p:cNvSpPr>
          <p:nvPr>
            <p:ph type="body"/>
          </p:nvPr>
        </p:nvSpPr>
        <p:spPr>
          <a:xfrm>
            <a:off x="677160" y="2160720"/>
            <a:ext cx="2040840" cy="3879720"/>
          </a:xfrm>
          <a:prstGeom prst="rect">
            <a:avLst/>
          </a:prstGeom>
        </p:spPr>
        <p:txBody>
          <a:bodyPr lIns="0" tIns="0" rIns="0" bIns="0">
            <a:normAutofit fontScale="8000"/>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
        <p:nvSpPr>
          <p:cNvPr id="62" name="PlaceHolder 3"/>
          <p:cNvSpPr>
            <a:spLocks noGrp="1"/>
          </p:cNvSpPr>
          <p:nvPr>
            <p:ph type="body"/>
          </p:nvPr>
        </p:nvSpPr>
        <p:spPr>
          <a:xfrm>
            <a:off x="2820960" y="2160720"/>
            <a:ext cx="2040840" cy="3879720"/>
          </a:xfrm>
          <a:prstGeom prst="rect">
            <a:avLst/>
          </a:prstGeom>
        </p:spPr>
        <p:txBody>
          <a:bodyPr lIns="0" tIns="0" rIns="0" bIns="0">
            <a:normAutofit fontScale="8000"/>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9" name="Group 43"/>
          <p:cNvGrpSpPr/>
          <p:nvPr/>
        </p:nvGrpSpPr>
        <p:grpSpPr>
          <a:xfrm>
            <a:off x="0" y="-8640"/>
            <a:ext cx="12191040" cy="6866640"/>
            <a:chOff x="0" y="-8640"/>
            <a:chExt cx="12191040" cy="6866640"/>
          </a:xfrm>
        </p:grpSpPr>
        <p:sp>
          <p:nvSpPr>
            <p:cNvPr id="100" name="Straight Connector 19"/>
            <p:cNvSpPr/>
            <p:nvPr/>
          </p:nvSpPr>
          <p:spPr>
            <a:xfrm>
              <a:off x="9370800" y="0"/>
              <a:ext cx="1219320" cy="6858000"/>
            </a:xfrm>
            <a:prstGeom prst="line">
              <a:avLst/>
            </a:prstGeom>
            <a:ln w="9525" cap="rnd">
              <a:solidFill>
                <a:srgbClr val="5FCBEF">
                  <a:alpha val="70000"/>
                </a:srgbClr>
              </a:solidFill>
              <a:round/>
            </a:ln>
          </p:spPr>
          <p:style>
            <a:lnRef idx="2">
              <a:schemeClr val="accent1"/>
            </a:lnRef>
            <a:fillRef idx="0">
              <a:schemeClr val="accent1"/>
            </a:fillRef>
            <a:effectRef idx="1">
              <a:schemeClr val="accent1"/>
            </a:effectRef>
            <a:fontRef idx="minor"/>
          </p:style>
        </p:sp>
        <p:sp>
          <p:nvSpPr>
            <p:cNvPr id="101" name="Straight Connector 20"/>
            <p:cNvSpPr/>
            <p:nvPr/>
          </p:nvSpPr>
          <p:spPr>
            <a:xfrm flipH="1">
              <a:off x="7425000" y="3681360"/>
              <a:ext cx="4763520" cy="3176640"/>
            </a:xfrm>
            <a:prstGeom prst="line">
              <a:avLst/>
            </a:prstGeom>
            <a:ln w="9525" cap="rnd">
              <a:solidFill>
                <a:srgbClr val="5FCBEF">
                  <a:alpha val="70000"/>
                </a:srgbClr>
              </a:solidFill>
              <a:round/>
            </a:ln>
          </p:spPr>
          <p:style>
            <a:lnRef idx="2">
              <a:schemeClr val="accent1"/>
            </a:lnRef>
            <a:fillRef idx="0">
              <a:schemeClr val="accent1"/>
            </a:fillRef>
            <a:effectRef idx="1">
              <a:schemeClr val="accent1"/>
            </a:effectRef>
            <a:fontRef idx="minor"/>
          </p:style>
        </p:sp>
        <p:sp>
          <p:nvSpPr>
            <p:cNvPr id="102" name="Rectangle 23"/>
            <p:cNvSpPr/>
            <p:nvPr/>
          </p:nvSpPr>
          <p:spPr>
            <a:xfrm>
              <a:off x="9181440" y="-8640"/>
              <a:ext cx="3006360" cy="686556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3" name="Rectangle 25"/>
            <p:cNvSpPr/>
            <p:nvPr/>
          </p:nvSpPr>
          <p:spPr>
            <a:xfrm>
              <a:off x="9603360" y="-8640"/>
              <a:ext cx="2587320" cy="686556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4" name="Isosceles Triangle 23"/>
            <p:cNvSpPr/>
            <p:nvPr/>
          </p:nvSpPr>
          <p:spPr>
            <a:xfrm>
              <a:off x="8932320" y="3048120"/>
              <a:ext cx="3258720" cy="3808800"/>
            </a:xfrm>
            <a:prstGeom prst="triangle">
              <a:avLst>
                <a:gd name="adj" fmla="val 100000"/>
              </a:avLst>
            </a:prstGeom>
            <a:solidFill>
              <a:schemeClr val="accent1">
                <a:lumMod val="75000"/>
                <a:alpha val="66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5" name="Rectangle 27"/>
            <p:cNvSpPr/>
            <p:nvPr/>
          </p:nvSpPr>
          <p:spPr>
            <a:xfrm>
              <a:off x="9334440" y="-8640"/>
              <a:ext cx="2853360" cy="686556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6" name="Rectangle 28"/>
            <p:cNvSpPr/>
            <p:nvPr/>
          </p:nvSpPr>
          <p:spPr>
            <a:xfrm>
              <a:off x="10898640" y="-8640"/>
              <a:ext cx="1289160" cy="686556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7" name="Rectangle 29"/>
            <p:cNvSpPr/>
            <p:nvPr/>
          </p:nvSpPr>
          <p:spPr>
            <a:xfrm>
              <a:off x="10938960" y="-8640"/>
              <a:ext cx="1248840" cy="686556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8" name="Isosceles Triangle 27"/>
            <p:cNvSpPr/>
            <p:nvPr/>
          </p:nvSpPr>
          <p:spPr>
            <a:xfrm>
              <a:off x="10371600" y="3589920"/>
              <a:ext cx="1816200" cy="3267000"/>
            </a:xfrm>
            <a:prstGeom prst="triangle">
              <a:avLst>
                <a:gd name="adj" fmla="val 100000"/>
              </a:avLst>
            </a:prstGeom>
            <a:solidFill>
              <a:schemeClr val="accent1">
                <a:lumMod val="75000"/>
                <a:alpha val="66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9" name="Isosceles Triangle 18"/>
            <p:cNvSpPr/>
            <p:nvPr/>
          </p:nvSpPr>
          <p:spPr>
            <a:xfrm>
              <a:off x="0" y="4013280"/>
              <a:ext cx="447480" cy="2843640"/>
            </a:xfrm>
            <a:prstGeom prst="triangle">
              <a:avLst>
                <a:gd name="adj" fmla="val 0"/>
              </a:avLst>
            </a:prstGeom>
            <a:solidFill>
              <a:schemeClr val="accent1">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1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11"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 name="Picture 4"/>
          <p:cNvPicPr/>
          <p:nvPr/>
        </p:nvPicPr>
        <p:blipFill>
          <a:blip r:embed="rId2"/>
          <a:stretch/>
        </p:blipFill>
        <p:spPr>
          <a:xfrm>
            <a:off x="4715640" y="116640"/>
            <a:ext cx="2047320" cy="2015280"/>
          </a:xfrm>
          <a:prstGeom prst="rect">
            <a:avLst/>
          </a:prstGeom>
          <a:ln w="0">
            <a:noFill/>
          </a:ln>
        </p:spPr>
      </p:pic>
      <p:sp>
        <p:nvSpPr>
          <p:cNvPr id="149" name="Content Placeholder 6"/>
          <p:cNvSpPr/>
          <p:nvPr/>
        </p:nvSpPr>
        <p:spPr>
          <a:xfrm>
            <a:off x="825480" y="2132640"/>
            <a:ext cx="10540080" cy="441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41"/>
              </a:spcBef>
              <a:tabLst>
                <a:tab pos="0" algn="l"/>
              </a:tabLst>
            </a:pPr>
            <a:r>
              <a:rPr lang="en-US" sz="2800" b="1" strike="noStrike" spc="-1" dirty="0">
                <a:solidFill>
                  <a:srgbClr val="000000"/>
                </a:solidFill>
                <a:latin typeface="Calibri"/>
                <a:ea typeface="DejaVu Sans"/>
              </a:rPr>
              <a:t>A </a:t>
            </a:r>
            <a:endParaRPr lang="en-IN" sz="2800" b="0" strike="noStrike" spc="-1" dirty="0">
              <a:latin typeface="Arial"/>
            </a:endParaRPr>
          </a:p>
          <a:p>
            <a:pPr algn="ctr">
              <a:lnSpc>
                <a:spcPct val="100000"/>
              </a:lnSpc>
              <a:spcBef>
                <a:spcPts val="641"/>
              </a:spcBef>
              <a:tabLst>
                <a:tab pos="0" algn="l"/>
              </a:tabLst>
            </a:pPr>
            <a:r>
              <a:rPr lang="en-US" sz="2800" b="1" strike="noStrike" spc="-1" dirty="0">
                <a:solidFill>
                  <a:srgbClr val="000000"/>
                </a:solidFill>
                <a:latin typeface="Calibri"/>
                <a:ea typeface="DejaVu Sans"/>
              </a:rPr>
              <a:t>Project</a:t>
            </a:r>
            <a:endParaRPr lang="en-IN" sz="2800" b="0" strike="noStrike" spc="-1" dirty="0">
              <a:latin typeface="Arial"/>
            </a:endParaRPr>
          </a:p>
          <a:p>
            <a:pPr algn="ctr">
              <a:lnSpc>
                <a:spcPct val="100000"/>
              </a:lnSpc>
              <a:spcBef>
                <a:spcPts val="641"/>
              </a:spcBef>
              <a:tabLst>
                <a:tab pos="0" algn="l"/>
              </a:tabLst>
            </a:pPr>
            <a:r>
              <a:rPr lang="en-US" sz="2800" b="1" strike="noStrike" spc="-1" dirty="0">
                <a:solidFill>
                  <a:srgbClr val="000000"/>
                </a:solidFill>
                <a:latin typeface="Calibri"/>
                <a:ea typeface="DejaVu Sans"/>
              </a:rPr>
              <a:t>On</a:t>
            </a:r>
            <a:endParaRPr lang="en-IN" sz="2800" b="0" strike="noStrike" spc="-1" dirty="0">
              <a:latin typeface="Arial"/>
            </a:endParaRPr>
          </a:p>
          <a:p>
            <a:pPr algn="ctr">
              <a:lnSpc>
                <a:spcPct val="100000"/>
              </a:lnSpc>
              <a:spcBef>
                <a:spcPts val="641"/>
              </a:spcBef>
              <a:tabLst>
                <a:tab pos="0" algn="l"/>
              </a:tabLst>
            </a:pPr>
            <a:r>
              <a:rPr lang="en-US" sz="2800" b="1" strike="noStrike" spc="-1" dirty="0">
                <a:solidFill>
                  <a:srgbClr val="000000"/>
                </a:solidFill>
                <a:latin typeface="Calibri"/>
                <a:ea typeface="DejaVu Sans"/>
              </a:rPr>
              <a:t>Design issues of optical code division multiple access system</a:t>
            </a:r>
            <a:endParaRPr lang="en-IN" sz="2800" b="0" strike="noStrike" spc="-1" dirty="0">
              <a:latin typeface="Arial"/>
            </a:endParaRPr>
          </a:p>
          <a:p>
            <a:pPr algn="ctr">
              <a:lnSpc>
                <a:spcPct val="100000"/>
              </a:lnSpc>
              <a:spcBef>
                <a:spcPts val="641"/>
              </a:spcBef>
              <a:tabLst>
                <a:tab pos="0" algn="l"/>
              </a:tabLst>
            </a:pPr>
            <a:r>
              <a:rPr lang="en-US" sz="2800" b="1" strike="noStrike" spc="-1" dirty="0">
                <a:solidFill>
                  <a:srgbClr val="000000"/>
                </a:solidFill>
                <a:latin typeface="Calibri"/>
                <a:ea typeface="DejaVu Sans"/>
              </a:rPr>
              <a:t>Under the supervision of</a:t>
            </a:r>
            <a:endParaRPr lang="en-IN" sz="2800" b="0" strike="noStrike" spc="-1" dirty="0">
              <a:latin typeface="Arial"/>
            </a:endParaRPr>
          </a:p>
          <a:p>
            <a:pPr algn="ctr">
              <a:lnSpc>
                <a:spcPct val="100000"/>
              </a:lnSpc>
              <a:spcBef>
                <a:spcPts val="641"/>
              </a:spcBef>
              <a:tabLst>
                <a:tab pos="0" algn="l"/>
              </a:tabLst>
            </a:pPr>
            <a:r>
              <a:rPr lang="en-US" sz="2800" b="1" strike="noStrike" spc="-1" dirty="0">
                <a:solidFill>
                  <a:srgbClr val="000000"/>
                </a:solidFill>
                <a:latin typeface="Calibri"/>
                <a:ea typeface="DejaVu Sans"/>
              </a:rPr>
              <a:t>Dr. K.S. Bhatia</a:t>
            </a:r>
            <a:endParaRPr lang="en-IN" sz="2800" b="0" strike="noStrike" spc="-1" dirty="0">
              <a:latin typeface="Arial"/>
            </a:endParaRPr>
          </a:p>
          <a:p>
            <a:pPr algn="ctr">
              <a:lnSpc>
                <a:spcPct val="100000"/>
              </a:lnSpc>
              <a:spcBef>
                <a:spcPts val="641"/>
              </a:spcBef>
              <a:tabLst>
                <a:tab pos="0" algn="l"/>
              </a:tabLst>
            </a:pPr>
            <a:r>
              <a:rPr lang="en-US" sz="2400" b="1" strike="noStrike" spc="-1" dirty="0">
                <a:solidFill>
                  <a:srgbClr val="000000"/>
                </a:solidFill>
                <a:latin typeface="Calibri"/>
                <a:ea typeface="DejaVu Sans"/>
              </a:rPr>
              <a:t>Department of Electronics and Communication Engineering</a:t>
            </a:r>
            <a:endParaRPr lang="en-IN" sz="2400" b="0" strike="noStrike" spc="-1" dirty="0">
              <a:latin typeface="Arial"/>
            </a:endParaRPr>
          </a:p>
          <a:p>
            <a:pPr algn="ctr">
              <a:lnSpc>
                <a:spcPct val="100000"/>
              </a:lnSpc>
              <a:spcBef>
                <a:spcPts val="641"/>
              </a:spcBef>
              <a:tabLst>
                <a:tab pos="0" algn="l"/>
              </a:tabLst>
            </a:pPr>
            <a:r>
              <a:rPr lang="en-US" sz="2400" b="1" strike="noStrike" spc="-1" dirty="0">
                <a:solidFill>
                  <a:srgbClr val="000000"/>
                </a:solidFill>
                <a:latin typeface="Calibri"/>
                <a:ea typeface="DejaVu Sans"/>
              </a:rPr>
              <a:t>GBPIET</a:t>
            </a:r>
            <a:endParaRPr lang="en-IN" sz="2400" b="0" strike="noStrike" spc="-1" dirty="0">
              <a:latin typeface="Arial"/>
            </a:endParaRPr>
          </a:p>
          <a:p>
            <a:pPr algn="ctr">
              <a:lnSpc>
                <a:spcPct val="100000"/>
              </a:lnSpc>
              <a:spcBef>
                <a:spcPts val="641"/>
              </a:spcBef>
              <a:tabLst>
                <a:tab pos="0" algn="l"/>
              </a:tabLst>
            </a:pPr>
            <a:r>
              <a:rPr lang="en-US" sz="2400" b="1" strike="noStrike" spc="-1" dirty="0">
                <a:solidFill>
                  <a:srgbClr val="000000"/>
                </a:solidFill>
                <a:latin typeface="Calibri"/>
                <a:ea typeface="DejaVu Sans"/>
              </a:rPr>
              <a:t>Submitted By- Bhawna </a:t>
            </a:r>
            <a:r>
              <a:rPr lang="en-US" sz="2400" b="1" strike="noStrike" spc="-1" dirty="0" err="1">
                <a:solidFill>
                  <a:srgbClr val="000000"/>
                </a:solidFill>
                <a:latin typeface="Calibri"/>
                <a:ea typeface="DejaVu Sans"/>
              </a:rPr>
              <a:t>Paliwal</a:t>
            </a:r>
            <a:r>
              <a:rPr lang="en-US" sz="2400" b="1" strike="noStrike" spc="-1" dirty="0">
                <a:solidFill>
                  <a:srgbClr val="000000"/>
                </a:solidFill>
                <a:latin typeface="Calibri"/>
                <a:ea typeface="DejaVu Sans"/>
              </a:rPr>
              <a:t>, </a:t>
            </a:r>
            <a:r>
              <a:rPr lang="en-US" sz="2400" b="1" strike="noStrike" spc="-1" dirty="0" err="1">
                <a:solidFill>
                  <a:srgbClr val="000000"/>
                </a:solidFill>
                <a:latin typeface="Calibri"/>
                <a:ea typeface="DejaVu Sans"/>
              </a:rPr>
              <a:t>Chandresh</a:t>
            </a:r>
            <a:r>
              <a:rPr lang="en-US" sz="2400" b="1" strike="noStrike" spc="-1" dirty="0">
                <a:solidFill>
                  <a:srgbClr val="000000"/>
                </a:solidFill>
                <a:latin typeface="Calibri"/>
                <a:ea typeface="DejaVu Sans"/>
              </a:rPr>
              <a:t> Pandey , Divya Pant</a:t>
            </a:r>
            <a:endParaRPr lang="en-IN" sz="2400" b="0" strike="noStrike" spc="-1" dirty="0">
              <a:latin typeface="Arial"/>
            </a:endParaRPr>
          </a:p>
          <a:p>
            <a:pPr algn="ctr">
              <a:lnSpc>
                <a:spcPct val="100000"/>
              </a:lnSpc>
              <a:spcBef>
                <a:spcPts val="641"/>
              </a:spcBef>
              <a:tabLst>
                <a:tab pos="0" algn="l"/>
              </a:tabLst>
            </a:pPr>
            <a:endParaRPr lang="en-IN" sz="2400" b="0" strike="noStrike" spc="-1" dirty="0">
              <a:latin typeface="Arial"/>
            </a:endParaRPr>
          </a:p>
          <a:p>
            <a:pPr algn="ctr">
              <a:lnSpc>
                <a:spcPct val="100000"/>
              </a:lnSpc>
              <a:spcBef>
                <a:spcPts val="641"/>
              </a:spcBef>
              <a:tabLst>
                <a:tab pos="0" algn="l"/>
              </a:tabLst>
            </a:pPr>
            <a:endParaRPr lang="en-IN" sz="2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ontent Placeholder 2_4"/>
          <p:cNvSpPr/>
          <p:nvPr/>
        </p:nvSpPr>
        <p:spPr>
          <a:xfrm>
            <a:off x="360000" y="0"/>
            <a:ext cx="11699280" cy="6714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360000" indent="-342000" algn="just">
              <a:lnSpc>
                <a:spcPct val="100000"/>
              </a:lnSpc>
              <a:spcBef>
                <a:spcPts val="499"/>
              </a:spcBef>
              <a:spcAft>
                <a:spcPts val="150"/>
              </a:spcAft>
              <a:buClr>
                <a:srgbClr val="000000"/>
              </a:buClr>
              <a:buFont typeface="Wingdings" charset="2"/>
              <a:buChar char=""/>
            </a:pPr>
            <a:endParaRPr lang="en-IN" sz="1800" b="0" strike="noStrike" spc="-1">
              <a:latin typeface="Arial"/>
            </a:endParaRPr>
          </a:p>
          <a:p>
            <a:pPr marL="360000" indent="-342000" algn="just">
              <a:lnSpc>
                <a:spcPct val="100000"/>
              </a:lnSpc>
              <a:spcBef>
                <a:spcPts val="499"/>
              </a:spcBef>
              <a:spcAft>
                <a:spcPts val="150"/>
              </a:spcAft>
              <a:buClr>
                <a:srgbClr val="000000"/>
              </a:buClr>
              <a:buFont typeface="Wingdings" charset="2"/>
              <a:buChar char=""/>
            </a:pPr>
            <a:endParaRPr lang="en-IN" sz="1800" b="0" strike="noStrike" spc="-1">
              <a:latin typeface="Arial"/>
            </a:endParaRPr>
          </a:p>
        </p:txBody>
      </p:sp>
      <p:sp>
        <p:nvSpPr>
          <p:cNvPr id="176" name="TextBox 175"/>
          <p:cNvSpPr txBox="1"/>
          <p:nvPr/>
        </p:nvSpPr>
        <p:spPr>
          <a:xfrm>
            <a:off x="540000" y="1125415"/>
            <a:ext cx="10972440" cy="5588585"/>
          </a:xfrm>
          <a:prstGeom prst="rect">
            <a:avLst/>
          </a:prstGeom>
          <a:noFill/>
          <a:ln w="0">
            <a:noFill/>
          </a:ln>
        </p:spPr>
        <p:txBody>
          <a:bodyPr lIns="0" tIns="0" rIns="0" bIns="0">
            <a:normAutofit fontScale="99500"/>
          </a:bodyPr>
          <a:lstStyle/>
          <a:p>
            <a:pPr marL="450900" indent="-342900" algn="just">
              <a:lnSpc>
                <a:spcPct val="100000"/>
              </a:lnSpc>
              <a:spcBef>
                <a:spcPts val="499"/>
              </a:spcBef>
              <a:spcAft>
                <a:spcPts val="150"/>
              </a:spcAft>
              <a:buClr>
                <a:srgbClr val="000000"/>
              </a:buClr>
              <a:buSzPct val="59000"/>
              <a:buFont typeface="Wingdings" panose="05000000000000000000" pitchFamily="2" charset="2"/>
              <a:buChar char="v"/>
            </a:pPr>
            <a:r>
              <a:rPr lang="en-US" sz="2000" b="1" strike="noStrike" spc="-1" dirty="0">
                <a:solidFill>
                  <a:srgbClr val="000000"/>
                </a:solidFill>
                <a:latin typeface="Cambria"/>
                <a:ea typeface="Cambria"/>
              </a:rPr>
              <a:t> </a:t>
            </a:r>
            <a:r>
              <a:rPr lang="fr-FR" b="1" strike="noStrike" spc="-1" dirty="0">
                <a:solidFill>
                  <a:srgbClr val="000000"/>
                </a:solidFill>
                <a:ea typeface="Cambria"/>
              </a:rPr>
              <a:t>SALEHI JA (1989) </a:t>
            </a:r>
            <a:r>
              <a:rPr lang="en-US" b="0" strike="noStrike" spc="-1" dirty="0">
                <a:solidFill>
                  <a:srgbClr val="000000"/>
                </a:solidFill>
                <a:ea typeface="Cambria"/>
              </a:rPr>
              <a:t>explained fiber-optic code division multiple-access (FO-CDMA) communications techniques. A new class of codes(signature sequences), namely, optical orthogonal codes (OOC’s), that are suitable for FO-CDMA are introduced. An experiment that shows the desired auto- and cross correlation properties of these codes and their use in FO-CDMA is reported</a:t>
            </a:r>
            <a:endParaRPr lang="en-IN" b="0" strike="noStrike" spc="-1" dirty="0"/>
          </a:p>
          <a:p>
            <a:pPr marL="432000" indent="-324000" algn="just">
              <a:lnSpc>
                <a:spcPct val="100000"/>
              </a:lnSpc>
              <a:spcBef>
                <a:spcPts val="499"/>
              </a:spcBef>
              <a:spcAft>
                <a:spcPts val="150"/>
              </a:spcAft>
              <a:buClr>
                <a:srgbClr val="000000"/>
              </a:buClr>
              <a:buSzPct val="45000"/>
              <a:buFont typeface="Wingdings" charset="2"/>
              <a:buChar char=""/>
            </a:pPr>
            <a:endParaRPr lang="en-IN" b="0" strike="noStrike" spc="-1" dirty="0"/>
          </a:p>
          <a:p>
            <a:pPr marL="450900" indent="-342900" algn="just">
              <a:lnSpc>
                <a:spcPct val="100000"/>
              </a:lnSpc>
              <a:spcBef>
                <a:spcPts val="499"/>
              </a:spcBef>
              <a:spcAft>
                <a:spcPts val="150"/>
              </a:spcAft>
              <a:buClr>
                <a:srgbClr val="000000"/>
              </a:buClr>
              <a:buSzPct val="65000"/>
              <a:buFont typeface="Wingdings" panose="05000000000000000000" pitchFamily="2" charset="2"/>
              <a:buChar char="v"/>
            </a:pPr>
            <a:r>
              <a:rPr lang="en-US" b="1" strike="noStrike" spc="-1" dirty="0">
                <a:solidFill>
                  <a:srgbClr val="000000"/>
                </a:solidFill>
                <a:ea typeface="Cambria"/>
              </a:rPr>
              <a:t> D.ZACCARIN, AND M.KAVEHRAD(1993). </a:t>
            </a:r>
            <a:r>
              <a:rPr lang="en-US" b="0" strike="noStrike" spc="-1" dirty="0">
                <a:solidFill>
                  <a:srgbClr val="000000"/>
                </a:solidFill>
                <a:ea typeface="Cambria"/>
              </a:rPr>
              <a:t>explained an optical code-division multiple access (CDMA) system based on amplitude spectral encoding of low-cost broadband sources such as light-emitting diodes. The proposed system uses a standard non dispersive lens-grating apparatus, and simple direct-detection receivers.</a:t>
            </a:r>
            <a:endParaRPr lang="en-IN" b="0" strike="noStrike" spc="-1" dirty="0"/>
          </a:p>
          <a:p>
            <a:pPr marL="432000" indent="-324000" algn="just">
              <a:lnSpc>
                <a:spcPct val="100000"/>
              </a:lnSpc>
              <a:spcBef>
                <a:spcPts val="499"/>
              </a:spcBef>
              <a:spcAft>
                <a:spcPts val="150"/>
              </a:spcAft>
              <a:buClr>
                <a:srgbClr val="000000"/>
              </a:buClr>
              <a:buSzPct val="45000"/>
              <a:buFont typeface="Wingdings" charset="2"/>
              <a:buChar char=""/>
            </a:pPr>
            <a:endParaRPr lang="en-IN" b="0" strike="noStrike" spc="-1" dirty="0"/>
          </a:p>
          <a:p>
            <a:pPr marL="450900" indent="-342900" algn="just">
              <a:lnSpc>
                <a:spcPct val="100000"/>
              </a:lnSpc>
              <a:spcBef>
                <a:spcPts val="499"/>
              </a:spcBef>
              <a:spcAft>
                <a:spcPts val="150"/>
              </a:spcAft>
              <a:buClr>
                <a:srgbClr val="000000"/>
              </a:buClr>
              <a:buSzPct val="64000"/>
              <a:buFont typeface="Wingdings" panose="05000000000000000000" pitchFamily="2" charset="2"/>
              <a:buChar char="v"/>
            </a:pPr>
            <a:r>
              <a:rPr lang="en-US" b="1" strike="noStrike" spc="-1" dirty="0">
                <a:solidFill>
                  <a:srgbClr val="000000"/>
                </a:solidFill>
                <a:ea typeface="Cambria"/>
              </a:rPr>
              <a:t> MONGA H,RS </a:t>
            </a:r>
            <a:r>
              <a:rPr lang="en-US" b="1" strike="noStrike" spc="-1" dirty="0" err="1">
                <a:solidFill>
                  <a:srgbClr val="000000"/>
                </a:solidFill>
                <a:ea typeface="Cambria"/>
              </a:rPr>
              <a:t>kaler</a:t>
            </a:r>
            <a:r>
              <a:rPr lang="en-US" b="1" strike="noStrike" spc="-1" dirty="0">
                <a:solidFill>
                  <a:srgbClr val="000000"/>
                </a:solidFill>
                <a:ea typeface="Cambria"/>
              </a:rPr>
              <a:t> (2010).</a:t>
            </a:r>
            <a:r>
              <a:rPr lang="en-US" b="0" strike="noStrike" spc="-1" dirty="0">
                <a:solidFill>
                  <a:srgbClr val="000000"/>
                </a:solidFill>
                <a:ea typeface="Cambria"/>
              </a:rPr>
              <a:t>studied and analyzed the spectrally encoding/ decoding OCDMA system for different lengths of fiber in terms of quality factor (Q) and bit error rate (BER) performance. The performance characteristics like bit error rate, eye diagrams and eye closure penalty at the output are studied by simulating for different lengths of fiber. </a:t>
            </a:r>
            <a:endParaRPr lang="en-IN" b="0" strike="noStrike" spc="-1" dirty="0"/>
          </a:p>
          <a:p>
            <a:pPr marL="432000" indent="-324000" algn="just">
              <a:lnSpc>
                <a:spcPct val="100000"/>
              </a:lnSpc>
              <a:spcBef>
                <a:spcPts val="499"/>
              </a:spcBef>
              <a:spcAft>
                <a:spcPts val="150"/>
              </a:spcAft>
              <a:buClr>
                <a:srgbClr val="000000"/>
              </a:buClr>
              <a:buSzPct val="45000"/>
              <a:buFont typeface="Wingdings" charset="2"/>
              <a:buChar char=""/>
            </a:pPr>
            <a:endParaRPr lang="en-IN" sz="18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ontent Placeholder 2_5"/>
          <p:cNvSpPr/>
          <p:nvPr/>
        </p:nvSpPr>
        <p:spPr>
          <a:xfrm>
            <a:off x="610559" y="361742"/>
            <a:ext cx="9648807" cy="59988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93000"/>
          </a:bodyPr>
          <a:lstStyle/>
          <a:p>
            <a:pPr marL="409680" indent="-456120" algn="just">
              <a:lnSpc>
                <a:spcPct val="110000"/>
              </a:lnSpc>
              <a:spcBef>
                <a:spcPts val="601"/>
              </a:spcBef>
              <a:buClr>
                <a:srgbClr val="000000"/>
              </a:buClr>
              <a:buFont typeface="Wingdings" charset="2"/>
              <a:buChar char=""/>
            </a:pPr>
            <a:r>
              <a:rPr lang="en-US" sz="1600" b="1" strike="noStrike" spc="-1" dirty="0">
                <a:solidFill>
                  <a:srgbClr val="000000"/>
                </a:solidFill>
                <a:latin typeface="Arial" panose="020B0604020202020204" pitchFamily="34" charset="0"/>
                <a:ea typeface="Cambria"/>
                <a:cs typeface="Arial" panose="020B0604020202020204" pitchFamily="34" charset="0"/>
              </a:rPr>
              <a:t>JAWEDA.SALEHI(1989) </a:t>
            </a:r>
            <a:r>
              <a:rPr lang="en-US" sz="1600" b="0" strike="noStrike" spc="-1" dirty="0">
                <a:solidFill>
                  <a:srgbClr val="000000"/>
                </a:solidFill>
                <a:latin typeface="Arial" panose="020B0604020202020204" pitchFamily="34" charset="0"/>
                <a:ea typeface="Cambria"/>
                <a:cs typeface="Arial" panose="020B0604020202020204" pitchFamily="34" charset="0"/>
              </a:rPr>
              <a:t>introduced optical orthogonal codes for OCDMA. He reported the desirable auto-correlation and cross-correlation properties for the codes used. Further, introduced the optical disk patterns to represent the optical orthogonal codes (OOC’s) and to derive the probability density functions of any two interfering users.  </a:t>
            </a:r>
            <a:endParaRPr lang="en-IN" sz="1600" b="0" strike="noStrike" spc="-1" dirty="0">
              <a:latin typeface="Arial" panose="020B0604020202020204" pitchFamily="34" charset="0"/>
              <a:cs typeface="Arial" panose="020B0604020202020204" pitchFamily="34" charset="0"/>
            </a:endParaRPr>
          </a:p>
          <a:p>
            <a:pPr algn="just">
              <a:lnSpc>
                <a:spcPct val="110000"/>
              </a:lnSpc>
              <a:spcBef>
                <a:spcPts val="601"/>
              </a:spcBef>
            </a:pPr>
            <a:endParaRPr lang="en-IN" sz="1600" b="0" strike="noStrike" spc="-1" dirty="0">
              <a:latin typeface="Arial" panose="020B0604020202020204" pitchFamily="34" charset="0"/>
              <a:cs typeface="Arial" panose="020B0604020202020204" pitchFamily="34" charset="0"/>
            </a:endParaRPr>
          </a:p>
          <a:p>
            <a:pPr marL="409680" indent="-456120" algn="just">
              <a:lnSpc>
                <a:spcPct val="110000"/>
              </a:lnSpc>
              <a:spcBef>
                <a:spcPts val="601"/>
              </a:spcBef>
              <a:buClr>
                <a:srgbClr val="000000"/>
              </a:buClr>
              <a:buFont typeface="Wingdings" charset="2"/>
              <a:buChar char=""/>
            </a:pPr>
            <a:r>
              <a:rPr lang="en-US" sz="1600" b="1" strike="noStrike" spc="-1" dirty="0">
                <a:solidFill>
                  <a:srgbClr val="000000"/>
                </a:solidFill>
                <a:latin typeface="Arial" panose="020B0604020202020204" pitchFamily="34" charset="0"/>
                <a:ea typeface="Cambria"/>
                <a:cs typeface="Arial" panose="020B0604020202020204" pitchFamily="34" charset="0"/>
              </a:rPr>
              <a:t>SALEHIAND BRACKETT(1989) </a:t>
            </a:r>
            <a:r>
              <a:rPr lang="en-US" sz="1600" b="0" strike="noStrike" spc="-1" dirty="0">
                <a:solidFill>
                  <a:srgbClr val="000000"/>
                </a:solidFill>
                <a:latin typeface="Arial" panose="020B0604020202020204" pitchFamily="34" charset="0"/>
                <a:ea typeface="Cambria"/>
                <a:cs typeface="Arial" panose="020B0604020202020204" pitchFamily="34" charset="0"/>
              </a:rPr>
              <a:t>introduced the BER of OCDMA system with OOC’s as a function of data rate, code length, code weight, number of users, and receiver threshold. Further, the use of optical hard limiter to reduce the multiple access interference was introduced. </a:t>
            </a:r>
            <a:endParaRPr lang="en-IN" sz="1600" b="0" strike="noStrike" spc="-1" dirty="0">
              <a:latin typeface="Arial" panose="020B0604020202020204" pitchFamily="34" charset="0"/>
              <a:cs typeface="Arial" panose="020B0604020202020204" pitchFamily="34" charset="0"/>
            </a:endParaRPr>
          </a:p>
          <a:p>
            <a:pPr algn="just">
              <a:lnSpc>
                <a:spcPct val="110000"/>
              </a:lnSpc>
              <a:spcBef>
                <a:spcPts val="601"/>
              </a:spcBef>
            </a:pPr>
            <a:endParaRPr lang="en-IN" sz="1600" b="0" strike="noStrike" spc="-1" dirty="0">
              <a:latin typeface="Arial" panose="020B0604020202020204" pitchFamily="34" charset="0"/>
              <a:cs typeface="Arial" panose="020B0604020202020204" pitchFamily="34" charset="0"/>
            </a:endParaRPr>
          </a:p>
          <a:p>
            <a:pPr marL="409680" indent="-408600" algn="just">
              <a:lnSpc>
                <a:spcPct val="110000"/>
              </a:lnSpc>
              <a:spcBef>
                <a:spcPts val="601"/>
              </a:spcBef>
              <a:buClr>
                <a:srgbClr val="000000"/>
              </a:buClr>
              <a:buFont typeface="Wingdings" charset="2"/>
              <a:buChar char=""/>
            </a:pPr>
            <a:r>
              <a:rPr lang="en-US" sz="1600" b="1" strike="noStrike" spc="-1" dirty="0">
                <a:solidFill>
                  <a:srgbClr val="000000"/>
                </a:solidFill>
                <a:latin typeface="Arial" panose="020B0604020202020204" pitchFamily="34" charset="0"/>
                <a:ea typeface="Cambria"/>
                <a:cs typeface="Arial" panose="020B0604020202020204" pitchFamily="34" charset="0"/>
              </a:rPr>
              <a:t>E.INATYETAL. </a:t>
            </a:r>
            <a:r>
              <a:rPr lang="en-US" sz="1600" b="0" strike="noStrike" spc="-1" dirty="0">
                <a:solidFill>
                  <a:srgbClr val="000000"/>
                </a:solidFill>
                <a:latin typeface="Arial" panose="020B0604020202020204" pitchFamily="34" charset="0"/>
                <a:ea typeface="Cambria"/>
                <a:cs typeface="Arial" panose="020B0604020202020204" pitchFamily="34" charset="0"/>
              </a:rPr>
              <a:t> Presented a bit rate flexible optical fast frequency hopping CDMA system architecture using a sequence of fiber Bragg gratings (FBGs).</a:t>
            </a:r>
            <a:endParaRPr lang="en-IN" sz="1600" b="0" strike="noStrike" spc="-1" dirty="0">
              <a:latin typeface="Arial" panose="020B0604020202020204" pitchFamily="34" charset="0"/>
              <a:cs typeface="Arial" panose="020B0604020202020204" pitchFamily="34" charset="0"/>
            </a:endParaRPr>
          </a:p>
          <a:p>
            <a:pPr algn="just">
              <a:lnSpc>
                <a:spcPct val="110000"/>
              </a:lnSpc>
              <a:spcBef>
                <a:spcPts val="601"/>
              </a:spcBef>
            </a:pPr>
            <a:endParaRPr lang="en-IN" sz="1600" b="0" strike="noStrike" spc="-1" dirty="0">
              <a:latin typeface="Arial" panose="020B0604020202020204" pitchFamily="34" charset="0"/>
              <a:cs typeface="Arial" panose="020B0604020202020204" pitchFamily="34" charset="0"/>
            </a:endParaRPr>
          </a:p>
          <a:p>
            <a:pPr marL="409680" indent="-456120" algn="just">
              <a:lnSpc>
                <a:spcPct val="110000"/>
              </a:lnSpc>
              <a:spcBef>
                <a:spcPts val="601"/>
              </a:spcBef>
              <a:buClr>
                <a:srgbClr val="000000"/>
              </a:buClr>
              <a:buFont typeface="Wingdings" charset="2"/>
              <a:buChar char=""/>
            </a:pPr>
            <a:r>
              <a:rPr lang="en-US" sz="1600" b="1" strike="noStrike" spc="-1" dirty="0">
                <a:solidFill>
                  <a:srgbClr val="000000"/>
                </a:solidFill>
                <a:latin typeface="Arial" panose="020B0604020202020204" pitchFamily="34" charset="0"/>
                <a:ea typeface="Cambria"/>
                <a:cs typeface="Arial" panose="020B0604020202020204" pitchFamily="34" charset="0"/>
              </a:rPr>
              <a:t> PRUCNAL, SANTORO,AND FAN, (1986) </a:t>
            </a:r>
            <a:r>
              <a:rPr lang="en-US" sz="1600" b="0" strike="noStrike" spc="-1" dirty="0">
                <a:solidFill>
                  <a:srgbClr val="000000"/>
                </a:solidFill>
                <a:latin typeface="Arial" panose="020B0604020202020204" pitchFamily="34" charset="0"/>
                <a:ea typeface="Cambria"/>
                <a:cs typeface="Arial" panose="020B0604020202020204" pitchFamily="34" charset="0"/>
              </a:rPr>
              <a:t>It showed CDMA  can be implemented on optical </a:t>
            </a:r>
            <a:r>
              <a:rPr lang="en-US" sz="1600" b="0" strike="noStrike" spc="-1" dirty="0" err="1">
                <a:solidFill>
                  <a:srgbClr val="000000"/>
                </a:solidFill>
                <a:latin typeface="Arial" panose="020B0604020202020204" pitchFamily="34" charset="0"/>
                <a:ea typeface="Cambria"/>
                <a:cs typeface="Arial" panose="020B0604020202020204" pitchFamily="34" charset="0"/>
              </a:rPr>
              <a:t>fibres</a:t>
            </a:r>
            <a:r>
              <a:rPr lang="en-US" sz="1600" b="0" strike="noStrike" spc="-1" dirty="0">
                <a:solidFill>
                  <a:srgbClr val="000000"/>
                </a:solidFill>
                <a:latin typeface="Arial" panose="020B0604020202020204" pitchFamily="34" charset="0"/>
                <a:ea typeface="Cambria"/>
                <a:cs typeface="Arial" panose="020B0604020202020204" pitchFamily="34" charset="0"/>
              </a:rPr>
              <a:t> using optical delay line  and showed the wide bandwidth channel required by CDMA for a synchronous access to a LAN can be provided by  </a:t>
            </a:r>
            <a:r>
              <a:rPr lang="en-US" sz="1600" b="0" strike="noStrike" spc="-1" dirty="0" err="1">
                <a:solidFill>
                  <a:srgbClr val="000000"/>
                </a:solidFill>
                <a:latin typeface="Arial" panose="020B0604020202020204" pitchFamily="34" charset="0"/>
                <a:ea typeface="Cambria"/>
                <a:cs typeface="Arial" panose="020B0604020202020204" pitchFamily="34" charset="0"/>
              </a:rPr>
              <a:t>fibre</a:t>
            </a:r>
            <a:r>
              <a:rPr lang="en-US" sz="1600" b="0" strike="noStrike" spc="-1" dirty="0">
                <a:solidFill>
                  <a:srgbClr val="000000"/>
                </a:solidFill>
                <a:latin typeface="Arial" panose="020B0604020202020204" pitchFamily="34" charset="0"/>
                <a:ea typeface="Cambria"/>
                <a:cs typeface="Arial" panose="020B0604020202020204" pitchFamily="34" charset="0"/>
              </a:rPr>
              <a:t> optic channel </a:t>
            </a:r>
            <a:r>
              <a:rPr lang="en-US" sz="1600" b="1" strike="noStrike" spc="-1" dirty="0">
                <a:solidFill>
                  <a:srgbClr val="000000"/>
                </a:solidFill>
                <a:latin typeface="Arial" panose="020B0604020202020204" pitchFamily="34" charset="0"/>
                <a:ea typeface="Cambria"/>
                <a:cs typeface="Arial" panose="020B0604020202020204" pitchFamily="34" charset="0"/>
              </a:rPr>
              <a:t>. </a:t>
            </a:r>
          </a:p>
          <a:p>
            <a:pPr algn="just">
              <a:lnSpc>
                <a:spcPct val="110000"/>
              </a:lnSpc>
              <a:spcBef>
                <a:spcPts val="601"/>
              </a:spcBef>
              <a:buClr>
                <a:srgbClr val="000000"/>
              </a:buClr>
            </a:pPr>
            <a:endParaRPr lang="en-US" sz="1600" b="1" strike="noStrike" spc="-1" dirty="0">
              <a:solidFill>
                <a:srgbClr val="000000"/>
              </a:solidFill>
              <a:latin typeface="Arial" panose="020B0604020202020204" pitchFamily="34" charset="0"/>
              <a:ea typeface="Cambria"/>
              <a:cs typeface="Arial" panose="020B0604020202020204" pitchFamily="34" charset="0"/>
            </a:endParaRPr>
          </a:p>
          <a:p>
            <a:pPr marL="409680" indent="-456120" algn="just">
              <a:lnSpc>
                <a:spcPct val="110000"/>
              </a:lnSpc>
              <a:spcBef>
                <a:spcPts val="601"/>
              </a:spcBef>
              <a:buClr>
                <a:srgbClr val="000000"/>
              </a:buClr>
              <a:buFont typeface="Wingdings" charset="2"/>
              <a:buChar char=""/>
            </a:pPr>
            <a:r>
              <a:rPr lang="en-US" sz="1600" b="1" strike="noStrike" spc="-1" dirty="0">
                <a:latin typeface="Arial" panose="020B0604020202020204" pitchFamily="34" charset="0"/>
                <a:cs typeface="Arial" panose="020B0604020202020204" pitchFamily="34" charset="0"/>
              </a:rPr>
              <a:t>Aminata A. Garba and Jan </a:t>
            </a:r>
            <a:r>
              <a:rPr lang="en-US" sz="1600" b="1" strike="noStrike" spc="-1" dirty="0" err="1">
                <a:latin typeface="Arial" panose="020B0604020202020204" pitchFamily="34" charset="0"/>
                <a:cs typeface="Arial" panose="020B0604020202020204" pitchFamily="34" charset="0"/>
              </a:rPr>
              <a:t>Bajcsy</a:t>
            </a:r>
            <a:r>
              <a:rPr lang="en-US" sz="1600" b="1" strike="noStrike" spc="-1" dirty="0">
                <a:latin typeface="Arial" panose="020B0604020202020204" pitchFamily="34" charset="0"/>
                <a:cs typeface="Arial" panose="020B0604020202020204" pitchFamily="34" charset="0"/>
              </a:rPr>
              <a:t>(2011) </a:t>
            </a:r>
            <a:r>
              <a:rPr lang="en-US" sz="1600" b="0" strike="noStrike" spc="-1" dirty="0">
                <a:latin typeface="Arial" panose="020B0604020202020204" pitchFamily="34" charset="0"/>
                <a:cs typeface="Arial" panose="020B0604020202020204" pitchFamily="34" charset="0"/>
              </a:rPr>
              <a:t>suggested M-</a:t>
            </a:r>
            <a:r>
              <a:rPr lang="en-US" sz="1600" b="0" strike="noStrike" spc="-1" dirty="0" err="1">
                <a:latin typeface="Arial" panose="020B0604020202020204" pitchFamily="34" charset="0"/>
                <a:cs typeface="Arial" panose="020B0604020202020204" pitchFamily="34" charset="0"/>
              </a:rPr>
              <a:t>ary</a:t>
            </a:r>
            <a:r>
              <a:rPr lang="en-US" sz="1600" b="0" strike="noStrike" spc="-1" dirty="0">
                <a:latin typeface="Arial" panose="020B0604020202020204" pitchFamily="34" charset="0"/>
                <a:cs typeface="Arial" panose="020B0604020202020204" pitchFamily="34" charset="0"/>
              </a:rPr>
              <a:t> chip symbols to increase the spectral efficiency of optical code division multiple access (OCDMA) even though, when compared to its binary counterpart, M-</a:t>
            </a:r>
            <a:r>
              <a:rPr lang="en-US" sz="1600" b="0" strike="noStrike" spc="-1" dirty="0" err="1">
                <a:latin typeface="Arial" panose="020B0604020202020204" pitchFamily="34" charset="0"/>
                <a:cs typeface="Arial" panose="020B0604020202020204" pitchFamily="34" charset="0"/>
              </a:rPr>
              <a:t>ary</a:t>
            </a:r>
            <a:r>
              <a:rPr lang="en-US" sz="1600" b="0" strike="noStrike" spc="-1" dirty="0">
                <a:latin typeface="Arial" panose="020B0604020202020204" pitchFamily="34" charset="0"/>
                <a:cs typeface="Arial" panose="020B0604020202020204" pitchFamily="34" charset="0"/>
              </a:rPr>
              <a:t> OCDMA can have significantly increased multi-user interference (MUI). </a:t>
            </a:r>
          </a:p>
          <a:p>
            <a:pPr marL="409680" indent="-456120" algn="just">
              <a:lnSpc>
                <a:spcPct val="110000"/>
              </a:lnSpc>
              <a:spcBef>
                <a:spcPts val="601"/>
              </a:spcBef>
              <a:buClr>
                <a:srgbClr val="000000"/>
              </a:buClr>
              <a:buFont typeface="Wingdings" charset="2"/>
              <a:buChar char=""/>
            </a:pPr>
            <a:endParaRPr lang="en-IN" sz="16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ontent Placeholder 2_6"/>
          <p:cNvSpPr/>
          <p:nvPr/>
        </p:nvSpPr>
        <p:spPr>
          <a:xfrm>
            <a:off x="719999" y="251210"/>
            <a:ext cx="9991543" cy="625007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1080">
              <a:lnSpc>
                <a:spcPct val="100000"/>
              </a:lnSpc>
              <a:spcBef>
                <a:spcPts val="400"/>
              </a:spcBef>
              <a:buClr>
                <a:srgbClr val="000000"/>
              </a:buClr>
            </a:pPr>
            <a:endParaRPr lang="en-IN" sz="1600" b="0" strike="noStrike" spc="-1" dirty="0"/>
          </a:p>
          <a:p>
            <a:pPr>
              <a:lnSpc>
                <a:spcPct val="100000"/>
              </a:lnSpc>
              <a:spcBef>
                <a:spcPts val="400"/>
              </a:spcBef>
            </a:pPr>
            <a:endParaRPr lang="en-IN" sz="1600" b="0" strike="noStrike" spc="-1" dirty="0"/>
          </a:p>
          <a:p>
            <a:pPr marL="343080" indent="-342000">
              <a:lnSpc>
                <a:spcPct val="100000"/>
              </a:lnSpc>
              <a:spcBef>
                <a:spcPts val="400"/>
              </a:spcBef>
              <a:buClr>
                <a:srgbClr val="000000"/>
              </a:buClr>
              <a:buFont typeface="Wingdings" charset="2"/>
              <a:buChar char=""/>
            </a:pPr>
            <a:r>
              <a:rPr lang="en-US" sz="1600" b="1" strike="noStrike" spc="-1" dirty="0">
                <a:solidFill>
                  <a:srgbClr val="000000"/>
                </a:solidFill>
                <a:ea typeface="DejaVu Sans"/>
              </a:rPr>
              <a:t>Weiner, Heritage, and Salehi (1988) </a:t>
            </a:r>
            <a:r>
              <a:rPr lang="en-US" sz="1600" b="0" strike="noStrike" spc="-1" dirty="0">
                <a:solidFill>
                  <a:srgbClr val="000000"/>
                </a:solidFill>
                <a:ea typeface="DejaVu Sans"/>
              </a:rPr>
              <a:t>Demonstrated the frequency domain manipulation of coherent ultra short light pulses to implement CDMA in Optical domain. It was found that the developments of radio frequency communications can be applied to optical communication.</a:t>
            </a:r>
          </a:p>
          <a:p>
            <a:pPr marL="343080" indent="-342000">
              <a:lnSpc>
                <a:spcPct val="100000"/>
              </a:lnSpc>
              <a:spcBef>
                <a:spcPts val="400"/>
              </a:spcBef>
              <a:buClr>
                <a:srgbClr val="000000"/>
              </a:buClr>
              <a:buFont typeface="Wingdings" charset="2"/>
              <a:buChar char=""/>
            </a:pPr>
            <a:endParaRPr lang="en-US" sz="1600" spc="-1" dirty="0">
              <a:solidFill>
                <a:srgbClr val="000000"/>
              </a:solidFill>
              <a:ea typeface="DejaVu Sans"/>
            </a:endParaRPr>
          </a:p>
          <a:p>
            <a:pPr marL="343080" indent="-342000">
              <a:lnSpc>
                <a:spcPct val="100000"/>
              </a:lnSpc>
              <a:spcBef>
                <a:spcPts val="400"/>
              </a:spcBef>
              <a:buClr>
                <a:srgbClr val="000000"/>
              </a:buClr>
              <a:buFont typeface="Wingdings" charset="2"/>
              <a:buChar char=""/>
            </a:pPr>
            <a:r>
              <a:rPr lang="en-US" sz="1600" b="1" strike="noStrike" spc="-1" dirty="0">
                <a:solidFill>
                  <a:srgbClr val="000000"/>
                </a:solidFill>
                <a:ea typeface="DejaVu Sans"/>
              </a:rPr>
              <a:t>Kai-sheng Chen(2019)</a:t>
            </a:r>
            <a:r>
              <a:rPr lang="en-US" sz="1600" b="0" strike="noStrike" spc="-1" dirty="0">
                <a:solidFill>
                  <a:srgbClr val="000000"/>
                </a:solidFill>
                <a:ea typeface="DejaVu Sans"/>
              </a:rPr>
              <a:t>studied a multi-rate scheme capable of forwarding packets with different signal rates based on label switching. The multiple-code (MC) technique was employed to label a packet by conveying its payload bits to multiple optical code-division multiple-access (OCDMA) labels. Spectral-amplitude-coding (SAC), which represents the chips in an OCDMA code as a set of wavelengths, was introduced to remove the multiple-access interference (MAI) from the overlapping among labels</a:t>
            </a:r>
          </a:p>
          <a:p>
            <a:pPr marL="1080">
              <a:lnSpc>
                <a:spcPct val="100000"/>
              </a:lnSpc>
              <a:spcBef>
                <a:spcPts val="400"/>
              </a:spcBef>
              <a:buClr>
                <a:srgbClr val="000000"/>
              </a:buClr>
            </a:pPr>
            <a:endParaRPr lang="en-US" sz="1600" b="0" strike="noStrike" spc="-1" dirty="0">
              <a:solidFill>
                <a:srgbClr val="000000"/>
              </a:solidFill>
              <a:ea typeface="DejaVu Sans"/>
            </a:endParaRPr>
          </a:p>
          <a:p>
            <a:pPr marL="343080" indent="-342000">
              <a:lnSpc>
                <a:spcPct val="100000"/>
              </a:lnSpc>
              <a:spcBef>
                <a:spcPts val="400"/>
              </a:spcBef>
              <a:buClr>
                <a:srgbClr val="000000"/>
              </a:buClr>
              <a:buFont typeface="Wingdings" charset="2"/>
              <a:buChar char=""/>
            </a:pPr>
            <a:r>
              <a:rPr lang="en-IN" sz="1600" b="1" strike="noStrike" spc="-1" dirty="0"/>
              <a:t>Shin-Pin Tseng, Eddy </a:t>
            </a:r>
            <a:r>
              <a:rPr lang="en-IN" sz="1600" b="1" strike="noStrike" spc="-1" dirty="0" err="1"/>
              <a:t>Wijanto</a:t>
            </a:r>
            <a:r>
              <a:rPr lang="en-IN" sz="1600" b="1" strike="noStrike" spc="-1" dirty="0"/>
              <a:t>, and Hsu-</a:t>
            </a:r>
            <a:r>
              <a:rPr lang="en-IN" sz="1600" b="1" strike="noStrike" spc="-1" dirty="0" err="1"/>
              <a:t>Chih</a:t>
            </a:r>
            <a:r>
              <a:rPr lang="en-IN" sz="1600" b="1" strike="noStrike" spc="-1" dirty="0"/>
              <a:t> Cheng(2020)</a:t>
            </a:r>
            <a:r>
              <a:rPr lang="en-US" sz="1600" strike="noStrike" spc="-1" dirty="0"/>
              <a:t> developed a bipolar optical code division multiple access (Bi-OCDMA) technique based on spectral amplitude coding for the formation and transmission of optical-polarized and coded signals over wireless optical channels.</a:t>
            </a:r>
          </a:p>
          <a:p>
            <a:pPr marL="343080" indent="-342000">
              <a:lnSpc>
                <a:spcPct val="100000"/>
              </a:lnSpc>
              <a:spcBef>
                <a:spcPts val="400"/>
              </a:spcBef>
              <a:buClr>
                <a:srgbClr val="000000"/>
              </a:buClr>
              <a:buFont typeface="Wingdings" charset="2"/>
              <a:buChar char=""/>
            </a:pPr>
            <a:endParaRPr lang="en-US" sz="1600" spc="-1" dirty="0"/>
          </a:p>
          <a:p>
            <a:pPr marL="343080" indent="-342000">
              <a:lnSpc>
                <a:spcPct val="100000"/>
              </a:lnSpc>
              <a:spcBef>
                <a:spcPts val="400"/>
              </a:spcBef>
              <a:buClr>
                <a:srgbClr val="000000"/>
              </a:buClr>
              <a:buFont typeface="Wingdings" charset="2"/>
              <a:buChar char=""/>
            </a:pPr>
            <a:r>
              <a:rPr lang="en-US" sz="1600" b="1" strike="noStrike" spc="-1" dirty="0"/>
              <a:t>Qi </a:t>
            </a:r>
            <a:r>
              <a:rPr lang="en-US" sz="1600" b="1" strike="noStrike" spc="-1" dirty="0" err="1"/>
              <a:t>Zhang,Liwei</a:t>
            </a:r>
            <a:r>
              <a:rPr lang="en-US" sz="1600" b="1" strike="noStrike" spc="-1" dirty="0"/>
              <a:t> yang </a:t>
            </a:r>
            <a:r>
              <a:rPr lang="en-US" sz="1600" b="1" strike="noStrike" spc="-1" dirty="0" err="1"/>
              <a:t>Zifang</a:t>
            </a:r>
            <a:r>
              <a:rPr lang="en-US" sz="1600" b="1" strike="noStrike" spc="-1" dirty="0"/>
              <a:t> </a:t>
            </a:r>
            <a:r>
              <a:rPr lang="en-US" sz="1600" b="1" strike="noStrike" spc="-1" dirty="0" err="1"/>
              <a:t>yu</a:t>
            </a:r>
            <a:r>
              <a:rPr lang="en-US" sz="1600" b="1" strike="noStrike" spc="-1" dirty="0"/>
              <a:t>, </a:t>
            </a:r>
            <a:r>
              <a:rPr lang="en-US" sz="1600" b="1" strike="noStrike" spc="-1" dirty="0" err="1"/>
              <a:t>wenzjie</a:t>
            </a:r>
            <a:r>
              <a:rPr lang="en-US" sz="1600" b="1" strike="noStrike" spc="-1" dirty="0"/>
              <a:t> </a:t>
            </a:r>
            <a:r>
              <a:rPr lang="en-US" sz="1600" b="1" strike="noStrike" spc="-1" dirty="0" err="1"/>
              <a:t>zhang</a:t>
            </a:r>
            <a:r>
              <a:rPr lang="en-US" sz="1600" b="1" strike="noStrike" spc="-1" dirty="0"/>
              <a:t>(2021) </a:t>
            </a:r>
            <a:r>
              <a:rPr lang="en-US" sz="1600" strike="noStrike" spc="-1" dirty="0"/>
              <a:t>studied an optical code division multiple access (OCDMA-WDM-PON) passive optical network technology based on chaotic spread spectrum, and proposed a system scheme of OCDMA-WDM-PON. Then we analyzed the initial value sensitivity, autocorrelation and cross-correlation of henon chaotic sequence as address code.</a:t>
            </a:r>
          </a:p>
          <a:p>
            <a:pPr marL="343080" indent="-342000">
              <a:lnSpc>
                <a:spcPct val="100000"/>
              </a:lnSpc>
              <a:spcBef>
                <a:spcPts val="400"/>
              </a:spcBef>
              <a:buClr>
                <a:srgbClr val="000000"/>
              </a:buClr>
              <a:buFont typeface="Wingdings" charset="2"/>
              <a:buChar char=""/>
            </a:pPr>
            <a:endParaRPr lang="en-US" sz="1600" spc="-1" dirty="0"/>
          </a:p>
          <a:p>
            <a:pPr marL="343080" indent="-342000">
              <a:lnSpc>
                <a:spcPct val="100000"/>
              </a:lnSpc>
              <a:spcBef>
                <a:spcPts val="400"/>
              </a:spcBef>
              <a:buClr>
                <a:srgbClr val="000000"/>
              </a:buClr>
              <a:buFont typeface="Wingdings" charset="2"/>
              <a:buChar char=""/>
            </a:pPr>
            <a:endParaRPr lang="en-IN" sz="1600" strike="noStrike" spc="-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itle 1_7"/>
          <p:cNvSpPr/>
          <p:nvPr/>
        </p:nvSpPr>
        <p:spPr>
          <a:xfrm>
            <a:off x="1980000" y="297360"/>
            <a:ext cx="8228520" cy="114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1" strike="noStrike" spc="-1">
                <a:solidFill>
                  <a:srgbClr val="174161"/>
                </a:solidFill>
                <a:latin typeface="Cambria Math"/>
                <a:ea typeface="Cambria Math"/>
              </a:rPr>
              <a:t>RESEARCH GAPS</a:t>
            </a:r>
            <a:endParaRPr lang="en-IN" sz="4400" b="0" strike="noStrike" spc="-1">
              <a:latin typeface="Arial"/>
            </a:endParaRPr>
          </a:p>
        </p:txBody>
      </p:sp>
      <p:sp>
        <p:nvSpPr>
          <p:cNvPr id="180" name="Content Placeholder 2_8"/>
          <p:cNvSpPr/>
          <p:nvPr/>
        </p:nvSpPr>
        <p:spPr>
          <a:xfrm>
            <a:off x="1850760" y="1440000"/>
            <a:ext cx="8228520" cy="452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641"/>
              </a:spcBef>
              <a:tabLst>
                <a:tab pos="0" algn="l"/>
              </a:tabLst>
            </a:pPr>
            <a:r>
              <a:rPr lang="en-US" sz="2800" b="0" strike="noStrike" spc="-1">
                <a:solidFill>
                  <a:srgbClr val="000000"/>
                </a:solidFill>
                <a:latin typeface="Calibri"/>
                <a:ea typeface="Noto Sans CJK SC"/>
              </a:rPr>
              <a:t>With review of all papers we have come to know  that there is still some work left in design issues of optical code division multiple ac</a:t>
            </a:r>
            <a:r>
              <a:rPr lang="en-US" sz="2800" b="0" strike="noStrike" spc="-1">
                <a:solidFill>
                  <a:srgbClr val="000000"/>
                </a:solidFill>
                <a:latin typeface="Calibri"/>
                <a:ea typeface="DejaVu Sans"/>
              </a:rPr>
              <a:t>cess. There are many design issues problems in OCDMA. Multiple access interference is a main limiting factor which degrades the performance of the system.</a:t>
            </a:r>
            <a:endParaRPr lang="en-IN" sz="2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itle 1_6"/>
          <p:cNvSpPr/>
          <p:nvPr/>
        </p:nvSpPr>
        <p:spPr>
          <a:xfrm>
            <a:off x="1620000" y="448920"/>
            <a:ext cx="8228520" cy="114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6000" b="1" strike="noStrike" spc="-1" dirty="0">
                <a:solidFill>
                  <a:srgbClr val="174161"/>
                </a:solidFill>
                <a:latin typeface="Cambria Math"/>
                <a:ea typeface="Cambria Math"/>
              </a:rPr>
              <a:t>OBJECTIVE</a:t>
            </a:r>
            <a:endParaRPr lang="en-IN" sz="6000" b="0" strike="noStrike" spc="-1" dirty="0">
              <a:latin typeface="Arial"/>
            </a:endParaRPr>
          </a:p>
        </p:txBody>
      </p:sp>
      <p:sp>
        <p:nvSpPr>
          <p:cNvPr id="182" name="Content Placeholder 2_7"/>
          <p:cNvSpPr/>
          <p:nvPr/>
        </p:nvSpPr>
        <p:spPr>
          <a:xfrm>
            <a:off x="1620000" y="1774440"/>
            <a:ext cx="8228520" cy="452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1080">
              <a:lnSpc>
                <a:spcPct val="100000"/>
              </a:lnSpc>
              <a:spcBef>
                <a:spcPts val="641"/>
              </a:spcBef>
              <a:buClr>
                <a:srgbClr val="000000"/>
              </a:buClr>
            </a:pPr>
            <a:endParaRPr lang="en-IN" sz="2800" b="0" strike="noStrike" spc="-1" dirty="0">
              <a:solidFill>
                <a:srgbClr val="000000"/>
              </a:solidFill>
              <a:latin typeface="Calibri"/>
              <a:ea typeface="DejaVu Sans"/>
            </a:endParaRPr>
          </a:p>
          <a:p>
            <a:pPr marL="343080" indent="-342000">
              <a:lnSpc>
                <a:spcPct val="100000"/>
              </a:lnSpc>
              <a:spcBef>
                <a:spcPts val="641"/>
              </a:spcBef>
              <a:buClr>
                <a:srgbClr val="000000"/>
              </a:buClr>
              <a:buFont typeface="Wingdings" charset="2"/>
              <a:buChar char=""/>
            </a:pPr>
            <a:r>
              <a:rPr lang="en-US" sz="2800" b="0" strike="noStrike" spc="-1" dirty="0">
                <a:solidFill>
                  <a:srgbClr val="000000"/>
                </a:solidFill>
                <a:latin typeface="Calibri"/>
                <a:ea typeface="DejaVu Sans"/>
              </a:rPr>
              <a:t>To design optical CDMA system using pseudo orthogonal coding which help to reduce the bandwidth expansion and enhance the performance of multi user OCDMA system.</a:t>
            </a:r>
            <a:endParaRPr lang="en-IN" sz="2800" b="0" strike="noStrike" spc="-1" dirty="0">
              <a:solidFill>
                <a:srgbClr val="000000"/>
              </a:solidFill>
              <a:latin typeface="Calibri"/>
              <a:ea typeface="DejaVu Sans"/>
            </a:endParaRPr>
          </a:p>
          <a:p>
            <a:pPr marL="343080" indent="-342000">
              <a:lnSpc>
                <a:spcPct val="100000"/>
              </a:lnSpc>
              <a:spcBef>
                <a:spcPts val="641"/>
              </a:spcBef>
              <a:buClr>
                <a:srgbClr val="000000"/>
              </a:buClr>
              <a:buFont typeface="Wingdings" charset="2"/>
              <a:buChar char=""/>
            </a:pPr>
            <a:endParaRPr lang="en-IN" sz="2800"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83FF3-BAD9-4183-BDE9-B11B1581C7D1}"/>
              </a:ext>
            </a:extLst>
          </p:cNvPr>
          <p:cNvSpPr>
            <a:spLocks noGrp="1"/>
          </p:cNvSpPr>
          <p:nvPr>
            <p:ph type="title"/>
          </p:nvPr>
        </p:nvSpPr>
        <p:spPr>
          <a:xfrm>
            <a:off x="609480" y="0"/>
            <a:ext cx="9830757" cy="1418400"/>
          </a:xfrm>
        </p:spPr>
        <p:txBody>
          <a:bodyPr/>
          <a:lstStyle/>
          <a:p>
            <a:pPr algn="ctr"/>
            <a:r>
              <a:rPr lang="en-IN" sz="4800" b="1" dirty="0">
                <a:solidFill>
                  <a:schemeClr val="accent2">
                    <a:lumMod val="50000"/>
                  </a:schemeClr>
                </a:solidFill>
              </a:rPr>
              <a:t>METHODOLOGY</a:t>
            </a:r>
          </a:p>
        </p:txBody>
      </p:sp>
      <p:sp>
        <p:nvSpPr>
          <p:cNvPr id="3" name="Subtitle 2">
            <a:extLst>
              <a:ext uri="{FF2B5EF4-FFF2-40B4-BE49-F238E27FC236}">
                <a16:creationId xmlns:a16="http://schemas.microsoft.com/office/drawing/2014/main" id="{824707DF-DA89-4D7E-9E1B-745AE8155893}"/>
              </a:ext>
            </a:extLst>
          </p:cNvPr>
          <p:cNvSpPr>
            <a:spLocks noGrp="1"/>
          </p:cNvSpPr>
          <p:nvPr>
            <p:ph type="subTitle"/>
          </p:nvPr>
        </p:nvSpPr>
        <p:spPr>
          <a:xfrm>
            <a:off x="971341" y="1326382"/>
            <a:ext cx="10249318" cy="4622241"/>
          </a:xfrm>
        </p:spPr>
        <p:txBody>
          <a:bodyPr/>
          <a:lstStyle/>
          <a:p>
            <a:pPr marL="0" indent="0">
              <a:buNone/>
            </a:pPr>
            <a:endParaRPr lang="en-US" sz="2000" dirty="0"/>
          </a:p>
          <a:p>
            <a:pPr marL="0" indent="0">
              <a:lnSpc>
                <a:spcPct val="150000"/>
              </a:lnSpc>
              <a:buNone/>
            </a:pPr>
            <a:r>
              <a:rPr lang="en-US" sz="2000" dirty="0"/>
              <a:t>The very first step of any project work is to study about the area which is related to project topic. After the survey of literature review, it is found that how optical fiber communication and optical code division multiple access give benefits for high quality transmission. From study of basic domain we come to know that what work has been done in India and Abroad. For high transmission, it is necessary to encode and decode the data under different coding techniques. For conducting efficient results for successful transmission with optical code division multiple access, multiple access interference will be minimized to get spectral efficiency.</a:t>
            </a:r>
          </a:p>
          <a:p>
            <a:pPr marL="0" indent="0">
              <a:buNone/>
            </a:pPr>
            <a:endParaRPr lang="en-IN" sz="2000" dirty="0"/>
          </a:p>
        </p:txBody>
      </p:sp>
    </p:spTree>
    <p:extLst>
      <p:ext uri="{BB962C8B-B14F-4D97-AF65-F5344CB8AC3E}">
        <p14:creationId xmlns:p14="http://schemas.microsoft.com/office/powerpoint/2010/main" val="3634517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ontent Placeholder 3"/>
          <p:cNvSpPr/>
          <p:nvPr/>
        </p:nvSpPr>
        <p:spPr>
          <a:xfrm>
            <a:off x="540000" y="1620000"/>
            <a:ext cx="8732880" cy="507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108000">
              <a:lnSpc>
                <a:spcPct val="100000"/>
              </a:lnSpc>
              <a:spcBef>
                <a:spcPts val="1417"/>
              </a:spcBef>
            </a:pPr>
            <a:r>
              <a:rPr lang="en-US" sz="1800" b="0" strike="noStrike" spc="-1" dirty="0">
                <a:solidFill>
                  <a:srgbClr val="404040"/>
                </a:solidFill>
                <a:latin typeface="Trebuchet MS"/>
                <a:ea typeface="DejaVu Sans"/>
              </a:rPr>
              <a:t>                                   </a:t>
            </a:r>
            <a:r>
              <a:rPr lang="en-US" sz="2600" b="1" strike="noStrike" spc="-1" dirty="0" err="1">
                <a:solidFill>
                  <a:srgbClr val="404040"/>
                </a:solidFill>
                <a:latin typeface="Trebuchet MS"/>
                <a:ea typeface="DejaVu Sans"/>
              </a:rPr>
              <a:t>OptiSystem</a:t>
            </a:r>
            <a:r>
              <a:rPr lang="en-US" sz="2600" b="1" strike="noStrike" spc="-1" dirty="0">
                <a:solidFill>
                  <a:srgbClr val="404040"/>
                </a:solidFill>
                <a:latin typeface="Trebuchet MS"/>
                <a:ea typeface="DejaVu Sans"/>
              </a:rPr>
              <a:t> 17.0.0</a:t>
            </a:r>
            <a:endParaRPr lang="en-IN" sz="2600" b="0" strike="noStrike" spc="-1" dirty="0">
              <a:latin typeface="Arial"/>
            </a:endParaRPr>
          </a:p>
          <a:p>
            <a:pPr marL="108000">
              <a:lnSpc>
                <a:spcPct val="100000"/>
              </a:lnSpc>
              <a:spcBef>
                <a:spcPts val="1417"/>
              </a:spcBef>
            </a:pPr>
            <a:endParaRPr lang="en-IN" sz="26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US" sz="1800" i="1" strike="noStrike" spc="-1" dirty="0">
                <a:solidFill>
                  <a:srgbClr val="404040"/>
                </a:solidFill>
                <a:ea typeface="DejaVu Sans"/>
                <a:cs typeface="Arial" panose="020B0604020202020204" pitchFamily="34" charset="0"/>
              </a:rPr>
              <a:t>Created to address the needs of research scientists, optical telecommunication engineers, system integrators, students and a wide variety of other users, </a:t>
            </a:r>
            <a:r>
              <a:rPr lang="en-US" sz="1800" i="1" strike="noStrike" spc="-1" dirty="0" err="1">
                <a:solidFill>
                  <a:srgbClr val="404040"/>
                </a:solidFill>
                <a:ea typeface="DejaVu Sans"/>
                <a:cs typeface="Arial" panose="020B0604020202020204" pitchFamily="34" charset="0"/>
              </a:rPr>
              <a:t>OptiSystem</a:t>
            </a:r>
            <a:r>
              <a:rPr lang="en-US" sz="1800" i="1" strike="noStrike" spc="-1" dirty="0">
                <a:solidFill>
                  <a:srgbClr val="404040"/>
                </a:solidFill>
                <a:ea typeface="DejaVu Sans"/>
                <a:cs typeface="Arial" panose="020B0604020202020204" pitchFamily="34" charset="0"/>
              </a:rPr>
              <a:t> satisfies the demand of the evolving photonics market for a powerful yet easy to use optical system design tool.</a:t>
            </a:r>
            <a:endParaRPr lang="en-IN" sz="1800" strike="noStrike" spc="-1" dirty="0">
              <a:cs typeface="Arial" panose="020B0604020202020204" pitchFamily="34" charset="0"/>
            </a:endParaRPr>
          </a:p>
          <a:p>
            <a:pPr marL="432000" indent="-323280">
              <a:lnSpc>
                <a:spcPct val="100000"/>
              </a:lnSpc>
              <a:spcBef>
                <a:spcPts val="1417"/>
              </a:spcBef>
              <a:buClr>
                <a:srgbClr val="000000"/>
              </a:buClr>
              <a:buSzPct val="45000"/>
              <a:buFont typeface="Wingdings" charset="2"/>
              <a:buChar char=""/>
            </a:pPr>
            <a:r>
              <a:rPr lang="en-US" sz="1800" i="1" strike="noStrike" spc="-1" dirty="0" err="1">
                <a:solidFill>
                  <a:srgbClr val="404040"/>
                </a:solidFill>
                <a:ea typeface="DejaVu Sans"/>
                <a:cs typeface="Arial" panose="020B0604020202020204" pitchFamily="34" charset="0"/>
              </a:rPr>
              <a:t>OptiSystem</a:t>
            </a:r>
            <a:r>
              <a:rPr lang="en-US" sz="1800" i="1" strike="noStrike" spc="-1" dirty="0">
                <a:solidFill>
                  <a:srgbClr val="404040"/>
                </a:solidFill>
                <a:ea typeface="DejaVu Sans"/>
                <a:cs typeface="Arial" panose="020B0604020202020204" pitchFamily="34" charset="0"/>
              </a:rPr>
              <a:t> enables users to plan, test, and simulate (in both the time and frequency domain):</a:t>
            </a:r>
            <a:endParaRPr lang="en-IN" sz="1800" strike="noStrike" spc="-1" dirty="0">
              <a:cs typeface="Arial" panose="020B0604020202020204" pitchFamily="34" charset="0"/>
            </a:endParaRPr>
          </a:p>
        </p:txBody>
      </p:sp>
      <p:sp>
        <p:nvSpPr>
          <p:cNvPr id="192" name="Rectangle 4"/>
          <p:cNvSpPr/>
          <p:nvPr/>
        </p:nvSpPr>
        <p:spPr>
          <a:xfrm>
            <a:off x="1547640" y="527400"/>
            <a:ext cx="7084800" cy="7603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4400" b="1" strike="noStrike" spc="-1" dirty="0">
                <a:solidFill>
                  <a:srgbClr val="174161"/>
                </a:solidFill>
                <a:latin typeface="Trebuchet MS"/>
                <a:ea typeface="DejaVu Sans"/>
              </a:rPr>
              <a:t>SOFTWARE REQUIRED</a:t>
            </a:r>
            <a:endParaRPr lang="en-IN" sz="4400" b="0" strike="noStrike" spc="-1" dirty="0">
              <a:latin typeface="Arial"/>
            </a:endParaRPr>
          </a:p>
        </p:txBody>
      </p:sp>
      <p:sp>
        <p:nvSpPr>
          <p:cNvPr id="193" name="Rectangle 7"/>
          <p:cNvSpPr/>
          <p:nvPr/>
        </p:nvSpPr>
        <p:spPr>
          <a:xfrm>
            <a:off x="11023200" y="6334920"/>
            <a:ext cx="1243080" cy="5166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800" b="1" strike="noStrike" spc="-1">
                <a:solidFill>
                  <a:srgbClr val="2E83C3"/>
                </a:solidFill>
                <a:latin typeface="Trebuchet MS"/>
                <a:ea typeface="DejaVu Sans"/>
              </a:rPr>
              <a:t>Cont.</a:t>
            </a:r>
            <a:endParaRPr lang="en-IN" sz="2800" b="0" strike="noStrike" spc="-1">
              <a:latin typeface="Arial"/>
            </a:endParaRPr>
          </a:p>
        </p:txBody>
      </p:sp>
      <p:pic>
        <p:nvPicPr>
          <p:cNvPr id="194" name="Picture 260"/>
          <p:cNvPicPr/>
          <p:nvPr/>
        </p:nvPicPr>
        <p:blipFill>
          <a:blip r:embed="rId2"/>
          <a:stretch/>
        </p:blipFill>
        <p:spPr>
          <a:xfrm>
            <a:off x="9141480" y="943920"/>
            <a:ext cx="1850040" cy="1439280"/>
          </a:xfrm>
          <a:prstGeom prst="rect">
            <a:avLst/>
          </a:prstGeom>
          <a:ln w="0">
            <a:noFill/>
          </a:ln>
        </p:spPr>
      </p:pic>
      <p:pic>
        <p:nvPicPr>
          <p:cNvPr id="195" name="Picture 261"/>
          <p:cNvPicPr/>
          <p:nvPr/>
        </p:nvPicPr>
        <p:blipFill>
          <a:blip r:embed="rId3"/>
          <a:stretch/>
        </p:blipFill>
        <p:spPr>
          <a:xfrm>
            <a:off x="6390720" y="4587840"/>
            <a:ext cx="4092840" cy="223704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34C1F-484C-4CB5-95FE-F1D629818CB5}"/>
              </a:ext>
            </a:extLst>
          </p:cNvPr>
          <p:cNvSpPr>
            <a:spLocks noGrp="1"/>
          </p:cNvSpPr>
          <p:nvPr>
            <p:ph type="title"/>
          </p:nvPr>
        </p:nvSpPr>
        <p:spPr>
          <a:xfrm>
            <a:off x="1410788" y="273599"/>
            <a:ext cx="8368937" cy="1948425"/>
          </a:xfrm>
        </p:spPr>
        <p:txBody>
          <a:bodyPr/>
          <a:lstStyle/>
          <a:p>
            <a:pPr algn="ctr"/>
            <a:r>
              <a:rPr lang="en-IN" sz="3600" b="1" dirty="0">
                <a:solidFill>
                  <a:schemeClr val="accent2">
                    <a:lumMod val="50000"/>
                  </a:schemeClr>
                </a:solidFill>
              </a:rPr>
              <a:t>Performance Analysis of Optical Code Division Multiplex system</a:t>
            </a:r>
            <a:br>
              <a:rPr lang="en-IN" dirty="0"/>
            </a:br>
            <a:endParaRPr lang="en-IN" dirty="0"/>
          </a:p>
        </p:txBody>
      </p:sp>
      <p:pic>
        <p:nvPicPr>
          <p:cNvPr id="5" name="Picture 4">
            <a:extLst>
              <a:ext uri="{FF2B5EF4-FFF2-40B4-BE49-F238E27FC236}">
                <a16:creationId xmlns:a16="http://schemas.microsoft.com/office/drawing/2014/main" id="{5EF46B95-7D80-49E6-BBF3-01E793FF38C1}"/>
              </a:ext>
            </a:extLst>
          </p:cNvPr>
          <p:cNvPicPr>
            <a:picLocks noChangeAspect="1"/>
          </p:cNvPicPr>
          <p:nvPr/>
        </p:nvPicPr>
        <p:blipFill>
          <a:blip r:embed="rId2"/>
          <a:stretch>
            <a:fillRect/>
          </a:stretch>
        </p:blipFill>
        <p:spPr>
          <a:xfrm>
            <a:off x="2605808" y="2402745"/>
            <a:ext cx="5948911" cy="2565496"/>
          </a:xfrm>
          <a:prstGeom prst="rect">
            <a:avLst/>
          </a:prstGeom>
        </p:spPr>
      </p:pic>
      <p:sp>
        <p:nvSpPr>
          <p:cNvPr id="4" name="Text Placeholder 3">
            <a:extLst>
              <a:ext uri="{FF2B5EF4-FFF2-40B4-BE49-F238E27FC236}">
                <a16:creationId xmlns:a16="http://schemas.microsoft.com/office/drawing/2014/main" id="{A9BAFA50-8D78-40A1-A2B3-74595E7868B8}"/>
              </a:ext>
            </a:extLst>
          </p:cNvPr>
          <p:cNvSpPr>
            <a:spLocks noGrp="1"/>
          </p:cNvSpPr>
          <p:nvPr>
            <p:ph type="body"/>
          </p:nvPr>
        </p:nvSpPr>
        <p:spPr>
          <a:xfrm>
            <a:off x="2168434" y="5148962"/>
            <a:ext cx="6696892" cy="668364"/>
          </a:xfrm>
        </p:spPr>
        <p:txBody>
          <a:bodyPr>
            <a:normAutofit/>
          </a:bodyPr>
          <a:lstStyle/>
          <a:p>
            <a:pPr marL="0" indent="0" algn="ctr">
              <a:buNone/>
            </a:pPr>
            <a:r>
              <a:rPr lang="en-US" sz="2400" b="1" dirty="0"/>
              <a:t>Block diagram of OCDMA for 10 users</a:t>
            </a:r>
            <a:endParaRPr lang="en-IN" sz="2400" b="1" dirty="0"/>
          </a:p>
        </p:txBody>
      </p:sp>
    </p:spTree>
    <p:extLst>
      <p:ext uri="{BB962C8B-B14F-4D97-AF65-F5344CB8AC3E}">
        <p14:creationId xmlns:p14="http://schemas.microsoft.com/office/powerpoint/2010/main" val="1395004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D4AF5-62F3-48FE-8E6D-06FD37F1A438}"/>
              </a:ext>
            </a:extLst>
          </p:cNvPr>
          <p:cNvSpPr>
            <a:spLocks noGrp="1"/>
          </p:cNvSpPr>
          <p:nvPr>
            <p:ph type="title"/>
          </p:nvPr>
        </p:nvSpPr>
        <p:spPr/>
        <p:txBody>
          <a:bodyPr/>
          <a:lstStyle/>
          <a:p>
            <a:pPr algn="ctr"/>
            <a:r>
              <a:rPr lang="en-IN" b="1" dirty="0">
                <a:solidFill>
                  <a:schemeClr val="accent2">
                    <a:lumMod val="50000"/>
                  </a:schemeClr>
                </a:solidFill>
              </a:rPr>
              <a:t>SIMULATION SETUP </a:t>
            </a:r>
          </a:p>
        </p:txBody>
      </p:sp>
      <p:sp>
        <p:nvSpPr>
          <p:cNvPr id="3" name="Text Placeholder 2">
            <a:extLst>
              <a:ext uri="{FF2B5EF4-FFF2-40B4-BE49-F238E27FC236}">
                <a16:creationId xmlns:a16="http://schemas.microsoft.com/office/drawing/2014/main" id="{39ABF59B-6112-43E9-B3B3-12701F7341A9}"/>
              </a:ext>
            </a:extLst>
          </p:cNvPr>
          <p:cNvSpPr>
            <a:spLocks noGrp="1"/>
          </p:cNvSpPr>
          <p:nvPr>
            <p:ph type="body"/>
          </p:nvPr>
        </p:nvSpPr>
        <p:spPr/>
        <p:txBody>
          <a:bodyPr/>
          <a:lstStyle/>
          <a:p>
            <a:endParaRPr lang="en-IN"/>
          </a:p>
        </p:txBody>
      </p:sp>
      <p:sp>
        <p:nvSpPr>
          <p:cNvPr id="4" name="Text Placeholder 3">
            <a:extLst>
              <a:ext uri="{FF2B5EF4-FFF2-40B4-BE49-F238E27FC236}">
                <a16:creationId xmlns:a16="http://schemas.microsoft.com/office/drawing/2014/main" id="{63782841-3D70-43D6-81A7-9A6025C17187}"/>
              </a:ext>
            </a:extLst>
          </p:cNvPr>
          <p:cNvSpPr>
            <a:spLocks noGrp="1"/>
          </p:cNvSpPr>
          <p:nvPr>
            <p:ph type="body"/>
          </p:nvPr>
        </p:nvSpPr>
        <p:spPr/>
        <p:txBody>
          <a:bodyPr/>
          <a:lstStyle/>
          <a:p>
            <a:endParaRPr lang="en-IN"/>
          </a:p>
        </p:txBody>
      </p:sp>
      <p:pic>
        <p:nvPicPr>
          <p:cNvPr id="6" name="Picture 5">
            <a:extLst>
              <a:ext uri="{FF2B5EF4-FFF2-40B4-BE49-F238E27FC236}">
                <a16:creationId xmlns:a16="http://schemas.microsoft.com/office/drawing/2014/main" id="{86C0A844-60D2-4BE6-9E20-C3CB51A914B4}"/>
              </a:ext>
            </a:extLst>
          </p:cNvPr>
          <p:cNvPicPr>
            <a:picLocks noChangeAspect="1"/>
          </p:cNvPicPr>
          <p:nvPr/>
        </p:nvPicPr>
        <p:blipFill rotWithShape="1">
          <a:blip r:embed="rId2">
            <a:extLst>
              <a:ext uri="{28A0092B-C50C-407E-A947-70E740481C1C}">
                <a14:useLocalDpi xmlns:a14="http://schemas.microsoft.com/office/drawing/2010/main" val="0"/>
              </a:ext>
            </a:extLst>
          </a:blip>
          <a:srcRect l="10003" t="11743" r="2294" b="13639"/>
          <a:stretch/>
        </p:blipFill>
        <p:spPr>
          <a:xfrm>
            <a:off x="609480" y="1604520"/>
            <a:ext cx="10692807" cy="5117286"/>
          </a:xfrm>
          <a:prstGeom prst="rect">
            <a:avLst/>
          </a:prstGeom>
        </p:spPr>
      </p:pic>
    </p:spTree>
    <p:extLst>
      <p:ext uri="{BB962C8B-B14F-4D97-AF65-F5344CB8AC3E}">
        <p14:creationId xmlns:p14="http://schemas.microsoft.com/office/powerpoint/2010/main" val="3944912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3CB181-D2BF-471C-8A3C-2E885C4C92AE}"/>
              </a:ext>
            </a:extLst>
          </p:cNvPr>
          <p:cNvSpPr>
            <a:spLocks noGrp="1"/>
          </p:cNvSpPr>
          <p:nvPr>
            <p:ph type="subTitle"/>
          </p:nvPr>
        </p:nvSpPr>
        <p:spPr>
          <a:xfrm>
            <a:off x="566057" y="4929051"/>
            <a:ext cx="10720251" cy="531224"/>
          </a:xfrm>
        </p:spPr>
        <p:txBody>
          <a:bodyPr/>
          <a:lstStyle/>
          <a:p>
            <a:pPr algn="ctr"/>
            <a:r>
              <a:rPr lang="da-DK" sz="2400" b="1" dirty="0"/>
              <a:t>Spectrum before encoding at user              Amplitude variation with time</a:t>
            </a:r>
            <a:endParaRPr lang="en-IN" sz="2400" b="1" dirty="0"/>
          </a:p>
        </p:txBody>
      </p:sp>
      <p:pic>
        <p:nvPicPr>
          <p:cNvPr id="12" name="Picture 11">
            <a:extLst>
              <a:ext uri="{FF2B5EF4-FFF2-40B4-BE49-F238E27FC236}">
                <a16:creationId xmlns:a16="http://schemas.microsoft.com/office/drawing/2014/main" id="{A7B64A6F-B6E5-4C6D-A518-EA52A2F86010}"/>
              </a:ext>
            </a:extLst>
          </p:cNvPr>
          <p:cNvPicPr>
            <a:picLocks noChangeAspect="1"/>
          </p:cNvPicPr>
          <p:nvPr/>
        </p:nvPicPr>
        <p:blipFill rotWithShape="1">
          <a:blip r:embed="rId2">
            <a:extLst>
              <a:ext uri="{28A0092B-C50C-407E-A947-70E740481C1C}">
                <a14:useLocalDpi xmlns:a14="http://schemas.microsoft.com/office/drawing/2010/main" val="0"/>
              </a:ext>
            </a:extLst>
          </a:blip>
          <a:srcRect l="46371" t="13972" r="25511" b="37156"/>
          <a:stretch/>
        </p:blipFill>
        <p:spPr>
          <a:xfrm>
            <a:off x="817155" y="1143512"/>
            <a:ext cx="4301253" cy="3621338"/>
          </a:xfrm>
          <a:prstGeom prst="rect">
            <a:avLst/>
          </a:prstGeom>
        </p:spPr>
      </p:pic>
      <p:pic>
        <p:nvPicPr>
          <p:cNvPr id="4" name="Picture 3">
            <a:extLst>
              <a:ext uri="{FF2B5EF4-FFF2-40B4-BE49-F238E27FC236}">
                <a16:creationId xmlns:a16="http://schemas.microsoft.com/office/drawing/2014/main" id="{369AEE39-1489-4CCD-8137-F3AF1C9A23BF}"/>
              </a:ext>
            </a:extLst>
          </p:cNvPr>
          <p:cNvPicPr>
            <a:picLocks noChangeAspect="1"/>
          </p:cNvPicPr>
          <p:nvPr/>
        </p:nvPicPr>
        <p:blipFill rotWithShape="1">
          <a:blip r:embed="rId3"/>
          <a:srcRect r="27109"/>
          <a:stretch/>
        </p:blipFill>
        <p:spPr>
          <a:xfrm>
            <a:off x="6593348" y="1143512"/>
            <a:ext cx="4692960" cy="3621338"/>
          </a:xfrm>
          <a:prstGeom prst="rect">
            <a:avLst/>
          </a:prstGeom>
        </p:spPr>
      </p:pic>
    </p:spTree>
    <p:extLst>
      <p:ext uri="{BB962C8B-B14F-4D97-AF65-F5344CB8AC3E}">
        <p14:creationId xmlns:p14="http://schemas.microsoft.com/office/powerpoint/2010/main" val="203604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1"/>
          <p:cNvSpPr/>
          <p:nvPr/>
        </p:nvSpPr>
        <p:spPr>
          <a:xfrm>
            <a:off x="1358280" y="75600"/>
            <a:ext cx="8228520" cy="114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scene3d>
              <a:camera prst="orthographicFront"/>
              <a:lightRig rig="threePt" dir="t"/>
            </a:scene3d>
            <a:sp3d extrusionH="57150">
              <a:bevelT w="38100" h="38100" prst="relaxedInset"/>
            </a:sp3d>
          </a:bodyPr>
          <a:lstStyle/>
          <a:p>
            <a:pPr algn="ctr">
              <a:lnSpc>
                <a:spcPct val="100000"/>
              </a:lnSpc>
            </a:pPr>
            <a:r>
              <a:rPr lang="en-US" sz="4400" b="1" strike="noStrike" spc="-1">
                <a:solidFill>
                  <a:srgbClr val="174161"/>
                </a:solidFill>
                <a:latin typeface="Arial"/>
                <a:ea typeface="DejaVu Sans"/>
              </a:rPr>
              <a:t>OVERVIEW</a:t>
            </a:r>
            <a:endParaRPr lang="en-IN" sz="4400" b="0" strike="noStrike" spc="-1">
              <a:latin typeface="Arial"/>
            </a:endParaRPr>
          </a:p>
        </p:txBody>
      </p:sp>
      <p:sp>
        <p:nvSpPr>
          <p:cNvPr id="151" name="Content Placeholder 2"/>
          <p:cNvSpPr/>
          <p:nvPr/>
        </p:nvSpPr>
        <p:spPr>
          <a:xfrm>
            <a:off x="1850760" y="1217520"/>
            <a:ext cx="8228520" cy="4992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641"/>
              </a:spcBef>
              <a:buClr>
                <a:srgbClr val="000000"/>
              </a:buClr>
              <a:buFont typeface="Arial"/>
              <a:buChar char="•"/>
            </a:pPr>
            <a:r>
              <a:rPr lang="en-US" sz="3200" b="0" strike="noStrike" spc="-1" dirty="0">
                <a:solidFill>
                  <a:srgbClr val="000000"/>
                </a:solidFill>
                <a:latin typeface="Calibri"/>
                <a:ea typeface="DejaVu Sans"/>
              </a:rPr>
              <a:t>Introduction</a:t>
            </a:r>
            <a:endParaRPr lang="en-IN" sz="3200" b="0" strike="noStrike" spc="-1" dirty="0">
              <a:latin typeface="Arial"/>
            </a:endParaRPr>
          </a:p>
          <a:p>
            <a:pPr marL="343080" indent="-342000">
              <a:lnSpc>
                <a:spcPct val="100000"/>
              </a:lnSpc>
              <a:spcBef>
                <a:spcPts val="641"/>
              </a:spcBef>
              <a:buClr>
                <a:srgbClr val="000000"/>
              </a:buClr>
              <a:buFont typeface="Arial"/>
              <a:buChar char="•"/>
            </a:pPr>
            <a:r>
              <a:rPr lang="en-US" sz="3200" b="0" strike="noStrike" spc="-1" dirty="0">
                <a:solidFill>
                  <a:srgbClr val="000000"/>
                </a:solidFill>
                <a:latin typeface="Calibri"/>
                <a:ea typeface="DejaVu Sans"/>
              </a:rPr>
              <a:t>Literature review </a:t>
            </a:r>
            <a:endParaRPr lang="en-IN" sz="3200" b="0" strike="noStrike" spc="-1" dirty="0">
              <a:latin typeface="Arial"/>
            </a:endParaRPr>
          </a:p>
          <a:p>
            <a:pPr marL="343080" indent="-342000">
              <a:lnSpc>
                <a:spcPct val="100000"/>
              </a:lnSpc>
              <a:spcBef>
                <a:spcPts val="641"/>
              </a:spcBef>
              <a:buClr>
                <a:srgbClr val="000000"/>
              </a:buClr>
              <a:buFont typeface="Arial"/>
              <a:buChar char="•"/>
            </a:pPr>
            <a:r>
              <a:rPr lang="en-US" sz="3200" b="0" strike="noStrike" spc="-1" dirty="0">
                <a:solidFill>
                  <a:srgbClr val="000000"/>
                </a:solidFill>
                <a:latin typeface="Calibri"/>
                <a:ea typeface="DejaVu Sans"/>
              </a:rPr>
              <a:t>Research gaps</a:t>
            </a:r>
            <a:endParaRPr lang="en-IN" sz="3200" b="0" strike="noStrike" spc="-1" dirty="0">
              <a:latin typeface="Arial"/>
            </a:endParaRPr>
          </a:p>
          <a:p>
            <a:pPr marL="343080" indent="-342000">
              <a:lnSpc>
                <a:spcPct val="100000"/>
              </a:lnSpc>
              <a:spcBef>
                <a:spcPts val="641"/>
              </a:spcBef>
              <a:buClr>
                <a:srgbClr val="000000"/>
              </a:buClr>
              <a:buFont typeface="Arial"/>
              <a:buChar char="•"/>
            </a:pPr>
            <a:r>
              <a:rPr lang="en-US" sz="3200" b="0" strike="noStrike" spc="-1" dirty="0">
                <a:solidFill>
                  <a:srgbClr val="000000"/>
                </a:solidFill>
                <a:latin typeface="Calibri"/>
                <a:ea typeface="DejaVu Sans"/>
              </a:rPr>
              <a:t>Objectives</a:t>
            </a:r>
          </a:p>
          <a:p>
            <a:pPr marL="343080" indent="-342000">
              <a:lnSpc>
                <a:spcPct val="100000"/>
              </a:lnSpc>
              <a:spcBef>
                <a:spcPts val="641"/>
              </a:spcBef>
              <a:buClr>
                <a:srgbClr val="000000"/>
              </a:buClr>
              <a:buFont typeface="Arial"/>
              <a:buChar char="•"/>
            </a:pPr>
            <a:r>
              <a:rPr lang="en-US" sz="3200" spc="-1" dirty="0">
                <a:solidFill>
                  <a:srgbClr val="000000"/>
                </a:solidFill>
                <a:latin typeface="Calibri"/>
              </a:rPr>
              <a:t>Methodology</a:t>
            </a:r>
            <a:endParaRPr lang="en-IN" sz="3200" b="0" strike="noStrike" spc="-1" dirty="0">
              <a:latin typeface="Arial"/>
            </a:endParaRPr>
          </a:p>
          <a:p>
            <a:pPr marL="343080" indent="-342000">
              <a:lnSpc>
                <a:spcPct val="100000"/>
              </a:lnSpc>
              <a:spcBef>
                <a:spcPts val="641"/>
              </a:spcBef>
              <a:buClr>
                <a:srgbClr val="000000"/>
              </a:buClr>
              <a:buFont typeface="Arial"/>
              <a:buChar char="•"/>
            </a:pPr>
            <a:r>
              <a:rPr lang="en-US" sz="3200" b="0" strike="noStrike" spc="-1" dirty="0">
                <a:solidFill>
                  <a:srgbClr val="000000"/>
                </a:solidFill>
                <a:latin typeface="Calibri"/>
                <a:ea typeface="DejaVu Sans"/>
              </a:rPr>
              <a:t> </a:t>
            </a:r>
            <a:r>
              <a:rPr lang="en-US" sz="3200" spc="-1" dirty="0">
                <a:solidFill>
                  <a:srgbClr val="000000"/>
                </a:solidFill>
                <a:latin typeface="Calibri"/>
                <a:ea typeface="DejaVu Sans"/>
              </a:rPr>
              <a:t>S</a:t>
            </a:r>
            <a:r>
              <a:rPr lang="en-US" sz="3200" b="0" strike="noStrike" spc="-1" dirty="0">
                <a:solidFill>
                  <a:srgbClr val="000000"/>
                </a:solidFill>
                <a:latin typeface="Calibri"/>
                <a:ea typeface="DejaVu Sans"/>
              </a:rPr>
              <a:t>oftware required</a:t>
            </a:r>
          </a:p>
          <a:p>
            <a:pPr marL="343080" indent="-342000">
              <a:lnSpc>
                <a:spcPct val="100000"/>
              </a:lnSpc>
              <a:spcBef>
                <a:spcPts val="641"/>
              </a:spcBef>
              <a:buClr>
                <a:srgbClr val="000000"/>
              </a:buClr>
              <a:buFont typeface="Arial"/>
              <a:buChar char="•"/>
            </a:pPr>
            <a:r>
              <a:rPr lang="en-US" sz="3200" spc="-1" dirty="0">
                <a:solidFill>
                  <a:srgbClr val="000000"/>
                </a:solidFill>
                <a:latin typeface="Calibri"/>
                <a:ea typeface="DejaVu Sans"/>
              </a:rPr>
              <a:t>Results</a:t>
            </a:r>
            <a:endParaRPr lang="en-US" sz="3200" b="0" strike="noStrike" spc="-1" dirty="0">
              <a:solidFill>
                <a:srgbClr val="000000"/>
              </a:solidFill>
              <a:latin typeface="Calibri"/>
              <a:ea typeface="DejaVu Sans"/>
            </a:endParaRPr>
          </a:p>
          <a:p>
            <a:pPr marL="343080" indent="-342000">
              <a:lnSpc>
                <a:spcPct val="100000"/>
              </a:lnSpc>
              <a:spcBef>
                <a:spcPts val="641"/>
              </a:spcBef>
              <a:buClr>
                <a:srgbClr val="000000"/>
              </a:buClr>
              <a:buFont typeface="Arial"/>
              <a:buChar char="•"/>
            </a:pPr>
            <a:r>
              <a:rPr lang="en-US" sz="3200" b="0" strike="noStrike" spc="-1" dirty="0">
                <a:solidFill>
                  <a:srgbClr val="000000"/>
                </a:solidFill>
                <a:latin typeface="Calibri"/>
              </a:rPr>
              <a:t>Conclusion </a:t>
            </a:r>
            <a:endParaRPr lang="en-IN" sz="3200" b="0" strike="noStrike" spc="-1" dirty="0">
              <a:latin typeface="Arial"/>
            </a:endParaRPr>
          </a:p>
          <a:p>
            <a:pPr marL="343080" indent="-342000">
              <a:lnSpc>
                <a:spcPct val="100000"/>
              </a:lnSpc>
              <a:spcBef>
                <a:spcPts val="641"/>
              </a:spcBef>
              <a:buClr>
                <a:srgbClr val="000000"/>
              </a:buClr>
              <a:buFont typeface="Arial"/>
              <a:buChar char="•"/>
            </a:pPr>
            <a:r>
              <a:rPr lang="en-US" sz="3200" b="0" strike="noStrike" spc="-1" dirty="0">
                <a:solidFill>
                  <a:srgbClr val="000000"/>
                </a:solidFill>
                <a:latin typeface="Calibri"/>
                <a:ea typeface="DejaVu Sans"/>
              </a:rPr>
              <a:t>References</a:t>
            </a:r>
            <a:endParaRPr lang="en-IN" sz="3200" b="0" strike="noStrike" spc="-1" dirty="0">
              <a:latin typeface="Arial"/>
            </a:endParaRPr>
          </a:p>
          <a:p>
            <a:pPr>
              <a:lnSpc>
                <a:spcPct val="100000"/>
              </a:lnSpc>
              <a:spcBef>
                <a:spcPts val="641"/>
              </a:spcBef>
              <a:tabLst>
                <a:tab pos="0" algn="l"/>
              </a:tabLst>
            </a:pPr>
            <a:endParaRPr lang="en-IN" sz="32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F6F4-7193-48CE-97F7-DFDE5FA9F181}"/>
              </a:ext>
            </a:extLst>
          </p:cNvPr>
          <p:cNvSpPr>
            <a:spLocks noGrp="1"/>
          </p:cNvSpPr>
          <p:nvPr>
            <p:ph type="title"/>
          </p:nvPr>
        </p:nvSpPr>
        <p:spPr>
          <a:xfrm>
            <a:off x="992777" y="0"/>
            <a:ext cx="8788786" cy="1767841"/>
          </a:xfrm>
        </p:spPr>
        <p:txBody>
          <a:bodyPr/>
          <a:lstStyle/>
          <a:p>
            <a:pPr algn="ctr"/>
            <a:r>
              <a:rPr lang="en-IN" sz="3600" b="1" dirty="0">
                <a:solidFill>
                  <a:schemeClr val="accent2">
                    <a:lumMod val="50000"/>
                  </a:schemeClr>
                </a:solidFill>
              </a:rPr>
              <a:t>Variation of BER with Power for Different Lengths </a:t>
            </a:r>
          </a:p>
        </p:txBody>
      </p:sp>
      <p:pic>
        <p:nvPicPr>
          <p:cNvPr id="10" name="Picture 9">
            <a:extLst>
              <a:ext uri="{FF2B5EF4-FFF2-40B4-BE49-F238E27FC236}">
                <a16:creationId xmlns:a16="http://schemas.microsoft.com/office/drawing/2014/main" id="{8AD691B2-20F3-471B-8B1A-EB3264A9A312}"/>
              </a:ext>
            </a:extLst>
          </p:cNvPr>
          <p:cNvPicPr>
            <a:picLocks noChangeAspect="1"/>
          </p:cNvPicPr>
          <p:nvPr/>
        </p:nvPicPr>
        <p:blipFill rotWithShape="1">
          <a:blip r:embed="rId2">
            <a:extLst>
              <a:ext uri="{28A0092B-C50C-407E-A947-70E740481C1C}">
                <a14:useLocalDpi xmlns:a14="http://schemas.microsoft.com/office/drawing/2010/main" val="0"/>
              </a:ext>
            </a:extLst>
          </a:blip>
          <a:srcRect l="12572" t="17778" r="29500" b="7174"/>
          <a:stretch/>
        </p:blipFill>
        <p:spPr>
          <a:xfrm>
            <a:off x="1918920" y="1608648"/>
            <a:ext cx="6932024" cy="5051574"/>
          </a:xfrm>
          <a:prstGeom prst="rect">
            <a:avLst/>
          </a:prstGeom>
        </p:spPr>
      </p:pic>
    </p:spTree>
    <p:extLst>
      <p:ext uri="{BB962C8B-B14F-4D97-AF65-F5344CB8AC3E}">
        <p14:creationId xmlns:p14="http://schemas.microsoft.com/office/powerpoint/2010/main" val="2418063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1E75A74-4FF3-4FBF-9115-1B058DE41CDC}"/>
              </a:ext>
            </a:extLst>
          </p:cNvPr>
          <p:cNvPicPr>
            <a:picLocks noChangeAspect="1"/>
          </p:cNvPicPr>
          <p:nvPr/>
        </p:nvPicPr>
        <p:blipFill>
          <a:blip r:embed="rId2"/>
          <a:stretch>
            <a:fillRect/>
          </a:stretch>
        </p:blipFill>
        <p:spPr>
          <a:xfrm>
            <a:off x="6542967" y="1600041"/>
            <a:ext cx="4578493" cy="3657917"/>
          </a:xfrm>
          <a:prstGeom prst="rect">
            <a:avLst/>
          </a:prstGeom>
        </p:spPr>
      </p:pic>
      <p:pic>
        <p:nvPicPr>
          <p:cNvPr id="10" name="Picture 9">
            <a:extLst>
              <a:ext uri="{FF2B5EF4-FFF2-40B4-BE49-F238E27FC236}">
                <a16:creationId xmlns:a16="http://schemas.microsoft.com/office/drawing/2014/main" id="{6D75C019-A892-4690-AB60-91EE70F1ACCB}"/>
              </a:ext>
            </a:extLst>
          </p:cNvPr>
          <p:cNvPicPr>
            <a:picLocks noChangeAspect="1"/>
          </p:cNvPicPr>
          <p:nvPr/>
        </p:nvPicPr>
        <p:blipFill rotWithShape="1">
          <a:blip r:embed="rId3"/>
          <a:srcRect l="5632"/>
          <a:stretch/>
        </p:blipFill>
        <p:spPr>
          <a:xfrm>
            <a:off x="822121" y="1600041"/>
            <a:ext cx="4826914" cy="3657917"/>
          </a:xfrm>
          <a:prstGeom prst="rect">
            <a:avLst/>
          </a:prstGeom>
        </p:spPr>
      </p:pic>
    </p:spTree>
    <p:extLst>
      <p:ext uri="{BB962C8B-B14F-4D97-AF65-F5344CB8AC3E}">
        <p14:creationId xmlns:p14="http://schemas.microsoft.com/office/powerpoint/2010/main" val="1742380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A6A6F7-8C6E-4D7E-B0FC-3419AFFBC578}"/>
              </a:ext>
            </a:extLst>
          </p:cNvPr>
          <p:cNvPicPr>
            <a:picLocks noChangeAspect="1"/>
          </p:cNvPicPr>
          <p:nvPr/>
        </p:nvPicPr>
        <p:blipFill rotWithShape="1">
          <a:blip r:embed="rId2"/>
          <a:srcRect l="8027"/>
          <a:stretch/>
        </p:blipFill>
        <p:spPr>
          <a:xfrm>
            <a:off x="813732" y="1578973"/>
            <a:ext cx="4647500" cy="3999706"/>
          </a:xfrm>
          <a:prstGeom prst="rect">
            <a:avLst/>
          </a:prstGeom>
        </p:spPr>
      </p:pic>
      <p:pic>
        <p:nvPicPr>
          <p:cNvPr id="5" name="Picture 4">
            <a:extLst>
              <a:ext uri="{FF2B5EF4-FFF2-40B4-BE49-F238E27FC236}">
                <a16:creationId xmlns:a16="http://schemas.microsoft.com/office/drawing/2014/main" id="{BE33DDEB-39CD-470A-83BB-242312350864}"/>
              </a:ext>
            </a:extLst>
          </p:cNvPr>
          <p:cNvPicPr>
            <a:picLocks noChangeAspect="1"/>
          </p:cNvPicPr>
          <p:nvPr/>
        </p:nvPicPr>
        <p:blipFill rotWithShape="1">
          <a:blip r:embed="rId3"/>
          <a:srcRect l="5400"/>
          <a:stretch/>
        </p:blipFill>
        <p:spPr>
          <a:xfrm>
            <a:off x="6006517" y="1615437"/>
            <a:ext cx="5634668" cy="3926777"/>
          </a:xfrm>
          <a:prstGeom prst="rect">
            <a:avLst/>
          </a:prstGeom>
        </p:spPr>
      </p:pic>
      <p:sp>
        <p:nvSpPr>
          <p:cNvPr id="6" name="Title 5">
            <a:extLst>
              <a:ext uri="{FF2B5EF4-FFF2-40B4-BE49-F238E27FC236}">
                <a16:creationId xmlns:a16="http://schemas.microsoft.com/office/drawing/2014/main" id="{7BC84B6D-6591-42EE-A378-C45B304CAC16}"/>
              </a:ext>
            </a:extLst>
          </p:cNvPr>
          <p:cNvSpPr>
            <a:spLocks noGrp="1"/>
          </p:cNvSpPr>
          <p:nvPr>
            <p:ph type="title"/>
          </p:nvPr>
        </p:nvSpPr>
        <p:spPr>
          <a:xfrm>
            <a:off x="1258348" y="4806892"/>
            <a:ext cx="10323571" cy="1174459"/>
          </a:xfrm>
        </p:spPr>
        <p:txBody>
          <a:bodyPr/>
          <a:lstStyle/>
          <a:p>
            <a:r>
              <a:rPr lang="en-IN" dirty="0"/>
              <a:t>      </a:t>
            </a:r>
            <a:r>
              <a:rPr lang="en-IN" sz="1800" dirty="0"/>
              <a:t>Power</a:t>
            </a:r>
            <a:r>
              <a:rPr lang="en-IN" dirty="0"/>
              <a:t>                                    </a:t>
            </a:r>
            <a:r>
              <a:rPr lang="en-IN" sz="1800" dirty="0" err="1"/>
              <a:t>Power</a:t>
            </a:r>
            <a:endParaRPr lang="en-IN" sz="1800" dirty="0"/>
          </a:p>
        </p:txBody>
      </p:sp>
    </p:spTree>
    <p:extLst>
      <p:ext uri="{BB962C8B-B14F-4D97-AF65-F5344CB8AC3E}">
        <p14:creationId xmlns:p14="http://schemas.microsoft.com/office/powerpoint/2010/main" val="71453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E1F7517-90E5-4709-A750-A230283E8ECB}"/>
              </a:ext>
            </a:extLst>
          </p:cNvPr>
          <p:cNvPicPr>
            <a:picLocks noChangeAspect="1"/>
          </p:cNvPicPr>
          <p:nvPr/>
        </p:nvPicPr>
        <p:blipFill>
          <a:blip r:embed="rId2"/>
          <a:stretch>
            <a:fillRect/>
          </a:stretch>
        </p:blipFill>
        <p:spPr>
          <a:xfrm>
            <a:off x="2162912" y="1208014"/>
            <a:ext cx="7098534" cy="4896351"/>
          </a:xfrm>
          <a:prstGeom prst="rect">
            <a:avLst/>
          </a:prstGeom>
        </p:spPr>
      </p:pic>
    </p:spTree>
    <p:extLst>
      <p:ext uri="{BB962C8B-B14F-4D97-AF65-F5344CB8AC3E}">
        <p14:creationId xmlns:p14="http://schemas.microsoft.com/office/powerpoint/2010/main" val="3117672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8B2913C-E30E-43E3-913D-0BC35CAC1ECA}"/>
              </a:ext>
            </a:extLst>
          </p:cNvPr>
          <p:cNvSpPr>
            <a:spLocks noGrp="1"/>
          </p:cNvSpPr>
          <p:nvPr>
            <p:ph type="subTitle"/>
          </p:nvPr>
        </p:nvSpPr>
        <p:spPr>
          <a:xfrm>
            <a:off x="609480" y="4899171"/>
            <a:ext cx="5782931" cy="1392571"/>
          </a:xfrm>
        </p:spPr>
        <p:txBody>
          <a:bodyPr/>
          <a:lstStyle/>
          <a:p>
            <a:pPr marL="0" indent="0">
              <a:buNone/>
            </a:pPr>
            <a:r>
              <a:rPr lang="en-US" sz="2000" b="1" dirty="0"/>
              <a:t>      Receiver eye diagram at 10dBm                        </a:t>
            </a:r>
            <a:endParaRPr lang="en-US" sz="1800" b="1" dirty="0"/>
          </a:p>
          <a:p>
            <a:endParaRPr lang="en-IN" dirty="0"/>
          </a:p>
        </p:txBody>
      </p:sp>
      <p:pic>
        <p:nvPicPr>
          <p:cNvPr id="6" name="Picture 5">
            <a:extLst>
              <a:ext uri="{FF2B5EF4-FFF2-40B4-BE49-F238E27FC236}">
                <a16:creationId xmlns:a16="http://schemas.microsoft.com/office/drawing/2014/main" id="{E3FFF76F-F7E2-4425-A307-D832FD434AE5}"/>
              </a:ext>
            </a:extLst>
          </p:cNvPr>
          <p:cNvPicPr>
            <a:picLocks noChangeAspect="1"/>
          </p:cNvPicPr>
          <p:nvPr/>
        </p:nvPicPr>
        <p:blipFill>
          <a:blip r:embed="rId2"/>
          <a:stretch>
            <a:fillRect/>
          </a:stretch>
        </p:blipFill>
        <p:spPr>
          <a:xfrm>
            <a:off x="390525" y="745356"/>
            <a:ext cx="5305601" cy="4153815"/>
          </a:xfrm>
          <a:prstGeom prst="rect">
            <a:avLst/>
          </a:prstGeom>
        </p:spPr>
      </p:pic>
      <p:pic>
        <p:nvPicPr>
          <p:cNvPr id="4" name="Picture 3">
            <a:extLst>
              <a:ext uri="{FF2B5EF4-FFF2-40B4-BE49-F238E27FC236}">
                <a16:creationId xmlns:a16="http://schemas.microsoft.com/office/drawing/2014/main" id="{F10F480C-A854-449A-9107-7E04D93261A4}"/>
              </a:ext>
            </a:extLst>
          </p:cNvPr>
          <p:cNvPicPr>
            <a:picLocks noChangeAspect="1"/>
          </p:cNvPicPr>
          <p:nvPr/>
        </p:nvPicPr>
        <p:blipFill>
          <a:blip r:embed="rId3"/>
          <a:stretch>
            <a:fillRect/>
          </a:stretch>
        </p:blipFill>
        <p:spPr>
          <a:xfrm>
            <a:off x="6096000" y="800150"/>
            <a:ext cx="4947323" cy="4044228"/>
          </a:xfrm>
          <a:prstGeom prst="rect">
            <a:avLst/>
          </a:prstGeom>
        </p:spPr>
      </p:pic>
      <p:sp>
        <p:nvSpPr>
          <p:cNvPr id="5" name="Title 4">
            <a:extLst>
              <a:ext uri="{FF2B5EF4-FFF2-40B4-BE49-F238E27FC236}">
                <a16:creationId xmlns:a16="http://schemas.microsoft.com/office/drawing/2014/main" id="{8D61C383-6D8D-4E84-89F8-0B9E1E255235}"/>
              </a:ext>
            </a:extLst>
          </p:cNvPr>
          <p:cNvSpPr>
            <a:spLocks noGrp="1"/>
          </p:cNvSpPr>
          <p:nvPr>
            <p:ph type="title"/>
          </p:nvPr>
        </p:nvSpPr>
        <p:spPr>
          <a:xfrm>
            <a:off x="6111989" y="4622334"/>
            <a:ext cx="5187193" cy="1392571"/>
          </a:xfrm>
        </p:spPr>
        <p:txBody>
          <a:bodyPr/>
          <a:lstStyle/>
          <a:p>
            <a:r>
              <a:rPr lang="en-IN" sz="2000" b="1" dirty="0"/>
              <a:t>        Receiver eye diagram at 3dBm</a:t>
            </a:r>
          </a:p>
        </p:txBody>
      </p:sp>
    </p:spTree>
    <p:extLst>
      <p:ext uri="{BB962C8B-B14F-4D97-AF65-F5344CB8AC3E}">
        <p14:creationId xmlns:p14="http://schemas.microsoft.com/office/powerpoint/2010/main" val="2506890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AA9F3-2397-4B99-AAC7-2FEBF536FA57}"/>
              </a:ext>
            </a:extLst>
          </p:cNvPr>
          <p:cNvSpPr>
            <a:spLocks noGrp="1"/>
          </p:cNvSpPr>
          <p:nvPr>
            <p:ph type="title"/>
          </p:nvPr>
        </p:nvSpPr>
        <p:spPr/>
        <p:txBody>
          <a:bodyPr/>
          <a:lstStyle/>
          <a:p>
            <a:r>
              <a:rPr lang="en-IN" b="1" dirty="0">
                <a:solidFill>
                  <a:schemeClr val="accent2">
                    <a:lumMod val="50000"/>
                  </a:schemeClr>
                </a:solidFill>
              </a:rPr>
              <a:t>CONCLUSION</a:t>
            </a:r>
            <a:r>
              <a:rPr lang="en-IN" b="1" dirty="0"/>
              <a:t> </a:t>
            </a:r>
          </a:p>
        </p:txBody>
      </p:sp>
      <p:sp>
        <p:nvSpPr>
          <p:cNvPr id="3" name="Subtitle 2">
            <a:extLst>
              <a:ext uri="{FF2B5EF4-FFF2-40B4-BE49-F238E27FC236}">
                <a16:creationId xmlns:a16="http://schemas.microsoft.com/office/drawing/2014/main" id="{62FC47B2-33CA-4AC6-A8C1-C9FD8D499E21}"/>
              </a:ext>
            </a:extLst>
          </p:cNvPr>
          <p:cNvSpPr>
            <a:spLocks noGrp="1"/>
          </p:cNvSpPr>
          <p:nvPr>
            <p:ph type="subTitle"/>
          </p:nvPr>
        </p:nvSpPr>
        <p:spPr>
          <a:xfrm>
            <a:off x="679269" y="1759130"/>
            <a:ext cx="9030787" cy="2560321"/>
          </a:xfrm>
        </p:spPr>
        <p:txBody>
          <a:bodyPr/>
          <a:lstStyle/>
          <a:p>
            <a:pPr marL="0" indent="0">
              <a:buNone/>
            </a:pPr>
            <a:r>
              <a:rPr lang="en-US" sz="2400" dirty="0"/>
              <a:t>The performance of the OCDMA system with the Pseudo-Orthogonal Code technique using high data rate has been presented. The results of the experimental simulation have proved that the OCDMA provides a better performance even when we are using multi users. Also discussed the effect of MAI (multi access interference), as we are increasing number of users, the influence of MAI also raised.</a:t>
            </a:r>
            <a:endParaRPr lang="en-IN" sz="2400" dirty="0"/>
          </a:p>
        </p:txBody>
      </p:sp>
    </p:spTree>
    <p:extLst>
      <p:ext uri="{BB962C8B-B14F-4D97-AF65-F5344CB8AC3E}">
        <p14:creationId xmlns:p14="http://schemas.microsoft.com/office/powerpoint/2010/main" val="3160533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itle 2"/>
          <p:cNvSpPr/>
          <p:nvPr/>
        </p:nvSpPr>
        <p:spPr>
          <a:xfrm>
            <a:off x="1788480" y="100484"/>
            <a:ext cx="6801840" cy="1145512"/>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en-US" sz="4400" b="1" strike="noStrike" spc="-1" dirty="0">
                <a:solidFill>
                  <a:srgbClr val="174161"/>
                </a:solidFill>
                <a:latin typeface="Arial"/>
                <a:ea typeface="DejaVu Sans"/>
              </a:rPr>
              <a:t>REFERENCES</a:t>
            </a:r>
            <a:endParaRPr lang="en-IN" sz="4400" b="0" strike="noStrike" spc="-1" dirty="0">
              <a:latin typeface="Arial"/>
            </a:endParaRPr>
          </a:p>
        </p:txBody>
      </p:sp>
      <p:sp>
        <p:nvSpPr>
          <p:cNvPr id="197" name="Text Placeholder 3"/>
          <p:cNvSpPr/>
          <p:nvPr/>
        </p:nvSpPr>
        <p:spPr>
          <a:xfrm>
            <a:off x="904320" y="1145512"/>
            <a:ext cx="10189060" cy="5325626"/>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228600" indent="-227880">
              <a:lnSpc>
                <a:spcPct val="90000"/>
              </a:lnSpc>
              <a:spcBef>
                <a:spcPts val="1001"/>
              </a:spcBef>
              <a:buClr>
                <a:srgbClr val="000000"/>
              </a:buClr>
              <a:buFont typeface="Arial"/>
              <a:buChar char="•"/>
            </a:pPr>
            <a:endParaRPr lang="en-IN" sz="1800" b="0" strike="noStrike" spc="-1" dirty="0">
              <a:solidFill>
                <a:srgbClr val="000000"/>
              </a:solidFill>
              <a:latin typeface="Arial"/>
              <a:ea typeface="DejaVu Sans"/>
            </a:endParaRPr>
          </a:p>
          <a:p>
            <a:pPr marL="720">
              <a:lnSpc>
                <a:spcPct val="90000"/>
              </a:lnSpc>
              <a:spcBef>
                <a:spcPts val="1001"/>
              </a:spcBef>
              <a:buClr>
                <a:srgbClr val="000000"/>
              </a:buClr>
            </a:pPr>
            <a:endParaRPr lang="en-IN" sz="1800" b="0" strike="noStrike" spc="-1" dirty="0">
              <a:solidFill>
                <a:srgbClr val="000000"/>
              </a:solidFill>
              <a:latin typeface="Arial"/>
              <a:ea typeface="DejaVu Sans"/>
            </a:endParaRPr>
          </a:p>
          <a:p>
            <a:pPr marL="228600" indent="-227880">
              <a:lnSpc>
                <a:spcPct val="90000"/>
              </a:lnSpc>
              <a:spcBef>
                <a:spcPts val="1001"/>
              </a:spcBef>
              <a:buClr>
                <a:srgbClr val="000000"/>
              </a:buClr>
              <a:buFont typeface="Arial"/>
              <a:buChar char="•"/>
            </a:pPr>
            <a:r>
              <a:rPr lang="en-IN" sz="1800" b="0" strike="noStrike" spc="-1" dirty="0">
                <a:solidFill>
                  <a:srgbClr val="000000"/>
                </a:solidFill>
                <a:latin typeface="Arial"/>
                <a:ea typeface="DejaVu Sans"/>
              </a:rPr>
              <a:t>Jawed A Salehi, “Code Division Multiple-Access Techniques in Optical </a:t>
            </a:r>
            <a:r>
              <a:rPr lang="en-IN" sz="1800" b="0" strike="noStrike" spc="-1" dirty="0" err="1">
                <a:solidFill>
                  <a:srgbClr val="000000"/>
                </a:solidFill>
                <a:latin typeface="Arial"/>
                <a:ea typeface="DejaVu Sans"/>
              </a:rPr>
              <a:t>Fiber</a:t>
            </a:r>
            <a:r>
              <a:rPr lang="en-IN" sz="1800" b="0" strike="noStrike" spc="-1" dirty="0">
                <a:solidFill>
                  <a:srgbClr val="000000"/>
                </a:solidFill>
                <a:latin typeface="Arial"/>
                <a:ea typeface="DejaVu Sans"/>
              </a:rPr>
              <a:t> Networks-Part I: Fundamental Principles,” IEEE Transactions on Communications, Vol. 37, No. 8, pp. 824-833, Aug 1989.</a:t>
            </a:r>
          </a:p>
          <a:p>
            <a:pPr marL="228600" indent="-227880">
              <a:lnSpc>
                <a:spcPct val="90000"/>
              </a:lnSpc>
              <a:spcBef>
                <a:spcPts val="1001"/>
              </a:spcBef>
              <a:buClr>
                <a:srgbClr val="000000"/>
              </a:buClr>
              <a:buFont typeface="Arial"/>
              <a:buChar char="•"/>
            </a:pPr>
            <a:r>
              <a:rPr lang="en-IN" sz="1800" b="0" strike="noStrike" spc="-1" dirty="0">
                <a:solidFill>
                  <a:srgbClr val="000000"/>
                </a:solidFill>
                <a:latin typeface="Arial"/>
                <a:ea typeface="DejaVu Sans"/>
              </a:rPr>
              <a:t>E. </a:t>
            </a:r>
            <a:r>
              <a:rPr lang="en-IN" sz="1800" b="0" strike="noStrike" spc="-1" dirty="0" err="1">
                <a:solidFill>
                  <a:srgbClr val="000000"/>
                </a:solidFill>
                <a:latin typeface="Arial"/>
                <a:ea typeface="DejaVu Sans"/>
              </a:rPr>
              <a:t>Inaty</a:t>
            </a:r>
            <a:r>
              <a:rPr lang="en-IN" sz="1800" b="0" strike="noStrike" spc="-1" dirty="0">
                <a:solidFill>
                  <a:srgbClr val="000000"/>
                </a:solidFill>
                <a:latin typeface="Arial"/>
                <a:ea typeface="DejaVu Sans"/>
              </a:rPr>
              <a:t>, H. M. H. </a:t>
            </a:r>
            <a:r>
              <a:rPr lang="en-IN" sz="1800" b="0" strike="noStrike" spc="-1" dirty="0" err="1">
                <a:solidFill>
                  <a:srgbClr val="000000"/>
                </a:solidFill>
                <a:latin typeface="Arial"/>
                <a:ea typeface="DejaVu Sans"/>
              </a:rPr>
              <a:t>Shalaby</a:t>
            </a:r>
            <a:r>
              <a:rPr lang="en-IN" sz="1800" b="0" strike="noStrike" spc="-1" dirty="0">
                <a:solidFill>
                  <a:srgbClr val="000000"/>
                </a:solidFill>
                <a:latin typeface="Arial"/>
                <a:ea typeface="DejaVu Sans"/>
              </a:rPr>
              <a:t>, P. Fortier, and L. A. </a:t>
            </a:r>
            <a:r>
              <a:rPr lang="en-IN" sz="1800" b="0" strike="noStrike" spc="-1" dirty="0" err="1">
                <a:solidFill>
                  <a:srgbClr val="000000"/>
                </a:solidFill>
                <a:latin typeface="Arial"/>
                <a:ea typeface="DejaVu Sans"/>
              </a:rPr>
              <a:t>Rusch</a:t>
            </a:r>
            <a:r>
              <a:rPr lang="en-IN" sz="1800" b="0" strike="noStrike" spc="-1" dirty="0">
                <a:solidFill>
                  <a:srgbClr val="000000"/>
                </a:solidFill>
                <a:latin typeface="Arial"/>
                <a:ea typeface="DejaVu Sans"/>
              </a:rPr>
              <a:t>, “</a:t>
            </a:r>
            <a:r>
              <a:rPr lang="en-IN" sz="1800" b="0" strike="noStrike" spc="-1" dirty="0" err="1">
                <a:solidFill>
                  <a:srgbClr val="000000"/>
                </a:solidFill>
                <a:latin typeface="Arial"/>
                <a:ea typeface="DejaVu Sans"/>
              </a:rPr>
              <a:t>Multirate</a:t>
            </a:r>
            <a:r>
              <a:rPr lang="en-IN" sz="1800" b="0" strike="noStrike" spc="-1" dirty="0">
                <a:solidFill>
                  <a:srgbClr val="000000"/>
                </a:solidFill>
                <a:latin typeface="Arial"/>
                <a:ea typeface="DejaVu Sans"/>
              </a:rPr>
              <a:t> Optical Fast Frequency Hopping CDMA System Using Power Control,” IEEE Journal of Lightwave Technology, Vol. 20, No. 2, pp. 166–177, Feb 2002.</a:t>
            </a:r>
          </a:p>
          <a:p>
            <a:pPr marL="228600" indent="-227880">
              <a:lnSpc>
                <a:spcPct val="90000"/>
              </a:lnSpc>
              <a:spcBef>
                <a:spcPts val="1001"/>
              </a:spcBef>
              <a:buClr>
                <a:srgbClr val="000000"/>
              </a:buClr>
              <a:buFont typeface="Arial"/>
              <a:buChar char="•"/>
            </a:pPr>
            <a:r>
              <a:rPr lang="en-IN" sz="1800" b="0" strike="noStrike" spc="-1" dirty="0">
                <a:solidFill>
                  <a:srgbClr val="000000"/>
                </a:solidFill>
                <a:latin typeface="Arial"/>
                <a:ea typeface="DejaVu Sans"/>
              </a:rPr>
              <a:t>Kai-Sheng </a:t>
            </a:r>
            <a:r>
              <a:rPr lang="en-IN" sz="1800" b="0" strike="noStrike" spc="-1" dirty="0" err="1">
                <a:solidFill>
                  <a:srgbClr val="000000"/>
                </a:solidFill>
                <a:latin typeface="Arial"/>
                <a:ea typeface="DejaVu Sans"/>
              </a:rPr>
              <a:t>Chen,"Multiple</a:t>
            </a:r>
            <a:r>
              <a:rPr lang="en-IN" sz="1800" b="0" strike="noStrike" spc="-1" dirty="0">
                <a:solidFill>
                  <a:srgbClr val="000000"/>
                </a:solidFill>
                <a:latin typeface="Arial"/>
                <a:ea typeface="DejaVu Sans"/>
              </a:rPr>
              <a:t>-Code Technique for Multi-Rate Transmissions in Optical Packet Switching Networks Based on OCDMA </a:t>
            </a:r>
            <a:r>
              <a:rPr lang="en-IN" sz="1800" b="0" strike="noStrike" spc="-1" dirty="0" err="1">
                <a:solidFill>
                  <a:srgbClr val="000000"/>
                </a:solidFill>
                <a:latin typeface="Arial"/>
                <a:ea typeface="DejaVu Sans"/>
              </a:rPr>
              <a:t>Labels,"May</a:t>
            </a:r>
            <a:r>
              <a:rPr lang="en-IN" sz="1800" b="0" strike="noStrike" spc="-1" dirty="0">
                <a:solidFill>
                  <a:srgbClr val="000000"/>
                </a:solidFill>
                <a:latin typeface="Arial"/>
                <a:ea typeface="DejaVu Sans"/>
              </a:rPr>
              <a:t> 2019 Photonics 6(2):60DOI:10.3390/photonics6020060.</a:t>
            </a:r>
          </a:p>
          <a:p>
            <a:pPr marL="228600" indent="-227880">
              <a:lnSpc>
                <a:spcPct val="90000"/>
              </a:lnSpc>
              <a:spcBef>
                <a:spcPts val="1001"/>
              </a:spcBef>
              <a:buClr>
                <a:srgbClr val="000000"/>
              </a:buClr>
              <a:buFont typeface="Arial"/>
              <a:buChar char="•"/>
            </a:pPr>
            <a:r>
              <a:rPr lang="en-US" sz="1800" b="0" strike="noStrike" spc="-1" dirty="0">
                <a:solidFill>
                  <a:srgbClr val="000000"/>
                </a:solidFill>
                <a:latin typeface="Arial"/>
                <a:ea typeface="DejaVu Sans"/>
              </a:rPr>
              <a:t>D. </a:t>
            </a:r>
            <a:r>
              <a:rPr lang="en-US" sz="1800" b="0" strike="noStrike" spc="-1" dirty="0" err="1">
                <a:solidFill>
                  <a:srgbClr val="000000"/>
                </a:solidFill>
                <a:latin typeface="Arial"/>
                <a:ea typeface="DejaVu Sans"/>
              </a:rPr>
              <a:t>Zaccarin</a:t>
            </a:r>
            <a:r>
              <a:rPr lang="en-US" sz="1800" b="0" strike="noStrike" spc="-1" dirty="0">
                <a:solidFill>
                  <a:srgbClr val="000000"/>
                </a:solidFill>
                <a:latin typeface="Arial"/>
                <a:ea typeface="DejaVu Sans"/>
              </a:rPr>
              <a:t>, S. Member, and M. </a:t>
            </a:r>
            <a:r>
              <a:rPr lang="en-US" sz="1800" b="0" strike="noStrike" spc="-1" dirty="0" err="1">
                <a:solidFill>
                  <a:srgbClr val="000000"/>
                </a:solidFill>
                <a:latin typeface="Arial"/>
                <a:ea typeface="DejaVu Sans"/>
              </a:rPr>
              <a:t>Kavehrad</a:t>
            </a:r>
            <a:r>
              <a:rPr lang="en-US" sz="1800" b="0" strike="noStrike" spc="-1" dirty="0">
                <a:solidFill>
                  <a:srgbClr val="000000"/>
                </a:solidFill>
                <a:latin typeface="Arial"/>
                <a:ea typeface="DejaVu Sans"/>
              </a:rPr>
              <a:t>, “An Optical CDMA System Based on Spectral Encoding of LED,” IEEE Photonic. Tech. L. 4, 479–482 (1993).</a:t>
            </a:r>
          </a:p>
          <a:p>
            <a:pPr marL="228600" indent="-227880">
              <a:lnSpc>
                <a:spcPct val="90000"/>
              </a:lnSpc>
              <a:spcBef>
                <a:spcPts val="1001"/>
              </a:spcBef>
              <a:buClr>
                <a:srgbClr val="000000"/>
              </a:buClr>
              <a:buFont typeface="Arial"/>
              <a:buChar char="•"/>
            </a:pPr>
            <a:endParaRPr lang="en-IN" sz="1800" b="0" strike="noStrike" spc="-1" dirty="0">
              <a:solidFill>
                <a:srgbClr val="000000"/>
              </a:solidFill>
              <a:latin typeface="Arial"/>
              <a:ea typeface="DejaVu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9124CDA-7863-4968-8C8E-14B262278CC0}"/>
              </a:ext>
            </a:extLst>
          </p:cNvPr>
          <p:cNvSpPr>
            <a:spLocks noGrp="1"/>
          </p:cNvSpPr>
          <p:nvPr>
            <p:ph type="subTitle"/>
          </p:nvPr>
        </p:nvSpPr>
        <p:spPr>
          <a:xfrm>
            <a:off x="611514" y="844062"/>
            <a:ext cx="10984284" cy="5315578"/>
          </a:xfrm>
        </p:spPr>
        <p:txBody>
          <a:bodyPr/>
          <a:lstStyle/>
          <a:p>
            <a:endParaRPr lang="en-IN" sz="1800" dirty="0"/>
          </a:p>
          <a:p>
            <a:endParaRPr lang="en-IN" sz="1800" dirty="0"/>
          </a:p>
          <a:p>
            <a:endParaRPr lang="en-IN" sz="1800" dirty="0"/>
          </a:p>
          <a:p>
            <a:endParaRPr lang="en-IN" sz="1800" dirty="0"/>
          </a:p>
          <a:p>
            <a:r>
              <a:rPr lang="en-IN" sz="1800" dirty="0"/>
              <a:t>Mohammad Hossein </a:t>
            </a:r>
            <a:r>
              <a:rPr lang="en-IN" sz="1800" dirty="0" err="1"/>
              <a:t>Zoualfaghari</a:t>
            </a:r>
            <a:r>
              <a:rPr lang="en-IN" sz="1800" dirty="0"/>
              <a:t>, Student Member, and </a:t>
            </a:r>
            <a:r>
              <a:rPr lang="en-IN" sz="1800" dirty="0" err="1"/>
              <a:t>Hooshang</a:t>
            </a:r>
            <a:r>
              <a:rPr lang="en-IN" sz="1800" dirty="0"/>
              <a:t> </a:t>
            </a:r>
            <a:r>
              <a:rPr lang="en-IN" sz="1800" dirty="0" err="1"/>
              <a:t>Ghafouri</a:t>
            </a:r>
            <a:r>
              <a:rPr lang="en-IN" sz="1800" dirty="0"/>
              <a:t>-Shiraz, Senior Member,” A Novel Multi User Interference Cancellation Scheme for Synchronous OCDMA Networks” JOURNAL OF LIGHTWAVE TECHNOLOGY, VOL. 31, NO. 11, JUNE 1,2013,pp.1813-182.</a:t>
            </a:r>
          </a:p>
          <a:p>
            <a:r>
              <a:rPr lang="en-IN" sz="1800" dirty="0"/>
              <a:t>Aminata A. Garba and Jan </a:t>
            </a:r>
            <a:r>
              <a:rPr lang="en-IN" sz="1800" dirty="0" err="1"/>
              <a:t>Bajcsy</a:t>
            </a:r>
            <a:r>
              <a:rPr lang="en-IN" sz="1800" dirty="0"/>
              <a:t>,” Optical Code Division Multiple Access Network Transmission With M-</a:t>
            </a:r>
            <a:r>
              <a:rPr lang="en-IN" sz="1800" dirty="0" err="1"/>
              <a:t>ary</a:t>
            </a:r>
            <a:r>
              <a:rPr lang="en-IN" sz="1800" dirty="0"/>
              <a:t> Chip Symbol”, J. OPT. COMMUN. NETW./VOL. 3, NO. 5/MAY 2011,pp.435-446.</a:t>
            </a:r>
            <a:endParaRPr lang="fr-FR" sz="1800" dirty="0"/>
          </a:p>
          <a:p>
            <a:r>
              <a:rPr lang="en-IN" sz="1800" dirty="0"/>
              <a:t>Monga H, </a:t>
            </a:r>
            <a:r>
              <a:rPr lang="en-IN" sz="1800" dirty="0" err="1"/>
              <a:t>Kaler</a:t>
            </a:r>
            <a:r>
              <a:rPr lang="en-IN" sz="1800" dirty="0"/>
              <a:t> RS (2010). Performance analysis and improvement of spectral amplitude encoded/decoded OCDMA system. </a:t>
            </a:r>
            <a:r>
              <a:rPr lang="en-IN" sz="1800" dirty="0" err="1"/>
              <a:t>Optik</a:t>
            </a:r>
            <a:r>
              <a:rPr lang="en-IN" sz="1800" dirty="0"/>
              <a:t>. J. Light Elect., 122(22): 2006-2010.</a:t>
            </a:r>
            <a:endParaRPr lang="en-US" sz="1800" dirty="0"/>
          </a:p>
          <a:p>
            <a:r>
              <a:rPr lang="en-US" sz="1800" dirty="0"/>
              <a:t>Weiner, A. M., Heritage, J. P. and Salehi, J. A.: Encoding and decoding of femtosecond pulse. Optics Letters, Vol.13, No.4, May 1988, pp300 – 302. </a:t>
            </a:r>
          </a:p>
          <a:p>
            <a:r>
              <a:rPr lang="en-US" sz="1800" dirty="0"/>
              <a:t>Shin-Pin </a:t>
            </a:r>
            <a:r>
              <a:rPr lang="en-US" sz="1800" dirty="0" err="1"/>
              <a:t>Tseng,Eddy</a:t>
            </a:r>
            <a:r>
              <a:rPr lang="en-US" sz="1800" dirty="0"/>
              <a:t> </a:t>
            </a:r>
            <a:r>
              <a:rPr lang="en-US" sz="1800" dirty="0" err="1"/>
              <a:t>Wijanto,Po</a:t>
            </a:r>
            <a:r>
              <a:rPr lang="en-US" sz="1800" dirty="0"/>
              <a:t>-Han </a:t>
            </a:r>
            <a:r>
              <a:rPr lang="en-US" sz="1800" dirty="0" err="1"/>
              <a:t>Lai,Hsu-Chih</a:t>
            </a:r>
            <a:r>
              <a:rPr lang="en-US" sz="1800" dirty="0"/>
              <a:t> </a:t>
            </a:r>
            <a:r>
              <a:rPr lang="en-US" sz="1800" dirty="0" err="1"/>
              <a:t>Cheng,"Multiple</a:t>
            </a:r>
            <a:r>
              <a:rPr lang="en-US" sz="1800" dirty="0"/>
              <a:t> Access Techniques Using a Dual Electro-Optical Modulator Implemented in Free-Space Optics </a:t>
            </a:r>
            <a:r>
              <a:rPr lang="en-US" sz="1800" dirty="0" err="1"/>
              <a:t>Communications,"Published</a:t>
            </a:r>
            <a:r>
              <a:rPr lang="en-US" sz="1800" dirty="0"/>
              <a:t>: 24 June 2020.</a:t>
            </a:r>
          </a:p>
          <a:p>
            <a:pPr marL="0" indent="0">
              <a:buNone/>
            </a:pPr>
            <a:endParaRPr lang="en-IN" sz="1800" dirty="0"/>
          </a:p>
          <a:p>
            <a:endParaRPr lang="en-IN" sz="1600" dirty="0"/>
          </a:p>
          <a:p>
            <a:endParaRPr lang="en-IN" sz="1600" dirty="0"/>
          </a:p>
          <a:p>
            <a:endParaRPr lang="en-IN" sz="1600" dirty="0"/>
          </a:p>
          <a:p>
            <a:endParaRPr lang="en-IN" dirty="0"/>
          </a:p>
        </p:txBody>
      </p:sp>
    </p:spTree>
    <p:extLst>
      <p:ext uri="{BB962C8B-B14F-4D97-AF65-F5344CB8AC3E}">
        <p14:creationId xmlns:p14="http://schemas.microsoft.com/office/powerpoint/2010/main" val="197817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3B93581-A950-4064-9658-17155B3A7DEF}"/>
              </a:ext>
            </a:extLst>
          </p:cNvPr>
          <p:cNvSpPr>
            <a:spLocks noGrp="1"/>
          </p:cNvSpPr>
          <p:nvPr>
            <p:ph type="subTitle"/>
          </p:nvPr>
        </p:nvSpPr>
        <p:spPr>
          <a:xfrm>
            <a:off x="609480" y="844062"/>
            <a:ext cx="10972440" cy="4737378"/>
          </a:xfrm>
        </p:spPr>
        <p:txBody>
          <a:bodyPr/>
          <a:lstStyle/>
          <a:p>
            <a:endParaRPr lang="en-IN" sz="1800" dirty="0"/>
          </a:p>
          <a:p>
            <a:endParaRPr lang="en-IN" sz="1800" dirty="0"/>
          </a:p>
          <a:p>
            <a:endParaRPr lang="en-IN" sz="1800" dirty="0"/>
          </a:p>
          <a:p>
            <a:r>
              <a:rPr lang="en-IN" sz="1800" dirty="0"/>
              <a:t>Paul R. </a:t>
            </a:r>
            <a:r>
              <a:rPr lang="en-IN" sz="1800" dirty="0" err="1"/>
              <a:t>Prucnal</a:t>
            </a:r>
            <a:r>
              <a:rPr lang="en-IN" sz="1800" dirty="0"/>
              <a:t>, </a:t>
            </a:r>
            <a:r>
              <a:rPr lang="en-IN" sz="1800" dirty="0" err="1"/>
              <a:t>Mairo</a:t>
            </a:r>
            <a:r>
              <a:rPr lang="en-IN" sz="1800" dirty="0"/>
              <a:t> A. Santoro and Ting R. Fan, “Spread Spectrum </a:t>
            </a:r>
            <a:r>
              <a:rPr lang="en-IN" sz="1800" dirty="0" err="1"/>
              <a:t>Fiber</a:t>
            </a:r>
            <a:r>
              <a:rPr lang="en-IN" sz="1800" dirty="0"/>
              <a:t>-optic Local Area Network Using Optical Processing,” IEEE Journal of Lightwave Technology, Vol. 4, No. 5, pp. 547-554, May 1986.</a:t>
            </a:r>
          </a:p>
          <a:p>
            <a:r>
              <a:rPr lang="en-IN" sz="1800" dirty="0"/>
              <a:t>Qi </a:t>
            </a:r>
            <a:r>
              <a:rPr lang="en-IN" sz="1800" dirty="0" err="1"/>
              <a:t>Zhang,LiWei</a:t>
            </a:r>
            <a:r>
              <a:rPr lang="en-IN" sz="1800" dirty="0"/>
              <a:t> </a:t>
            </a:r>
            <a:r>
              <a:rPr lang="en-IN" sz="1800" dirty="0" err="1"/>
              <a:t>Yang,Zifang</a:t>
            </a:r>
            <a:r>
              <a:rPr lang="en-IN" sz="1800" dirty="0"/>
              <a:t> </a:t>
            </a:r>
            <a:r>
              <a:rPr lang="en-IN" sz="1800" dirty="0" err="1"/>
              <a:t>Yu,"Optical</a:t>
            </a:r>
            <a:r>
              <a:rPr lang="en-IN" sz="1800" dirty="0"/>
              <a:t> Code Division Multiple Access Passive Optical Network based on Chaotic Spread </a:t>
            </a:r>
            <a:r>
              <a:rPr lang="en-IN" sz="1800" dirty="0" err="1"/>
              <a:t>Spectrum,"ICCBN</a:t>
            </a:r>
            <a:r>
              <a:rPr lang="en-IN" sz="1800" dirty="0"/>
              <a:t> 2021: 2021 9th International Conference on Communications and Broadband Networking February 2021.</a:t>
            </a:r>
          </a:p>
          <a:p>
            <a:r>
              <a:rPr lang="fr-FR" sz="1800" dirty="0"/>
              <a:t>Salehi JA (1989). Code division multiple access techniques in optical fiber network-Par I: Fundamental principles. IEEE. J. Trans. Commun., 37: 824-833.</a:t>
            </a:r>
          </a:p>
          <a:p>
            <a:r>
              <a:rPr lang="fr-FR" sz="1800" dirty="0"/>
              <a:t>Zhenyu Jia,Fei Yuan,Keyu Chen," Code Division Multiple Access Based on Chirp Multi-Carrier,"Publisher: IEEE.</a:t>
            </a:r>
          </a:p>
          <a:p>
            <a:r>
              <a:rPr lang="fr-FR" sz="1800" dirty="0"/>
              <a:t>Isaac A.M. Ashour, Sahbudin Shaari, P. Susthitha Menon and Hesham A. Bakarman"Optical Code-Division Multiple-Access and Wavelength Division Multiplexing: Hybrid Scheme Review,"Photonic Technology Laboratory(2012).</a:t>
            </a:r>
          </a:p>
          <a:p>
            <a:endParaRPr lang="fr-FR" sz="1800" dirty="0"/>
          </a:p>
          <a:p>
            <a:endParaRPr lang="en-IN" dirty="0"/>
          </a:p>
          <a:p>
            <a:endParaRPr lang="en-IN" dirty="0"/>
          </a:p>
        </p:txBody>
      </p:sp>
    </p:spTree>
    <p:extLst>
      <p:ext uri="{BB962C8B-B14F-4D97-AF65-F5344CB8AC3E}">
        <p14:creationId xmlns:p14="http://schemas.microsoft.com/office/powerpoint/2010/main" val="1420277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9B81-8957-4773-B701-3AB11AE6F630}"/>
              </a:ext>
            </a:extLst>
          </p:cNvPr>
          <p:cNvSpPr>
            <a:spLocks noGrp="1"/>
          </p:cNvSpPr>
          <p:nvPr>
            <p:ph type="title"/>
          </p:nvPr>
        </p:nvSpPr>
        <p:spPr>
          <a:xfrm>
            <a:off x="1919235" y="2200589"/>
            <a:ext cx="6963508" cy="1838847"/>
          </a:xfrm>
        </p:spPr>
        <p:txBody>
          <a:bodyPr anchor="ctr" anchorCtr="0">
            <a:scene3d>
              <a:camera prst="orthographicFront">
                <a:rot lat="0" lon="0" rev="0"/>
              </a:camera>
              <a:lightRig rig="threePt" dir="t"/>
            </a:scene3d>
          </a:bodyPr>
          <a:lstStyle/>
          <a:p>
            <a:pPr algn="ctr"/>
            <a:r>
              <a:rPr lang="en-US" sz="6600" b="1" dirty="0">
                <a:solidFill>
                  <a:schemeClr val="accent1">
                    <a:lumMod val="75000"/>
                  </a:schemeClr>
                </a:solidFill>
                <a:effectLst>
                  <a:glow rad="101600">
                    <a:schemeClr val="bg1">
                      <a:alpha val="40000"/>
                    </a:schemeClr>
                  </a:glow>
                  <a:reflection blurRad="6350" stA="55000" endA="300" endPos="45500" dir="5400000" sy="-100000" algn="bl" rotWithShape="0"/>
                </a:effectLst>
              </a:rPr>
              <a:t>THANK YOU</a:t>
            </a:r>
            <a:endParaRPr lang="en-IN" sz="6600" b="1" dirty="0">
              <a:solidFill>
                <a:schemeClr val="accent1">
                  <a:lumMod val="75000"/>
                </a:schemeClr>
              </a:solidFill>
              <a:effectLst>
                <a:glow rad="101600">
                  <a:schemeClr val="bg1">
                    <a:alpha val="40000"/>
                  </a:schemeClr>
                </a:glow>
                <a:reflection blurRad="6350" stA="55000" endA="300" endPos="45500" dir="5400000" sy="-100000" algn="bl" rotWithShape="0"/>
              </a:effectLst>
            </a:endParaRPr>
          </a:p>
        </p:txBody>
      </p:sp>
    </p:spTree>
    <p:extLst>
      <p:ext uri="{BB962C8B-B14F-4D97-AF65-F5344CB8AC3E}">
        <p14:creationId xmlns:p14="http://schemas.microsoft.com/office/powerpoint/2010/main" val="1426879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itle 1_0"/>
          <p:cNvSpPr/>
          <p:nvPr/>
        </p:nvSpPr>
        <p:spPr>
          <a:xfrm>
            <a:off x="1618560" y="661680"/>
            <a:ext cx="8228520" cy="114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1" strike="noStrike" spc="-1">
                <a:solidFill>
                  <a:srgbClr val="17375E"/>
                </a:solidFill>
                <a:latin typeface="Calibri"/>
                <a:ea typeface="DejaVu Sans"/>
              </a:rPr>
              <a:t>INTRODUCTION</a:t>
            </a:r>
            <a:endParaRPr lang="en-IN" sz="4400" b="0" strike="noStrike" spc="-1">
              <a:latin typeface="Arial"/>
            </a:endParaRPr>
          </a:p>
        </p:txBody>
      </p:sp>
      <p:sp>
        <p:nvSpPr>
          <p:cNvPr id="153" name="TextBox 4"/>
          <p:cNvSpPr/>
          <p:nvPr/>
        </p:nvSpPr>
        <p:spPr>
          <a:xfrm>
            <a:off x="1922400" y="1815840"/>
            <a:ext cx="3448800" cy="5770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IN" sz="3200" b="1" strike="noStrike" spc="-1">
                <a:solidFill>
                  <a:srgbClr val="17375E"/>
                </a:solidFill>
                <a:latin typeface="Cambria Math"/>
                <a:ea typeface="Cambria Math"/>
              </a:rPr>
              <a:t>OPTICAL FIBRE</a:t>
            </a:r>
            <a:r>
              <a:rPr lang="en-IN" sz="3200" b="1" strike="noStrike" spc="-1">
                <a:solidFill>
                  <a:srgbClr val="000000"/>
                </a:solidFill>
                <a:latin typeface="Calibri"/>
                <a:ea typeface="Cambria Math"/>
              </a:rPr>
              <a:t>: </a:t>
            </a:r>
            <a:endParaRPr lang="en-IN" sz="3200" b="0" strike="noStrike" spc="-1">
              <a:latin typeface="Arial"/>
            </a:endParaRPr>
          </a:p>
        </p:txBody>
      </p:sp>
      <p:sp>
        <p:nvSpPr>
          <p:cNvPr id="154" name="TextBox 5"/>
          <p:cNvSpPr/>
          <p:nvPr/>
        </p:nvSpPr>
        <p:spPr>
          <a:xfrm>
            <a:off x="1947240" y="2405160"/>
            <a:ext cx="4452840" cy="2284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2400" b="0" strike="noStrike" spc="-1">
                <a:solidFill>
                  <a:srgbClr val="000000"/>
                </a:solidFill>
                <a:latin typeface="Calibri"/>
                <a:ea typeface="DejaVu Sans"/>
              </a:rPr>
              <a:t>An optical fiber is a flexible, transparent fiber made by drawing glass (silica) or plastic to a diameter slightly thicker than that of a human hair.</a:t>
            </a:r>
            <a:endParaRPr lang="en-IN" sz="2400" b="0" strike="noStrike" spc="-1">
              <a:latin typeface="Arial"/>
            </a:endParaRPr>
          </a:p>
        </p:txBody>
      </p:sp>
      <p:pic>
        <p:nvPicPr>
          <p:cNvPr id="155" name="Picture 6" descr="optical-fibre.jpg"/>
          <p:cNvPicPr/>
          <p:nvPr/>
        </p:nvPicPr>
        <p:blipFill>
          <a:blip r:embed="rId2"/>
          <a:stretch/>
        </p:blipFill>
        <p:spPr>
          <a:xfrm>
            <a:off x="6632980" y="1815840"/>
            <a:ext cx="4369965" cy="3733101"/>
          </a:xfrm>
          <a:prstGeom prst="rect">
            <a:avLst/>
          </a:prstGeom>
          <a:ln w="88900" cap="sq">
            <a:solidFill>
              <a:srgbClr val="FFFFFF"/>
            </a:solidFill>
            <a:miter/>
          </a:ln>
          <a:effectLst>
            <a:outerShdw blurRad="5508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itle 1_1"/>
          <p:cNvSpPr/>
          <p:nvPr/>
        </p:nvSpPr>
        <p:spPr>
          <a:xfrm>
            <a:off x="950760" y="360000"/>
            <a:ext cx="9378360" cy="114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20000"/>
              </a:lnSpc>
            </a:pPr>
            <a:r>
              <a:rPr lang="en-US" sz="4000" b="1" strike="noStrike" spc="-1" dirty="0">
                <a:solidFill>
                  <a:srgbClr val="17375E"/>
                </a:solidFill>
                <a:latin typeface="Cambria Math"/>
                <a:ea typeface="Cambria Math"/>
              </a:rPr>
              <a:t>OPTICAL FIBRE COMMUNICATION SYSTEM</a:t>
            </a:r>
            <a:endParaRPr lang="en-IN" sz="4000" b="0" strike="noStrike" spc="-1" dirty="0">
              <a:latin typeface="Arial"/>
            </a:endParaRPr>
          </a:p>
        </p:txBody>
      </p:sp>
      <p:sp>
        <p:nvSpPr>
          <p:cNvPr id="157" name="Content Placeholder 2_0"/>
          <p:cNvSpPr/>
          <p:nvPr/>
        </p:nvSpPr>
        <p:spPr>
          <a:xfrm>
            <a:off x="950760" y="1950720"/>
            <a:ext cx="8487880" cy="4670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479"/>
              </a:spcBef>
              <a:tabLst>
                <a:tab pos="0" algn="l"/>
              </a:tabLst>
            </a:pPr>
            <a:r>
              <a:rPr lang="en-US" sz="2400" b="0" strike="noStrike" spc="-1" dirty="0">
                <a:solidFill>
                  <a:srgbClr val="000000"/>
                </a:solidFill>
                <a:latin typeface="Cambria Math"/>
                <a:ea typeface="Cambria Math"/>
              </a:rPr>
              <a:t>Optical Fiber Communication is the method of communication in which signal is transmitted in the form of light and optical fiber is used as a medium of transmitting those light signal from one place to another.</a:t>
            </a:r>
            <a:endParaRPr lang="en-IN" sz="2400" b="0" strike="noStrike" spc="-1" dirty="0">
              <a:latin typeface="Arial"/>
            </a:endParaRPr>
          </a:p>
        </p:txBody>
      </p:sp>
      <p:pic>
        <p:nvPicPr>
          <p:cNvPr id="158" name="Picture 3" descr="image011.gif"/>
          <p:cNvPicPr/>
          <p:nvPr/>
        </p:nvPicPr>
        <p:blipFill>
          <a:blip r:embed="rId2"/>
          <a:srcRect l="-1034" r="-549" b="12678"/>
          <a:stretch/>
        </p:blipFill>
        <p:spPr>
          <a:xfrm>
            <a:off x="2602440" y="3908880"/>
            <a:ext cx="5176800" cy="2260080"/>
          </a:xfrm>
          <a:prstGeom prst="rect">
            <a:avLst/>
          </a:prstGeom>
          <a:ln w="0">
            <a:noFill/>
          </a:ln>
        </p:spPr>
      </p:pic>
      <p:sp>
        <p:nvSpPr>
          <p:cNvPr id="159" name="Rounded Rectangle 4"/>
          <p:cNvSpPr/>
          <p:nvPr/>
        </p:nvSpPr>
        <p:spPr>
          <a:xfrm>
            <a:off x="4851360" y="6086160"/>
            <a:ext cx="784800" cy="213120"/>
          </a:xfrm>
          <a:prstGeom prst="roundRect">
            <a:avLst>
              <a:gd name="adj" fmla="val 16667"/>
            </a:avLst>
          </a:prstGeom>
          <a:solidFill>
            <a:schemeClr val="bg1"/>
          </a:solidFill>
          <a:ln>
            <a:solidFill>
              <a:srgbClr val="FFFFFF"/>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_2"/>
          <p:cNvSpPr/>
          <p:nvPr/>
        </p:nvSpPr>
        <p:spPr>
          <a:xfrm>
            <a:off x="1620000" y="360000"/>
            <a:ext cx="8228520" cy="114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1" strike="noStrike" spc="-1" dirty="0">
                <a:solidFill>
                  <a:srgbClr val="17375E"/>
                </a:solidFill>
                <a:latin typeface="Cambria Math"/>
                <a:ea typeface="Cambria Math"/>
              </a:rPr>
              <a:t>MULTIPLE ACCESS TECHNIQUES</a:t>
            </a:r>
            <a:endParaRPr lang="en-IN" sz="4400" b="0" strike="noStrike" spc="-1" dirty="0">
              <a:latin typeface="Arial"/>
            </a:endParaRPr>
          </a:p>
        </p:txBody>
      </p:sp>
      <p:graphicFrame>
        <p:nvGraphicFramePr>
          <p:cNvPr id="2" name="Diagram1"/>
          <p:cNvGraphicFramePr/>
          <p:nvPr>
            <p:extLst>
              <p:ext uri="{D42A27DB-BD31-4B8C-83A1-F6EECF244321}">
                <p14:modId xmlns:p14="http://schemas.microsoft.com/office/powerpoint/2010/main" val="806153768"/>
              </p:ext>
            </p:extLst>
          </p:nvPr>
        </p:nvGraphicFramePr>
        <p:xfrm>
          <a:off x="1620000" y="1685520"/>
          <a:ext cx="8228520" cy="4524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 name="Picture 4_0" descr="images_2 (1).png"/>
          <p:cNvPicPr/>
          <p:nvPr/>
        </p:nvPicPr>
        <p:blipFill>
          <a:blip r:embed="rId2"/>
          <a:srcRect l="2734"/>
          <a:stretch/>
        </p:blipFill>
        <p:spPr>
          <a:xfrm>
            <a:off x="3903840" y="4330800"/>
            <a:ext cx="4383720" cy="2265840"/>
          </a:xfrm>
          <a:prstGeom prst="rect">
            <a:avLst/>
          </a:prstGeom>
          <a:ln w="190500" cap="rnd">
            <a:solidFill>
              <a:srgbClr val="FFFFFF"/>
            </a:solidFill>
            <a:round/>
          </a:ln>
          <a:effectLst>
            <a:outerShdw blurRad="5004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62" name="Content Placeholder 2_1"/>
          <p:cNvSpPr/>
          <p:nvPr/>
        </p:nvSpPr>
        <p:spPr>
          <a:xfrm>
            <a:off x="1152360" y="1567440"/>
            <a:ext cx="9082080" cy="4832640"/>
          </a:xfrm>
          <a:prstGeom prst="rect">
            <a:avLst/>
          </a:prstGeom>
          <a:noFill/>
          <a:ln w="0">
            <a:noFill/>
          </a:ln>
        </p:spPr>
        <p:style>
          <a:lnRef idx="2">
            <a:scrgbClr r="0" g="0" b="0"/>
          </a:lnRef>
          <a:fillRef idx="0">
            <a:scrgbClr r="0" g="0" b="0"/>
          </a:fillRef>
          <a:effectRef idx="0">
            <a:scrgbClr r="0" g="0" b="0"/>
          </a:effectRef>
          <a:fontRef idx="minor"/>
        </p:style>
        <p:txBody>
          <a:bodyPr lIns="90000" tIns="45000" rIns="90000" bIns="45000">
            <a:normAutofit/>
          </a:bodyPr>
          <a:lstStyle/>
          <a:p>
            <a:pPr marL="343440" indent="-342360">
              <a:lnSpc>
                <a:spcPct val="100000"/>
              </a:lnSpc>
              <a:spcBef>
                <a:spcPts val="400"/>
              </a:spcBef>
              <a:buClr>
                <a:srgbClr val="000000"/>
              </a:buClr>
              <a:buFont typeface="Wingdings" charset="2"/>
              <a:buChar char=""/>
            </a:pPr>
            <a:r>
              <a:rPr lang="en-US" sz="2000" b="0" strike="noStrike" spc="-1" dirty="0">
                <a:solidFill>
                  <a:srgbClr val="000000"/>
                </a:solidFill>
                <a:latin typeface="Trebuchet MS"/>
                <a:ea typeface="DejaVu Sans"/>
              </a:rPr>
              <a:t>Optical code-division multiplexing (OCDM) is a process by which each communication channel is distinguished by a specific optical code rather than a wavelength, as in WDM</a:t>
            </a:r>
            <a:r>
              <a:rPr lang="en-US" sz="2000" spc="-1" dirty="0">
                <a:solidFill>
                  <a:srgbClr val="000000"/>
                </a:solidFill>
                <a:latin typeface="Trebuchet MS"/>
                <a:ea typeface="DejaVu Sans"/>
              </a:rPr>
              <a:t> </a:t>
            </a:r>
            <a:r>
              <a:rPr lang="en-US" sz="2000" b="0" strike="noStrike" spc="-1" dirty="0">
                <a:solidFill>
                  <a:srgbClr val="000000"/>
                </a:solidFill>
                <a:latin typeface="Trebuchet MS"/>
                <a:ea typeface="DejaVu Sans"/>
              </a:rPr>
              <a:t>or a time-slot</a:t>
            </a:r>
            <a:r>
              <a:rPr lang="en-US" sz="2000" spc="-1" dirty="0">
                <a:solidFill>
                  <a:srgbClr val="000000"/>
                </a:solidFill>
                <a:latin typeface="Trebuchet MS"/>
                <a:ea typeface="DejaVu Sans"/>
              </a:rPr>
              <a:t> </a:t>
            </a:r>
            <a:r>
              <a:rPr lang="en-US" sz="2000" b="0" strike="noStrike" spc="-1" dirty="0">
                <a:solidFill>
                  <a:srgbClr val="000000"/>
                </a:solidFill>
                <a:latin typeface="Trebuchet MS"/>
                <a:ea typeface="DejaVu Sans"/>
              </a:rPr>
              <a:t>as in TDM.</a:t>
            </a:r>
            <a:endParaRPr lang="en-IN" sz="2000" b="0" strike="noStrike" spc="-1" dirty="0">
              <a:latin typeface="Arial"/>
            </a:endParaRPr>
          </a:p>
          <a:p>
            <a:pPr marL="343440" indent="-342360">
              <a:lnSpc>
                <a:spcPct val="100000"/>
              </a:lnSpc>
              <a:spcBef>
                <a:spcPts val="400"/>
              </a:spcBef>
              <a:buClr>
                <a:srgbClr val="000000"/>
              </a:buClr>
              <a:buFont typeface="Wingdings" charset="2"/>
              <a:buChar char=""/>
            </a:pPr>
            <a:r>
              <a:rPr lang="en-US" sz="2000" b="0" strike="noStrike" spc="-1" dirty="0">
                <a:solidFill>
                  <a:srgbClr val="000000"/>
                </a:solidFill>
                <a:latin typeface="Trebuchet MS"/>
                <a:ea typeface="DejaVu Sans"/>
              </a:rPr>
              <a:t> An encoding operation optically transforms each data bit before transmission. The encoding and decoding operations alone constitute optical coding.</a:t>
            </a:r>
            <a:endParaRPr lang="en-IN" sz="2000" b="0" strike="noStrike" spc="-1" dirty="0">
              <a:latin typeface="Arial"/>
            </a:endParaRPr>
          </a:p>
          <a:p>
            <a:pPr marL="343440" indent="-342360">
              <a:lnSpc>
                <a:spcPct val="100000"/>
              </a:lnSpc>
              <a:spcBef>
                <a:spcPts val="400"/>
              </a:spcBef>
              <a:buClr>
                <a:srgbClr val="000000"/>
              </a:buClr>
              <a:buFont typeface="Wingdings" charset="2"/>
              <a:buChar char=""/>
            </a:pPr>
            <a:r>
              <a:rPr lang="en-US" sz="2000" b="0" strike="noStrike" spc="-1" dirty="0">
                <a:solidFill>
                  <a:srgbClr val="000000"/>
                </a:solidFill>
                <a:latin typeface="Trebuchet MS"/>
                <a:ea typeface="DejaVu Sans"/>
              </a:rPr>
              <a:t> OCDMA is the use of optical network technology to arbitrate channel access among multiple network nodes in a distributed fashion.</a:t>
            </a:r>
            <a:endParaRPr lang="en-IN" sz="2000" b="0" strike="noStrike" spc="-1" dirty="0">
              <a:latin typeface="Arial"/>
            </a:endParaRPr>
          </a:p>
        </p:txBody>
      </p:sp>
      <p:sp>
        <p:nvSpPr>
          <p:cNvPr id="163" name="Title 1_3"/>
          <p:cNvSpPr/>
          <p:nvPr/>
        </p:nvSpPr>
        <p:spPr>
          <a:xfrm>
            <a:off x="-1422000" y="339480"/>
            <a:ext cx="10962000" cy="920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9000"/>
          </a:bodyPr>
          <a:lstStyle/>
          <a:p>
            <a:pPr algn="ctr">
              <a:lnSpc>
                <a:spcPct val="100000"/>
              </a:lnSpc>
            </a:pPr>
            <a:br/>
            <a:endParaRPr lang="en-IN" sz="1800" b="0" strike="noStrike" spc="-1">
              <a:latin typeface="Arial"/>
            </a:endParaRPr>
          </a:p>
        </p:txBody>
      </p:sp>
      <p:sp>
        <p:nvSpPr>
          <p:cNvPr id="164" name="TextBox 163"/>
          <p:cNvSpPr txBox="1"/>
          <p:nvPr/>
        </p:nvSpPr>
        <p:spPr>
          <a:xfrm>
            <a:off x="374469" y="273600"/>
            <a:ext cx="11025051" cy="806400"/>
          </a:xfrm>
          <a:prstGeom prst="rect">
            <a:avLst/>
          </a:prstGeom>
          <a:noFill/>
          <a:ln w="0">
            <a:noFill/>
          </a:ln>
        </p:spPr>
        <p:txBody>
          <a:bodyPr lIns="0" tIns="0" rIns="0" bIns="0" anchor="ctr">
            <a:noAutofit/>
          </a:bodyPr>
          <a:lstStyle/>
          <a:p>
            <a:pPr>
              <a:lnSpc>
                <a:spcPct val="100000"/>
              </a:lnSpc>
            </a:pPr>
            <a:r>
              <a:rPr lang="en-US" sz="4000" b="1" strike="noStrike" spc="-1" dirty="0">
                <a:solidFill>
                  <a:schemeClr val="accent2">
                    <a:lumMod val="50000"/>
                  </a:schemeClr>
                </a:solidFill>
                <a:latin typeface="Cambria Math"/>
                <a:ea typeface="Cambria Math"/>
              </a:rPr>
              <a:t>OCDMA(optical code division multiplexing access )</a:t>
            </a:r>
            <a:endParaRPr lang="en-IN" sz="4000" b="0" strike="noStrike" spc="-1" dirty="0">
              <a:solidFill>
                <a:schemeClr val="accent2">
                  <a:lumMod val="50000"/>
                </a:schemeClr>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_4"/>
          <p:cNvSpPr/>
          <p:nvPr/>
        </p:nvSpPr>
        <p:spPr>
          <a:xfrm>
            <a:off x="468360" y="286200"/>
            <a:ext cx="9629640" cy="114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800" b="1" strike="noStrike" spc="-1">
                <a:solidFill>
                  <a:srgbClr val="174161"/>
                </a:solidFill>
                <a:latin typeface="Cambria"/>
                <a:ea typeface="Cambria"/>
              </a:rPr>
              <a:t>TYPES OF OCDMA </a:t>
            </a:r>
            <a:endParaRPr lang="en-IN" sz="4800" b="0" strike="noStrike" spc="-1">
              <a:latin typeface="Arial"/>
            </a:endParaRPr>
          </a:p>
        </p:txBody>
      </p:sp>
      <p:sp>
        <p:nvSpPr>
          <p:cNvPr id="166" name="TextBox 12"/>
          <p:cNvSpPr/>
          <p:nvPr/>
        </p:nvSpPr>
        <p:spPr>
          <a:xfrm>
            <a:off x="924840" y="1511640"/>
            <a:ext cx="3616200" cy="1614240"/>
          </a:xfrm>
          <a:prstGeom prst="rect">
            <a:avLst/>
          </a:prstGeom>
          <a:noFill/>
          <a:ln w="0">
            <a:noFill/>
          </a:ln>
        </p:spPr>
        <p:style>
          <a:lnRef idx="2">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2000" b="1" strike="noStrike" spc="-1">
                <a:solidFill>
                  <a:srgbClr val="000000"/>
                </a:solidFill>
                <a:latin typeface="Cambria Math"/>
                <a:ea typeface="Cambria Math"/>
              </a:rPr>
              <a:t>1. </a:t>
            </a:r>
            <a:r>
              <a:rPr lang="en-US" sz="2000" b="1" strike="noStrike" spc="-1">
                <a:solidFill>
                  <a:srgbClr val="10243E"/>
                </a:solidFill>
                <a:latin typeface="Cambria Math"/>
                <a:ea typeface="Cambria Math"/>
              </a:rPr>
              <a:t>COHERENT OPTICAL CODE                DIVISION  MUTIPLE    ACCESS </a:t>
            </a:r>
            <a:endParaRPr lang="en-IN" sz="2000" b="0" strike="noStrike" spc="-1">
              <a:latin typeface="Arial"/>
            </a:endParaRPr>
          </a:p>
          <a:p>
            <a:pPr algn="just">
              <a:lnSpc>
                <a:spcPct val="100000"/>
              </a:lnSpc>
            </a:pPr>
            <a:endParaRPr lang="en-IN" sz="2000" b="0" strike="noStrike" spc="-1">
              <a:latin typeface="Arial"/>
            </a:endParaRPr>
          </a:p>
          <a:p>
            <a:pPr algn="just">
              <a:lnSpc>
                <a:spcPct val="100000"/>
              </a:lnSpc>
            </a:pPr>
            <a:endParaRPr lang="en-IN" sz="2000" b="0" strike="noStrike" spc="-1">
              <a:latin typeface="Arial"/>
            </a:endParaRPr>
          </a:p>
        </p:txBody>
      </p:sp>
      <p:sp>
        <p:nvSpPr>
          <p:cNvPr id="167" name="TextBox 13"/>
          <p:cNvSpPr/>
          <p:nvPr/>
        </p:nvSpPr>
        <p:spPr>
          <a:xfrm>
            <a:off x="5757840" y="1511640"/>
            <a:ext cx="4236480" cy="130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2000" b="1" strike="noStrike" spc="-1">
                <a:solidFill>
                  <a:srgbClr val="10243E"/>
                </a:solidFill>
                <a:latin typeface="Cambria Math"/>
                <a:ea typeface="Cambria Math"/>
              </a:rPr>
              <a:t>2. INCOHERENT  OPTICAL CODE</a:t>
            </a:r>
            <a:endParaRPr lang="en-IN" sz="2000" b="0" strike="noStrike" spc="-1">
              <a:latin typeface="Arial"/>
            </a:endParaRPr>
          </a:p>
          <a:p>
            <a:pPr algn="just">
              <a:lnSpc>
                <a:spcPct val="100000"/>
              </a:lnSpc>
            </a:pPr>
            <a:r>
              <a:rPr lang="en-US" sz="2000" b="1" strike="noStrike" spc="-1">
                <a:solidFill>
                  <a:srgbClr val="10243E"/>
                </a:solidFill>
                <a:latin typeface="Cambria Math"/>
                <a:ea typeface="Cambria Math"/>
              </a:rPr>
              <a:t> DIVISION MULTIPLE ACCESS</a:t>
            </a:r>
            <a:endParaRPr lang="en-IN" sz="2000" b="0" strike="noStrike" spc="-1">
              <a:latin typeface="Arial"/>
            </a:endParaRPr>
          </a:p>
          <a:p>
            <a:pPr algn="just">
              <a:lnSpc>
                <a:spcPct val="100000"/>
              </a:lnSpc>
            </a:pPr>
            <a:endParaRPr lang="en-IN" sz="2000" b="0" strike="noStrike" spc="-1">
              <a:latin typeface="Arial"/>
            </a:endParaRPr>
          </a:p>
          <a:p>
            <a:pPr algn="just">
              <a:lnSpc>
                <a:spcPct val="100000"/>
              </a:lnSpc>
            </a:pPr>
            <a:endParaRPr lang="en-IN" sz="2000" b="0" strike="noStrike" spc="-1">
              <a:latin typeface="Arial"/>
            </a:endParaRPr>
          </a:p>
        </p:txBody>
      </p:sp>
      <p:graphicFrame>
        <p:nvGraphicFramePr>
          <p:cNvPr id="168" name="Table 5"/>
          <p:cNvGraphicFramePr/>
          <p:nvPr/>
        </p:nvGraphicFramePr>
        <p:xfrm>
          <a:off x="735480" y="2231280"/>
          <a:ext cx="9354600" cy="3884400"/>
        </p:xfrm>
        <a:graphic>
          <a:graphicData uri="http://schemas.openxmlformats.org/drawingml/2006/table">
            <a:tbl>
              <a:tblPr/>
              <a:tblGrid>
                <a:gridCol w="4650120">
                  <a:extLst>
                    <a:ext uri="{9D8B030D-6E8A-4147-A177-3AD203B41FA5}">
                      <a16:colId xmlns:a16="http://schemas.microsoft.com/office/drawing/2014/main" val="20000"/>
                    </a:ext>
                  </a:extLst>
                </a:gridCol>
                <a:gridCol w="4704480">
                  <a:extLst>
                    <a:ext uri="{9D8B030D-6E8A-4147-A177-3AD203B41FA5}">
                      <a16:colId xmlns:a16="http://schemas.microsoft.com/office/drawing/2014/main" val="20001"/>
                    </a:ext>
                  </a:extLst>
                </a:gridCol>
              </a:tblGrid>
              <a:tr h="3884400">
                <a:tc>
                  <a:txBody>
                    <a:bodyPr/>
                    <a:lstStyle/>
                    <a:p>
                      <a:pPr marL="343080" indent="-342360">
                        <a:lnSpc>
                          <a:spcPct val="100000"/>
                        </a:lnSpc>
                        <a:buClr>
                          <a:srgbClr val="FFFFFF"/>
                        </a:buClr>
                        <a:buFont typeface="Wingdings" charset="2"/>
                        <a:buChar char=""/>
                      </a:pPr>
                      <a:r>
                        <a:rPr lang="en-US" sz="2400" b="1" strike="noStrike" spc="-1">
                          <a:solidFill>
                            <a:srgbClr val="FFFFFF"/>
                          </a:solidFill>
                          <a:latin typeface="Calibri"/>
                          <a:ea typeface="DejaVu Sans"/>
                        </a:rPr>
                        <a:t>In this system a given users code is generally applied VIA phase coding of the optical signal field.    </a:t>
                      </a:r>
                      <a:endParaRPr lang="en-IN" sz="2400" b="0" strike="noStrike" spc="-1">
                        <a:latin typeface="Arial"/>
                      </a:endParaRPr>
                    </a:p>
                    <a:p>
                      <a:pPr>
                        <a:lnSpc>
                          <a:spcPct val="100000"/>
                        </a:lnSpc>
                      </a:pPr>
                      <a:endParaRPr lang="en-IN" sz="2400" b="0" strike="noStrike" spc="-1">
                        <a:latin typeface="Arial"/>
                      </a:endParaRPr>
                    </a:p>
                    <a:p>
                      <a:pPr marL="343080" indent="-342360">
                        <a:lnSpc>
                          <a:spcPct val="100000"/>
                        </a:lnSpc>
                        <a:buClr>
                          <a:srgbClr val="FFFFFF"/>
                        </a:buClr>
                        <a:buFont typeface="Wingdings" charset="2"/>
                        <a:buChar char=""/>
                      </a:pPr>
                      <a:r>
                        <a:rPr lang="en-US" sz="2400" b="1" strike="noStrike" spc="-1">
                          <a:solidFill>
                            <a:srgbClr val="FFFFFF"/>
                          </a:solidFill>
                          <a:latin typeface="Calibri"/>
                          <a:ea typeface="DejaVu Sans"/>
                        </a:rPr>
                        <a:t>The signal are bipolar.</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marL="343080" indent="-342360">
                        <a:lnSpc>
                          <a:spcPct val="100000"/>
                        </a:lnSpc>
                        <a:buClr>
                          <a:srgbClr val="FFFFFF"/>
                        </a:buClr>
                        <a:buFont typeface="Wingdings" charset="2"/>
                        <a:buChar char=""/>
                      </a:pPr>
                      <a:r>
                        <a:rPr lang="en-US" sz="2400" b="1" strike="noStrike" spc="-1" dirty="0">
                          <a:solidFill>
                            <a:srgbClr val="FFFFFF"/>
                          </a:solidFill>
                          <a:latin typeface="Calibri"/>
                          <a:ea typeface="DejaVu Sans"/>
                        </a:rPr>
                        <a:t>This system typically relies on amplitude modulated codes rather then  directly manipulating  the optical phase .</a:t>
                      </a:r>
                      <a:endParaRPr lang="en-IN" sz="2400" b="0" strike="noStrike" spc="-1" dirty="0">
                        <a:latin typeface="Arial"/>
                      </a:endParaRPr>
                    </a:p>
                    <a:p>
                      <a:pPr marL="343080" indent="-342360">
                        <a:lnSpc>
                          <a:spcPct val="100000"/>
                        </a:lnSpc>
                        <a:buClr>
                          <a:srgbClr val="FFFFFF"/>
                        </a:buClr>
                        <a:buFont typeface="Wingdings" charset="2"/>
                        <a:buChar char=""/>
                      </a:pPr>
                      <a:r>
                        <a:rPr lang="en-US" sz="2400" b="1" strike="noStrike" spc="-1" dirty="0">
                          <a:solidFill>
                            <a:srgbClr val="FFFFFF"/>
                          </a:solidFill>
                          <a:latin typeface="Calibri"/>
                          <a:ea typeface="DejaVu Sans"/>
                        </a:rPr>
                        <a:t>The signal are unipolar.</a:t>
                      </a:r>
                      <a:endParaRPr lang="en-IN" sz="24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bl>
          </a:graphicData>
        </a:graphic>
      </p:graphicFrame>
      <p:pic>
        <p:nvPicPr>
          <p:cNvPr id="169" name="Picture 6_0" descr="polar code.jpg"/>
          <p:cNvPicPr/>
          <p:nvPr/>
        </p:nvPicPr>
        <p:blipFill>
          <a:blip r:embed="rId2"/>
          <a:stretch/>
        </p:blipFill>
        <p:spPr>
          <a:xfrm>
            <a:off x="5661720" y="4473000"/>
            <a:ext cx="4428000" cy="1641960"/>
          </a:xfrm>
          <a:prstGeom prst="rect">
            <a:avLst/>
          </a:prstGeom>
          <a:ln w="0">
            <a:noFill/>
          </a:ln>
        </p:spPr>
      </p:pic>
      <p:pic>
        <p:nvPicPr>
          <p:cNvPr id="170" name="Picture 8" descr="Screenshot (7).png"/>
          <p:cNvPicPr/>
          <p:nvPr/>
        </p:nvPicPr>
        <p:blipFill>
          <a:blip r:embed="rId3"/>
          <a:srcRect l="24215" t="37494" r="46870" b="40269"/>
          <a:stretch/>
        </p:blipFill>
        <p:spPr>
          <a:xfrm>
            <a:off x="1058040" y="4473000"/>
            <a:ext cx="3798360" cy="164196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itle 1_5"/>
          <p:cNvSpPr/>
          <p:nvPr/>
        </p:nvSpPr>
        <p:spPr>
          <a:xfrm>
            <a:off x="2030760" y="360000"/>
            <a:ext cx="8228520" cy="114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800" b="1" strike="noStrike" spc="-301">
                <a:solidFill>
                  <a:srgbClr val="17375E"/>
                </a:solidFill>
                <a:latin typeface="Cambria Math"/>
                <a:ea typeface="Cambria Math"/>
              </a:rPr>
              <a:t>APPLICATIONS</a:t>
            </a:r>
            <a:endParaRPr lang="en-IN" sz="4800" b="0" strike="noStrike" spc="-1">
              <a:latin typeface="Arial"/>
            </a:endParaRPr>
          </a:p>
        </p:txBody>
      </p:sp>
      <p:sp>
        <p:nvSpPr>
          <p:cNvPr id="172" name="Content Placeholder 2_2"/>
          <p:cNvSpPr/>
          <p:nvPr/>
        </p:nvSpPr>
        <p:spPr>
          <a:xfrm>
            <a:off x="1517301" y="2180493"/>
            <a:ext cx="9837335" cy="323556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000" algn="just">
              <a:lnSpc>
                <a:spcPct val="100000"/>
              </a:lnSpc>
              <a:spcBef>
                <a:spcPts val="720"/>
              </a:spcBef>
              <a:buClr>
                <a:srgbClr val="000000"/>
              </a:buClr>
              <a:buFont typeface="Arial"/>
              <a:buChar char="•"/>
            </a:pPr>
            <a:r>
              <a:rPr lang="en-US" sz="3200" b="0" strike="noStrike" spc="-1" dirty="0">
                <a:solidFill>
                  <a:srgbClr val="000000"/>
                </a:solidFill>
                <a:latin typeface="Cambria Math"/>
                <a:ea typeface="Cambria Math"/>
              </a:rPr>
              <a:t>Wireless optical </a:t>
            </a:r>
            <a:r>
              <a:rPr lang="en-US" sz="3200" spc="-1" dirty="0">
                <a:solidFill>
                  <a:srgbClr val="000000"/>
                </a:solidFill>
                <a:latin typeface="Cambria Math"/>
                <a:ea typeface="Cambria Math"/>
              </a:rPr>
              <a:t>CDMA</a:t>
            </a:r>
            <a:r>
              <a:rPr lang="en-US" sz="3200" b="0" strike="noStrike" spc="-1" dirty="0">
                <a:solidFill>
                  <a:srgbClr val="000000"/>
                </a:solidFill>
                <a:latin typeface="Cambria Math"/>
                <a:ea typeface="Cambria Math"/>
              </a:rPr>
              <a:t> LAN</a:t>
            </a:r>
            <a:endParaRPr lang="en-IN" sz="3200" b="0" strike="noStrike" spc="-1" dirty="0">
              <a:latin typeface="Arial"/>
            </a:endParaRPr>
          </a:p>
          <a:p>
            <a:pPr marL="343080" indent="-342000" algn="just">
              <a:lnSpc>
                <a:spcPct val="100000"/>
              </a:lnSpc>
              <a:spcBef>
                <a:spcPts val="720"/>
              </a:spcBef>
              <a:buClr>
                <a:srgbClr val="000000"/>
              </a:buClr>
              <a:buFont typeface="Arial"/>
              <a:buChar char="•"/>
            </a:pPr>
            <a:r>
              <a:rPr lang="en-US" sz="3200" b="0" strike="noStrike" spc="-1" dirty="0">
                <a:solidFill>
                  <a:srgbClr val="000000"/>
                </a:solidFill>
                <a:latin typeface="Cambria Math"/>
                <a:ea typeface="Cambria Math"/>
              </a:rPr>
              <a:t>Radio over fiber network based on OCDMA.</a:t>
            </a:r>
            <a:endParaRPr lang="en-IN" sz="3200" b="0" strike="noStrike" spc="-1" dirty="0">
              <a:latin typeface="Arial"/>
            </a:endParaRPr>
          </a:p>
          <a:p>
            <a:pPr marL="343080" indent="-342000" algn="just">
              <a:lnSpc>
                <a:spcPct val="100000"/>
              </a:lnSpc>
              <a:spcBef>
                <a:spcPts val="720"/>
              </a:spcBef>
              <a:buClr>
                <a:srgbClr val="000000"/>
              </a:buClr>
              <a:buFont typeface="Arial"/>
              <a:buChar char="•"/>
            </a:pPr>
            <a:r>
              <a:rPr lang="en-US" sz="3200" b="0" strike="noStrike" spc="-1" dirty="0">
                <a:solidFill>
                  <a:srgbClr val="000000"/>
                </a:solidFill>
                <a:latin typeface="Cambria Math"/>
                <a:ea typeface="Cambria Math"/>
              </a:rPr>
              <a:t>Multimedia transmission employing OCDMA.</a:t>
            </a:r>
            <a:endParaRPr lang="en-IN" sz="32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ontent Placeholder 2_3"/>
          <p:cNvSpPr/>
          <p:nvPr/>
        </p:nvSpPr>
        <p:spPr>
          <a:xfrm>
            <a:off x="1330560" y="911160"/>
            <a:ext cx="8928720" cy="5928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endParaRPr lang="en-IN" sz="1800" b="0" strike="noStrike" spc="-1" dirty="0">
              <a:latin typeface="Arial"/>
            </a:endParaRPr>
          </a:p>
          <a:p>
            <a:pPr marL="343080" indent="-342000" algn="just">
              <a:lnSpc>
                <a:spcPct val="100000"/>
              </a:lnSpc>
              <a:spcBef>
                <a:spcPts val="360"/>
              </a:spcBef>
              <a:buClr>
                <a:srgbClr val="000000"/>
              </a:buClr>
              <a:buFont typeface="Wingdings" charset="2"/>
              <a:buChar char=""/>
            </a:pPr>
            <a:r>
              <a:rPr lang="en-US" sz="1600" b="1" strike="noStrike" spc="-1" dirty="0">
                <a:solidFill>
                  <a:srgbClr val="000000"/>
                </a:solidFill>
                <a:latin typeface="Arial" panose="020B0604020202020204" pitchFamily="34" charset="0"/>
                <a:ea typeface="Cambria Math"/>
                <a:cs typeface="Arial" panose="020B0604020202020204" pitchFamily="34" charset="0"/>
              </a:rPr>
              <a:t>ISAACA.M.ASHOUR,SAHBUDINSHAARI,P.SUSTHITHA,MENONANHESHAM,A.BAKARMAN (2012). </a:t>
            </a:r>
            <a:r>
              <a:rPr lang="en-US" sz="1600" b="0" strike="noStrike" spc="-1" dirty="0">
                <a:solidFill>
                  <a:srgbClr val="000000"/>
                </a:solidFill>
                <a:latin typeface="Arial" panose="020B0604020202020204" pitchFamily="34" charset="0"/>
                <a:ea typeface="Cambria Math"/>
                <a:cs typeface="Arial" panose="020B0604020202020204" pitchFamily="34" charset="0"/>
              </a:rPr>
              <a:t>Empirically investigated on OCDMA-WDM overlay systems, including our hybrid approach of one dimensional  coding of SAC OCDMA with WDM signals. The outcomes indicated that the feasibility of transmitting. Both OCDMA and WDM users on the same spectrum band can be achieved by using MQC family code .</a:t>
            </a:r>
            <a:endParaRPr lang="en-IN" sz="1600" b="0" strike="noStrike" spc="-1" dirty="0">
              <a:latin typeface="Arial" panose="020B0604020202020204" pitchFamily="34" charset="0"/>
              <a:cs typeface="Arial" panose="020B0604020202020204" pitchFamily="34" charset="0"/>
            </a:endParaRPr>
          </a:p>
          <a:p>
            <a:pPr algn="just">
              <a:lnSpc>
                <a:spcPct val="100000"/>
              </a:lnSpc>
              <a:spcBef>
                <a:spcPts val="360"/>
              </a:spcBef>
            </a:pPr>
            <a:endParaRPr lang="en-IN" sz="1600" b="0" strike="noStrike" spc="-1" dirty="0">
              <a:latin typeface="Arial" panose="020B0604020202020204" pitchFamily="34" charset="0"/>
              <a:cs typeface="Arial" panose="020B0604020202020204" pitchFamily="34" charset="0"/>
            </a:endParaRPr>
          </a:p>
          <a:p>
            <a:pPr marL="343080" indent="-342000" algn="just">
              <a:lnSpc>
                <a:spcPct val="100000"/>
              </a:lnSpc>
              <a:spcBef>
                <a:spcPts val="360"/>
              </a:spcBef>
              <a:buClr>
                <a:srgbClr val="000000"/>
              </a:buClr>
              <a:buFont typeface="Wingdings" charset="2"/>
              <a:buChar char=""/>
            </a:pPr>
            <a:r>
              <a:rPr lang="en-US" sz="1600" b="1" strike="noStrike" spc="-1" dirty="0">
                <a:solidFill>
                  <a:srgbClr val="000000"/>
                </a:solidFill>
                <a:latin typeface="Arial" panose="020B0604020202020204" pitchFamily="34" charset="0"/>
                <a:ea typeface="Cambria Math"/>
                <a:cs typeface="Arial" panose="020B0604020202020204" pitchFamily="34" charset="0"/>
              </a:rPr>
              <a:t>ZHENYUJIA,FEIYUAN,KEYUCHEN </a:t>
            </a:r>
            <a:r>
              <a:rPr lang="en-US" sz="1600" b="0" strike="noStrike" spc="-1" dirty="0">
                <a:solidFill>
                  <a:srgbClr val="000000"/>
                </a:solidFill>
                <a:latin typeface="Arial" panose="020B0604020202020204" pitchFamily="34" charset="0"/>
                <a:ea typeface="Cambria Math"/>
                <a:cs typeface="Arial" panose="020B0604020202020204" pitchFamily="34" charset="0"/>
              </a:rPr>
              <a:t> introduced chirp signals as carrier which is widely used in UMA communication for improves the reliability and spectrum efficiency  of underwater multiple access. It is used  to combine CDMA and OFDMA and proposed a multi-carrier chirp signal based method. The result show that the proposed method has good bit rate performance.</a:t>
            </a:r>
            <a:endParaRPr lang="en-IN" sz="1600" b="0" strike="noStrike" spc="-1" dirty="0">
              <a:latin typeface="Arial" panose="020B0604020202020204" pitchFamily="34" charset="0"/>
              <a:cs typeface="Arial" panose="020B0604020202020204" pitchFamily="34" charset="0"/>
            </a:endParaRPr>
          </a:p>
          <a:p>
            <a:pPr algn="just">
              <a:lnSpc>
                <a:spcPct val="100000"/>
              </a:lnSpc>
              <a:spcBef>
                <a:spcPts val="360"/>
              </a:spcBef>
            </a:pPr>
            <a:endParaRPr lang="en-IN" sz="1600" b="0" strike="noStrike" spc="-1" dirty="0">
              <a:latin typeface="Arial" panose="020B0604020202020204" pitchFamily="34" charset="0"/>
              <a:cs typeface="Arial" panose="020B0604020202020204" pitchFamily="34" charset="0"/>
            </a:endParaRPr>
          </a:p>
          <a:p>
            <a:pPr marL="343080" indent="-342000" algn="just">
              <a:lnSpc>
                <a:spcPct val="100000"/>
              </a:lnSpc>
              <a:spcBef>
                <a:spcPts val="360"/>
              </a:spcBef>
              <a:buClr>
                <a:srgbClr val="000000"/>
              </a:buClr>
              <a:buFont typeface="Wingdings" charset="2"/>
              <a:buChar char=""/>
            </a:pPr>
            <a:r>
              <a:rPr lang="en-US" sz="1600" b="1" strike="noStrike" spc="-1" dirty="0">
                <a:solidFill>
                  <a:srgbClr val="000000"/>
                </a:solidFill>
                <a:latin typeface="Arial" panose="020B0604020202020204" pitchFamily="34" charset="0"/>
                <a:ea typeface="Cambria Math"/>
                <a:cs typeface="Arial" panose="020B0604020202020204" pitchFamily="34" charset="0"/>
              </a:rPr>
              <a:t>MOHAMMAD HOSSEIN ZOUALFAGHARI, AND HOOSHANG GHAFOURI-SHIRAZ</a:t>
            </a:r>
            <a:r>
              <a:rPr lang="en-US" sz="1600" b="0" strike="noStrike" spc="-1" dirty="0">
                <a:solidFill>
                  <a:srgbClr val="000000"/>
                </a:solidFill>
                <a:latin typeface="Arial" panose="020B0604020202020204" pitchFamily="34" charset="0"/>
                <a:ea typeface="Cambria Math"/>
                <a:cs typeface="Arial" panose="020B0604020202020204" pitchFamily="34" charset="0"/>
              </a:rPr>
              <a:t>,  proposed a novel multi-user interference (MUI) cancellation scheme for OCDMA systems employing prime code families. Also discussed the feasibility and implementation of this novel scheme. the proposed scheme is easy to implement and totally removes the MUI effect.</a:t>
            </a:r>
            <a:endParaRPr lang="en-IN" sz="1600" b="0" strike="noStrike" spc="-1" dirty="0">
              <a:latin typeface="Arial" panose="020B0604020202020204" pitchFamily="34" charset="0"/>
              <a:cs typeface="Arial" panose="020B0604020202020204" pitchFamily="34" charset="0"/>
            </a:endParaRPr>
          </a:p>
          <a:p>
            <a:pPr marL="343080" indent="-342000" algn="just">
              <a:lnSpc>
                <a:spcPct val="100000"/>
              </a:lnSpc>
              <a:spcBef>
                <a:spcPts val="360"/>
              </a:spcBef>
              <a:tabLst>
                <a:tab pos="0" algn="l"/>
              </a:tabLst>
            </a:pPr>
            <a:endParaRPr lang="en-IN" sz="1800" b="0" strike="noStrike" spc="-1" dirty="0">
              <a:latin typeface="Arial"/>
            </a:endParaRPr>
          </a:p>
        </p:txBody>
      </p:sp>
      <p:sp>
        <p:nvSpPr>
          <p:cNvPr id="174" name="TextBox 8"/>
          <p:cNvSpPr/>
          <p:nvPr/>
        </p:nvSpPr>
        <p:spPr>
          <a:xfrm>
            <a:off x="2875320" y="125280"/>
            <a:ext cx="5896080" cy="7603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4400" b="1" strike="noStrike" spc="-1">
                <a:solidFill>
                  <a:srgbClr val="174161"/>
                </a:solidFill>
                <a:latin typeface="Cambria Math"/>
                <a:ea typeface="Cambria Math"/>
              </a:rPr>
              <a:t>LITERATURE REVIEW</a:t>
            </a:r>
            <a:endParaRPr lang="en-IN" sz="44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5707</TotalTime>
  <Words>2062</Words>
  <Application>Microsoft Office PowerPoint</Application>
  <PresentationFormat>Widescreen</PresentationFormat>
  <Paragraphs>129</Paragraphs>
  <Slides>29</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29</vt:i4>
      </vt:variant>
    </vt:vector>
  </HeadingPairs>
  <TitlesOfParts>
    <vt:vector size="39" baseType="lpstr">
      <vt:lpstr>Arial</vt:lpstr>
      <vt:lpstr>Calibri</vt:lpstr>
      <vt:lpstr>Cambria</vt:lpstr>
      <vt:lpstr>Cambria Math</vt:lpstr>
      <vt:lpstr>Symbol</vt:lpstr>
      <vt:lpstr>Trebuchet MS</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vt:lpstr>
      <vt:lpstr>PowerPoint Presentation</vt:lpstr>
      <vt:lpstr>Performance Analysis of Optical Code Division Multiplex system </vt:lpstr>
      <vt:lpstr>SIMULATION SETUP </vt:lpstr>
      <vt:lpstr>PowerPoint Presentation</vt:lpstr>
      <vt:lpstr>Variation of BER with Power for Different Lengths </vt:lpstr>
      <vt:lpstr>PowerPoint Presentation</vt:lpstr>
      <vt:lpstr>      Power                                    Power</vt:lpstr>
      <vt:lpstr>PowerPoint Presentation</vt:lpstr>
      <vt:lpstr>        Receiver eye diagram at 3dBm</vt:lpstr>
      <vt:lpstr>CONCLUSION </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CHANDRA SHEKHAR</dc:creator>
  <dc:description/>
  <cp:lastModifiedBy>Divya Pant</cp:lastModifiedBy>
  <cp:revision>95</cp:revision>
  <dcterms:created xsi:type="dcterms:W3CDTF">2021-04-17T14:21:47Z</dcterms:created>
  <dcterms:modified xsi:type="dcterms:W3CDTF">2022-01-07T06:42:11Z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0x01010075DD8C4B2D6B1F48BD044DFC0443B4A0</vt:lpwstr>
  </property>
  <property fmtid="{D5CDD505-2E9C-101B-9397-08002B2CF9AE}" pid="3" name="PresentationFormat">
    <vt:lpwstr>Widescreen</vt:lpwstr>
  </property>
  <property fmtid="{D5CDD505-2E9C-101B-9397-08002B2CF9AE}" pid="4" name="Slides">
    <vt:i4>17</vt:i4>
  </property>
</Properties>
</file>