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60" r:id="rId6"/>
    <p:sldId id="259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3212-EFF0-4D28-BCAD-07309538105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7752-BB2D-4714-91F8-66A156520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7752-BB2D-4714-91F8-66A1565200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4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D5D8C-C130-4EB6-8FED-47005EB7F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94518A-B249-4C80-8A68-2CD656607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311E4-FDB6-452B-9D41-AAD6BF92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1A739-D925-4C5C-8A49-02A9660D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99D2B-D2ED-4C21-A2B4-E3B56823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2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04F1-A1BF-4469-946F-1564D788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1B7CB-9898-464D-BD24-32C8EDC7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BF40-CC6F-4AF9-85F3-E2912676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B1C47-33C6-4796-A473-C2C26E9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EB4D6-B3E5-41E8-AF96-A5137F3F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7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4B8507-28F3-4344-85BB-EBC56C1B6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254007-E732-4EFA-BFB2-B8E2EC8D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5349D-2FE0-42A9-AD48-DF125E2D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30F38-BEDA-42B0-88B3-E5E85DED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F9514-9BEE-44E9-8D67-7BE8F24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BCA71-18EB-4F54-A7A4-7FB241C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CC79E-649B-4E2B-89B1-7046FD84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52564-C360-4688-903F-F6D4548B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B7597-2D80-45CF-AB14-5474F7D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17FD4-252E-4C6B-9091-C56FB3D1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2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FE96-95EB-4F1C-932F-BE555DC5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C634C-F265-45A3-AE3C-614FDAA9D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0507-AF58-47D9-B56F-8C5775A2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82399-B906-4E82-9C99-1D8645C8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14D9B-375A-4914-8993-400BABC1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6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ACD79-ED4E-4234-B326-9591B2E3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B0FEC-EB47-4CDF-99E2-5F2EA64A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375B5-8835-4FDB-9193-91759B07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E66C7-58AD-4F99-A4DE-539FBFE3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2AA89-A364-4B61-9348-2603CBF5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679A7-4AAA-4FCA-B62B-8BFDA16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AA48D-E05B-4D6E-9627-DBB21538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E0D79-1F3F-4538-9696-62B343FF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A086B-E4DB-43DF-ACB1-C830AA2C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133B8-E596-4674-BD61-55123F478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867F8-FBFF-4664-B09C-1722F4F90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EC040-5C13-46A7-8782-720E3ED1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CBD32D-844A-4862-8F8A-E8E37398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A295A4-97D1-4209-8499-1EF2ACCE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9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B7840-3A31-4A63-833C-9A8C457D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3BED6C-08CF-4D4D-AD35-843DDCE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3A333-A2BA-4D81-802D-3ED5DCA9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EA687-F9AB-4914-8C8D-B3E59B02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F44DDF-6996-450B-A9B6-CC671EDA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A24C5-FC94-4E1E-80F2-507E5E76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B5E91-3A36-491E-9EE7-FFD59AEA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0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826C9-1045-4F53-9200-F69E41A0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6C1B4-7126-4550-A185-D9AC6E07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6BED6-5A75-402E-A20C-27EA4C70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3B93E-B85A-42EB-9925-113B9347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D1B6D-28C7-4227-9A5F-440D81A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9646E-658C-4EBE-9647-E141B60F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A84B-54E0-4B6D-A02E-F75E5321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670E2A-4E0E-4FF1-B6C2-67B45EEF5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6D7C9-1533-4CC7-AB7D-F474878EB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30C6A-7058-4E2A-9236-046AF26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D7CDC-C6AF-4D31-8F2F-F2F0BECC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9CF2A-D299-419A-B89A-F4DA5A3C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3346BE-2027-46D8-9011-4838568B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C34CB-5C27-455C-B565-B62F27FC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D31A1-FC4E-4A5A-A9F6-7C9F69385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24C4-1375-4F81-A298-520608888344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A16EB-59D7-475C-A2CD-1EC74AD84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07D83-BBBD-4F03-B602-251881255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BD5F-9599-4DB1-8CB6-DC0573557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1E1FF5-0D81-4F09-BB1B-25D28B2053D7}"/>
              </a:ext>
            </a:extLst>
          </p:cNvPr>
          <p:cNvSpPr txBox="1"/>
          <p:nvPr/>
        </p:nvSpPr>
        <p:spPr>
          <a:xfrm>
            <a:off x="1276537" y="1222217"/>
            <a:ext cx="6322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AIMP:</a:t>
            </a:r>
          </a:p>
          <a:p>
            <a:r>
              <a:rPr lang="en-US" altLang="zh-CN" dirty="0"/>
              <a:t>Coulomb potential : M1 (M2)</a:t>
            </a:r>
          </a:p>
          <a:p>
            <a:r>
              <a:rPr lang="en-US" altLang="zh-CN" dirty="0"/>
              <a:t>Spectral Representation Operator : exchange, relativistic effect</a:t>
            </a:r>
          </a:p>
          <a:p>
            <a:r>
              <a:rPr lang="en-US" altLang="zh-CN" dirty="0"/>
              <a:t>Projection Operator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6D6E5-753B-444B-BBF6-BCBF3F694537}"/>
              </a:ext>
            </a:extLst>
          </p:cNvPr>
          <p:cNvSpPr txBox="1"/>
          <p:nvPr/>
        </p:nvSpPr>
        <p:spPr>
          <a:xfrm>
            <a:off x="1439886" y="32443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ECP:</a:t>
            </a:r>
            <a:endParaRPr lang="en-US" altLang="zh-CN" b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E61D735-20B8-4464-BD2B-8A2C7BFF1DD0}"/>
              </a:ext>
            </a:extLst>
          </p:cNvPr>
          <p:cNvGrpSpPr/>
          <p:nvPr/>
        </p:nvGrpSpPr>
        <p:grpSpPr>
          <a:xfrm>
            <a:off x="1121140" y="3781044"/>
            <a:ext cx="3929281" cy="1795454"/>
            <a:chOff x="6498859" y="2292127"/>
            <a:chExt cx="4661124" cy="213241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FF0C362-2AA8-4EE4-865A-F529481F23EE}"/>
                </a:ext>
              </a:extLst>
            </p:cNvPr>
            <p:cNvGrpSpPr/>
            <p:nvPr/>
          </p:nvGrpSpPr>
          <p:grpSpPr>
            <a:xfrm>
              <a:off x="6498859" y="2292127"/>
              <a:ext cx="2103461" cy="2132414"/>
              <a:chOff x="6498859" y="2292127"/>
              <a:chExt cx="2103461" cy="2132414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8F9DF00-EF0B-4A37-A478-759BE722271F}"/>
                  </a:ext>
                </a:extLst>
              </p:cNvPr>
              <p:cNvGrpSpPr/>
              <p:nvPr/>
            </p:nvGrpSpPr>
            <p:grpSpPr>
              <a:xfrm>
                <a:off x="6498859" y="2292127"/>
                <a:ext cx="2103461" cy="2132414"/>
                <a:chOff x="6498859" y="2292127"/>
                <a:chExt cx="2103461" cy="2132414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7479E498-F177-4AB9-A8D3-1F0C5C75CCAA}"/>
                    </a:ext>
                  </a:extLst>
                </p:cNvPr>
                <p:cNvSpPr/>
                <p:nvPr/>
              </p:nvSpPr>
              <p:spPr>
                <a:xfrm>
                  <a:off x="6953061" y="2778412"/>
                  <a:ext cx="1195058" cy="115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core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7F2865C-6AB2-475E-B4F5-02F91D9C6D68}"/>
                    </a:ext>
                  </a:extLst>
                </p:cNvPr>
                <p:cNvSpPr/>
                <p:nvPr/>
              </p:nvSpPr>
              <p:spPr>
                <a:xfrm>
                  <a:off x="6498859" y="2292127"/>
                  <a:ext cx="2103461" cy="21324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5EECE2-EF07-4ACA-8F1B-89A4A1AD11F6}"/>
                  </a:ext>
                </a:extLst>
              </p:cNvPr>
              <p:cNvSpPr txBox="1"/>
              <p:nvPr/>
            </p:nvSpPr>
            <p:spPr>
              <a:xfrm>
                <a:off x="6961042" y="2387114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valence</a:t>
                </a:r>
                <a:endParaRPr lang="zh-CN" alt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DE0A84D-7B9F-4F23-9E20-2C730EE20D02}"/>
                </a:ext>
              </a:extLst>
            </p:cNvPr>
            <p:cNvGrpSpPr/>
            <p:nvPr/>
          </p:nvGrpSpPr>
          <p:grpSpPr>
            <a:xfrm>
              <a:off x="9056522" y="2292127"/>
              <a:ext cx="2103461" cy="2132414"/>
              <a:chOff x="6498859" y="2292127"/>
              <a:chExt cx="2103461" cy="213241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FD310C8-8AE6-43A7-9917-A416C5AE3F7F}"/>
                  </a:ext>
                </a:extLst>
              </p:cNvPr>
              <p:cNvGrpSpPr/>
              <p:nvPr/>
            </p:nvGrpSpPr>
            <p:grpSpPr>
              <a:xfrm>
                <a:off x="6498859" y="2292127"/>
                <a:ext cx="2103461" cy="2132414"/>
                <a:chOff x="6498859" y="2292127"/>
                <a:chExt cx="2103461" cy="2132414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8CE86597-097D-43D6-A4DA-2F47FB1D3451}"/>
                    </a:ext>
                  </a:extLst>
                </p:cNvPr>
                <p:cNvSpPr/>
                <p:nvPr/>
              </p:nvSpPr>
              <p:spPr>
                <a:xfrm>
                  <a:off x="6953061" y="2778412"/>
                  <a:ext cx="1195058" cy="115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core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31B957A9-9B68-420A-A7D4-4E59B11AC52B}"/>
                    </a:ext>
                  </a:extLst>
                </p:cNvPr>
                <p:cNvSpPr/>
                <p:nvPr/>
              </p:nvSpPr>
              <p:spPr>
                <a:xfrm>
                  <a:off x="6498859" y="2292127"/>
                  <a:ext cx="2103461" cy="21324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2A03CE-86C4-41D8-ADEC-D0269406A66E}"/>
                  </a:ext>
                </a:extLst>
              </p:cNvPr>
              <p:cNvSpPr txBox="1"/>
              <p:nvPr/>
            </p:nvSpPr>
            <p:spPr>
              <a:xfrm>
                <a:off x="6916771" y="2409080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valence</a:t>
                </a:r>
                <a:endParaRPr lang="zh-CN" altLang="en-US" dirty="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14205B8-2AAD-44D6-9275-CC0B4A047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8252" y="3689798"/>
              <a:ext cx="1" cy="491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1ACA38F-BC31-4B53-9C26-0F529EBE8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588" y="3709917"/>
              <a:ext cx="1" cy="491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E7300D7-66E0-457C-B0E8-E8ED9B437813}"/>
              </a:ext>
            </a:extLst>
          </p:cNvPr>
          <p:cNvSpPr txBox="1"/>
          <p:nvPr/>
        </p:nvSpPr>
        <p:spPr>
          <a:xfrm>
            <a:off x="6788925" y="32443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embedding:</a:t>
            </a:r>
            <a:endParaRPr lang="en-US" altLang="zh-CN" b="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E21C37F-5B4A-47D0-A54F-E5D5CC3C64D7}"/>
              </a:ext>
            </a:extLst>
          </p:cNvPr>
          <p:cNvGrpSpPr/>
          <p:nvPr/>
        </p:nvGrpSpPr>
        <p:grpSpPr>
          <a:xfrm>
            <a:off x="7269932" y="3674406"/>
            <a:ext cx="2713527" cy="1917967"/>
            <a:chOff x="7559644" y="4034323"/>
            <a:chExt cx="2713527" cy="191796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F4D1818-85D1-4021-8850-83705256E3C7}"/>
                </a:ext>
              </a:extLst>
            </p:cNvPr>
            <p:cNvSpPr/>
            <p:nvPr/>
          </p:nvSpPr>
          <p:spPr>
            <a:xfrm>
              <a:off x="8292974" y="4034323"/>
              <a:ext cx="1068309" cy="1044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cluster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ACBD2D5-1972-42F8-BD64-5F8C11978C4D}"/>
                </a:ext>
              </a:extLst>
            </p:cNvPr>
            <p:cNvSpPr/>
            <p:nvPr/>
          </p:nvSpPr>
          <p:spPr>
            <a:xfrm>
              <a:off x="7559644" y="5269504"/>
              <a:ext cx="660903" cy="65651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43149FD-44B8-4063-90E3-16D9C878D7F5}"/>
                </a:ext>
              </a:extLst>
            </p:cNvPr>
            <p:cNvSpPr/>
            <p:nvPr/>
          </p:nvSpPr>
          <p:spPr>
            <a:xfrm>
              <a:off x="8585956" y="5286489"/>
              <a:ext cx="660903" cy="65651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env2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D221792-7454-4EE4-A901-965FDC2A4FAB}"/>
                </a:ext>
              </a:extLst>
            </p:cNvPr>
            <p:cNvSpPr/>
            <p:nvPr/>
          </p:nvSpPr>
          <p:spPr>
            <a:xfrm>
              <a:off x="9612268" y="5295776"/>
              <a:ext cx="660903" cy="65651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690CCD8-70B0-49CA-BE9C-F3AB84440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8744" y="4946510"/>
              <a:ext cx="1" cy="4516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E115767-55EC-4A15-BA00-7D290BB80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966" y="4946510"/>
              <a:ext cx="579895" cy="4516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47C7BEB-1D25-41F5-A2EF-1819D28430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9616" y="4946510"/>
              <a:ext cx="803103" cy="481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67C208-92AD-4A76-A2E4-F4161F82985E}"/>
              </a:ext>
            </a:extLst>
          </p:cNvPr>
          <p:cNvCxnSpPr>
            <a:cxnSpLocks/>
          </p:cNvCxnSpPr>
          <p:nvPr/>
        </p:nvCxnSpPr>
        <p:spPr>
          <a:xfrm flipH="1">
            <a:off x="2674104" y="4772088"/>
            <a:ext cx="119074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6BF6FD5-D149-4D9B-82D4-8BFB1378AD17}"/>
              </a:ext>
            </a:extLst>
          </p:cNvPr>
          <p:cNvCxnSpPr>
            <a:cxnSpLocks/>
          </p:cNvCxnSpPr>
          <p:nvPr/>
        </p:nvCxnSpPr>
        <p:spPr>
          <a:xfrm flipH="1">
            <a:off x="2298964" y="4925615"/>
            <a:ext cx="119074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0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4D2772-C140-4CEE-B043-C721CCD718AC}"/>
                  </a:ext>
                </a:extLst>
              </p:cNvPr>
              <p:cNvSpPr txBox="1"/>
              <p:nvPr/>
            </p:nvSpPr>
            <p:spPr>
              <a:xfrm>
                <a:off x="766904" y="3788876"/>
                <a:ext cx="10070094" cy="1625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Only need VRR here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−1,0,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−1,0,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4D2772-C140-4CEE-B043-C721CCD7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4" y="3788876"/>
                <a:ext cx="10070094" cy="1625317"/>
              </a:xfrm>
              <a:prstGeom prst="rect">
                <a:avLst/>
              </a:prstGeom>
              <a:blipFill>
                <a:blip r:embed="rId2"/>
                <a:stretch>
                  <a:fillRect l="-54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36AC4B-DC7D-4358-840F-91C9A14CFC26}"/>
                  </a:ext>
                </a:extLst>
              </p:cNvPr>
              <p:cNvSpPr txBox="1"/>
              <p:nvPr/>
            </p:nvSpPr>
            <p:spPr>
              <a:xfrm>
                <a:off x="766904" y="426847"/>
                <a:ext cx="11201400" cy="2614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,0,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,0,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36AC4B-DC7D-4358-840F-91C9A14C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4" y="426847"/>
                <a:ext cx="11201400" cy="2614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FBEF94-B2D7-449B-93B0-7BF892A78246}"/>
                  </a:ext>
                </a:extLst>
              </p:cNvPr>
              <p:cNvSpPr txBox="1"/>
              <p:nvPr/>
            </p:nvSpPr>
            <p:spPr>
              <a:xfrm>
                <a:off x="3236161" y="1301347"/>
                <a:ext cx="1712007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FBEF94-B2D7-449B-93B0-7BF892A78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61" y="1301347"/>
                <a:ext cx="1712007" cy="314830"/>
              </a:xfrm>
              <a:prstGeom prst="rect">
                <a:avLst/>
              </a:prstGeom>
              <a:blipFill>
                <a:blip r:embed="rId4"/>
                <a:stretch>
                  <a:fillRect l="-2847" r="-249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8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12A1A7-DF9C-460A-95C0-9562BE2743B0}"/>
              </a:ext>
            </a:extLst>
          </p:cNvPr>
          <p:cNvSpPr txBox="1"/>
          <p:nvPr/>
        </p:nvSpPr>
        <p:spPr>
          <a:xfrm>
            <a:off x="633743" y="73250"/>
            <a:ext cx="901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M1 coulomb model potential : s-type GTO times nuclear attraction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2A3445-858B-4A75-9ACD-6FEE8FDE961C}"/>
                  </a:ext>
                </a:extLst>
              </p:cNvPr>
              <p:cNvSpPr txBox="1"/>
              <p:nvPr/>
            </p:nvSpPr>
            <p:spPr>
              <a:xfrm>
                <a:off x="715224" y="1371192"/>
                <a:ext cx="10492966" cy="743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nary>
                            <m:naryPr>
                              <m:chr m:val="∭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2A3445-858B-4A75-9ACD-6FEE8FDE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4" y="1371192"/>
                <a:ext cx="10492966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82A73-9946-4DF9-AD01-471A31FC706A}"/>
                  </a:ext>
                </a:extLst>
              </p:cNvPr>
              <p:cNvSpPr txBox="1"/>
              <p:nvPr/>
            </p:nvSpPr>
            <p:spPr>
              <a:xfrm>
                <a:off x="452673" y="2114281"/>
                <a:ext cx="8655113" cy="2060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nary>
                            <m:naryPr>
                              <m:chr m:val="∭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nary>
                            <m:naryPr>
                              <m:chr m:val="∭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82A73-9946-4DF9-AD01-471A31FC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3" y="2114281"/>
                <a:ext cx="8655113" cy="2060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91F868-2C2E-4D06-9706-17AEA9EA458F}"/>
                  </a:ext>
                </a:extLst>
              </p:cNvPr>
              <p:cNvSpPr txBox="1"/>
              <p:nvPr/>
            </p:nvSpPr>
            <p:spPr>
              <a:xfrm>
                <a:off x="8012315" y="2268431"/>
                <a:ext cx="3973124" cy="637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91F868-2C2E-4D06-9706-17AEA9EA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15" y="2268431"/>
                <a:ext cx="3973124" cy="637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2809185-E69B-4604-AC5E-D8894B94A2DA}"/>
                  </a:ext>
                </a:extLst>
              </p:cNvPr>
              <p:cNvSpPr txBox="1"/>
              <p:nvPr/>
            </p:nvSpPr>
            <p:spPr>
              <a:xfrm>
                <a:off x="8464988" y="2913472"/>
                <a:ext cx="3520451" cy="638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2809185-E69B-4604-AC5E-D8894B94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988" y="2913472"/>
                <a:ext cx="3520451" cy="638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FA9C60-972E-43D0-9182-381A584229A5}"/>
                  </a:ext>
                </a:extLst>
              </p:cNvPr>
              <p:cNvSpPr txBox="1"/>
              <p:nvPr/>
            </p:nvSpPr>
            <p:spPr>
              <a:xfrm>
                <a:off x="525101" y="5054890"/>
                <a:ext cx="10432921" cy="1314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nary>
                            <m:naryPr>
                              <m:chr m:val="∭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nary>
                            <m:naryPr>
                              <m:chr m:val="∭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FA9C60-972E-43D0-9182-381A5842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1" y="5054890"/>
                <a:ext cx="10432921" cy="1314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C4072E-3888-4D48-94C9-5D0ECFDFA6C1}"/>
                  </a:ext>
                </a:extLst>
              </p:cNvPr>
              <p:cNvSpPr txBox="1"/>
              <p:nvPr/>
            </p:nvSpPr>
            <p:spPr>
              <a:xfrm>
                <a:off x="1722444" y="4203908"/>
                <a:ext cx="3595471" cy="602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C4072E-3888-4D48-94C9-5D0ECFDF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444" y="4203908"/>
                <a:ext cx="3595471" cy="602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6C5938-8427-43BD-B4B7-0738AB4AB2A9}"/>
                  </a:ext>
                </a:extLst>
              </p:cNvPr>
              <p:cNvSpPr txBox="1"/>
              <p:nvPr/>
            </p:nvSpPr>
            <p:spPr>
              <a:xfrm>
                <a:off x="846500" y="488263"/>
                <a:ext cx="534736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6C5938-8427-43BD-B4B7-0738AB4A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00" y="488263"/>
                <a:ext cx="5347361" cy="818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191849-2AEF-4F8A-BDC7-DDB7D474F7E3}"/>
                  </a:ext>
                </a:extLst>
              </p:cNvPr>
              <p:cNvSpPr txBox="1"/>
              <p:nvPr/>
            </p:nvSpPr>
            <p:spPr>
              <a:xfrm>
                <a:off x="776334" y="367506"/>
                <a:ext cx="11128973" cy="1412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nary>
                            <m:naryPr>
                              <m:chr m:val="∭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123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123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191849-2AEF-4F8A-BDC7-DDB7D474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4" y="367506"/>
                <a:ext cx="11128973" cy="1412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B890D2-05BA-4977-AB56-405AA5ABAC5D}"/>
                  </a:ext>
                </a:extLst>
              </p:cNvPr>
              <p:cNvSpPr txBox="1"/>
              <p:nvPr/>
            </p:nvSpPr>
            <p:spPr>
              <a:xfrm>
                <a:off x="9931652" y="1670364"/>
                <a:ext cx="1679562" cy="606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B890D2-05BA-4977-AB56-405AA5ABA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652" y="1670364"/>
                <a:ext cx="1679562" cy="606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0F1067-3960-4CF0-9DF4-130E90FDA182}"/>
                  </a:ext>
                </a:extLst>
              </p:cNvPr>
              <p:cNvSpPr txBox="1"/>
              <p:nvPr/>
            </p:nvSpPr>
            <p:spPr>
              <a:xfrm>
                <a:off x="776334" y="1779880"/>
                <a:ext cx="7353678" cy="1600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0F1067-3960-4CF0-9DF4-130E90FD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4" y="1779880"/>
                <a:ext cx="7353678" cy="1600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DD84F3-D9B3-4E4D-92CE-B99772C45F19}"/>
                  </a:ext>
                </a:extLst>
              </p:cNvPr>
              <p:cNvSpPr txBox="1"/>
              <p:nvPr/>
            </p:nvSpPr>
            <p:spPr>
              <a:xfrm>
                <a:off x="776334" y="3468269"/>
                <a:ext cx="5833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𝐻𝑅𝑅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DD84F3-D9B3-4E4D-92CE-B99772C45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4" y="3468269"/>
                <a:ext cx="5833777" cy="553998"/>
              </a:xfrm>
              <a:prstGeom prst="rect">
                <a:avLst/>
              </a:prstGeom>
              <a:blipFill>
                <a:blip r:embed="rId5"/>
                <a:stretch>
                  <a:fillRect l="-1358" b="-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33FB1C-7632-49E4-8EDE-EF0C8EAE05A3}"/>
                  </a:ext>
                </a:extLst>
              </p:cNvPr>
              <p:cNvSpPr txBox="1"/>
              <p:nvPr/>
            </p:nvSpPr>
            <p:spPr>
              <a:xfrm>
                <a:off x="776334" y="4238595"/>
                <a:ext cx="6829305" cy="2251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𝑉𝑅𝑅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33FB1C-7632-49E4-8EDE-EF0C8EAE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4" y="4238595"/>
                <a:ext cx="6829305" cy="2251899"/>
              </a:xfrm>
              <a:prstGeom prst="rect">
                <a:avLst/>
              </a:prstGeom>
              <a:blipFill>
                <a:blip r:embed="rId6"/>
                <a:stretch>
                  <a:fillRect l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40E163-4E00-4CC3-B35B-B8F923A0F7DB}"/>
              </a:ext>
            </a:extLst>
          </p:cNvPr>
          <p:cNvSpPr txBox="1"/>
          <p:nvPr/>
        </p:nvSpPr>
        <p:spPr>
          <a:xfrm>
            <a:off x="559051" y="37942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M2 coulomb model potential : s-type GTO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8368D8-1885-42FD-9BCA-9773856F0FA8}"/>
                  </a:ext>
                </a:extLst>
              </p:cNvPr>
              <p:cNvSpPr txBox="1"/>
              <p:nvPr/>
            </p:nvSpPr>
            <p:spPr>
              <a:xfrm>
                <a:off x="559051" y="1263544"/>
                <a:ext cx="8512521" cy="810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nary>
                            <m:naryPr>
                              <m:chr m:val="∭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8368D8-1885-42FD-9BCA-9773856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1" y="1263544"/>
                <a:ext cx="8512521" cy="810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715CB0-AB15-44D1-814D-17DCDF1CA7C3}"/>
                  </a:ext>
                </a:extLst>
              </p:cNvPr>
              <p:cNvSpPr txBox="1"/>
              <p:nvPr/>
            </p:nvSpPr>
            <p:spPr>
              <a:xfrm>
                <a:off x="559051" y="2061771"/>
                <a:ext cx="7278418" cy="1948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nary>
                        <m:naryPr>
                          <m:chr m:val="∭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nary>
                        <m:naryPr>
                          <m:chr m:val="∭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715CB0-AB15-44D1-814D-17DCDF1CA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1" y="2061771"/>
                <a:ext cx="7278418" cy="1948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1EBB903-9C0C-441B-8D1C-5A48F600CD7B}"/>
                  </a:ext>
                </a:extLst>
              </p:cNvPr>
              <p:cNvSpPr txBox="1"/>
              <p:nvPr/>
            </p:nvSpPr>
            <p:spPr>
              <a:xfrm>
                <a:off x="8027588" y="2175151"/>
                <a:ext cx="2718873" cy="637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1EBB903-9C0C-441B-8D1C-5A48F600C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88" y="2175151"/>
                <a:ext cx="2718873" cy="637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845B7C-E0E9-41A7-A6F1-F156BD60877B}"/>
                  </a:ext>
                </a:extLst>
              </p:cNvPr>
              <p:cNvSpPr txBox="1"/>
              <p:nvPr/>
            </p:nvSpPr>
            <p:spPr>
              <a:xfrm>
                <a:off x="8027588" y="2934649"/>
                <a:ext cx="2812245" cy="638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845B7C-E0E9-41A7-A6F1-F156BD608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88" y="2934649"/>
                <a:ext cx="2812245" cy="638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6A4E88-C025-4BC1-926E-0FBAE0EF2D2B}"/>
                  </a:ext>
                </a:extLst>
              </p:cNvPr>
              <p:cNvSpPr txBox="1"/>
              <p:nvPr/>
            </p:nvSpPr>
            <p:spPr>
              <a:xfrm>
                <a:off x="653370" y="3912869"/>
                <a:ext cx="8418202" cy="918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6A4E88-C025-4BC1-926E-0FBAE0EF2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" y="3912869"/>
                <a:ext cx="8418202" cy="918072"/>
              </a:xfrm>
              <a:prstGeom prst="rect">
                <a:avLst/>
              </a:prstGeom>
              <a:blipFill>
                <a:blip r:embed="rId6"/>
                <a:stretch>
                  <a:fillRect l="-57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60009D-4310-48D8-96FA-195991E7C6C5}"/>
                  </a:ext>
                </a:extLst>
              </p:cNvPr>
              <p:cNvSpPr txBox="1"/>
              <p:nvPr/>
            </p:nvSpPr>
            <p:spPr>
              <a:xfrm>
                <a:off x="6747134" y="4796229"/>
                <a:ext cx="5279779" cy="194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𝑉𝑅𝑅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60009D-4310-48D8-96FA-195991E7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34" y="4796229"/>
                <a:ext cx="5279779" cy="1945020"/>
              </a:xfrm>
              <a:prstGeom prst="rect">
                <a:avLst/>
              </a:prstGeom>
              <a:blipFill>
                <a:blip r:embed="rId7"/>
                <a:stretch>
                  <a:fillRect l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19C5FF-43AA-40FF-9390-0CD68C0765FF}"/>
                  </a:ext>
                </a:extLst>
              </p:cNvPr>
              <p:cNvSpPr txBox="1"/>
              <p:nvPr/>
            </p:nvSpPr>
            <p:spPr>
              <a:xfrm>
                <a:off x="559051" y="5371911"/>
                <a:ext cx="62106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𝐻𝑅𝑅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19C5FF-43AA-40FF-9390-0CD68C07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1" y="5371911"/>
                <a:ext cx="62106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988C6BA-A272-453E-8429-B9FA46C9C595}"/>
                  </a:ext>
                </a:extLst>
              </p:cNvPr>
              <p:cNvSpPr txBox="1"/>
              <p:nvPr/>
            </p:nvSpPr>
            <p:spPr>
              <a:xfrm>
                <a:off x="864606" y="454265"/>
                <a:ext cx="454182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988C6BA-A272-453E-8429-B9FA46C9C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06" y="454265"/>
                <a:ext cx="4541820" cy="818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7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D1074-E805-4434-B3FD-55115EF4B511}"/>
              </a:ext>
            </a:extLst>
          </p:cNvPr>
          <p:cNvSpPr txBox="1"/>
          <p:nvPr/>
        </p:nvSpPr>
        <p:spPr>
          <a:xfrm>
            <a:off x="660903" y="341172"/>
            <a:ext cx="26305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Projection operator: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9750E9-E17C-488B-81AD-C37729B55C44}"/>
                  </a:ext>
                </a:extLst>
              </p:cNvPr>
              <p:cNvSpPr txBox="1"/>
              <p:nvPr/>
            </p:nvSpPr>
            <p:spPr>
              <a:xfrm>
                <a:off x="660903" y="710504"/>
                <a:ext cx="7686389" cy="2005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𝑙𝑚𝑛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𝑁𝐿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𝑁𝐿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𝑁𝐿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𝑙𝑚𝑛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𝑁𝐿</m:t>
                                          </m:r>
                                        </m:sup>
                                      </m:sSubSup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𝑙𝑚𝑛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𝜁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𝑁𝐿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𝑙𝑚𝑛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𝜁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𝑁𝐿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begChr m:val="|"/>
                                              <m:endChr m:val="⟩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d>
                                            <m:dPr>
                                              <m:begChr m:val="⟨"/>
                                              <m:endChr m:val="|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AO basis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9750E9-E17C-488B-81AD-C37729B55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3" y="710504"/>
                <a:ext cx="7686389" cy="2005421"/>
              </a:xfrm>
              <a:prstGeom prst="rect">
                <a:avLst/>
              </a:prstGeom>
              <a:blipFill>
                <a:blip r:embed="rId2"/>
                <a:stretch>
                  <a:fillRect l="-634" b="-3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952A4F-9011-4E5A-A1D9-9C7038AA5F39}"/>
                  </a:ext>
                </a:extLst>
              </p:cNvPr>
              <p:cNvSpPr txBox="1"/>
              <p:nvPr/>
            </p:nvSpPr>
            <p:spPr>
              <a:xfrm>
                <a:off x="7650177" y="2993072"/>
                <a:ext cx="2190941" cy="637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952A4F-9011-4E5A-A1D9-9C7038AA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77" y="2993072"/>
                <a:ext cx="2190941" cy="637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D4FB6E-B25E-4ADB-9326-E03B53CC7317}"/>
                  </a:ext>
                </a:extLst>
              </p:cNvPr>
              <p:cNvSpPr txBox="1"/>
              <p:nvPr/>
            </p:nvSpPr>
            <p:spPr>
              <a:xfrm>
                <a:off x="660903" y="2715925"/>
                <a:ext cx="6097508" cy="1615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nary>
                        <m:naryPr>
                          <m:chr m:val="∭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D4FB6E-B25E-4ADB-9326-E03B53CC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3" y="2715925"/>
                <a:ext cx="6097508" cy="1615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B8EAA9B-59EB-4AB7-A385-98F40957CCE6}"/>
                  </a:ext>
                </a:extLst>
              </p:cNvPr>
              <p:cNvSpPr txBox="1"/>
              <p:nvPr/>
            </p:nvSpPr>
            <p:spPr>
              <a:xfrm>
                <a:off x="760492" y="4418311"/>
                <a:ext cx="6097508" cy="2312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HRR and VRR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B8EAA9B-59EB-4AB7-A385-98F40957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2" y="4418311"/>
                <a:ext cx="6097508" cy="2312941"/>
              </a:xfrm>
              <a:prstGeom prst="rect">
                <a:avLst/>
              </a:prstGeom>
              <a:blipFill>
                <a:blip r:embed="rId5"/>
                <a:stretch>
                  <a:fillRect l="-900" t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69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17CCBE-F36B-4B84-BB68-9F0A50D1868F}"/>
              </a:ext>
            </a:extLst>
          </p:cNvPr>
          <p:cNvSpPr txBox="1"/>
          <p:nvPr/>
        </p:nvSpPr>
        <p:spPr>
          <a:xfrm>
            <a:off x="660904" y="669956"/>
            <a:ext cx="525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SRO : spectral representation operator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17CBD-E412-4F97-AD54-CE747A11AA51}"/>
                  </a:ext>
                </a:extLst>
              </p:cNvPr>
              <p:cNvSpPr txBox="1"/>
              <p:nvPr/>
            </p:nvSpPr>
            <p:spPr>
              <a:xfrm>
                <a:off x="912136" y="1226089"/>
                <a:ext cx="8421985" cy="2202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𝑆𝑅𝑂</m:t>
                          </m:r>
                        </m:sup>
                      </m:sSup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|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zh-CN" alt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𝑆𝑅𝑂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𝑆𝑅𝑂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</m:acc>
                      <m:sSup>
                        <m:sSup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𝑆𝑅𝑂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𝑖𝑗𝑘𝑙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Ο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𝑘𝑙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|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𝑖𝑙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𝑂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𝑆𝑅𝑂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𝑖𝑙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|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𝑆𝑅𝑂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𝑖𝑙</m:t>
                          </m:r>
                        </m:sub>
                      </m:sSub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Ο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17CBD-E412-4F97-AD54-CE747A11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6" y="1226089"/>
                <a:ext cx="8421985" cy="2202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F838D4-D554-42A8-9202-6E1E240C0C91}"/>
                  </a:ext>
                </a:extLst>
              </p:cNvPr>
              <p:cNvSpPr txBox="1"/>
              <p:nvPr/>
            </p:nvSpPr>
            <p:spPr>
              <a:xfrm>
                <a:off x="660904" y="3717240"/>
                <a:ext cx="8451673" cy="2005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Exchange operator: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𝑒𝑥𝑐h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𝑒𝑥𝑐h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</m:nary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𝑒𝑥𝑐h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𝑁𝐿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𝑁𝐿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𝑒𝑥𝑐h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𝑆𝑅𝑂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𝑒𝑥𝑐h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𝑆𝑅𝑂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𝑖𝑙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𝜁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𝑒𝑥𝑐h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𝑆𝑅𝑂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𝜁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F838D4-D554-42A8-9202-6E1E240C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4" y="3717240"/>
                <a:ext cx="8451673" cy="2005421"/>
              </a:xfrm>
              <a:prstGeom prst="rect">
                <a:avLst/>
              </a:prstGeom>
              <a:blipFill>
                <a:blip r:embed="rId4"/>
                <a:stretch>
                  <a:fillRect l="-577" t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6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D39832-994F-41C3-BEE1-008563E1211B}"/>
                  </a:ext>
                </a:extLst>
              </p:cNvPr>
              <p:cNvSpPr txBox="1"/>
              <p:nvPr/>
            </p:nvSpPr>
            <p:spPr>
              <a:xfrm>
                <a:off x="771939" y="627956"/>
                <a:ext cx="9349835" cy="2420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𝑒𝑥𝑐h</m:t>
                                  </m:r>
                                </m:sub>
                                <m:sup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𝑆𝑅𝑂</m:t>
                                  </m:r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𝑖𝑙</m:t>
                          </m:r>
                        </m:sub>
                      </m:sSub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𝑒𝑥𝑐h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nary>
                      <m:r>
                        <a:rPr lang="zh-CN" altLang="en-US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𝑒𝑥𝑐h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𝑆𝑅𝑂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sup>
                      </m:sSubSup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𝑒𝑥𝑐h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𝑙𝑚𝑛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𝑁𝐿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𝑙𝑚𝑛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𝑁𝐿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kern="1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𝑙𝑚𝑛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𝜁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𝑁𝐿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𝑙𝑚𝑛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𝜁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𝑁𝐿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D39832-994F-41C3-BEE1-008563E1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9" y="627956"/>
                <a:ext cx="9349835" cy="2420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3A20E0-68F9-4AFE-944A-4B26F62A856D}"/>
                  </a:ext>
                </a:extLst>
              </p:cNvPr>
              <p:cNvSpPr txBox="1"/>
              <p:nvPr/>
            </p:nvSpPr>
            <p:spPr>
              <a:xfrm>
                <a:off x="574807" y="3911095"/>
                <a:ext cx="10090176" cy="1728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𝑒𝑥𝑐h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𝑆𝑅𝑂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  <m:sup/>
                                                <m:e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𝑝𝑞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⟩"/>
                                                          <m:ctrlPr>
                                                            <a:rPr lang="zh-CN" altLang="zh-CN" i="1" kern="1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𝜁</m:t>
                                                              </m:r>
                                                            </m:sup>
                                                          </m:sSubSup>
                                                        </m:e>
                                                      </m:d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i="1" kern="1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CN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zh-CN" altLang="zh-CN" i="1" kern="100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n-US" altLang="zh-CN" i="1" kern="100">
                                                                      <a:latin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𝑆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n-US" altLang="zh-CN" i="1" kern="100">
                                                                      <a:latin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−1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e>
                                                          </m:d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i="1" kern="10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𝑖𝑗</m:t>
                                                          </m:r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bSup>
                                                                <m:sSubSupPr>
                                                                  <m:ctrlP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SupPr>
                                                                <m:e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𝑙𝑚𝑛</m:t>
                                                                  </m:r>
                                                                </m:sub>
                                                                <m:sup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𝜁</m:t>
                                                                  </m:r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𝑁𝐿</m:t>
                                                                  </m:r>
                                                                </m:sup>
                                                              </m:sSubSup>
                                                            </m:e>
                                                          </m:d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sub>
                                                      </m:sSub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bSup>
                                                                <m:sSubSupPr>
                                                                  <m:ctrlP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SupPr>
                                                                <m:e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𝑙𝑚𝑛</m:t>
                                                                  </m:r>
                                                                </m:sub>
                                                                <m:sup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𝜁</m:t>
                                                                  </m:r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𝑁𝐿</m:t>
                                                                  </m:r>
                                                                </m:sup>
                                                              </m:sSubSup>
                                                            </m:e>
                                                          </m:d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𝑞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</m:sup>
                                                      </m:sSubSup>
                                                      <m:d>
                                                        <m:dPr>
                                                          <m:begChr m:val="⟨"/>
                                                          <m:endChr m:val="⟩"/>
                                                          <m:ctrlPr>
                                                            <a:rPr lang="en-US" altLang="zh-CN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𝜁</m:t>
                                                              </m:r>
                                                            </m:sup>
                                                          </m:sSubSup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𝜁</m:t>
                                                              </m:r>
                                                            </m:sup>
                                                          </m:sSubSup>
                                                        </m:e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𝑞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altLang="zh-CN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𝜁</m:t>
                                                              </m:r>
                                                            </m:sup>
                                                          </m:sSubSup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𝜁</m:t>
                                                              </m:r>
                                                            </m:sup>
                                                          </m:sSubSup>
                                                        </m:e>
                                                      </m:d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zh-CN" i="1" kern="1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CN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zh-CN" altLang="zh-CN" i="1" kern="100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n-US" altLang="zh-CN" i="1" kern="100">
                                                                      <a:latin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𝑆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n-US" altLang="zh-CN" i="1" kern="100">
                                                                      <a:latin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−1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e>
                                                          </m:d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i="1" kern="10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𝑘𝑙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begChr m:val="⟨"/>
                                                          <m:endChr m:val="|"/>
                                                          <m:ctrlPr>
                                                            <a:rPr lang="zh-CN" altLang="zh-CN" i="1" kern="1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𝑙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altLang="zh-CN" i="1" kern="10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𝜁</m:t>
                                                              </m:r>
                                                            </m:sup>
                                                          </m:sSubSup>
                                                        </m:e>
                                                      </m:d>
                                                    </m:e>
                                                  </m:nary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3A20E0-68F9-4AFE-944A-4B26F62A8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7" y="3911095"/>
                <a:ext cx="10090176" cy="1728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78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383627-05DB-4B49-B1FE-9018FBB0FED1}"/>
                  </a:ext>
                </a:extLst>
              </p:cNvPr>
              <p:cNvSpPr txBox="1"/>
              <p:nvPr/>
            </p:nvSpPr>
            <p:spPr>
              <a:xfrm>
                <a:off x="737770" y="4261118"/>
                <a:ext cx="10332268" cy="1274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nary>
                            <m:naryPr>
                              <m:chr m:val="∬"/>
                              <m:subHide m:val="on"/>
                              <m:supHide m:val="on"/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383627-05DB-4B49-B1FE-9018FBB0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70" y="4261118"/>
                <a:ext cx="10332268" cy="1274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E0D556-C247-4C7C-936E-61A0856A8379}"/>
                  </a:ext>
                </a:extLst>
              </p:cNvPr>
              <p:cNvSpPr txBox="1"/>
              <p:nvPr/>
            </p:nvSpPr>
            <p:spPr>
              <a:xfrm>
                <a:off x="674396" y="2388212"/>
                <a:ext cx="9393058" cy="1323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E0D556-C247-4C7C-936E-61A0856A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96" y="2388212"/>
                <a:ext cx="9393058" cy="1323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540DCF-FC84-4EB3-B771-573F1EA1EB35}"/>
                  </a:ext>
                </a:extLst>
              </p:cNvPr>
              <p:cNvSpPr txBox="1"/>
              <p:nvPr/>
            </p:nvSpPr>
            <p:spPr>
              <a:xfrm>
                <a:off x="109397" y="5535506"/>
                <a:ext cx="12173138" cy="616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∬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i="1" kern="10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 kern="1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kern="10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kern="100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 kern="1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 kern="10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kern="10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,0,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540DCF-FC84-4EB3-B771-573F1EA1E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7" y="5535506"/>
                <a:ext cx="12173138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0A882D-A944-423D-808C-9D8DE73C7996}"/>
                  </a:ext>
                </a:extLst>
              </p:cNvPr>
              <p:cNvSpPr txBox="1"/>
              <p:nvPr/>
            </p:nvSpPr>
            <p:spPr>
              <a:xfrm>
                <a:off x="737770" y="519869"/>
                <a:ext cx="10153549" cy="1095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𝑣𝑎𝑙𝑒𝑛𝑐𝑒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𝑐𝑙𝑢𝑠𝑡𝑒𝑟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𝑒𝑥𝑐h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𝑆𝑅𝑂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𝑛𝑢𝑐𝑙𝑒𝑢𝑠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𝜁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𝑒𝑥𝑐h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𝑆𝑅𝑂</m:t>
                                          </m:r>
                                          <m:r>
                                            <a:rPr lang="en-US" altLang="zh-CN" b="0" i="1" kern="1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kern="1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𝜁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𝜁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0A882D-A944-423D-808C-9D8DE73C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70" y="519869"/>
                <a:ext cx="10153549" cy="1095043"/>
              </a:xfrm>
              <a:prstGeom prst="rect">
                <a:avLst/>
              </a:prstGeom>
              <a:blipFill>
                <a:blip r:embed="rId5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42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967CFE-F01B-4697-B318-BDE520BD86B0}"/>
                  </a:ext>
                </a:extLst>
              </p:cNvPr>
              <p:cNvSpPr txBox="1"/>
              <p:nvPr/>
            </p:nvSpPr>
            <p:spPr>
              <a:xfrm>
                <a:off x="699380" y="5075430"/>
                <a:ext cx="11201400" cy="1412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0,0,0,0,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967CFE-F01B-4697-B318-BDE520BD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80" y="5075430"/>
                <a:ext cx="11201400" cy="1412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77AAB5-13C3-4972-9DE4-3D8D80D92983}"/>
                  </a:ext>
                </a:extLst>
              </p:cNvPr>
              <p:cNvSpPr txBox="1"/>
              <p:nvPr/>
            </p:nvSpPr>
            <p:spPr>
              <a:xfrm>
                <a:off x="1763123" y="3057243"/>
                <a:ext cx="6253443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77AAB5-13C3-4972-9DE4-3D8D80D92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3" y="3057243"/>
                <a:ext cx="6253443" cy="602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270B12-5F93-4B90-BB3D-7ADBCCB23149}"/>
                  </a:ext>
                </a:extLst>
              </p:cNvPr>
              <p:cNvSpPr txBox="1"/>
              <p:nvPr/>
            </p:nvSpPr>
            <p:spPr>
              <a:xfrm>
                <a:off x="579421" y="3738151"/>
                <a:ext cx="10556341" cy="1429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0,0,0,0,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270B12-5F93-4B90-BB3D-7ADBCCB2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21" y="3738151"/>
                <a:ext cx="10556341" cy="1429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AF8928-BB06-4F8B-90BA-5BA129BFA896}"/>
                  </a:ext>
                </a:extLst>
              </p:cNvPr>
              <p:cNvSpPr txBox="1"/>
              <p:nvPr/>
            </p:nvSpPr>
            <p:spPr>
              <a:xfrm>
                <a:off x="6300080" y="6190159"/>
                <a:ext cx="1712007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AF8928-BB06-4F8B-90BA-5BA129BF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80" y="6190159"/>
                <a:ext cx="1712007" cy="314830"/>
              </a:xfrm>
              <a:prstGeom prst="rect">
                <a:avLst/>
              </a:prstGeom>
              <a:blipFill>
                <a:blip r:embed="rId5"/>
                <a:stretch>
                  <a:fillRect l="-2491" r="-2847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641598-C41B-4C75-A7A1-83731FF58B68}"/>
                  </a:ext>
                </a:extLst>
              </p:cNvPr>
              <p:cNvSpPr txBox="1"/>
              <p:nvPr/>
            </p:nvSpPr>
            <p:spPr>
              <a:xfrm>
                <a:off x="699380" y="158746"/>
                <a:ext cx="7549759" cy="1319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0,0,0,0,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kern="10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kern="10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kern="10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kern="10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kern="10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kern="10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kern="1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kern="10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kern="10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kern="10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kern="10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kern="1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kern="1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 kern="1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altLang="zh-CN" b="0" i="1" kern="1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kern="10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altLang="zh-CN" b="0" i="1" kern="10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kern="10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kern="100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kern="100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kern="10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kern="100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kern="100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kern="10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641598-C41B-4C75-A7A1-83731FF5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80" y="158746"/>
                <a:ext cx="7549759" cy="1319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D9494C-8FF9-43F6-BFBE-5A1303898F48}"/>
                  </a:ext>
                </a:extLst>
              </p:cNvPr>
              <p:cNvSpPr txBox="1"/>
              <p:nvPr/>
            </p:nvSpPr>
            <p:spPr>
              <a:xfrm>
                <a:off x="579421" y="1479551"/>
                <a:ext cx="6296684" cy="1499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  <m:r>
                                    <a:rPr lang="en-US" altLang="zh-CN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D9494C-8FF9-43F6-BFBE-5A1303898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21" y="1479551"/>
                <a:ext cx="6296684" cy="14994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0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505</Words>
  <Application>Microsoft Office PowerPoint</Application>
  <PresentationFormat>宽屏</PresentationFormat>
  <Paragraphs>104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ruichen</dc:creator>
  <cp:lastModifiedBy>liu ruichen</cp:lastModifiedBy>
  <cp:revision>97</cp:revision>
  <dcterms:created xsi:type="dcterms:W3CDTF">2023-12-02T13:13:50Z</dcterms:created>
  <dcterms:modified xsi:type="dcterms:W3CDTF">2023-12-12T11:16:15Z</dcterms:modified>
</cp:coreProperties>
</file>