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6" d="100"/>
          <a:sy n="66" d="100"/>
        </p:scale>
        <p:origin x="6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26635" y="3008630"/>
            <a:ext cx="4008120" cy="3608070"/>
          </a:xfrm>
        </p:spPr>
        <p:txBody>
          <a:bodyPr/>
          <a:lstStyle/>
          <a:p>
            <a:pPr marL="0" indent="0" eaLnBrk="1" hangingPunct="1">
              <a:lnSpc>
                <a:spcPct val="114000"/>
              </a:lnSpc>
              <a:buNone/>
            </a:pPr>
            <a:r>
              <a:rPr lang="en-US" altLang="en-US" sz="1400" b="1" dirty="0"/>
              <a:t>Deals and Coupons Finder Application</a:t>
            </a:r>
          </a:p>
          <a:p>
            <a:pPr eaLnBrk="1" hangingPunct="1">
              <a:lnSpc>
                <a:spcPct val="114000"/>
              </a:lnSpc>
            </a:pPr>
            <a:r>
              <a:rPr lang="en-US" altLang="en-US" sz="1200" dirty="0"/>
              <a:t>Completed end to end case study of Deals and Coupons Finder Application along with JWT authentication,Swagger documentation and payment integration with testing using Junit and mockito, responsive UI with Material UI and ReactJS used for user interface, MongoDB Atlas as Database.</a:t>
            </a:r>
            <a:endParaRPr lang="en-IN" altLang="nl-NL" b="1" dirty="0"/>
          </a:p>
          <a:p>
            <a:pPr rtl="0">
              <a:spcBef>
                <a:spcPts val="1000"/>
              </a:spcBef>
              <a:spcAft>
                <a:spcPts val="0"/>
              </a:spcAft>
            </a:pPr>
            <a:r>
              <a:rPr lang="en-IN" sz="1400" b="1" i="0" u="none" strike="noStrike" dirty="0">
                <a:solidFill>
                  <a:srgbClr val="000000"/>
                </a:solidFill>
                <a:effectLst/>
              </a:rPr>
              <a:t>Aws Certified Cloud practitioner</a:t>
            </a:r>
            <a:endParaRPr lang="en-IN" sz="1400" b="0" dirty="0">
              <a:effectLst/>
            </a:endParaRPr>
          </a:p>
          <a:p>
            <a:pPr marL="0" indent="0" rtl="0" fontAlgn="base">
              <a:spcBef>
                <a:spcPts val="1000"/>
              </a:spcBef>
              <a:spcAft>
                <a:spcPts val="0"/>
              </a:spcAft>
              <a:buNone/>
            </a:pPr>
            <a:r>
              <a:rPr lang="en-IN" sz="1200" b="0" i="0" u="none" strike="noStrike">
                <a:solidFill>
                  <a:srgbClr val="000000"/>
                </a:solidFill>
                <a:effectLst/>
              </a:rPr>
              <a:t>      Completed </a:t>
            </a:r>
            <a:r>
              <a:rPr lang="en-IN" sz="1200" b="0" i="0" u="none" strike="noStrike" dirty="0">
                <a:solidFill>
                  <a:srgbClr val="000000"/>
                </a:solidFill>
                <a:effectLst/>
              </a:rPr>
              <a:t>Aws Certified Cloud </a:t>
            </a:r>
            <a:r>
              <a:rPr lang="en-IN" sz="1200" b="0" i="0" u="none" strike="noStrike">
                <a:solidFill>
                  <a:srgbClr val="000000"/>
                </a:solidFill>
                <a:effectLst/>
              </a:rPr>
              <a:t>Practitioner Certification.</a:t>
            </a:r>
            <a:endParaRPr lang="en-IN" sz="1200" b="0" i="0" u="none" strike="noStrike" dirty="0">
              <a:solidFill>
                <a:srgbClr val="000000"/>
              </a:solidFill>
              <a:effectLst/>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95233" y="650558"/>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706178" y="1289050"/>
            <a:ext cx="2374900" cy="295275"/>
          </a:xfrm>
        </p:spPr>
        <p:txBody>
          <a:bodyPr/>
          <a:lstStyle/>
          <a:p>
            <a:pPr marL="0" indent="0" eaLnBrk="1" hangingPunct="1">
              <a:buNone/>
            </a:pPr>
            <a:r>
              <a:rPr lang="nl-NL" altLang="nl-NL"/>
              <a:t>Bangalore</a:t>
            </a:r>
          </a:p>
          <a:p>
            <a:pPr eaLnBrk="1" hangingPunct="1"/>
            <a:endParaRPr lang="nl-NL" altLang="nl-NL"/>
          </a:p>
        </p:txBody>
      </p:sp>
      <p:sp>
        <p:nvSpPr>
          <p:cNvPr id="7173" name="Text Placeholder 24"/>
          <p:cNvSpPr>
            <a:spLocks noGrp="1"/>
          </p:cNvSpPr>
          <p:nvPr>
            <p:ph type="body" sz="quarter" idx="47"/>
          </p:nvPr>
        </p:nvSpPr>
        <p:spPr>
          <a:xfrm>
            <a:off x="3707448" y="1497172"/>
            <a:ext cx="2807652" cy="295275"/>
          </a:xfrm>
        </p:spPr>
        <p:txBody>
          <a:bodyPr/>
          <a:lstStyle/>
          <a:p>
            <a:pPr marL="0" indent="0" eaLnBrk="1" hangingPunct="1">
              <a:buNone/>
            </a:pPr>
            <a:r>
              <a:rPr lang="en-IN" altLang="nl-NL" dirty="0"/>
              <a:t>cheerla-naga-Pavan.kalyan@capgemini.com</a:t>
            </a:r>
            <a:endParaRPr lang="en-IN" altLang="nl-NL" dirty="0">
              <a:solidFill>
                <a:schemeClr val="bg1"/>
              </a:solidFill>
            </a:endParaRPr>
          </a:p>
        </p:txBody>
      </p:sp>
      <p:sp>
        <p:nvSpPr>
          <p:cNvPr id="7174" name="Text Placeholder 25"/>
          <p:cNvSpPr>
            <a:spLocks noGrp="1"/>
          </p:cNvSpPr>
          <p:nvPr>
            <p:ph type="body" sz="quarter" idx="48"/>
          </p:nvPr>
        </p:nvSpPr>
        <p:spPr>
          <a:xfrm>
            <a:off x="3706178" y="1765618"/>
            <a:ext cx="2382837" cy="330200"/>
          </a:xfrm>
        </p:spPr>
        <p:txBody>
          <a:bodyPr/>
          <a:lstStyle/>
          <a:p>
            <a:pPr marL="0" indent="0" eaLnBrk="1" hangingPunct="1">
              <a:buNone/>
            </a:pPr>
            <a:r>
              <a:rPr lang="en-IN" altLang="nl-NL" dirty="0"/>
              <a:t>9666876825</a:t>
            </a:r>
          </a:p>
        </p:txBody>
      </p:sp>
      <p:sp>
        <p:nvSpPr>
          <p:cNvPr id="7175" name="Text Placeholder 26"/>
          <p:cNvSpPr>
            <a:spLocks noGrp="1"/>
          </p:cNvSpPr>
          <p:nvPr>
            <p:ph type="body" sz="quarter" idx="50"/>
          </p:nvPr>
        </p:nvSpPr>
        <p:spPr>
          <a:xfrm>
            <a:off x="230188" y="3008313"/>
            <a:ext cx="4265612" cy="3621087"/>
          </a:xfrm>
        </p:spPr>
        <p:txBody>
          <a:bodyPr/>
          <a:lstStyle/>
          <a:p>
            <a:pPr marL="0" indent="0">
              <a:buFont typeface="Arial" panose="020B0604020202020204" pitchFamily="34" charset="0"/>
              <a:buNone/>
            </a:pPr>
            <a:r>
              <a:rPr lang="en-US" altLang="en-US" sz="1400" b="1" dirty="0">
                <a:sym typeface="+mn-ea"/>
              </a:rPr>
              <a:t>Full Stack Developer</a:t>
            </a:r>
            <a:endParaRPr lang="en-US" altLang="en-US" sz="1400" b="1" dirty="0"/>
          </a:p>
          <a:p>
            <a:pPr marL="171450" indent="-171450">
              <a:buFont typeface="Arial" panose="020B0604020202020204" pitchFamily="34" charset="0"/>
              <a:buChar char="•"/>
            </a:pPr>
            <a:r>
              <a:rPr lang="en-US" sz="1200" dirty="0">
                <a:sym typeface="+mn-ea"/>
              </a:rPr>
              <a:t>Hands on experience in creating </a:t>
            </a:r>
            <a:r>
              <a:rPr lang="en-US" sz="1200" b="1" dirty="0">
                <a:sym typeface="+mn-ea"/>
              </a:rPr>
              <a:t>microservices</a:t>
            </a:r>
            <a:r>
              <a:rPr lang="en-US" sz="1200" dirty="0">
                <a:sym typeface="+mn-ea"/>
              </a:rPr>
              <a:t> with </a:t>
            </a:r>
            <a:r>
              <a:rPr lang="en-US" sz="1200" b="1" dirty="0" err="1">
                <a:sym typeface="+mn-ea"/>
              </a:rPr>
              <a:t>Springboot</a:t>
            </a:r>
            <a:r>
              <a:rPr lang="en-US" sz="1200" b="1" dirty="0">
                <a:sym typeface="+mn-ea"/>
              </a:rPr>
              <a:t>, Spring Security, Spring Cloud API Gateway,</a:t>
            </a:r>
            <a:r>
              <a:rPr lang="en-US" sz="1200" dirty="0">
                <a:sym typeface="+mn-ea"/>
              </a:rPr>
              <a:t> Eureka server, load balancing</a:t>
            </a:r>
            <a:endParaRPr lang="en-US" sz="1200" dirty="0"/>
          </a:p>
          <a:p>
            <a:pPr marL="171450" indent="-171450">
              <a:buFont typeface="Arial" panose="020B0604020202020204" pitchFamily="34" charset="0"/>
              <a:buChar char="•"/>
            </a:pPr>
            <a:r>
              <a:rPr lang="en-US" sz="1200" dirty="0">
                <a:sym typeface="+mn-ea"/>
              </a:rPr>
              <a:t>Experience in creating documentation with Java docs and swagger and in unit testing using Junit, Mockito </a:t>
            </a:r>
          </a:p>
          <a:p>
            <a:pPr marL="171450" indent="-171450">
              <a:buFont typeface="Arial" panose="020B0604020202020204" pitchFamily="34" charset="0"/>
              <a:buChar char="•"/>
            </a:pPr>
            <a:r>
              <a:rPr lang="en-US" sz="1200" dirty="0">
                <a:sym typeface="+mn-ea"/>
              </a:rPr>
              <a:t>Hands on experience in building web pages using Html, CSS, Bootstrap and working knowledge on ReactJS with react hooks, reactive forms, routing and Material UI</a:t>
            </a:r>
          </a:p>
          <a:p>
            <a:pPr marL="171450" indent="-171450">
              <a:buFont typeface="Arial" panose="020B0604020202020204" pitchFamily="34" charset="0"/>
              <a:buChar char="•"/>
            </a:pPr>
            <a:r>
              <a:rPr lang="en-US" altLang="nl-NL" sz="1200" dirty="0"/>
              <a:t>Development experience using </a:t>
            </a:r>
            <a:r>
              <a:rPr lang="en-US" altLang="nl-NL" sz="1200" dirty="0" err="1"/>
              <a:t>Springtoolsuite</a:t>
            </a:r>
            <a:r>
              <a:rPr lang="en-US" altLang="nl-NL" sz="1200" dirty="0"/>
              <a:t>, VS Code, pgAdmin for postgress, postman Api connection and MongoDB Atlas</a:t>
            </a:r>
            <a:r>
              <a:rPr lang="en-IN" altLang="en-US" sz="1200" dirty="0"/>
              <a:t>.</a:t>
            </a:r>
          </a:p>
        </p:txBody>
      </p:sp>
      <p:sp>
        <p:nvSpPr>
          <p:cNvPr id="7178" name="Text Placeholder 1"/>
          <p:cNvSpPr>
            <a:spLocks noGrp="1"/>
          </p:cNvSpPr>
          <p:nvPr>
            <p:ph type="body" sz="quarter" idx="41"/>
          </p:nvPr>
        </p:nvSpPr>
        <p:spPr>
          <a:xfrm>
            <a:off x="2241550" y="290830"/>
            <a:ext cx="6223000" cy="420370"/>
          </a:xfrm>
        </p:spPr>
        <p:txBody>
          <a:bodyPr/>
          <a:lstStyle/>
          <a:p>
            <a:r>
              <a:rPr lang="en-IN" altLang="en-US" dirty="0" err="1"/>
              <a:t>Cheerla</a:t>
            </a:r>
            <a:r>
              <a:rPr lang="en-IN" altLang="en-US" dirty="0"/>
              <a:t> Naga Pavan </a:t>
            </a:r>
            <a:r>
              <a:rPr lang="en-IN" altLang="en-US" dirty="0" err="1"/>
              <a:t>kalyan</a:t>
            </a:r>
            <a:endParaRPr lang="en-IN" altLang="en-US" dirty="0"/>
          </a:p>
        </p:txBody>
      </p:sp>
      <p:pic>
        <p:nvPicPr>
          <p:cNvPr id="7182" name="Picture 4" descr="Free icon download | Linked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4454" y="1985737"/>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802698" y="1936433"/>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p:cNvGraphicFramePr>
            <a:graphicFrameLocks noGrp="1"/>
          </p:cNvGraphicFramePr>
          <p:nvPr>
            <p:extLst>
              <p:ext uri="{D42A27DB-BD31-4B8C-83A1-F6EECF244321}">
                <p14:modId xmlns:p14="http://schemas.microsoft.com/office/powerpoint/2010/main" val="569451725"/>
              </p:ext>
            </p:extLst>
          </p:nvPr>
        </p:nvGraphicFramePr>
        <p:xfrm>
          <a:off x="9227736" y="1439975"/>
          <a:ext cx="3037204" cy="4873310"/>
        </p:xfrm>
        <a:graphic>
          <a:graphicData uri="http://schemas.openxmlformats.org/drawingml/2006/table">
            <a:tbl>
              <a:tblPr firstRow="1" bandRow="1">
                <a:tableStyleId>{0E3FDE45-AF77-4B5C-9715-49D594BDF05E}</a:tableStyleId>
              </a:tblPr>
              <a:tblGrid>
                <a:gridCol w="553604">
                  <a:extLst>
                    <a:ext uri="{9D8B030D-6E8A-4147-A177-3AD203B41FA5}">
                      <a16:colId xmlns:a16="http://schemas.microsoft.com/office/drawing/2014/main" val="20000"/>
                    </a:ext>
                  </a:extLst>
                </a:gridCol>
                <a:gridCol w="2483600">
                  <a:extLst>
                    <a:ext uri="{9D8B030D-6E8A-4147-A177-3AD203B41FA5}">
                      <a16:colId xmlns:a16="http://schemas.microsoft.com/office/drawing/2014/main" val="20001"/>
                    </a:ext>
                  </a:extLst>
                </a:gridCol>
              </a:tblGrid>
              <a:tr h="49993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6583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4993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10002"/>
                  </a:ext>
                </a:extLst>
              </a:tr>
              <a:tr h="36583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10003"/>
                  </a:ext>
                </a:extLst>
              </a:tr>
              <a:tr h="63280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3658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4060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6645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10007"/>
                  </a:ext>
                </a:extLst>
              </a:tr>
              <a:tr h="3658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10008"/>
                  </a:ext>
                </a:extLst>
              </a:tr>
              <a:tr h="32319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6822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10010"/>
                  </a:ext>
                </a:extLst>
              </a:tr>
            </a:tbl>
          </a:graphicData>
        </a:graphic>
      </p:graphicFrame>
      <p:sp>
        <p:nvSpPr>
          <p:cNvPr id="5" name="Rectangle 4"/>
          <p:cNvSpPr/>
          <p:nvPr/>
        </p:nvSpPr>
        <p:spPr>
          <a:xfrm>
            <a:off x="9511628" y="544712"/>
            <a:ext cx="2253266"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Electronics and Communication Engineering : 20</a:t>
            </a:r>
            <a:r>
              <a:rPr lang="en-IN" altLang="en-US" sz="1000" dirty="0">
                <a:solidFill>
                  <a:prstClr val="black"/>
                </a:solidFill>
                <a:latin typeface="Verdana" panose="020B0604030504040204" pitchFamily="34" charset="0"/>
              </a:rPr>
              <a:t>18</a:t>
            </a:r>
            <a:r>
              <a:rPr lang="en-US" altLang="nl-NL" sz="1000" dirty="0">
                <a:solidFill>
                  <a:prstClr val="black"/>
                </a:solidFill>
                <a:latin typeface="Verdana" panose="020B0604030504040204" pitchFamily="34" charset="0"/>
              </a:rPr>
              <a:t> - 202</a:t>
            </a:r>
            <a:r>
              <a:rPr lang="en-IN" altLang="en-US" sz="1000" dirty="0">
                <a:solidFill>
                  <a:prstClr val="black"/>
                </a:solidFill>
                <a:latin typeface="Verdana" panose="020B0604030504040204" pitchFamily="34" charset="0"/>
              </a:rPr>
              <a:t>2</a:t>
            </a:r>
          </a:p>
        </p:txBody>
      </p:sp>
      <p:sp>
        <p:nvSpPr>
          <p:cNvPr id="6" name="Rectangle 5"/>
          <p:cNvSpPr/>
          <p:nvPr/>
        </p:nvSpPr>
        <p:spPr>
          <a:xfrm>
            <a:off x="9227736" y="1186760"/>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11" name="Picture Placeholder 10">
            <a:extLst>
              <a:ext uri="{FF2B5EF4-FFF2-40B4-BE49-F238E27FC236}">
                <a16:creationId xmlns:a16="http://schemas.microsoft.com/office/drawing/2014/main" id="{58D6BD49-D64F-49A1-B64D-325817FE9613}"/>
              </a:ext>
            </a:extLst>
          </p:cNvPr>
          <p:cNvPicPr>
            <a:picLocks noGrp="1" noChangeAspect="1"/>
          </p:cNvPicPr>
          <p:nvPr>
            <p:ph type="pic" sz="quarter" idx="46"/>
          </p:nvPr>
        </p:nvPicPr>
        <p:blipFill>
          <a:blip r:embed="rId4" cstate="print">
            <a:extLst>
              <a:ext uri="{28A0092B-C50C-407E-A947-70E740481C1C}">
                <a14:useLocalDpi xmlns:a14="http://schemas.microsoft.com/office/drawing/2010/main" val="0"/>
              </a:ext>
            </a:extLst>
          </a:blip>
          <a:srcRect t="14136" b="14136"/>
          <a:stretch>
            <a:fillRect/>
          </a:stretch>
        </p:blipFill>
        <p:spPr>
          <a:xfrm>
            <a:off x="381517" y="290830"/>
            <a:ext cx="1765100" cy="171053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366</Words>
  <Application>Microsoft Office PowerPoint</Application>
  <PresentationFormat>Widescreen</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Kalyan, Cheerla Naga Pavan</cp:lastModifiedBy>
  <cp:revision>9</cp:revision>
  <dcterms:created xsi:type="dcterms:W3CDTF">2022-09-17T11:28:54Z</dcterms:created>
  <dcterms:modified xsi:type="dcterms:W3CDTF">2023-01-04T09:37:03Z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983A9BA09BF24045B40809D764966F06</vt:lpwstr>
  </property>
  <property fmtid="{D5CDD505-2E9C-101B-9397-08002B2CF9AE}" pid="3" name="KSOProductBuildVer">
    <vt:lpwstr>1033-11.2.0.11210</vt:lpwstr>
  </property>
</Properties>
</file>