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6" r:id="rId8"/>
    <p:sldId id="262" r:id="rId9"/>
    <p:sldId id="265" r:id="rId10"/>
    <p:sldId id="269"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p:nvPicPr>
        <p:blipFill>
          <a:blip r:embed="rId5" cstate="print"/>
          <a:stretch>
            <a:fillRect/>
          </a:stretch>
        </p:blipFill>
        <p:spPr>
          <a:xfrm>
            <a:off x="7662119" y="2819400"/>
            <a:ext cx="1461333" cy="2293850"/>
          </a:xfrm>
          <a:prstGeom prst="rect">
            <a:avLst/>
          </a:prstGeom>
        </p:spPr>
      </p:pic>
      <p:pic>
        <p:nvPicPr>
          <p:cNvPr id="11" name="Picture 10"/>
          <p:cNvPicPr>
            <a:picLocks/>
          </p:cNvPicPr>
          <p:nvPr/>
        </p:nvPicPr>
        <p:blipFill>
          <a:blip r:embed="rId6" cstate="print"/>
          <a:stretch>
            <a:fillRect/>
          </a:stretch>
        </p:blipFill>
        <p:spPr>
          <a:xfrm>
            <a:off x="20548" y="5089818"/>
            <a:ext cx="9098280" cy="1737360"/>
          </a:xfrm>
          <a:prstGeom prst="rect">
            <a:avLst/>
          </a:prstGeom>
        </p:spPr>
      </p:pic>
      <p:sp>
        <p:nvSpPr>
          <p:cNvPr id="14" name="Rectangle 13"/>
          <p:cNvSpPr/>
          <p:nvPr/>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8/26/2014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8/26/2014</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sp>
        <p:nvSpPr>
          <p:cNvPr id="6" name="Rectangle 5"/>
          <p:cNvSpPr/>
          <p:nvPr/>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xmlns="" Requires="p14">
      <p:transition spd="slow" p14:dur="2000">
        <p:wipe/>
      </p:transition>
    </mc:Choice>
    <mc:Fallback>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8/26/2014</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BCA03-2754-4711-8665-799D137B1572}" type="datetimeFigureOut">
              <a:rPr lang="en-US" smtClean="0"/>
              <a:pPr/>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33606-4616-4814-A8DF-62E187C5FA1E}" type="slidenum">
              <a:rPr lang="en-US" smtClean="0"/>
              <a:pPr/>
              <a:t>‹#›</a:t>
            </a:fld>
            <a:endParaRPr lang="en-US"/>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3A7BCA03-2754-4711-8665-799D137B1572}" type="datetimeFigureOut">
              <a:rPr lang="en-US" smtClean="0"/>
              <a:pPr/>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FC733606-4616-4814-A8DF-62E187C5FA1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3A7BCA03-2754-4711-8665-799D137B1572}" type="datetimeFigureOut">
              <a:rPr lang="en-US" smtClean="0"/>
              <a:pPr/>
              <a:t>8/26/2014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733606-4616-4814-A8DF-62E187C5FA1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p>
            <a:fld id="{3A7BCA03-2754-4711-8665-799D137B1572}" type="datetimeFigureOut">
              <a:rPr lang="en-US" smtClean="0"/>
              <a:pPr/>
              <a:t>8/26/2014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C733606-4616-4814-A8DF-62E187C5FA1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FC733606-4616-4814-A8DF-62E187C5FA1E}" type="slidenum">
              <a:rPr lang="en-US" smtClean="0"/>
              <a:pPr/>
              <a:t>‹#›</a:t>
            </a:fld>
            <a:endParaRPr lang="en-US"/>
          </a:p>
        </p:txBody>
      </p:sp>
      <p:sp>
        <p:nvSpPr>
          <p:cNvPr id="7" name="Oval 6"/>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3A7BCA03-2754-4711-8665-799D137B1572}" type="datetimeFigureOut">
              <a:rPr lang="en-US" smtClean="0"/>
              <a:pPr/>
              <a:t>8/26/2014</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FC733606-4616-4814-A8DF-62E187C5FA1E}"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3A7BCA03-2754-4711-8665-799D137B1572}" type="datetimeFigureOut">
              <a:rPr lang="en-US" smtClean="0"/>
              <a:pPr/>
              <a:t>8/26/2014</a:t>
            </a:fld>
            <a:endParaRPr lang="en-US"/>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FC733606-4616-4814-A8DF-62E187C5FA1E}" type="slidenum">
              <a:rPr lang="en-US" smtClean="0"/>
              <a:pPr/>
              <a:t>‹#›</a:t>
            </a:fld>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7BCA03-2754-4711-8665-799D137B1572}" type="datetimeFigureOut">
              <a:rPr lang="en-US" smtClean="0"/>
              <a:pPr/>
              <a:t>8/26/2014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33606-4616-4814-A8DF-62E187C5FA1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8/26/2014</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pic>
        <p:nvPicPr>
          <p:cNvPr id="6" name="Picture 5"/>
          <p:cNvPicPr>
            <a:picLocks noChangeAspect="1"/>
          </p:cNvPicPr>
          <p:nvPr/>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BCA03-2754-4711-8665-799D137B1572}" type="datetimeFigureOut">
              <a:rPr lang="en-US" smtClean="0"/>
              <a:pPr/>
              <a:t>8/26/2014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733606-4616-4814-A8DF-62E187C5FA1E}" type="slidenum">
              <a:rPr lang="en-US" smtClean="0"/>
              <a:pPr/>
              <a:t>‹#›</a:t>
            </a:fld>
            <a:endParaRPr lang="en-US"/>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xmlns="" Requires="p14">
      <p:transition spd="slow" p14:dur="2000">
        <p:push dir="u"/>
      </p:transition>
    </mc:Choice>
    <mc:Fallback>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8/26/2014</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sp>
        <p:nvSpPr>
          <p:cNvPr id="7" name="Rectangle 6"/>
          <p:cNvSpPr/>
          <p:nvPr/>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14:vortex/>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3A7BCA03-2754-4711-8665-799D137B1572}" type="datetimeFigureOut">
              <a:rPr lang="en-US" smtClean="0"/>
              <a:pPr/>
              <a:t>8/26/2014</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FC733606-4616-4814-A8DF-62E187C5FA1E}"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7"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BCA03-2754-4711-8665-799D137B1572}" type="datetimeFigureOut">
              <a:rPr lang="en-US" smtClean="0"/>
              <a:pPr/>
              <a:t>8/26/2014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33606-4616-4814-A8DF-62E187C5FA1E}" type="slidenum">
              <a:rPr lang="en-US" smtClean="0"/>
              <a:pPr/>
              <a:t>‹#›</a:t>
            </a:fld>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Lst>
  <p:transition spd="med">
    <p:fade thruBlk="1"/>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Cyber Laws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0">
            <a:scrgbClr r="0" g="0" b="0"/>
          </a:lnRef>
          <a:fillRef idx="1002">
            <a:schemeClr val="dk1"/>
          </a:fillRef>
          <a:effectRef idx="0">
            <a:scrgbClr r="0" g="0" b="0"/>
          </a:effectRef>
          <a:fontRef idx="major"/>
        </p:style>
        <p:txBody>
          <a:bodyPr/>
          <a:lstStyle/>
          <a:p>
            <a:r>
              <a:rPr lang="en-US" dirty="0" smtClean="0"/>
              <a:t>Whistleblower Act</a:t>
            </a:r>
            <a:endParaRPr lang="en-US" dirty="0"/>
          </a:p>
        </p:txBody>
      </p:sp>
      <p:pic>
        <p:nvPicPr>
          <p:cNvPr id="4" name="Content Placeholder 3" descr="page1-440px-Whistleblowing.pdf.jpg"/>
          <p:cNvPicPr>
            <a:picLocks noGrp="1" noChangeAspect="1"/>
          </p:cNvPicPr>
          <p:nvPr>
            <p:ph idx="1"/>
          </p:nvPr>
        </p:nvPicPr>
        <p:blipFill>
          <a:blip r:embed="rId2"/>
          <a:stretch>
            <a:fillRect/>
          </a:stretch>
        </p:blipFill>
        <p:spPr>
          <a:xfrm>
            <a:off x="2438400" y="1143000"/>
            <a:ext cx="4038600" cy="5507181"/>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0">
            <a:scrgbClr r="0" g="0" b="0"/>
          </a:lnRef>
          <a:fillRef idx="1002">
            <a:schemeClr val="dk1"/>
          </a:fillRef>
          <a:effectRef idx="0">
            <a:scrgbClr r="0" g="0" b="0"/>
          </a:effectRef>
          <a:fontRef idx="major"/>
        </p:style>
        <p:txBody>
          <a:bodyPr/>
          <a:lstStyle/>
          <a:p>
            <a:r>
              <a:rPr lang="en-US" dirty="0" smtClean="0"/>
              <a:t>International Agency</a:t>
            </a:r>
            <a:endParaRPr lang="en-US" dirty="0"/>
          </a:p>
        </p:txBody>
      </p:sp>
      <p:pic>
        <p:nvPicPr>
          <p:cNvPr id="4" name="Content Placeholder 3" descr="640px-National_Security_Agency.svg.png"/>
          <p:cNvPicPr>
            <a:picLocks noGrp="1" noChangeAspect="1"/>
          </p:cNvPicPr>
          <p:nvPr>
            <p:ph idx="1"/>
          </p:nvPr>
        </p:nvPicPr>
        <p:blipFill>
          <a:blip r:embed="rId2"/>
          <a:stretch>
            <a:fillRect/>
          </a:stretch>
        </p:blipFill>
        <p:spPr>
          <a:xfrm>
            <a:off x="2309018" y="1600200"/>
            <a:ext cx="4525963" cy="4525963"/>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0">
            <a:scrgbClr r="0" g="0" b="0"/>
          </a:lnRef>
          <a:fillRef idx="1002">
            <a:schemeClr val="dk1"/>
          </a:fillRef>
          <a:effectRef idx="0">
            <a:scrgbClr r="0" g="0" b="0"/>
          </a:effectRef>
          <a:fontRef idx="major"/>
        </p:style>
        <p:txBody>
          <a:bodyPr/>
          <a:lstStyle/>
          <a:p>
            <a:r>
              <a:rPr lang="en-US" dirty="0" smtClean="0"/>
              <a:t>Indian Agency</a:t>
            </a:r>
            <a:endParaRPr lang="en-US" dirty="0"/>
          </a:p>
        </p:txBody>
      </p:sp>
      <p:sp>
        <p:nvSpPr>
          <p:cNvPr id="3" name="Content Placeholder 2"/>
          <p:cNvSpPr>
            <a:spLocks noGrp="1"/>
          </p:cNvSpPr>
          <p:nvPr>
            <p:ph idx="1"/>
          </p:nvPr>
        </p:nvSpPr>
        <p:spPr/>
        <p:txBody>
          <a:bodyPr/>
          <a:lstStyle/>
          <a:p>
            <a:r>
              <a:rPr lang="en-US" dirty="0" smtClean="0"/>
              <a:t>http://cybercellmumbai.gov.in/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143000"/>
          </a:xfrm>
        </p:spPr>
        <p:style>
          <a:lnRef idx="0">
            <a:scrgbClr r="0" g="0" b="0"/>
          </a:lnRef>
          <a:fillRef idx="1002">
            <a:schemeClr val="dk1"/>
          </a:fillRef>
          <a:effectRef idx="0">
            <a:scrgbClr r="0" g="0" b="0"/>
          </a:effectRef>
          <a:fontRef idx="major"/>
        </p:style>
        <p:txBody>
          <a:bodyPr/>
          <a:lstStyle/>
          <a:p>
            <a:r>
              <a:rPr lang="en-US" dirty="0" smtClean="0"/>
              <a:t>What is illegal??</a:t>
            </a:r>
            <a:endParaRPr lang="en-US" dirty="0"/>
          </a:p>
        </p:txBody>
      </p:sp>
      <p:sp>
        <p:nvSpPr>
          <p:cNvPr id="5" name="Content Placeholder 4"/>
          <p:cNvSpPr>
            <a:spLocks noGrp="1"/>
          </p:cNvSpPr>
          <p:nvPr>
            <p:ph idx="1"/>
          </p:nvPr>
        </p:nvSpPr>
        <p:spPr/>
        <p:txBody>
          <a:bodyPr/>
          <a:lstStyle/>
          <a:p>
            <a:r>
              <a:rPr lang="en-US" dirty="0" smtClean="0"/>
              <a:t>Any criminal activity that includes a computer and a network, is called a Computer/Cyber Crime.</a:t>
            </a:r>
          </a:p>
          <a:p>
            <a:r>
              <a:rPr lang="en-US" dirty="0" smtClean="0"/>
              <a:t>Net Crime is another term used to define a criminal activity that involves exploitation of internet.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0">
            <a:scrgbClr r="0" g="0" b="0"/>
          </a:lnRef>
          <a:fillRef idx="1002">
            <a:schemeClr val="dk1"/>
          </a:fillRef>
          <a:effectRef idx="0">
            <a:scrgbClr r="0" g="0" b="0"/>
          </a:effectRef>
          <a:fontRef idx="major"/>
        </p:style>
        <p:txBody>
          <a:bodyPr/>
          <a:lstStyle/>
          <a:p>
            <a:r>
              <a:rPr lang="en-US" dirty="0" smtClean="0"/>
              <a:t>Various Categories</a:t>
            </a:r>
            <a:endParaRPr lang="en-US" dirty="0"/>
          </a:p>
        </p:txBody>
      </p:sp>
      <p:sp>
        <p:nvSpPr>
          <p:cNvPr id="3" name="Content Placeholder 2"/>
          <p:cNvSpPr>
            <a:spLocks noGrp="1"/>
          </p:cNvSpPr>
          <p:nvPr>
            <p:ph idx="1"/>
          </p:nvPr>
        </p:nvSpPr>
        <p:spPr/>
        <p:txBody>
          <a:bodyPr/>
          <a:lstStyle/>
          <a:p>
            <a:r>
              <a:rPr lang="en-US" dirty="0" smtClean="0"/>
              <a:t>Broadly the cyber crime can be divided into two categories</a:t>
            </a:r>
          </a:p>
          <a:p>
            <a:pPr lvl="1"/>
            <a:r>
              <a:rPr lang="en-US" dirty="0" smtClean="0"/>
              <a:t>1. Crimes that target computers directly.</a:t>
            </a:r>
          </a:p>
          <a:p>
            <a:pPr lvl="1"/>
            <a:r>
              <a:rPr lang="en-US" dirty="0" smtClean="0"/>
              <a:t>2. Crimes facilitated by computer networks or devices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0">
            <a:scrgbClr r="0" g="0" b="0"/>
          </a:lnRef>
          <a:fillRef idx="1002">
            <a:schemeClr val="dk1"/>
          </a:fillRef>
          <a:effectRef idx="0">
            <a:scrgbClr r="0" g="0" b="0"/>
          </a:effectRef>
          <a:fontRef idx="major"/>
        </p:style>
        <p:txBody>
          <a:bodyPr/>
          <a:lstStyle/>
          <a:p>
            <a:r>
              <a:rPr lang="en-US" dirty="0" smtClean="0"/>
              <a:t>Computer Targeted Crimes</a:t>
            </a:r>
            <a:endParaRPr lang="en-US" dirty="0"/>
          </a:p>
        </p:txBody>
      </p:sp>
      <p:sp>
        <p:nvSpPr>
          <p:cNvPr id="3" name="Content Placeholder 2"/>
          <p:cNvSpPr>
            <a:spLocks noGrp="1"/>
          </p:cNvSpPr>
          <p:nvPr>
            <p:ph idx="1"/>
          </p:nvPr>
        </p:nvSpPr>
        <p:spPr/>
        <p:txBody>
          <a:bodyPr/>
          <a:lstStyle/>
          <a:p>
            <a:r>
              <a:rPr lang="en-US" dirty="0" smtClean="0"/>
              <a:t>Denial of Service Attacks</a:t>
            </a:r>
          </a:p>
          <a:p>
            <a:r>
              <a:rPr lang="en-US" dirty="0" smtClean="0"/>
              <a:t>Viruses and worms</a:t>
            </a:r>
          </a:p>
          <a:p>
            <a:r>
              <a:rPr lang="en-US" dirty="0" smtClean="0"/>
              <a:t>Malwares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0">
            <a:scrgbClr r="0" g="0" b="0"/>
          </a:lnRef>
          <a:fillRef idx="1002">
            <a:schemeClr val="dk1"/>
          </a:fillRef>
          <a:effectRef idx="0">
            <a:scrgbClr r="0" g="0" b="0"/>
          </a:effectRef>
          <a:fontRef idx="major"/>
        </p:style>
        <p:txBody>
          <a:bodyPr/>
          <a:lstStyle/>
          <a:p>
            <a:r>
              <a:rPr lang="en-US" dirty="0" smtClean="0"/>
              <a:t>Network Based Crimes</a:t>
            </a:r>
            <a:endParaRPr lang="en-US" dirty="0"/>
          </a:p>
        </p:txBody>
      </p:sp>
      <p:sp>
        <p:nvSpPr>
          <p:cNvPr id="3" name="Content Placeholder 2"/>
          <p:cNvSpPr>
            <a:spLocks noGrp="1"/>
          </p:cNvSpPr>
          <p:nvPr>
            <p:ph idx="1"/>
          </p:nvPr>
        </p:nvSpPr>
        <p:spPr/>
        <p:txBody>
          <a:bodyPr/>
          <a:lstStyle/>
          <a:p>
            <a:r>
              <a:rPr lang="en-US" dirty="0" smtClean="0"/>
              <a:t>Stalking</a:t>
            </a:r>
          </a:p>
          <a:p>
            <a:r>
              <a:rPr lang="en-US" dirty="0" smtClean="0"/>
              <a:t>Fraud/Identity Theft</a:t>
            </a:r>
          </a:p>
          <a:p>
            <a:r>
              <a:rPr lang="en-US" dirty="0" smtClean="0"/>
              <a:t>Phishing</a:t>
            </a:r>
          </a:p>
          <a:p>
            <a:r>
              <a:rPr lang="en-US" dirty="0" smtClean="0"/>
              <a:t>Information warfare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0">
            <a:scrgbClr r="0" g="0" b="0"/>
          </a:lnRef>
          <a:fillRef idx="1002">
            <a:schemeClr val="dk1"/>
          </a:fillRef>
          <a:effectRef idx="0">
            <a:scrgbClr r="0" g="0" b="0"/>
          </a:effectRef>
          <a:fontRef idx="major"/>
        </p:style>
        <p:txBody>
          <a:bodyPr/>
          <a:lstStyle/>
          <a:p>
            <a:r>
              <a:rPr lang="en-US" dirty="0" smtClean="0"/>
              <a:t>IT Act Of India 2000</a:t>
            </a:r>
            <a:endParaRPr lang="en-US" dirty="0"/>
          </a:p>
        </p:txBody>
      </p:sp>
      <p:sp>
        <p:nvSpPr>
          <p:cNvPr id="3" name="Content Placeholder 2"/>
          <p:cNvSpPr>
            <a:spLocks noGrp="1"/>
          </p:cNvSpPr>
          <p:nvPr>
            <p:ph idx="1"/>
          </p:nvPr>
        </p:nvSpPr>
        <p:spPr/>
        <p:txBody>
          <a:bodyPr/>
          <a:lstStyle/>
          <a:p>
            <a:r>
              <a:rPr lang="en-US" dirty="0" smtClean="0"/>
              <a:t>In May 2000, Indian Parliament passed the IT bill.</a:t>
            </a:r>
          </a:p>
          <a:p>
            <a:r>
              <a:rPr lang="en-US" dirty="0" smtClean="0"/>
              <a:t>The Act states that                                     “</a:t>
            </a:r>
            <a:r>
              <a:rPr lang="en-US" b="1" i="1" dirty="0" smtClean="0"/>
              <a:t>Unless otherwise agreed, an acceptance of contract may be expressed by electronic communication and the same shall has the legal validity and enforceability</a:t>
            </a: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0">
            <a:scrgbClr r="0" g="0" b="0"/>
          </a:lnRef>
          <a:fillRef idx="1002">
            <a:schemeClr val="dk1"/>
          </a:fillRef>
          <a:effectRef idx="0">
            <a:scrgbClr r="0" g="0" b="0"/>
          </a:effectRef>
          <a:fontRef idx="major"/>
        </p:style>
        <p:txBody>
          <a:bodyPr/>
          <a:lstStyle/>
          <a:p>
            <a:r>
              <a:rPr lang="en-US" dirty="0" smtClean="0"/>
              <a:t>Penalties</a:t>
            </a:r>
            <a:endParaRPr lang="en-US" dirty="0"/>
          </a:p>
        </p:txBody>
      </p:sp>
      <p:sp>
        <p:nvSpPr>
          <p:cNvPr id="3" name="Content Placeholder 2"/>
          <p:cNvSpPr>
            <a:spLocks noGrp="1"/>
          </p:cNvSpPr>
          <p:nvPr>
            <p:ph idx="1"/>
          </p:nvPr>
        </p:nvSpPr>
        <p:spPr/>
        <p:txBody>
          <a:bodyPr/>
          <a:lstStyle/>
          <a:p>
            <a:pPr>
              <a:buNone/>
            </a:pPr>
            <a:r>
              <a:rPr lang="en-US" dirty="0" smtClean="0"/>
              <a:t>IT act 2008 has been notified on Oct 27</a:t>
            </a:r>
            <a:r>
              <a:rPr lang="en-US" baseline="30000" dirty="0" smtClean="0"/>
              <a:t>th</a:t>
            </a:r>
            <a:r>
              <a:rPr lang="en-US" dirty="0" smtClean="0"/>
              <a:t> 2008. It punishes the criminals under following sections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0">
            <a:scrgbClr r="0" g="0" b="0"/>
          </a:lnRef>
          <a:fillRef idx="1002">
            <a:schemeClr val="dk1"/>
          </a:fillRef>
          <a:effectRef idx="0">
            <a:scrgbClr r="0" g="0" b="0"/>
          </a:effectRef>
          <a:fontRef idx="major"/>
        </p:style>
        <p:txBody>
          <a:bodyPr/>
          <a:lstStyle/>
          <a:p>
            <a:r>
              <a:rPr lang="en-US" dirty="0" smtClean="0"/>
              <a:t>Various Punishments</a:t>
            </a:r>
            <a:endParaRPr lang="en-US" dirty="0"/>
          </a:p>
        </p:txBody>
      </p:sp>
      <p:sp>
        <p:nvSpPr>
          <p:cNvPr id="3" name="Content Placeholder 2"/>
          <p:cNvSpPr>
            <a:spLocks noGrp="1"/>
          </p:cNvSpPr>
          <p:nvPr>
            <p:ph idx="1"/>
          </p:nvPr>
        </p:nvSpPr>
        <p:spPr/>
        <p:txBody>
          <a:bodyPr/>
          <a:lstStyle/>
          <a:p>
            <a:r>
              <a:rPr lang="en-US" b="1" dirty="0" smtClean="0"/>
              <a:t>Tampering with Computer source Documents</a:t>
            </a:r>
          </a:p>
          <a:p>
            <a:pPr lvl="1"/>
            <a:r>
              <a:rPr lang="en-US" dirty="0" smtClean="0"/>
              <a:t>Imprisonment for 3 years or 2 lakh fine or both</a:t>
            </a:r>
          </a:p>
          <a:p>
            <a:r>
              <a:rPr lang="en-US" b="1" dirty="0" smtClean="0"/>
              <a:t>Sending Offensive Messages</a:t>
            </a:r>
          </a:p>
          <a:p>
            <a:r>
              <a:rPr lang="en-US" b="1" dirty="0" smtClean="0"/>
              <a:t>Receiving stolen resources knowingly</a:t>
            </a:r>
          </a:p>
          <a:p>
            <a:r>
              <a:rPr lang="en-US" dirty="0" smtClean="0"/>
              <a:t>Stealing Identity</a:t>
            </a:r>
          </a:p>
          <a:p>
            <a:r>
              <a:rPr lang="en-US" dirty="0" smtClean="0"/>
              <a:t>Punishment for violation of Privacy</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0">
            <a:scrgbClr r="0" g="0" b="0"/>
          </a:lnRef>
          <a:fillRef idx="1002">
            <a:schemeClr val="dk1"/>
          </a:fillRef>
          <a:effectRef idx="0">
            <a:scrgbClr r="0" g="0" b="0"/>
          </a:effectRef>
          <a:fontRef idx="major"/>
        </p:style>
        <p:txBody>
          <a:bodyPr/>
          <a:lstStyle/>
          <a:p>
            <a:r>
              <a:rPr lang="en-US" dirty="0" smtClean="0"/>
              <a:t>Reason for Cyber Security</a:t>
            </a:r>
            <a:endParaRPr lang="en-US" dirty="0"/>
          </a:p>
        </p:txBody>
      </p:sp>
      <p:sp>
        <p:nvSpPr>
          <p:cNvPr id="3" name="Content Placeholder 2"/>
          <p:cNvSpPr>
            <a:spLocks noGrp="1"/>
          </p:cNvSpPr>
          <p:nvPr>
            <p:ph idx="1"/>
          </p:nvPr>
        </p:nvSpPr>
        <p:spPr/>
        <p:txBody>
          <a:bodyPr>
            <a:normAutofit fontScale="92500"/>
          </a:bodyPr>
          <a:lstStyle/>
          <a:p>
            <a:r>
              <a:rPr lang="en-US" dirty="0" smtClean="0"/>
              <a:t>India had no Cyber security policy before 2013. </a:t>
            </a:r>
          </a:p>
          <a:p>
            <a:r>
              <a:rPr lang="en-US" dirty="0" smtClean="0"/>
              <a:t>In 2013, </a:t>
            </a:r>
            <a:r>
              <a:rPr lang="en-US" i="1" dirty="0" smtClean="0"/>
              <a:t>The Hindu</a:t>
            </a:r>
            <a:r>
              <a:rPr lang="en-US" dirty="0" smtClean="0"/>
              <a:t> newspaper, citing documents leaked by NSA whistleblower Edward Snowden, has alleged that much of the NSA surveillance was focused on India's domestic politics and its strategic and commercial interests. This leads to spark furor among people. Under pressure, Government unveiled a National Cyber Security Policy 2013 on 2 July 2013.</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50</TotalTime>
  <Words>200</Words>
  <Application>Microsoft Office PowerPoint</Application>
  <PresentationFormat>On-screen Show (4:3)</PresentationFormat>
  <Paragraphs>36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Default Theme</vt:lpstr>
      <vt:lpstr>Cyber Laws</vt:lpstr>
      <vt:lpstr>What is illegal??</vt:lpstr>
      <vt:lpstr>Various Categories</vt:lpstr>
      <vt:lpstr>Computer Targeted Crimes</vt:lpstr>
      <vt:lpstr>Network Based Crimes</vt:lpstr>
      <vt:lpstr>IT Act Of India 2000</vt:lpstr>
      <vt:lpstr>Penalties</vt:lpstr>
      <vt:lpstr>Various Punishments</vt:lpstr>
      <vt:lpstr>Reason for Cyber Security</vt:lpstr>
      <vt:lpstr>Whistleblower Act</vt:lpstr>
      <vt:lpstr>International Agency</vt:lpstr>
      <vt:lpstr>Indian Agency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Laws</dc:title>
  <dc:creator>Home</dc:creator>
  <cp:lastModifiedBy>Neelam Singh</cp:lastModifiedBy>
  <cp:revision>8</cp:revision>
  <dcterms:created xsi:type="dcterms:W3CDTF">2014-06-30T16:42:17Z</dcterms:created>
  <dcterms:modified xsi:type="dcterms:W3CDTF">2014-08-26T10:33:28Z</dcterms:modified>
</cp:coreProperties>
</file>