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8" r:id="rId2"/>
    <p:sldId id="267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66" r:id="rId12"/>
    <p:sldId id="28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76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7EF"/>
    <a:srgbClr val="F78B93"/>
    <a:srgbClr val="F38FF3"/>
    <a:srgbClr val="C2C2EE"/>
    <a:srgbClr val="B7EDE8"/>
    <a:srgbClr val="CCEDB7"/>
    <a:srgbClr val="ECEBB8"/>
    <a:srgbClr val="F4DA9A"/>
    <a:srgbClr val="F48282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6" y="96"/>
      </p:cViewPr>
      <p:guideLst>
        <p:guide orient="horz" pos="2160"/>
        <p:guide pos="2880"/>
        <p:guide pos="2976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8668-20BB-4277-BE1B-7B962BC192E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E0D2-AADE-4F89-A92A-9610C4F3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1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ECEBB8"/>
            </a:gs>
            <a:gs pos="0">
              <a:srgbClr val="ED87EF"/>
            </a:gs>
            <a:gs pos="87500">
              <a:srgbClr val="F78B93"/>
            </a:gs>
            <a:gs pos="73000">
              <a:srgbClr val="F4DA9A"/>
            </a:gs>
            <a:gs pos="100000">
              <a:srgbClr val="F48282"/>
            </a:gs>
            <a:gs pos="16000">
              <a:srgbClr val="C2C2EE"/>
            </a:gs>
            <a:gs pos="31000">
              <a:srgbClr val="B7EDE8"/>
            </a:gs>
            <a:gs pos="50000">
              <a:srgbClr val="CCEDB7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45457561"/>
              </p:ext>
            </p:extLst>
          </p:nvPr>
        </p:nvGraphicFramePr>
        <p:xfrm>
          <a:off x="411481" y="1447800"/>
          <a:ext cx="3886200" cy="4923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525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Course code 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9575" algn="l"/>
                          <a:tab pos="739140" algn="ctr"/>
                        </a:tabLs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19TP102L 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Semester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II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Category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Humanities and Sciences Course (HSC)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+mn-lt"/>
                        </a:rPr>
                        <a:t>L</a:t>
                      </a:r>
                      <a:endParaRPr lang="en-US" sz="240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+mn-lt"/>
                        </a:rPr>
                        <a:t>T</a:t>
                      </a:r>
                      <a:endParaRPr lang="en-US" sz="240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+mn-lt"/>
                        </a:rPr>
                        <a:t>P</a:t>
                      </a:r>
                      <a:endParaRPr lang="en-US" sz="240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+mn-lt"/>
                        </a:rPr>
                        <a:t>C</a:t>
                      </a:r>
                      <a:endParaRPr lang="en-US" sz="240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5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Course Title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Quantitative Aptitude &amp;Verbal Reasoning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0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Latha"/>
                      </a:endParaRPr>
                    </a:p>
                  </a:txBody>
                  <a:tcPr marL="68307" marR="6830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554BC5-E5D5-A527-69EC-F9A786CED12F}"/>
              </a:ext>
            </a:extLst>
          </p:cNvPr>
          <p:cNvSpPr txBox="1">
            <a:spLocks/>
          </p:cNvSpPr>
          <p:nvPr/>
        </p:nvSpPr>
        <p:spPr>
          <a:xfrm>
            <a:off x="4800602" y="1524000"/>
            <a:ext cx="4260849" cy="4906964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0000"/>
                </a:solidFill>
              </a:rPr>
              <a:t>SYLLABUS  </a:t>
            </a:r>
          </a:p>
          <a:p>
            <a:r>
              <a:rPr lang="en-US" dirty="0"/>
              <a:t>(Total contact hours =24 periods, No. of credits = 1) </a:t>
            </a:r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Chapter 1: Verbal aptitude  </a:t>
            </a:r>
            <a:r>
              <a:rPr lang="en-US" dirty="0"/>
              <a:t>				         8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Meanings of words, idioms, and phrases, secondary shades of meaning, usage, associated words, antonyms, etc. Verbal Reasoning questions to identify relationships or patterns within sentences or group of words.</a:t>
            </a:r>
          </a:p>
          <a:p>
            <a:r>
              <a:rPr lang="en-US" u="sng" dirty="0">
                <a:solidFill>
                  <a:srgbClr val="FF0000"/>
                </a:solidFill>
              </a:rPr>
              <a:t>Chapter 2: Grammar </a:t>
            </a:r>
            <a:r>
              <a:rPr lang="en-US" dirty="0"/>
              <a:t>					           4hrs</a:t>
            </a:r>
          </a:p>
          <a:p>
            <a:r>
              <a:rPr lang="en-US" dirty="0"/>
              <a:t>Grammar-based questions to mark and correct grammatical errors, use of articles, prepositions, use of modifiers, subject-verb agreement, parallel construction, phrasal verbs, redundancy,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968DB-4641-9415-6082-5895DD39902C}"/>
              </a:ext>
            </a:extLst>
          </p:cNvPr>
          <p:cNvSpPr/>
          <p:nvPr/>
        </p:nvSpPr>
        <p:spPr>
          <a:xfrm>
            <a:off x="4297681" y="-533400"/>
            <a:ext cx="807719" cy="65264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3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rgbClr val="FF0000"/>
                </a:solidFill>
                <a:latin typeface="TimesNewRomanPSMT"/>
              </a:rPr>
              <a:t>Multiplication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689848" cy="525475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Multiplication of a given number by 9, 99, 999,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etc., that is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800" i="1" dirty="0">
                    <a:solidFill>
                      <a:srgbClr val="000000"/>
                    </a:solidFill>
                    <a:latin typeface="TimesNewRomanPS-ItalicMT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– 1 </a:t>
                </a:r>
                <a:r>
                  <a:rPr lang="en-US" sz="2800" i="1" dirty="0">
                    <a:solidFill>
                      <a:srgbClr val="000000"/>
                    </a:solidFill>
                    <a:latin typeface="TimesNewRomanPS-ItalicMT"/>
                  </a:rPr>
                  <a:t>Method</a:t>
                </a:r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: 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Put as many zeros to the right of the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NewRomanPSMT"/>
                  </a:rPr>
                  <a:t>multiplicant</a:t>
                </a:r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 as there are nines in the multiplier and from the result subtract the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NewRomanPSMT"/>
                  </a:rPr>
                  <a:t>multiplicant</a:t>
                </a:r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 and get the answer.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TimesNewRomanPS-BoldMT"/>
                  </a:rPr>
                  <a:t>EXAMPLES </a:t>
                </a:r>
                <a:r>
                  <a:rPr lang="en-US" sz="2800" b="1" dirty="0">
                    <a:solidFill>
                      <a:srgbClr val="000000"/>
                    </a:solidFill>
                    <a:latin typeface="TimesNewRomanPS-BoldMT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Multiply: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(a) 3893 by 99 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(b) 4327 by 999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TimesNewRomanPSMT"/>
                  </a:rPr>
                  <a:t>(c) 5863 by 9999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689848" cy="5254752"/>
              </a:xfrm>
              <a:blipFill rotWithShape="1">
                <a:blip r:embed="rId2"/>
                <a:stretch>
                  <a:fillRect l="-842" t="-1160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311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rgbClr val="FF0000"/>
                </a:solidFill>
                <a:latin typeface="TimesNewRomanPS-BoldMT"/>
              </a:rPr>
              <a:t>Solution: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NewRomanPSMT"/>
              </a:rPr>
              <a:t>(a) 3893 </a:t>
            </a:r>
            <a:r>
              <a:rPr lang="en-US" sz="3200" dirty="0">
                <a:latin typeface="SymbolMT"/>
              </a:rPr>
              <a:t>× </a:t>
            </a:r>
            <a:r>
              <a:rPr lang="en-US" sz="3200" dirty="0">
                <a:latin typeface="TimesNewRomanPSMT"/>
              </a:rPr>
              <a:t>99 </a:t>
            </a:r>
            <a:r>
              <a:rPr lang="en-US" sz="3200" dirty="0">
                <a:latin typeface="SymbolMT"/>
              </a:rPr>
              <a:t>= </a:t>
            </a:r>
            <a:r>
              <a:rPr lang="en-US" sz="3200" dirty="0">
                <a:latin typeface="TimesNewRomanPSMT"/>
              </a:rPr>
              <a:t>389300 – 3893 </a:t>
            </a:r>
          </a:p>
          <a:p>
            <a:pPr marL="0" indent="0">
              <a:buNone/>
            </a:pPr>
            <a:r>
              <a:rPr lang="en-US" sz="3200" dirty="0">
                <a:latin typeface="TimesNewRomanPSMT"/>
              </a:rPr>
              <a:t>		       </a:t>
            </a:r>
            <a:r>
              <a:rPr lang="en-US" sz="3200" dirty="0">
                <a:latin typeface="SymbolMT"/>
              </a:rPr>
              <a:t>= </a:t>
            </a:r>
            <a:r>
              <a:rPr lang="en-US" sz="3200" dirty="0">
                <a:latin typeface="TimesNewRomanPSMT"/>
              </a:rPr>
              <a:t>385407</a:t>
            </a:r>
          </a:p>
          <a:p>
            <a:r>
              <a:rPr lang="pl-PL" sz="3200" dirty="0">
                <a:latin typeface="TimesNewRomanPSMT"/>
              </a:rPr>
              <a:t>(b) 4327 </a:t>
            </a:r>
            <a:r>
              <a:rPr lang="pl-PL" sz="3200" dirty="0">
                <a:latin typeface="SymbolMT"/>
              </a:rPr>
              <a:t>× </a:t>
            </a:r>
            <a:r>
              <a:rPr lang="pl-PL" sz="3200" dirty="0">
                <a:latin typeface="TimesNewRomanPSMT"/>
              </a:rPr>
              <a:t>999 </a:t>
            </a:r>
            <a:r>
              <a:rPr lang="pl-PL" sz="3200" dirty="0">
                <a:latin typeface="SymbolMT"/>
              </a:rPr>
              <a:t>= </a:t>
            </a:r>
            <a:r>
              <a:rPr lang="pl-PL" sz="3200" dirty="0">
                <a:latin typeface="TimesNewRomanPSMT"/>
              </a:rPr>
              <a:t>4327000 – 4327 </a:t>
            </a:r>
            <a:endParaRPr lang="en-US" sz="3200" dirty="0">
              <a:latin typeface="TimesNewRomanPSMT"/>
            </a:endParaRPr>
          </a:p>
          <a:p>
            <a:pPr marL="0" indent="0">
              <a:buNone/>
            </a:pPr>
            <a:r>
              <a:rPr lang="en-US" sz="3200" dirty="0">
                <a:latin typeface="TimesNewRomanPSMT"/>
              </a:rPr>
              <a:t>			</a:t>
            </a:r>
            <a:r>
              <a:rPr lang="pl-PL" sz="3200" dirty="0">
                <a:latin typeface="SymbolMT"/>
              </a:rPr>
              <a:t>= </a:t>
            </a:r>
            <a:r>
              <a:rPr lang="pl-PL" sz="3200" dirty="0">
                <a:latin typeface="TimesNewRomanPSMT"/>
              </a:rPr>
              <a:t>4322673</a:t>
            </a:r>
          </a:p>
          <a:p>
            <a:r>
              <a:rPr lang="en-US" sz="3200" dirty="0">
                <a:latin typeface="TimesNewRomanPSMT"/>
              </a:rPr>
              <a:t>(c) 5863 </a:t>
            </a:r>
            <a:r>
              <a:rPr lang="en-US" sz="3200" dirty="0">
                <a:latin typeface="SymbolMT"/>
              </a:rPr>
              <a:t>× </a:t>
            </a:r>
            <a:r>
              <a:rPr lang="en-US" sz="3200" dirty="0">
                <a:latin typeface="TimesNewRomanPSMT"/>
              </a:rPr>
              <a:t>9999 </a:t>
            </a:r>
            <a:r>
              <a:rPr lang="en-US" sz="3200" dirty="0">
                <a:latin typeface="SymbolMT"/>
              </a:rPr>
              <a:t>= </a:t>
            </a:r>
            <a:r>
              <a:rPr lang="en-US" sz="3200" dirty="0">
                <a:latin typeface="TimesNewRomanPSMT"/>
              </a:rPr>
              <a:t>58630000 – 5863 </a:t>
            </a:r>
          </a:p>
          <a:p>
            <a:pPr marL="0" indent="0">
              <a:buNone/>
            </a:pPr>
            <a:r>
              <a:rPr lang="en-US" sz="3200" dirty="0">
                <a:latin typeface="TimesNewRomanPSMT"/>
              </a:rPr>
              <a:t>			 </a:t>
            </a:r>
            <a:r>
              <a:rPr lang="en-US" sz="3200" dirty="0">
                <a:latin typeface="SymbolMT"/>
              </a:rPr>
              <a:t>= </a:t>
            </a:r>
            <a:r>
              <a:rPr lang="en-US" sz="3200" dirty="0">
                <a:latin typeface="TimesNewRomanPSMT"/>
              </a:rPr>
              <a:t>58624137</a:t>
            </a:r>
          </a:p>
        </p:txBody>
      </p:sp>
    </p:spTree>
    <p:extLst>
      <p:ext uri="{BB962C8B-B14F-4D97-AF65-F5344CB8AC3E}">
        <p14:creationId xmlns:p14="http://schemas.microsoft.com/office/powerpoint/2010/main" val="4049349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4572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C00000"/>
                </a:solidFill>
              </a:rPr>
              <a:t>Exercise problems         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58456"/>
            <a:ext cx="3435096" cy="4572000"/>
          </a:xfrm>
          <a:gradFill>
            <a:gsLst>
              <a:gs pos="0">
                <a:srgbClr val="B7EDE8">
                  <a:alpha val="0"/>
                </a:srgbClr>
              </a:gs>
              <a:gs pos="100000">
                <a:srgbClr val="CCEDB7"/>
              </a:gs>
            </a:gsLst>
            <a:lin ang="0" scaled="1"/>
          </a:gradFill>
        </p:spPr>
        <p:txBody>
          <a:bodyPr>
            <a:normAutofit lnSpcReduction="10000"/>
          </a:bodyPr>
          <a:lstStyle/>
          <a:p>
            <a:pPr lvl="0">
              <a:buClr>
                <a:srgbClr val="D16349"/>
              </a:buClr>
            </a:pPr>
            <a:r>
              <a:rPr lang="en-US" sz="2800" b="1" dirty="0">
                <a:solidFill>
                  <a:srgbClr val="7030A0"/>
                </a:solidFill>
                <a:latin typeface="TimesNewRomanPS-BoldMT"/>
              </a:rPr>
              <a:t>1. </a:t>
            </a:r>
            <a:r>
              <a:rPr lang="en-US" sz="2800" b="1" dirty="0" err="1">
                <a:solidFill>
                  <a:srgbClr val="7030A0"/>
                </a:solidFill>
                <a:latin typeface="TimesNewRomanPS-BoldMT"/>
              </a:rPr>
              <a:t>Evalauate</a:t>
            </a:r>
            <a:endParaRPr lang="en-US" sz="2800" b="1" dirty="0">
              <a:solidFill>
                <a:srgbClr val="7030A0"/>
              </a:solidFill>
              <a:latin typeface="TimesNewRomanPS-BoldMT"/>
            </a:endParaRP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9999 </a:t>
            </a:r>
            <a:r>
              <a:rPr lang="en-US" sz="2800" dirty="0">
                <a:latin typeface="SymbolMT"/>
              </a:rPr>
              <a:t>+ </a:t>
            </a:r>
            <a:r>
              <a:rPr lang="en-US" sz="2800" dirty="0">
                <a:latin typeface="TimesNewRomanPSMT"/>
              </a:rPr>
              <a:t>8888 </a:t>
            </a:r>
            <a:r>
              <a:rPr lang="en-US" sz="2800" dirty="0">
                <a:latin typeface="SymbolMT"/>
              </a:rPr>
              <a:t>+ </a:t>
            </a:r>
            <a:r>
              <a:rPr lang="en-US" sz="2800" dirty="0">
                <a:latin typeface="TimesNewRomanPSMT"/>
              </a:rPr>
              <a:t>777 </a:t>
            </a:r>
            <a:r>
              <a:rPr lang="en-US" sz="2800" dirty="0">
                <a:latin typeface="SymbolMT"/>
              </a:rPr>
              <a:t>+ __ </a:t>
            </a:r>
            <a:r>
              <a:rPr lang="en-US" sz="2800" dirty="0">
                <a:latin typeface="TimesNewRomanPSMT"/>
              </a:rPr>
              <a:t>? </a:t>
            </a:r>
            <a:r>
              <a:rPr lang="en-US" sz="2800" dirty="0">
                <a:latin typeface="SymbolMT"/>
              </a:rPr>
              <a:t>= </a:t>
            </a:r>
            <a:r>
              <a:rPr lang="en-US" sz="2800" dirty="0">
                <a:latin typeface="TimesNewRomanPSMT"/>
              </a:rPr>
              <a:t>19700</a:t>
            </a:r>
          </a:p>
          <a:p>
            <a:pPr marL="0" indent="0">
              <a:buNone/>
            </a:pPr>
            <a:endParaRPr lang="en-US" sz="2800" dirty="0">
              <a:latin typeface="TimesNewRomanPSMT"/>
            </a:endParaRPr>
          </a:p>
          <a:p>
            <a:r>
              <a:rPr lang="en-US" sz="3600" b="1" dirty="0">
                <a:solidFill>
                  <a:srgbClr val="7030A0"/>
                </a:solidFill>
                <a:latin typeface="TimesNewRomanPSMT"/>
              </a:rPr>
              <a:t>(a) 36 </a:t>
            </a:r>
          </a:p>
          <a:p>
            <a:r>
              <a:rPr lang="en-US" sz="3600" b="1" dirty="0">
                <a:solidFill>
                  <a:srgbClr val="7030A0"/>
                </a:solidFill>
                <a:latin typeface="TimesNewRomanPSMT"/>
              </a:rPr>
              <a:t>(b) 16</a:t>
            </a:r>
          </a:p>
          <a:p>
            <a:r>
              <a:rPr lang="en-US" sz="3600" b="1" dirty="0">
                <a:solidFill>
                  <a:srgbClr val="7030A0"/>
                </a:solidFill>
                <a:latin typeface="TimesNewRomanPSMT"/>
              </a:rPr>
              <a:t>(c) 64 </a:t>
            </a:r>
          </a:p>
          <a:p>
            <a:r>
              <a:rPr lang="en-US" sz="3600" b="1" dirty="0">
                <a:solidFill>
                  <a:srgbClr val="7030A0"/>
                </a:solidFill>
                <a:latin typeface="TimesNewRomanPSMT"/>
              </a:rPr>
              <a:t>(d) 26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E150-A109-871E-32E2-C710AA41A8E6}"/>
              </a:ext>
            </a:extLst>
          </p:cNvPr>
          <p:cNvSpPr txBox="1"/>
          <p:nvPr/>
        </p:nvSpPr>
        <p:spPr>
          <a:xfrm>
            <a:off x="4800600" y="762000"/>
            <a:ext cx="3810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</a:t>
            </a:r>
            <a:r>
              <a:rPr lang="en-US" sz="2400" b="1" dirty="0">
                <a:latin typeface="TimesNewRomanPSMT"/>
              </a:rPr>
              <a:t> A fraction becomes 4 when 1 is added to both the numerator and denominator; and it becomes 7 when 1    is subtracted from both the numerator and denominator. The numerator of the given fraction </a:t>
            </a:r>
            <a:endParaRPr lang="en-IN" sz="2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BB5888E-A788-D3AE-BB4B-7A01D44816DA}"/>
              </a:ext>
            </a:extLst>
          </p:cNvPr>
          <p:cNvSpPr txBox="1">
            <a:spLocks/>
          </p:cNvSpPr>
          <p:nvPr/>
        </p:nvSpPr>
        <p:spPr>
          <a:xfrm>
            <a:off x="5638801" y="4419600"/>
            <a:ext cx="2469918" cy="1828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Wingdings 2"/>
              <a:buAutoNum type="alphaLcParenBoth"/>
            </a:pPr>
            <a:r>
              <a:rPr lang="en-US" sz="400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7 </a:t>
            </a:r>
          </a:p>
          <a:p>
            <a:pPr marL="742950" indent="-742950">
              <a:buFont typeface="Wingdings 2"/>
              <a:buAutoNum type="alphaLcParenBoth"/>
            </a:pPr>
            <a:r>
              <a:rPr lang="en-US" sz="400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3</a:t>
            </a:r>
          </a:p>
          <a:p>
            <a:pPr marL="742950" indent="-742950">
              <a:buFont typeface="Wingdings 2"/>
              <a:buAutoNum type="alphaLcParenBoth"/>
            </a:pPr>
            <a:r>
              <a:rPr lang="en-US" sz="400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2 </a:t>
            </a:r>
          </a:p>
          <a:p>
            <a:pPr marL="742950" indent="-742950">
              <a:buFont typeface="Wingdings 2"/>
              <a:buAutoNum type="alphaLcParenBoth"/>
            </a:pPr>
            <a:r>
              <a:rPr lang="en-US" sz="400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15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00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2590800" cy="2590800"/>
          </a:xfrm>
        </p:spPr>
        <p:txBody>
          <a:bodyPr>
            <a:normAutofit fontScale="92500" lnSpcReduction="10000"/>
          </a:bodyPr>
          <a:lstStyle/>
          <a:p>
            <a:pPr marL="742950" indent="-742950" algn="l">
              <a:buAutoNum type="alphaLcParenBoth"/>
            </a:pPr>
            <a:r>
              <a:rPr lang="pt-BR" sz="4000" cap="none" spc="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20, 30 </a:t>
            </a:r>
          </a:p>
          <a:p>
            <a:pPr marL="742950" indent="-742950" algn="l">
              <a:buAutoNum type="alphaLcParenBoth"/>
            </a:pPr>
            <a:r>
              <a:rPr lang="pt-BR" sz="4000" cap="none" spc="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24, 26</a:t>
            </a:r>
          </a:p>
          <a:p>
            <a:pPr marL="742950" indent="-742950" algn="l">
              <a:buAutoNum type="alphaLcParenBoth"/>
            </a:pPr>
            <a:r>
              <a:rPr lang="en-US" sz="4000" cap="none" spc="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28, 22 </a:t>
            </a:r>
          </a:p>
          <a:p>
            <a:pPr marL="742950" indent="-742950" algn="l">
              <a:buAutoNum type="alphaLcParenBoth"/>
            </a:pPr>
            <a:r>
              <a:rPr lang="en-US" sz="4000" cap="none" spc="0" dirty="0">
                <a:solidFill>
                  <a:srgbClr val="7030A0"/>
                </a:solidFill>
                <a:latin typeface="TimesNewRomanPSMT"/>
                <a:ea typeface="+mj-ea"/>
                <a:cs typeface="+mj-cs"/>
              </a:rPr>
              <a:t>36, 14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8600"/>
            <a:ext cx="4572000" cy="2819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NewRomanPSMT"/>
              </a:rPr>
              <a:t>7. Divide 50 into two parts so that the sum of their</a:t>
            </a:r>
            <a:br>
              <a:rPr lang="en-US" sz="3200" dirty="0">
                <a:latin typeface="TimesNewRomanPSMT"/>
              </a:rPr>
            </a:br>
            <a:r>
              <a:rPr lang="en-US" sz="3200" dirty="0">
                <a:latin typeface="TimesNewRomanPSMT"/>
              </a:rPr>
              <a:t>reciprocals is 1/12.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E7EFD-3999-EEA7-A5D2-4B762833B2D9}"/>
              </a:ext>
            </a:extLst>
          </p:cNvPr>
          <p:cNvSpPr txBox="1"/>
          <p:nvPr/>
        </p:nvSpPr>
        <p:spPr>
          <a:xfrm>
            <a:off x="5029201" y="1315134"/>
            <a:ext cx="4196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6. If 16% of 40% of a number is 8, the number is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80302-2F5C-C860-D7DD-C9E31BD6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623930"/>
            <a:ext cx="2584928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0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553200" cy="2971800"/>
          </a:xfrm>
        </p:spPr>
        <p:txBody>
          <a:bodyPr>
            <a:normAutofit/>
          </a:bodyPr>
          <a:lstStyle/>
          <a:p>
            <a:r>
              <a:rPr lang="en-US" sz="4000" dirty="0"/>
              <a:t>YOU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val="1918953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388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Chapter 3:  RATIO AND PROPORTION	</a:t>
            </a:r>
            <a:r>
              <a:rPr lang="en-US" sz="2400" dirty="0"/>
              <a:t>   		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Chapter 4:    PERMUTATION AND COMBINATIONS</a:t>
            </a:r>
            <a:r>
              <a:rPr lang="en-US" sz="2400" dirty="0"/>
              <a:t>	   4hrs</a:t>
            </a:r>
          </a:p>
          <a:p>
            <a:endParaRPr lang="en-US" sz="2400" dirty="0"/>
          </a:p>
          <a:p>
            <a:r>
              <a:rPr lang="en-US" sz="2400" dirty="0"/>
              <a:t>Profit and Loss - Time and Distance - Problems on Trains - Permutation and Combination – Probability - Time and Work - Pipes and Cisterns – Clocks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046C0-AC01-08E2-69DC-0B8E3C31B0BA}"/>
              </a:ext>
            </a:extLst>
          </p:cNvPr>
          <p:cNvSpPr txBox="1"/>
          <p:nvPr/>
        </p:nvSpPr>
        <p:spPr>
          <a:xfrm>
            <a:off x="4771536" y="1981200"/>
            <a:ext cx="388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Chapter 5:  RELATIONS AND CODING		              4hrs </a:t>
            </a:r>
          </a:p>
          <a:p>
            <a:r>
              <a:rPr lang="en-US" sz="2400" dirty="0"/>
              <a:t>Blood Relations - Seating Arrangement - Symbols and Series - Syllogism - Direction Sense - Coding and Decoding - Cubes and Dice - Arithmetic</a:t>
            </a:r>
          </a:p>
        </p:txBody>
      </p:sp>
    </p:spTree>
    <p:extLst>
      <p:ext uri="{BB962C8B-B14F-4D97-AF65-F5344CB8AC3E}">
        <p14:creationId xmlns:p14="http://schemas.microsoft.com/office/powerpoint/2010/main" val="2633276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52400"/>
            <a:ext cx="9067800" cy="6705600"/>
          </a:xfrm>
        </p:spPr>
        <p:txBody>
          <a:bodyPr>
            <a:normAutofit fontScale="55000" lnSpcReduction="20000"/>
          </a:bodyPr>
          <a:lstStyle/>
          <a:p>
            <a:r>
              <a:rPr lang="en-US" sz="4400" u="sng" dirty="0">
                <a:solidFill>
                  <a:srgbClr val="FF0000"/>
                </a:solidFill>
              </a:rPr>
              <a:t>TEXT BOOK</a:t>
            </a:r>
          </a:p>
          <a:p>
            <a:endParaRPr lang="en-US" sz="4400" dirty="0"/>
          </a:p>
          <a:p>
            <a:r>
              <a:rPr lang="en-US" sz="4400" dirty="0"/>
              <a:t>1.	</a:t>
            </a:r>
            <a:r>
              <a:rPr lang="en-US" sz="4400" dirty="0" err="1"/>
              <a:t>Dr.R.S.Aggarwal</a:t>
            </a:r>
            <a:r>
              <a:rPr lang="en-US" sz="4400" dirty="0"/>
              <a:t>, Quantitative Aptitude for Competitive Examinations (English) 7</a:t>
            </a:r>
            <a:r>
              <a:rPr lang="en-US" sz="4400" baseline="30000" dirty="0"/>
              <a:t>th</a:t>
            </a:r>
            <a:r>
              <a:rPr lang="en-US" sz="4400" dirty="0"/>
              <a:t> Edition. S Chand Publishing 2015</a:t>
            </a:r>
          </a:p>
          <a:p>
            <a:r>
              <a:rPr lang="en-US" sz="4400" dirty="0"/>
              <a:t>2.	</a:t>
            </a:r>
            <a:r>
              <a:rPr lang="en-US" sz="4400" dirty="0" err="1"/>
              <a:t>Dr.R.S.Aggarwal</a:t>
            </a:r>
            <a:r>
              <a:rPr lang="en-US" sz="4400" dirty="0"/>
              <a:t>, A Modern Approach To Verbal &amp; Non Verbal Reasoning (English) Revised Edition, S Chand Publishing 2012.</a:t>
            </a:r>
          </a:p>
          <a:p>
            <a:r>
              <a:rPr lang="en-US" sz="4400" dirty="0"/>
              <a:t>3.	Barron’s GRE Exam Book  </a:t>
            </a:r>
          </a:p>
          <a:p>
            <a:endParaRPr lang="en-US" sz="4400" dirty="0"/>
          </a:p>
          <a:p>
            <a:r>
              <a:rPr lang="en-US" sz="4400" u="sng" dirty="0">
                <a:solidFill>
                  <a:srgbClr val="FF0000"/>
                </a:solidFill>
              </a:rPr>
              <a:t>REFERENCE BOOK</a:t>
            </a:r>
          </a:p>
          <a:p>
            <a:endParaRPr lang="en-US" sz="4400" dirty="0"/>
          </a:p>
          <a:p>
            <a:r>
              <a:rPr lang="en-US" sz="4400" dirty="0"/>
              <a:t>1.Abhijit </a:t>
            </a:r>
            <a:r>
              <a:rPr lang="en-US" sz="4400" dirty="0" err="1"/>
              <a:t>Guha</a:t>
            </a:r>
            <a:r>
              <a:rPr lang="en-US" sz="4400" dirty="0"/>
              <a:t>, Quantitative Aptitude for Competitive Examinations (English) 5th Edition, Tata McGraw Hill 2014</a:t>
            </a:r>
          </a:p>
          <a:p>
            <a:r>
              <a:rPr lang="en-US" sz="4400" dirty="0"/>
              <a:t>2.Nishit K Sinha, The Pearson Guide to Logical Reasoning and Data Interpretation for the</a:t>
            </a:r>
          </a:p>
          <a:p>
            <a:r>
              <a:rPr lang="en-US" sz="4400" dirty="0"/>
              <a:t>CAT and other MBA Entrance Examinations 4th Edition, Pearson 2013.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40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rgbClr val="FF0000"/>
                </a:solidFill>
              </a:rPr>
              <a:t>Chapter 3:  RATIO AND PROPORTION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gradFill>
            <a:gsLst>
              <a:gs pos="43000">
                <a:schemeClr val="accent1">
                  <a:lumMod val="60000"/>
                  <a:lumOff val="40000"/>
                </a:schemeClr>
              </a:gs>
              <a:gs pos="100000">
                <a:srgbClr val="FFC000">
                  <a:alpha val="0"/>
                </a:srgbClr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2700000" scaled="1"/>
          </a:gradFill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3. Averages </a:t>
            </a:r>
          </a:p>
          <a:p>
            <a:r>
              <a:rPr lang="en-US" sz="2800" dirty="0"/>
              <a:t>4. Percentages </a:t>
            </a:r>
          </a:p>
          <a:p>
            <a:r>
              <a:rPr lang="en-US" sz="2400" dirty="0"/>
              <a:t>1. Number system </a:t>
            </a:r>
          </a:p>
          <a:p>
            <a:r>
              <a:rPr lang="en-US" sz="2400" dirty="0"/>
              <a:t>2. H.C.F and L.C.M 5. Ratio </a:t>
            </a:r>
          </a:p>
          <a:p>
            <a:r>
              <a:rPr lang="en-US" sz="2400" dirty="0"/>
              <a:t>and Proportion </a:t>
            </a:r>
          </a:p>
          <a:p>
            <a:r>
              <a:rPr lang="en-US" sz="2400" dirty="0"/>
              <a:t>6. Problems on Ages </a:t>
            </a:r>
          </a:p>
          <a:p>
            <a:r>
              <a:rPr lang="en-US" sz="2400" dirty="0"/>
              <a:t>7. Partnership </a:t>
            </a:r>
          </a:p>
          <a:p>
            <a:r>
              <a:rPr lang="en-US" sz="2400" dirty="0"/>
              <a:t>8. Allegation and Mixture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4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1. Number system</a:t>
            </a:r>
            <a:endParaRPr lang="en-US" sz="4000" b="1" u="sng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GillSansMT-Bold"/>
              </a:rPr>
              <a:t>Whole Numbers</a:t>
            </a:r>
          </a:p>
          <a:p>
            <a:r>
              <a:rPr lang="en-US" sz="2800" dirty="0">
                <a:latin typeface="TimesNewRomanPSMT"/>
              </a:rPr>
              <a:t>If we include 0 among the natural numbers, then the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   numbers 0, 1, 2, 3, 4, 5, ... are called </a:t>
            </a:r>
            <a:r>
              <a:rPr lang="en-US" sz="2800" i="1" dirty="0">
                <a:latin typeface="TimesNewRomanPS-ItalicMT"/>
              </a:rPr>
              <a:t>whole numbers.</a:t>
            </a:r>
          </a:p>
          <a:p>
            <a:r>
              <a:rPr lang="en-US" sz="2800" dirty="0">
                <a:latin typeface="TimesNewRomanPSMT"/>
              </a:rPr>
              <a:t>The set of whole numbers can be represented by</a:t>
            </a:r>
          </a:p>
          <a:p>
            <a:r>
              <a:rPr lang="pl-PL" sz="2800" i="1" dirty="0">
                <a:latin typeface="TimesNewRomanPS-ItalicMT"/>
              </a:rPr>
              <a:t>W </a:t>
            </a:r>
            <a:r>
              <a:rPr lang="pl-PL" sz="2800" dirty="0">
                <a:latin typeface="SymbolMT"/>
              </a:rPr>
              <a:t>= </a:t>
            </a:r>
            <a:r>
              <a:rPr lang="pl-PL" sz="2800" dirty="0">
                <a:latin typeface="TimesNewRomanPSMT"/>
              </a:rPr>
              <a:t>{0, 1, 2, 3, 4, 5, ...}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D7E73-9FEF-ABA9-9636-8E25D46C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49852"/>
            <a:ext cx="7620000" cy="21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1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r>
              <a:rPr lang="en-US" sz="4400" b="1" u="sng" dirty="0">
                <a:solidFill>
                  <a:srgbClr val="7030A0"/>
                </a:solidFill>
                <a:latin typeface="GillSansMT-Bold"/>
              </a:rPr>
              <a:t>Integers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613648" cy="533095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TimesNewRomanPSMT"/>
                  </a:rPr>
                  <a:t>All counting numbers and their negatives including zero are known as </a:t>
                </a:r>
                <a:r>
                  <a:rPr lang="en-US" sz="2400" i="1" dirty="0">
                    <a:latin typeface="TimesNewRomanPS-ItalicMT"/>
                  </a:rPr>
                  <a:t>integers</a:t>
                </a:r>
                <a:r>
                  <a:rPr lang="en-US" sz="2400" dirty="0">
                    <a:latin typeface="TimesNewRomanPSMT"/>
                  </a:rPr>
                  <a:t>. The set of integers can be represented by </a:t>
                </a:r>
                <a:r>
                  <a:rPr lang="pl-PL" sz="2400" i="1" dirty="0">
                    <a:latin typeface="TimesNewRomanPS-ItalicMT"/>
                  </a:rPr>
                  <a:t>Z </a:t>
                </a:r>
                <a:r>
                  <a:rPr lang="pl-PL" sz="2400" dirty="0">
                    <a:latin typeface="TimesNewRomanPSMT"/>
                  </a:rPr>
                  <a:t>or </a:t>
                </a:r>
                <a:r>
                  <a:rPr lang="pl-PL" sz="2400" i="1" dirty="0">
                    <a:latin typeface="TimesNewRomanPS-ItalicMT"/>
                  </a:rPr>
                  <a:t>I </a:t>
                </a:r>
                <a:r>
                  <a:rPr lang="pl-PL" sz="2400" dirty="0">
                    <a:latin typeface="SymbolMT"/>
                  </a:rPr>
                  <a:t>= </a:t>
                </a:r>
                <a:r>
                  <a:rPr lang="pl-PL" sz="2400" dirty="0">
                    <a:latin typeface="TimesNewRomanPSMT"/>
                  </a:rPr>
                  <a:t>{..., – 4, –3, –2, –1, 0, 1, 2, 3, 4, ...}</a:t>
                </a:r>
              </a:p>
              <a:p>
                <a:r>
                  <a:rPr lang="en-US" sz="2400" b="1" u="sng" dirty="0">
                    <a:solidFill>
                      <a:srgbClr val="C00000"/>
                    </a:solidFill>
                    <a:latin typeface="GillSansMT-BoldItalic"/>
                  </a:rPr>
                  <a:t>Positive Integers</a:t>
                </a:r>
              </a:p>
              <a:p>
                <a:r>
                  <a:rPr lang="en-US" sz="2400" dirty="0">
                    <a:latin typeface="TimesNewRomanPSMT"/>
                  </a:rPr>
                  <a:t>The set </a:t>
                </a:r>
                <a:r>
                  <a:rPr lang="en-US" sz="2400" i="1" dirty="0">
                    <a:latin typeface="TimesNewRomanPS-Italic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SymbolMT"/>
                  </a:rPr>
                  <a:t> = </a:t>
                </a:r>
                <a:r>
                  <a:rPr lang="en-US" sz="2400" dirty="0">
                    <a:latin typeface="TimesNewRomanPSMT"/>
                  </a:rPr>
                  <a:t>{1, 2, 3, 4, ....} is the set of all </a:t>
                </a:r>
                <a:r>
                  <a:rPr lang="en-US" sz="2400" i="1" dirty="0">
                    <a:latin typeface="TimesNewRomanPS-ItalicMT"/>
                  </a:rPr>
                  <a:t>positive integers</a:t>
                </a:r>
                <a:r>
                  <a:rPr lang="en-US" sz="2400" dirty="0">
                    <a:latin typeface="TimesNewRomanPSMT"/>
                  </a:rPr>
                  <a:t>. Clearly, positive integers and natural numbers are synonyms.</a:t>
                </a:r>
              </a:p>
              <a:p>
                <a:r>
                  <a:rPr lang="en-US" sz="2400" b="1" u="sng" dirty="0">
                    <a:solidFill>
                      <a:srgbClr val="C00000"/>
                    </a:solidFill>
                    <a:latin typeface="GillSansMT-BoldItalic"/>
                  </a:rPr>
                  <a:t>Negative Integers</a:t>
                </a:r>
              </a:p>
              <a:p>
                <a:r>
                  <a:rPr lang="en-US" sz="2400" dirty="0">
                    <a:latin typeface="TimesNewRomanPSMT"/>
                  </a:rPr>
                  <a:t>The set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>
                    <a:latin typeface="SymbolMT"/>
                  </a:rPr>
                  <a:t> = </a:t>
                </a:r>
                <a:r>
                  <a:rPr lang="en-US" sz="2400" dirty="0">
                    <a:latin typeface="TimesNewRomanPSMT"/>
                  </a:rPr>
                  <a:t>{–1, –2, –3, ...} is the set of all </a:t>
                </a:r>
                <a:r>
                  <a:rPr lang="en-US" sz="2400" i="1" dirty="0">
                    <a:latin typeface="TimesNewRomanPS-ItalicMT"/>
                  </a:rPr>
                  <a:t>negative integers</a:t>
                </a:r>
                <a:r>
                  <a:rPr lang="en-US" sz="2400" dirty="0">
                    <a:latin typeface="TimesNewRomanPSMT"/>
                  </a:rPr>
                  <a:t>. 0 is neither positive nor negative.</a:t>
                </a:r>
              </a:p>
              <a:p>
                <a:r>
                  <a:rPr lang="en-US" sz="2400" b="1" u="sng" dirty="0">
                    <a:solidFill>
                      <a:srgbClr val="C00000"/>
                    </a:solidFill>
                    <a:latin typeface="GillSansMT-BoldItalic"/>
                  </a:rPr>
                  <a:t>Non-negative Integers</a:t>
                </a:r>
              </a:p>
              <a:p>
                <a:r>
                  <a:rPr lang="en-US" sz="2400" dirty="0">
                    <a:latin typeface="TimesNewRomanPSMT"/>
                  </a:rPr>
                  <a:t>The set {0, 1, 2, 3, ...} is the set of all </a:t>
                </a:r>
                <a:r>
                  <a:rPr lang="en-US" sz="2400" i="1" dirty="0">
                    <a:latin typeface="TimesNewRomanPS-ItalicMT"/>
                  </a:rPr>
                  <a:t>non-negative integers</a:t>
                </a:r>
                <a:r>
                  <a:rPr lang="en-US" sz="2400" dirty="0">
                    <a:latin typeface="TimesNewRomanPSMT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613648" cy="5330952"/>
              </a:xfrm>
              <a:blipFill rotWithShape="1">
                <a:blip r:embed="rId2"/>
                <a:stretch>
                  <a:fillRect l="-566" t="-80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7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GillSansMT-Bold"/>
              </a:rPr>
              <a:t> </a:t>
            </a: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br>
              <a:rPr lang="en-US" sz="3600" b="1" dirty="0">
                <a:latin typeface="GillSansMT-Bold"/>
              </a:rPr>
            </a:br>
            <a:r>
              <a:rPr lang="en-US" sz="3600" b="1" u="sng" dirty="0">
                <a:solidFill>
                  <a:srgbClr val="002060"/>
                </a:solidFill>
                <a:latin typeface="GillSansMT-Bold"/>
              </a:rPr>
              <a:t>Rational Numbers</a:t>
            </a:r>
            <a:endParaRPr lang="en-US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>
                    <a:latin typeface="TimesNewRomanPSMT"/>
                  </a:rPr>
                  <a:t>The numbers of the form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𝑄</m:t>
                        </m:r>
                      </m:den>
                    </m:f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i="1" dirty="0">
                    <a:latin typeface="TimesNewRomanPS-ItalicMT"/>
                  </a:rPr>
                  <a:t> </a:t>
                </a:r>
                <a:r>
                  <a:rPr lang="en-US" sz="2800" dirty="0">
                    <a:latin typeface="TimesNewRomanPSMT"/>
                  </a:rPr>
                  <a:t>, where </a:t>
                </a:r>
                <a:r>
                  <a:rPr lang="en-US" sz="2800" i="1" dirty="0">
                    <a:latin typeface="TimesNewRomanPS-ItalicMT"/>
                  </a:rPr>
                  <a:t>p </a:t>
                </a:r>
                <a:r>
                  <a:rPr lang="en-US" sz="2800" dirty="0">
                    <a:latin typeface="TimesNewRomanPSMT"/>
                  </a:rPr>
                  <a:t>and </a:t>
                </a:r>
                <a:r>
                  <a:rPr lang="en-US" sz="2800" i="1" dirty="0">
                    <a:latin typeface="TimesNewRomanPS-ItalicMT"/>
                  </a:rPr>
                  <a:t>q </a:t>
                </a:r>
                <a:r>
                  <a:rPr lang="en-US" sz="2800" dirty="0">
                    <a:latin typeface="TimesNewRomanPSMT"/>
                  </a:rPr>
                  <a:t>are integers and </a:t>
                </a:r>
                <a:r>
                  <a:rPr lang="en-US" sz="2800" i="1" dirty="0">
                    <a:latin typeface="TimesNewRomanPS-ItalicMT"/>
                  </a:rPr>
                  <a:t>q </a:t>
                </a:r>
                <a:r>
                  <a:rPr lang="en-US" sz="2800" dirty="0">
                    <a:latin typeface="SymbolMT"/>
                  </a:rPr>
                  <a:t>≠ </a:t>
                </a:r>
                <a:r>
                  <a:rPr lang="en-US" sz="2800" dirty="0">
                    <a:latin typeface="TimesNewRomanPSMT"/>
                  </a:rPr>
                  <a:t>0, are known as </a:t>
                </a:r>
                <a:r>
                  <a:rPr lang="en-US" sz="2800" i="1" dirty="0">
                    <a:latin typeface="TimesNewRomanPS-ItalicMT"/>
                  </a:rPr>
                  <a:t>rational numbers</a:t>
                </a:r>
                <a:r>
                  <a:rPr lang="en-US" sz="2800" dirty="0">
                    <a:latin typeface="TimesNewRomanPSMT"/>
                  </a:rPr>
                  <a:t>, e.g.,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,  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TimesNewRomanPSMT"/>
                  </a:rPr>
                  <a:t> etc.</a:t>
                </a:r>
              </a:p>
              <a:p>
                <a:r>
                  <a:rPr lang="en-US" sz="2800" b="1" u="sng" dirty="0">
                    <a:solidFill>
                      <a:srgbClr val="FF0000"/>
                    </a:solidFill>
                    <a:latin typeface="GillSansMT-Bold"/>
                  </a:rPr>
                  <a:t>Irrational numbers</a:t>
                </a:r>
              </a:p>
              <a:p>
                <a:r>
                  <a:rPr lang="en-US" sz="2800" dirty="0">
                    <a:latin typeface="TimesNewRomanPSMT"/>
                  </a:rPr>
                  <a:t>Those numbers which when expressed in decimal form are neither terminating nor repeating decimals are known as </a:t>
                </a:r>
                <a:r>
                  <a:rPr lang="en-US" sz="2800" i="1" dirty="0">
                    <a:latin typeface="TimesNewRomanPS-ItalicMT"/>
                  </a:rPr>
                  <a:t>irrational numbers</a:t>
                </a:r>
                <a:r>
                  <a:rPr lang="en-US" sz="2800" dirty="0">
                    <a:latin typeface="TimesNewRomanPSMT"/>
                  </a:rPr>
                  <a:t>, e.g.,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√</m:t>
                    </m:r>
                  </m:oMath>
                </a14:m>
                <a:r>
                  <a:rPr lang="en-US" sz="2800" dirty="0">
                    <a:latin typeface="TimesNewRomanPSMT"/>
                  </a:rPr>
                  <a:t>2,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√</m:t>
                    </m:r>
                  </m:oMath>
                </a14:m>
                <a:r>
                  <a:rPr lang="en-US" sz="2800" dirty="0">
                    <a:latin typeface="TimesNewRomanPSMT"/>
                  </a:rPr>
                  <a:t>3,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√</m:t>
                    </m:r>
                  </m:oMath>
                </a14:m>
                <a:r>
                  <a:rPr lang="en-US" sz="2800" dirty="0">
                    <a:latin typeface="TimesNewRomanPSMT"/>
                  </a:rPr>
                  <a:t>5, </a:t>
                </a:r>
                <a:r>
                  <a:rPr lang="el-GR" sz="2800" dirty="0">
                    <a:latin typeface="SymbolMT"/>
                  </a:rPr>
                  <a:t>π</a:t>
                </a:r>
                <a:r>
                  <a:rPr lang="el-GR" sz="2800" dirty="0">
                    <a:latin typeface="TimesNewRomanPSMT"/>
                  </a:rPr>
                  <a:t>, </a:t>
                </a:r>
                <a:r>
                  <a:rPr lang="en-US" sz="2800" dirty="0">
                    <a:latin typeface="TimesNewRomanPSMT"/>
                  </a:rPr>
                  <a:t>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853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7030A0"/>
                </a:solidFill>
                <a:latin typeface="GillSansMT-Bold"/>
              </a:rPr>
              <a:t>Prime numbers</a:t>
            </a: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51785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NewRomanPSMT"/>
              </a:rPr>
              <a:t>A natural number other than 1, is a </a:t>
            </a:r>
            <a:r>
              <a:rPr lang="en-US" sz="2800" i="1" dirty="0">
                <a:latin typeface="TimesNewRomanPS-ItalicMT"/>
              </a:rPr>
              <a:t>prime number </a:t>
            </a:r>
            <a:r>
              <a:rPr lang="en-US" sz="2800" dirty="0">
                <a:latin typeface="TimesNewRomanPSMT"/>
              </a:rPr>
              <a:t>if it is divisible by 1 and itself only.</a:t>
            </a:r>
          </a:p>
          <a:p>
            <a:r>
              <a:rPr lang="en-US" sz="2800" dirty="0">
                <a:latin typeface="TimesNewRomanPSMT"/>
              </a:rPr>
              <a:t>For example, each of the numbers 2, 3, 5, 7, etc.,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   are prime numbers.</a:t>
            </a:r>
          </a:p>
          <a:p>
            <a:r>
              <a:rPr lang="en-US" sz="2800" b="1" u="sng" dirty="0">
                <a:solidFill>
                  <a:srgbClr val="FF0000"/>
                </a:solidFill>
                <a:latin typeface="GillSansMT-Bold"/>
              </a:rPr>
              <a:t>composite numbers</a:t>
            </a:r>
          </a:p>
          <a:p>
            <a:r>
              <a:rPr lang="en-US" sz="2800" dirty="0">
                <a:latin typeface="TimesNewRomanPSMT"/>
              </a:rPr>
              <a:t>Natural numbers greater than 1 which are not prime, are known as composite numbers.</a:t>
            </a:r>
          </a:p>
          <a:p>
            <a:r>
              <a:rPr lang="en-US" sz="2800" dirty="0">
                <a:latin typeface="TimesNewRomanPSMT"/>
              </a:rPr>
              <a:t>For example, each of the numbers 4, 6, 8, 9, 12,</a:t>
            </a:r>
          </a:p>
          <a:p>
            <a:r>
              <a:rPr lang="en-US" sz="2800" dirty="0">
                <a:latin typeface="TimesNewRomanPSMT"/>
              </a:rPr>
              <a:t>etc., are composite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0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Important </a:t>
            </a:r>
            <a:r>
              <a:rPr lang="en-US" b="1" u="sng" dirty="0" err="1">
                <a:solidFill>
                  <a:srgbClr val="002060"/>
                </a:solidFill>
              </a:rPr>
              <a:t>Resuslts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TimesNewRomanPS-BoldMT"/>
              </a:rPr>
              <a:t>1. </a:t>
            </a:r>
            <a:r>
              <a:rPr lang="en-US" sz="2800" dirty="0">
                <a:latin typeface="TimesNewRomanPSMT"/>
              </a:rPr>
              <a:t>The number 1 is neither a prime number nor a</a:t>
            </a:r>
          </a:p>
          <a:p>
            <a:r>
              <a:rPr lang="en-US" sz="2800" dirty="0">
                <a:latin typeface="TimesNewRomanPSMT"/>
              </a:rPr>
              <a:t>composite number.</a:t>
            </a:r>
          </a:p>
          <a:p>
            <a:r>
              <a:rPr lang="en-US" sz="2800" b="1" dirty="0">
                <a:latin typeface="TimesNewRomanPS-BoldMT"/>
              </a:rPr>
              <a:t>2. </a:t>
            </a:r>
            <a:r>
              <a:rPr lang="en-US" sz="2800" dirty="0">
                <a:latin typeface="TimesNewRomanPSMT"/>
              </a:rPr>
              <a:t>2 is the only even number which is prime.</a:t>
            </a:r>
          </a:p>
          <a:p>
            <a:r>
              <a:rPr lang="en-US" sz="2800" b="1" dirty="0">
                <a:latin typeface="TimesNewRomanPS-BoldMT"/>
              </a:rPr>
              <a:t>3. </a:t>
            </a:r>
            <a:r>
              <a:rPr lang="en-US" sz="2800" dirty="0">
                <a:latin typeface="TimesNewRomanPSMT"/>
              </a:rPr>
              <a:t>Prime numbers up to 100 are: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2, 3, 5, 7, 11, 13, 17, 19, 23, 29, 31, 37, 41, 43,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47, 53, 59, 61, 67, 71, 73, 79, 83, 89, 97, 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i.e., 25 prime numbers between 1 and 100.</a:t>
            </a:r>
          </a:p>
          <a:p>
            <a:r>
              <a:rPr lang="en-US" sz="2800" b="1" dirty="0">
                <a:latin typeface="TimesNewRomanPS-BoldMT"/>
              </a:rPr>
              <a:t>4. </a:t>
            </a:r>
            <a:r>
              <a:rPr lang="en-US" sz="2800" dirty="0">
                <a:latin typeface="TimesNewRomanPSMT"/>
              </a:rPr>
              <a:t>Two numbers which have only 1 as the common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factor are called </a:t>
            </a:r>
            <a:r>
              <a:rPr lang="en-US" sz="2800" i="1" dirty="0">
                <a:latin typeface="TimesNewRomanPS-ItalicMT"/>
              </a:rPr>
              <a:t>co</a:t>
            </a:r>
            <a:r>
              <a:rPr lang="en-US" sz="2800" dirty="0">
                <a:latin typeface="TimesNewRomanPSMT"/>
              </a:rPr>
              <a:t>-</a:t>
            </a:r>
            <a:r>
              <a:rPr lang="en-US" sz="2800" i="1" dirty="0">
                <a:latin typeface="TimesNewRomanPS-ItalicMT"/>
              </a:rPr>
              <a:t>primes </a:t>
            </a:r>
            <a:r>
              <a:rPr lang="en-US" sz="2800" dirty="0">
                <a:latin typeface="TimesNewRomanPSMT"/>
              </a:rPr>
              <a:t>or </a:t>
            </a:r>
            <a:r>
              <a:rPr lang="en-US" sz="2800" i="1" dirty="0">
                <a:latin typeface="TimesNewRomanPS-ItalicMT"/>
              </a:rPr>
              <a:t>relatively prime </a:t>
            </a:r>
            <a:r>
              <a:rPr lang="en-US" sz="2800" dirty="0">
                <a:latin typeface="TimesNewRomanPSMT"/>
              </a:rPr>
              <a:t>to</a:t>
            </a:r>
          </a:p>
          <a:p>
            <a:pPr marL="0" indent="0">
              <a:buNone/>
            </a:pPr>
            <a:r>
              <a:rPr lang="en-US" sz="2800" dirty="0">
                <a:latin typeface="TimesNewRomanPSMT"/>
              </a:rPr>
              <a:t>	each other, e.g., 3 and 5 are co-primes.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07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312</TotalTime>
  <Words>1144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Cambria Math</vt:lpstr>
      <vt:lpstr>Georgia</vt:lpstr>
      <vt:lpstr>GillSansMT-Bold</vt:lpstr>
      <vt:lpstr>GillSansMT-BoldItalic</vt:lpstr>
      <vt:lpstr>SymbolMT</vt:lpstr>
      <vt:lpstr>TimesNewRomanPS-BoldMT</vt:lpstr>
      <vt:lpstr>TimesNewRomanPS-ItalicMT</vt:lpstr>
      <vt:lpstr>TimesNewRomanPSMT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Chapter 3:  RATIO AND PROPORTION </vt:lpstr>
      <vt:lpstr>1. Number system</vt:lpstr>
      <vt:lpstr>           Integers</vt:lpstr>
      <vt:lpstr>        Rational Numbers</vt:lpstr>
      <vt:lpstr>Prime numbers</vt:lpstr>
      <vt:lpstr>Important Resuslts</vt:lpstr>
      <vt:lpstr>Multiplication</vt:lpstr>
      <vt:lpstr>Solution:</vt:lpstr>
      <vt:lpstr>Exercise problems            </vt:lpstr>
      <vt:lpstr>7. Divide 50 into two parts so that the sum of their reciprocals is 1/12.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</dc:creator>
  <cp:lastModifiedBy>psowmiya454@gmail.com</cp:lastModifiedBy>
  <cp:revision>65</cp:revision>
  <dcterms:created xsi:type="dcterms:W3CDTF">2006-08-16T00:00:00Z</dcterms:created>
  <dcterms:modified xsi:type="dcterms:W3CDTF">2022-09-25T08:23:11Z</dcterms:modified>
</cp:coreProperties>
</file>