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3" r:id="rId11"/>
    <p:sldId id="294" r:id="rId12"/>
    <p:sldId id="295" r:id="rId13"/>
    <p:sldId id="296" r:id="rId14"/>
    <p:sldId id="297" r:id="rId15"/>
    <p:sldId id="303" r:id="rId16"/>
    <p:sldId id="300" r:id="rId17"/>
    <p:sldId id="301" r:id="rId18"/>
    <p:sldId id="304" r:id="rId19"/>
    <p:sldId id="305" r:id="rId20"/>
    <p:sldId id="310" r:id="rId21"/>
    <p:sldId id="311" r:id="rId22"/>
    <p:sldId id="317" r:id="rId23"/>
    <p:sldId id="319" r:id="rId24"/>
    <p:sldId id="323" r:id="rId25"/>
    <p:sldId id="325" r:id="rId26"/>
    <p:sldId id="328" r:id="rId27"/>
    <p:sldId id="331" r:id="rId28"/>
    <p:sldId id="335" r:id="rId29"/>
    <p:sldId id="336" r:id="rId30"/>
    <p:sldId id="340" r:id="rId31"/>
    <p:sldId id="342" r:id="rId32"/>
    <p:sldId id="306" r:id="rId33"/>
    <p:sldId id="312" r:id="rId34"/>
    <p:sldId id="320" r:id="rId35"/>
    <p:sldId id="326" r:id="rId36"/>
    <p:sldId id="332" r:id="rId37"/>
    <p:sldId id="337" r:id="rId38"/>
    <p:sldId id="343" r:id="rId39"/>
    <p:sldId id="34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5/24/2021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Chapter 3:  RATIO AND PROPORTION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54162"/>
            <a:ext cx="8839200" cy="4999038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1. Number system 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2. H.C.F and L.C.M 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3. Averages 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4. Percentages 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5. Ratio and Proportion 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6. Problems on Ages 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7. Partnership </a:t>
            </a:r>
          </a:p>
          <a:p>
            <a:r>
              <a:rPr lang="en-US" sz="3600" b="1" dirty="0">
                <a:solidFill>
                  <a:srgbClr val="002060"/>
                </a:solidFill>
              </a:rPr>
              <a:t>8. Allegation and Mixture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5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Formulae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en-US" sz="2800" b="1" u="sng" dirty="0" smtClean="0">
                    <a:solidFill>
                      <a:srgbClr val="FF0000"/>
                    </a:solidFill>
                    <a:latin typeface="TimesNewRomanPSMT"/>
                  </a:rPr>
                  <a:t>3. Third </a:t>
                </a:r>
                <a:r>
                  <a:rPr lang="en-US" sz="2800" b="1" u="sng" dirty="0">
                    <a:solidFill>
                      <a:srgbClr val="FF0000"/>
                    </a:solidFill>
                    <a:latin typeface="TimesNewRomanPSMT"/>
                  </a:rPr>
                  <a:t>Proportional: </a:t>
                </a:r>
                <a:endParaRPr lang="en-US" sz="2800" b="1" u="sng" dirty="0" smtClean="0">
                  <a:solidFill>
                    <a:srgbClr val="FF000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If  a : b :: b : x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then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x is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called the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third proportional of a, b.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We have, If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   or        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Thus, third proportional of a, b is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𝒃</m:t>
                            </m:r>
                          </m:e>
                          <m:sup>
                            <m:r>
                              <a:rPr lang="en-US" sz="28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800" b="1" u="sng" dirty="0" smtClean="0">
                    <a:solidFill>
                      <a:srgbClr val="FF0000"/>
                    </a:solidFill>
                    <a:latin typeface="TimesNewRomanPSMT"/>
                  </a:rPr>
                  <a:t>4. </a:t>
                </a:r>
                <a:r>
                  <a:rPr lang="en-US" sz="2800" b="1" u="sng" dirty="0">
                    <a:solidFill>
                      <a:srgbClr val="FF0000"/>
                    </a:solidFill>
                    <a:latin typeface="TimesNewRomanPSMT"/>
                  </a:rPr>
                  <a:t>Mean Proportional: </a:t>
                </a:r>
                <a:endParaRPr lang="en-US" sz="2800" b="1" u="sng" dirty="0" smtClean="0">
                  <a:solidFill>
                    <a:srgbClr val="FF000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If  a : x :: x : b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 then x is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called the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mean or second proportional of a, b.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We have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,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 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 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or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𝒂𝒃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,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                                or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=√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𝒂𝒃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 .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∴ Mean proportional of a and b is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√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𝒂𝒃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.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We also say that, a, x, b are in </a:t>
                </a:r>
                <a:r>
                  <a:rPr lang="en-US" sz="2800" b="1" dirty="0">
                    <a:solidFill>
                      <a:srgbClr val="FF0000"/>
                    </a:solidFill>
                    <a:latin typeface="TimesNewRomanPSMT"/>
                  </a:rPr>
                  <a:t>continued proportion.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t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864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Formulae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If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  then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(i) 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(</a:t>
                </a:r>
                <a:r>
                  <a:rPr lang="en-US" sz="2800" b="1" dirty="0" err="1" smtClean="0">
                    <a:solidFill>
                      <a:srgbClr val="0070C0"/>
                    </a:solidFill>
                    <a:latin typeface="TimesNewRomanPSMT"/>
                  </a:rPr>
                  <a:t>Componendo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(ii) 	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, 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(</a:t>
                </a:r>
                <a:r>
                  <a:rPr lang="en-US" sz="2800" b="1" dirty="0" err="1" smtClean="0">
                    <a:solidFill>
                      <a:srgbClr val="0070C0"/>
                    </a:solidFill>
                    <a:latin typeface="TimesNewRomanPSMT"/>
                  </a:rPr>
                  <a:t>Dividendo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)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(iii)	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den>
                    </m:f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 (</a:t>
                </a:r>
                <a:r>
                  <a:rPr lang="en-US" sz="2800" b="1" dirty="0" err="1" smtClean="0">
                    <a:solidFill>
                      <a:srgbClr val="0070C0"/>
                    </a:solidFill>
                    <a:latin typeface="TimesNewRomanPSMT"/>
                  </a:rPr>
                  <a:t>Componendo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and </a:t>
                </a:r>
                <a:r>
                  <a:rPr lang="en-US" sz="2800" b="1" dirty="0" err="1" smtClean="0">
                    <a:solidFill>
                      <a:srgbClr val="0070C0"/>
                    </a:solidFill>
                    <a:latin typeface="TimesNewRomanPSMT"/>
                  </a:rPr>
                  <a:t>Dividendo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)</a:t>
                </a:r>
              </a:p>
              <a:p>
                <a:pPr marL="114300" indent="0">
                  <a:buNone/>
                </a:pPr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l="-147" t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811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short-cut methods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(1)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If two numbers are in the ratio of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a : b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and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the sum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of these numbers is x, then these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numbers will be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sz="2800" b="1" i="0" smtClean="0">
                        <a:solidFill>
                          <a:srgbClr val="FF0000"/>
                        </a:solidFill>
                        <a:latin typeface="Cambria Math"/>
                      </a:rPr>
                      <m:t>        </m:t>
                    </m:r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TimesNewRomanPSMT"/>
                  </a:rPr>
                  <a:t>and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,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respectively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.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		 </a:t>
                </a:r>
                <a:r>
                  <a:rPr lang="en-US" sz="2800" b="1" dirty="0">
                    <a:solidFill>
                      <a:srgbClr val="FF0000"/>
                    </a:solidFill>
                    <a:latin typeface="TimesNewRomanPSMT"/>
                  </a:rPr>
                  <a:t>or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If in a mixture of x litres, two liquids A and B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are in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the ratio of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a : b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 then the quantities of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liquids A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and B in the mixture </a:t>
                </a:r>
                <a:endParaRPr lang="en-US" sz="2800" b="1" dirty="0" smtClean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will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𝒂𝒙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sz="2800" b="1">
                        <a:solidFill>
                          <a:srgbClr val="FF0000"/>
                        </a:solidFill>
                        <a:latin typeface="Cambria Math"/>
                      </a:rPr>
                      <m:t>        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TimesNewRomanPSMT"/>
                  </a:rPr>
                  <a:t>and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𝒃𝒙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 respectively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l="-147"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246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short-cut methods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(2)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If three numbers are in the ratio of a:b:c and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the sum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of these numbers is x, then these numbers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will be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𝒂𝒙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 ,     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den>
                    </m:f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TimesNewRomanPSMT"/>
                  </a:rPr>
                  <a:t>    and</a:t>
                </a:r>
                <a:r>
                  <a:rPr lang="en-US" sz="2800" b="1" dirty="0">
                    <a:solidFill>
                      <a:srgbClr val="FF0000"/>
                    </a:solidFill>
                    <a:latin typeface="TimesNewRomanPSMT"/>
                  </a:rPr>
                  <a:t>	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TimesNewRomanPSMT"/>
                  </a:rPr>
                  <a:t>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,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respectively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(3)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If two numbers are in the ratio of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a : b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and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difference between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these numbers is x, then these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numbers will be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𝒂𝒙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sz="2800" b="1">
                        <a:solidFill>
                          <a:srgbClr val="FF0000"/>
                        </a:solidFill>
                        <a:latin typeface="Cambria Math"/>
                      </a:rPr>
                      <m:t>     </m:t>
                    </m:r>
                  </m:oMath>
                </a14:m>
                <a:r>
                  <a:rPr lang="en-US" sz="2800" b="1" dirty="0" smtClean="0">
                    <a:solidFill>
                      <a:srgbClr val="FF0000"/>
                    </a:solidFill>
                    <a:latin typeface="TimesNewRomanPSMT"/>
                  </a:rPr>
                  <a:t>and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𝒃𝒙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respectively (where a &gt; b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)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𝒂𝒙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  <m:r>
                      <a:rPr lang="en-US" sz="2800" b="1">
                        <a:solidFill>
                          <a:srgbClr val="FF0000"/>
                        </a:solidFill>
                        <a:latin typeface="Cambria Math"/>
                      </a:rPr>
                      <m:t>     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TimesNewRomanPSMT"/>
                  </a:rPr>
                  <a:t>and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𝒃𝒙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, respectively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(where a &lt;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b)		</a:t>
                </a:r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l="-147" t="-832" r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88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short-cut methods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(4) </a:t>
                </a:r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If </a:t>
                </a:r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a:b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 and </a:t>
                </a:r>
                <a:endParaRPr lang="pt-BR" sz="2800" b="1" dirty="0" smtClean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b:c </a:t>
                </a:r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 , </a:t>
                </a:r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/>
                </a:r>
                <a:b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</a:br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	then</a:t>
                </a:r>
                <a:endParaRPr lang="pt-BR" sz="28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pt-BR" sz="2800" b="1" dirty="0" smtClean="0">
                    <a:solidFill>
                      <a:srgbClr val="FF0000"/>
                    </a:solidFill>
                    <a:latin typeface="TimesNewRomanPSMT"/>
                  </a:rPr>
                  <a:t>	a:b:c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 ):(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):(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 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 smtClean="0">
                    <a:solidFill>
                      <a:srgbClr val="FF0000"/>
                    </a:solidFill>
                    <a:latin typeface="TimesNewRomanPSMT"/>
                  </a:rPr>
                  <a:t>).</a:t>
                </a:r>
              </a:p>
              <a:p>
                <a:pPr marL="114300" indent="0">
                  <a:buNone/>
                </a:pPr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 </a:t>
                </a:r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If </a:t>
                </a:r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	a:b </a:t>
                </a:r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, </a:t>
                </a:r>
                <a:endParaRPr lang="pt-BR" sz="2800" b="1" dirty="0" smtClean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b:c </a:t>
                </a:r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and </a:t>
                </a:r>
                <a:endParaRPr lang="pt-BR" sz="2800" b="1" dirty="0" smtClean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	c:d </a:t>
                </a:r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, then</a:t>
                </a:r>
              </a:p>
              <a:p>
                <a:pPr marL="114300" indent="0">
                  <a:buNone/>
                </a:pPr>
                <a:r>
                  <a:rPr lang="pt-BR" sz="2800" b="1" dirty="0" smtClean="0">
                    <a:solidFill>
                      <a:srgbClr val="FF0000"/>
                    </a:solidFill>
                    <a:latin typeface="TimesNewRomanPSMT"/>
                  </a:rPr>
                  <a:t>a : b : c : d  =  </a:t>
                </a:r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)</a:t>
                </a:r>
                <a:r>
                  <a:rPr lang="pt-BR" sz="2800" b="1" dirty="0" smtClean="0">
                    <a:solidFill>
                      <a:srgbClr val="FF0000"/>
                    </a:solidFill>
                    <a:latin typeface="TimesNewRomanPSMT"/>
                  </a:rPr>
                  <a:t> </a:t>
                </a:r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:</a:t>
                </a:r>
                <a:r>
                  <a:rPr lang="pt-BR" sz="2800" b="1" dirty="0" smtClean="0">
                    <a:solidFill>
                      <a:srgbClr val="FF0000"/>
                    </a:solidFill>
                    <a:latin typeface="TimesNewRomanPSMT"/>
                  </a:rPr>
                  <a:t> </a:t>
                </a:r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t-BR" sz="2800" b="1" dirty="0" smtClean="0">
                    <a:solidFill>
                      <a:srgbClr val="FF0000"/>
                    </a:solidFill>
                    <a:latin typeface="TimesNewRomanPSMT"/>
                  </a:rPr>
                  <a:t>) :   			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 smtClean="0">
                    <a:solidFill>
                      <a:srgbClr val="FF0000"/>
                    </a:solidFill>
                    <a:latin typeface="TimesNewRomanPSMT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 smtClean="0">
                    <a:solidFill>
                      <a:srgbClr val="FF0000"/>
                    </a:solidFill>
                    <a:latin typeface="TimesNewRomanPSMT"/>
                  </a:rPr>
                  <a:t>×</a:t>
                </a:r>
                <a:r>
                  <a:rPr lang="pt-BR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t-BR" sz="2800" b="1" dirty="0" smtClean="0">
                    <a:solidFill>
                      <a:srgbClr val="FF0000"/>
                    </a:solidFill>
                    <a:latin typeface="TimesNewRomanPSMT"/>
                  </a:rPr>
                  <a:t>) 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×</a:t>
                </a:r>
                <a:r>
                  <a:rPr lang="pt-BR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).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	</a:t>
                </a:r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l="-147"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961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short-cut methods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(5) The ratio between two numbers is a:b. If x is added to each of these numbers, the ratio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becomes c:d. The two numbers are given as: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𝒂𝒙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𝒂𝒅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𝒃𝒄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  	and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𝒃𝒙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𝒂𝒅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𝒃𝒄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800" b="1" dirty="0" smtClean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(6) The ratio between two numbers is a:b. If x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is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subtracted  to each of these numbers, the ratio becomes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c:d. The two numbers are given as: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𝒂𝒙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𝒃𝒄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  	and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𝒙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𝒂𝒅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𝒃𝒄</m:t>
                        </m:r>
                      </m:den>
                    </m:f>
                    <m:r>
                      <a:rPr lang="en-US" sz="2800" b="1" i="1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l="-147" t="-832" r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388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short-cut methods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(7) If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the ratio of two numbers is a:b, then the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numbers that should be added to each of the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numbers in order to make this ratio c:d is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given by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den>
                    </m:f>
                  </m:oMath>
                </a14:m>
                <a:endParaRPr lang="en-US" sz="2800" b="1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(8)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If the ratio of two numbers is a:b, then the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number that should be subtracted from each of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the numbers in order to make this ratio c:d is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given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by 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𝒃𝒄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𝒂𝒅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den>
                    </m:f>
                  </m:oMath>
                </a14:m>
                <a:endParaRPr lang="en-US" sz="2800" b="1" i="1" dirty="0">
                  <a:solidFill>
                    <a:srgbClr val="FF0000"/>
                  </a:solidFill>
                  <a:latin typeface="Cambria Math"/>
                </a:endParaRPr>
              </a:p>
              <a:p>
                <a:pPr marL="114300" indent="0">
                  <a:buNone/>
                </a:pPr>
                <a:endParaRPr lang="en-US" sz="2800" b="1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	</a:t>
                </a:r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l="-147" t="-832" r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13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short-cut methods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(9) There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are four numbers a, b, c and d.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The number that should be subtracted from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each of these numbers so that the remaining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numbers may be proportional is given by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𝒂𝒅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d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−(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.</a:t>
                </a:r>
                <a:endParaRPr lang="en-US" sz="2800" b="1" dirty="0" smtClean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(10)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There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are four numbers a, b, c and d.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The number that should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be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added  from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each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of these numbers so that the remaining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numbers may be proportional is given by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𝒃𝒄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28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𝒂𝒅</m:t>
                        </m:r>
                      </m:num>
                      <m:den>
                        <m:d>
                          <m:dPr>
                            <m:ctrlP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𝒂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28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𝒅</m:t>
                            </m:r>
                          </m:e>
                        </m:d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−(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.</a:t>
                </a:r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endParaRPr lang="en-US" sz="280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	</a:t>
                </a:r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t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5577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PROBLEMS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305800" cy="5867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NewRomanPSMT"/>
              </a:rPr>
              <a:t>(1) Find </a:t>
            </a:r>
            <a:r>
              <a:rPr lang="en-US" sz="2800" b="1" dirty="0">
                <a:solidFill>
                  <a:srgbClr val="0070C0"/>
                </a:solidFill>
                <a:latin typeface="TimesNewRomanPSMT"/>
              </a:rPr>
              <a:t>a fourth proportional to the</a:t>
            </a:r>
          </a:p>
          <a:p>
            <a:pPr marL="114300" indent="0">
              <a:buNone/>
            </a:pPr>
            <a:r>
              <a:rPr lang="en-US" sz="2800" b="1" dirty="0">
                <a:solidFill>
                  <a:srgbClr val="0070C0"/>
                </a:solidFill>
                <a:latin typeface="TimesNewRomanPSMT"/>
              </a:rPr>
              <a:t>numbers 2, 5, 4.</a:t>
            </a: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</a:p>
          <a:p>
            <a:pPr marL="114300" indent="0">
              <a:buNone/>
            </a:pPr>
            <a:endParaRPr lang="en-US" sz="2800" b="1" dirty="0" smtClean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2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6</a:t>
            </a:r>
          </a:p>
          <a:p>
            <a:pPr marL="925830" lvl="1" indent="-514350">
              <a:buAutoNum type="alphaLcParenBoth"/>
            </a:pPr>
            <a:r>
              <a:rPr lang="en-US" sz="2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8</a:t>
            </a:r>
          </a:p>
          <a:p>
            <a:pPr marL="925830" lvl="1" indent="-514350">
              <a:buAutoNum type="alphaLcParenBoth"/>
            </a:pPr>
            <a:r>
              <a:rPr lang="en-US" sz="2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10</a:t>
            </a:r>
          </a:p>
          <a:p>
            <a:pPr marL="925830" lvl="1" indent="-514350">
              <a:buAutoNum type="alphaLcParenBoth"/>
            </a:pPr>
            <a:r>
              <a:rPr lang="en-US" sz="2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12</a:t>
            </a:r>
            <a:r>
              <a:rPr lang="en-US" sz="2600" b="1" dirty="0">
                <a:solidFill>
                  <a:srgbClr val="FF0000"/>
                </a:solidFill>
              </a:rPr>
              <a:t>			</a:t>
            </a:r>
            <a:endParaRPr lang="en-US" sz="2600" i="1" dirty="0" smtClean="0">
              <a:solidFill>
                <a:srgbClr val="FF0000"/>
              </a:solidFill>
              <a:latin typeface="Cambria Math"/>
            </a:endParaRPr>
          </a:p>
          <a:p>
            <a:pPr marL="11430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NewRomanPSMT"/>
              </a:rPr>
              <a:t>		</a:t>
            </a:r>
            <a:endParaRPr lang="en-US" sz="2800" b="1" dirty="0">
              <a:solidFill>
                <a:srgbClr val="0070C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954837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option-c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/>
              </a:bodyPr>
              <a:lstStyle/>
              <a:p>
                <a:pPr marL="411480" lvl="1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effectLst/>
                    <a:latin typeface="TimesNewRomanPSMT"/>
                  </a:rPr>
                  <a:t>Let </a:t>
                </a:r>
                <a:r>
                  <a:rPr lang="en-US" sz="3200" b="1" dirty="0">
                    <a:solidFill>
                      <a:srgbClr val="0070C0"/>
                    </a:solidFill>
                    <a:effectLst/>
                    <a:latin typeface="TimesNewRomanPSMT"/>
                  </a:rPr>
                  <a:t>x be the fourth proportional, </a:t>
                </a:r>
                <a:endParaRPr lang="en-US" sz="3200" b="1" dirty="0" smtClean="0">
                  <a:solidFill>
                    <a:srgbClr val="0070C0"/>
                  </a:solidFill>
                  <a:effectLst/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effectLst/>
                    <a:latin typeface="TimesNewRomanPSMT"/>
                  </a:rPr>
                  <a:t>then</a:t>
                </a:r>
                <a:endParaRPr lang="en-US" sz="3200" b="1" dirty="0">
                  <a:solidFill>
                    <a:srgbClr val="0070C0"/>
                  </a:solidFill>
                  <a:effectLst/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effectLst/>
                    <a:latin typeface="TimesNewRomanPSMT"/>
                  </a:rPr>
                  <a:t>	2 : 5 :: 4 :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effectLst/>
                    <a:latin typeface="TimesNewRomanPSMT"/>
                  </a:rPr>
                  <a:t>	</a:t>
                </a:r>
              </a:p>
              <a:p>
                <a:pPr marL="411480" lvl="1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effectLst/>
                    <a:latin typeface="TimesNewRomanPSMT"/>
                  </a:rPr>
                  <a:t>		or		</a:t>
                </a:r>
              </a:p>
              <a:p>
                <a:pPr marL="411480" lvl="1" indent="0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en-US" sz="3200" b="1" dirty="0" smtClean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sz="3200" b="1" i="1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effectLst/>
                    <a:latin typeface="TimesNewRomanPSMT"/>
                  </a:rPr>
                  <a:t>.</a:t>
                </a:r>
              </a:p>
              <a:p>
                <a:pPr marL="411480" lvl="1" indent="0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effectLst/>
                    <a:latin typeface="TimesNewRomanPSMT"/>
                  </a:rPr>
                  <a:t>∴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effectLst/>
                    <a:latin typeface="TimesNewRomanPSM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𝟓</m:t>
                        </m:r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0070C0"/>
                            </a:solidFill>
                            <a:effectLst/>
                            <a:latin typeface="TimesNewRomanPSMT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3200" b="1" dirty="0">
                            <a:solidFill>
                              <a:srgbClr val="0070C0"/>
                            </a:solidFill>
                            <a:effectLst/>
                            <a:latin typeface="TimesNewRomanPSMT"/>
                          </a:rPr>
                          <m:t> </m:t>
                        </m:r>
                        <m:r>
                          <a:rPr lang="en-US" sz="3200" b="1" i="1" dirty="0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endParaRPr lang="en-US" sz="3200" b="1" dirty="0">
                  <a:solidFill>
                    <a:srgbClr val="0070C0"/>
                  </a:solidFill>
                  <a:effectLst/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b="1" i="1" u="sng" smtClean="0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u="sng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u="sng" dirty="0" smtClean="0">
                    <a:solidFill>
                      <a:srgbClr val="FF0000"/>
                    </a:solidFill>
                    <a:effectLst/>
                    <a:latin typeface="TimesNewRomanPSMT"/>
                  </a:rPr>
                  <a:t>= </a:t>
                </a:r>
                <a:r>
                  <a:rPr lang="en-US" sz="3200" b="1" u="sng" dirty="0">
                    <a:solidFill>
                      <a:srgbClr val="FF0000"/>
                    </a:solidFill>
                    <a:effectLst/>
                    <a:latin typeface="TimesNewRomanPSMT"/>
                  </a:rPr>
                  <a:t>10.</a:t>
                </a:r>
              </a:p>
              <a:p>
                <a:pPr marL="411480" lvl="1" indent="0">
                  <a:buNone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	</a:t>
                </a:r>
                <a:endParaRPr lang="en-US" sz="260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	</a:t>
                </a:r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12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>
                <a:solidFill>
                  <a:srgbClr val="002060"/>
                </a:solidFill>
              </a:rPr>
              <a:t>Ratio and Proportion </a:t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305800" cy="586740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  <a:latin typeface="GillSansMT-Bold"/>
              </a:rPr>
              <a:t>Ratio</a:t>
            </a:r>
          </a:p>
          <a:p>
            <a:r>
              <a:rPr lang="en-US" sz="2400" b="1" dirty="0" smtClean="0">
                <a:solidFill>
                  <a:srgbClr val="0070C0"/>
                </a:solidFill>
                <a:latin typeface="TimesNewRomanPSMT"/>
              </a:rPr>
              <a:t>A </a:t>
            </a:r>
            <a:r>
              <a:rPr lang="en-US" sz="2400" b="1" i="1" dirty="0">
                <a:solidFill>
                  <a:srgbClr val="FF0000"/>
                </a:solidFill>
                <a:latin typeface="TimesNewRomanPS-ItalicMT"/>
              </a:rPr>
              <a:t>ratio</a:t>
            </a:r>
            <a:r>
              <a:rPr lang="en-US" sz="2400" b="1" i="1" dirty="0">
                <a:solidFill>
                  <a:srgbClr val="0070C0"/>
                </a:solidFill>
                <a:latin typeface="TimesNewRomanPS-ItalicMT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is a comparison of two quantities by division</a:t>
            </a:r>
            <a:r>
              <a:rPr lang="en-US" sz="2400" b="1" dirty="0" smtClean="0">
                <a:solidFill>
                  <a:srgbClr val="0070C0"/>
                </a:solidFill>
                <a:latin typeface="TimesNewRomanPSMT"/>
              </a:rPr>
              <a:t>. It 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is a relation that one quantity bears to another </a:t>
            </a:r>
            <a:r>
              <a:rPr lang="en-US" sz="2400" b="1" dirty="0" smtClean="0">
                <a:solidFill>
                  <a:srgbClr val="0070C0"/>
                </a:solidFill>
                <a:latin typeface="TimesNewRomanPSMT"/>
              </a:rPr>
              <a:t>with respect 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to magnitude. In other words, ratio means </a:t>
            </a:r>
            <a:r>
              <a:rPr lang="en-US" sz="2400" b="1" dirty="0" smtClean="0">
                <a:solidFill>
                  <a:srgbClr val="0070C0"/>
                </a:solidFill>
                <a:latin typeface="TimesNewRomanPSMT"/>
              </a:rPr>
              <a:t>what part 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one quantity is of another. The quantities may </a:t>
            </a:r>
            <a:r>
              <a:rPr lang="en-US" sz="2400" b="1" dirty="0" smtClean="0">
                <a:solidFill>
                  <a:srgbClr val="0070C0"/>
                </a:solidFill>
                <a:latin typeface="TimesNewRomanPSMT"/>
              </a:rPr>
              <a:t>be of 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same kind or different kinds</a:t>
            </a:r>
            <a:r>
              <a:rPr lang="en-US" sz="2400" b="1" dirty="0" smtClean="0">
                <a:solidFill>
                  <a:srgbClr val="0070C0"/>
                </a:solidFill>
                <a:latin typeface="TimesNewRomanPSMT"/>
              </a:rPr>
              <a:t>.</a:t>
            </a:r>
          </a:p>
          <a:p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If </a:t>
            </a:r>
            <a:r>
              <a:rPr lang="en-US" sz="2400" b="1" i="1" dirty="0">
                <a:solidFill>
                  <a:srgbClr val="0070C0"/>
                </a:solidFill>
                <a:latin typeface="TimesNewRomanPS-ItalicMT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and </a:t>
            </a:r>
            <a:r>
              <a:rPr lang="en-US" sz="2400" b="1" i="1" dirty="0">
                <a:solidFill>
                  <a:srgbClr val="0070C0"/>
                </a:solidFill>
                <a:latin typeface="TimesNewRomanPS-ItalicMT"/>
              </a:rPr>
              <a:t>b 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are two numbers, the ratio of </a:t>
            </a:r>
            <a:r>
              <a:rPr lang="en-US" sz="2400" b="1" i="1" dirty="0">
                <a:solidFill>
                  <a:srgbClr val="0070C0"/>
                </a:solidFill>
                <a:latin typeface="TimesNewRomanPS-ItalicMT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to </a:t>
            </a:r>
            <a:r>
              <a:rPr lang="en-US" sz="2400" b="1" i="1" dirty="0">
                <a:solidFill>
                  <a:srgbClr val="0070C0"/>
                </a:solidFill>
                <a:latin typeface="TimesNewRomanPS-ItalicMT"/>
              </a:rPr>
              <a:t>b </a:t>
            </a:r>
            <a:r>
              <a:rPr lang="en-US" sz="2400" b="1" dirty="0" smtClean="0">
                <a:solidFill>
                  <a:srgbClr val="0070C0"/>
                </a:solidFill>
                <a:latin typeface="TimesNewRomanPSMT"/>
              </a:rPr>
              <a:t>is (</a:t>
            </a:r>
            <a:r>
              <a:rPr lang="en-US" sz="2400" b="1" i="1" dirty="0" smtClean="0">
                <a:solidFill>
                  <a:srgbClr val="0070C0"/>
                </a:solidFill>
                <a:latin typeface="TimesNewRomanPS-ItalicMT"/>
              </a:rPr>
              <a:t>a/b) </a:t>
            </a:r>
            <a:r>
              <a:rPr lang="en-US" sz="2400" b="1" dirty="0" smtClean="0">
                <a:solidFill>
                  <a:srgbClr val="0070C0"/>
                </a:solidFill>
                <a:latin typeface="TimesNewRomanPSMT"/>
              </a:rPr>
              <a:t>or </a:t>
            </a:r>
            <a:r>
              <a:rPr lang="en-US" sz="2400" b="1" i="1" dirty="0" smtClean="0">
                <a:solidFill>
                  <a:srgbClr val="0070C0"/>
                </a:solidFill>
                <a:latin typeface="TimesNewRomanPSMT"/>
              </a:rPr>
              <a:t>	</a:t>
            </a:r>
            <a:r>
              <a:rPr lang="en-US" sz="2400" b="1" i="1" dirty="0" smtClean="0">
                <a:solidFill>
                  <a:srgbClr val="0070C0"/>
                </a:solidFill>
                <a:latin typeface="TimesNewRomanPS-ItalicMT"/>
              </a:rPr>
              <a:t>a 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÷ </a:t>
            </a:r>
            <a:r>
              <a:rPr lang="en-US" sz="2400" b="1" i="1" dirty="0" smtClean="0">
                <a:solidFill>
                  <a:srgbClr val="0070C0"/>
                </a:solidFill>
                <a:latin typeface="TimesNewRomanPS-ItalicMT"/>
              </a:rPr>
              <a:t>b </a:t>
            </a:r>
            <a:r>
              <a:rPr lang="en-US" sz="2400" b="1" dirty="0" smtClean="0">
                <a:solidFill>
                  <a:srgbClr val="0070C0"/>
                </a:solidFill>
                <a:latin typeface="TimesNewRomanPSMT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is denoted by </a:t>
            </a:r>
            <a:r>
              <a:rPr lang="en-US" sz="2400" b="1" i="1" dirty="0">
                <a:solidFill>
                  <a:srgbClr val="0070C0"/>
                </a:solidFill>
                <a:latin typeface="TimesNewRomanPS-ItalicMT"/>
              </a:rPr>
              <a:t>a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:</a:t>
            </a:r>
            <a:r>
              <a:rPr lang="en-US" sz="2400" b="1" i="1" dirty="0">
                <a:solidFill>
                  <a:srgbClr val="0070C0"/>
                </a:solidFill>
                <a:latin typeface="TimesNewRomanPS-ItalicMT"/>
              </a:rPr>
              <a:t>b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. The two quantities that </a:t>
            </a:r>
            <a:r>
              <a:rPr lang="en-US" sz="2400" b="1" dirty="0" smtClean="0">
                <a:solidFill>
                  <a:srgbClr val="0070C0"/>
                </a:solidFill>
                <a:latin typeface="TimesNewRomanPSMT"/>
              </a:rPr>
              <a:t>are being compared 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are called </a:t>
            </a:r>
            <a:r>
              <a:rPr lang="en-US" sz="2400" b="1" i="1" dirty="0">
                <a:solidFill>
                  <a:srgbClr val="FF0000"/>
                </a:solidFill>
                <a:latin typeface="TimesNewRomanPS-ItalicMT"/>
              </a:rPr>
              <a:t>terms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. </a:t>
            </a:r>
            <a:endParaRPr lang="en-US" sz="2400" b="1" dirty="0" smtClean="0">
              <a:solidFill>
                <a:srgbClr val="0070C0"/>
              </a:solidFill>
              <a:latin typeface="TimesNewRomanPSMT"/>
            </a:endParaRPr>
          </a:p>
          <a:p>
            <a:r>
              <a:rPr lang="en-US" sz="2400" b="1" dirty="0" smtClean="0">
                <a:solidFill>
                  <a:srgbClr val="0070C0"/>
                </a:solidFill>
                <a:latin typeface="TimesNewRomanPSMT"/>
              </a:rPr>
              <a:t>The first 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is </a:t>
            </a:r>
            <a:r>
              <a:rPr lang="en-US" sz="2400" b="1" dirty="0" smtClean="0">
                <a:solidFill>
                  <a:srgbClr val="0070C0"/>
                </a:solidFill>
                <a:latin typeface="TimesNewRomanPSMT"/>
              </a:rPr>
              <a:t>called </a:t>
            </a:r>
            <a:r>
              <a:rPr lang="en-US" sz="2400" b="1" i="1" u="sng" dirty="0" smtClean="0">
                <a:solidFill>
                  <a:srgbClr val="FF0000"/>
                </a:solidFill>
                <a:latin typeface="TimesNewRomanPS-ItalicMT"/>
              </a:rPr>
              <a:t>antecedent</a:t>
            </a:r>
            <a:r>
              <a:rPr lang="en-US" sz="2400" b="1" i="1" dirty="0" smtClean="0">
                <a:solidFill>
                  <a:srgbClr val="0070C0"/>
                </a:solidFill>
                <a:latin typeface="TimesNewRomanPS-ItalicMT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TimesNewRomanPSMT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the second term is called </a:t>
            </a:r>
            <a:r>
              <a:rPr lang="en-US" sz="2400" b="1" i="1" u="sng" dirty="0" smtClean="0">
                <a:solidFill>
                  <a:srgbClr val="FF0000"/>
                </a:solidFill>
                <a:latin typeface="TimesNewRomanPS-ItalicMT"/>
              </a:rPr>
              <a:t>consequent</a:t>
            </a:r>
            <a:r>
              <a:rPr lang="en-US" sz="2400" b="1" u="sng" dirty="0" smtClean="0">
                <a:solidFill>
                  <a:srgbClr val="FF0000"/>
                </a:solidFill>
                <a:latin typeface="TimesNewRomanPSMT"/>
              </a:rPr>
              <a:t>. </a:t>
            </a:r>
          </a:p>
          <a:p>
            <a:r>
              <a:rPr lang="en-US" sz="2400" b="1" u="sng" dirty="0" smtClean="0">
                <a:solidFill>
                  <a:srgbClr val="FF0000"/>
                </a:solidFill>
                <a:latin typeface="TimesNewRomanPSMT"/>
              </a:rPr>
              <a:t>For </a:t>
            </a:r>
            <a:r>
              <a:rPr lang="en-US" sz="2400" b="1" u="sng" dirty="0">
                <a:solidFill>
                  <a:srgbClr val="FF0000"/>
                </a:solidFill>
                <a:latin typeface="TimesNewRomanPSMT"/>
              </a:rPr>
              <a:t>example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, the ratio 3:5 represents </a:t>
            </a:r>
            <a:r>
              <a:rPr lang="en-US" sz="2400" b="1" dirty="0" smtClean="0">
                <a:solidFill>
                  <a:srgbClr val="0070C0"/>
                </a:solidFill>
                <a:latin typeface="TimesNewRomanPSMT"/>
              </a:rPr>
              <a:t>(3/5)</a:t>
            </a:r>
            <a:endParaRPr lang="en-US" sz="2400" b="1" dirty="0">
              <a:solidFill>
                <a:srgbClr val="0070C0"/>
              </a:solidFill>
              <a:latin typeface="TimesNewRomanPSMT"/>
            </a:endParaRPr>
          </a:p>
          <a:p>
            <a:pPr marL="114300" indent="0"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TimesNewRomanPSMT"/>
              </a:rPr>
              <a:t>	with antecedent 3 </a:t>
            </a:r>
            <a:r>
              <a:rPr lang="en-US" sz="2400" b="1" dirty="0">
                <a:solidFill>
                  <a:srgbClr val="0070C0"/>
                </a:solidFill>
                <a:latin typeface="TimesNewRomanPSMT"/>
              </a:rPr>
              <a:t>and consequent 5.</a:t>
            </a:r>
            <a:endParaRPr lang="en-US" sz="2400" b="1" dirty="0" smtClean="0">
              <a:solidFill>
                <a:srgbClr val="0070C0"/>
              </a:solidFill>
              <a:latin typeface="TimesNewRomanPSMT"/>
            </a:endParaRPr>
          </a:p>
          <a:p>
            <a:pPr marL="114300" indent="0">
              <a:buNone/>
            </a:pPr>
            <a:endParaRPr lang="en-US" sz="2400" dirty="0" smtClean="0">
              <a:latin typeface="TimesNewRomanPSMT"/>
            </a:endParaRPr>
          </a:p>
          <a:p>
            <a:pPr marL="114300" indent="0">
              <a:buNone/>
            </a:pPr>
            <a:endParaRPr lang="en-US" sz="2400" dirty="0" smtClean="0">
              <a:latin typeface="TimesNewRomanPSMT"/>
            </a:endParaRPr>
          </a:p>
          <a:p>
            <a:pPr marL="114300" indent="0">
              <a:buNone/>
            </a:pPr>
            <a:endParaRPr lang="en-US" sz="2400" dirty="0">
              <a:latin typeface="TimesNewRomanPSMT"/>
            </a:endParaRP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2338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3505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mean proportional 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between </a:t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12.</a:t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362200"/>
            <a:ext cx="8229600" cy="4343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</a:p>
          <a:p>
            <a:pPr marL="114300" indent="0">
              <a:buNone/>
            </a:pPr>
            <a:endParaRPr lang="en-US" sz="2800" b="1" dirty="0" smtClean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14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24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34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44</a:t>
            </a:r>
            <a:r>
              <a:rPr lang="en-US" sz="2600" b="1" dirty="0">
                <a:solidFill>
                  <a:srgbClr val="FF0000"/>
                </a:solidFill>
              </a:rPr>
              <a:t>			</a:t>
            </a:r>
            <a:endParaRPr lang="en-US" sz="2600" i="1" dirty="0" smtClean="0">
              <a:solidFill>
                <a:srgbClr val="FF0000"/>
              </a:solidFill>
              <a:latin typeface="Cambria Math"/>
            </a:endParaRPr>
          </a:p>
          <a:p>
            <a:pPr marL="11430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NewRomanPSMT"/>
              </a:rPr>
              <a:t>		</a:t>
            </a:r>
            <a:endParaRPr lang="en-US" sz="2800" b="1" dirty="0">
              <a:solidFill>
                <a:srgbClr val="0070C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544742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option-b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/>
              </a:bodyPr>
              <a:lstStyle/>
              <a:p>
                <a:pPr marL="411480" lvl="1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latin typeface="TimesNewRomanPSMT"/>
                  </a:rPr>
                  <a:t>Let x be the mean proportional. </a:t>
                </a:r>
              </a:p>
              <a:p>
                <a:pPr marL="411480" lvl="1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latin typeface="TimesNewRomanPSMT"/>
                  </a:rPr>
                  <a:t>Then</a:t>
                </a:r>
                <a:r>
                  <a:rPr lang="en-US" sz="3200" b="1" dirty="0">
                    <a:solidFill>
                      <a:srgbClr val="0070C0"/>
                    </a:solidFill>
                    <a:latin typeface="TimesNewRomanPSMT"/>
                  </a:rPr>
                  <a:t>,</a:t>
                </a:r>
              </a:p>
              <a:p>
                <a:pPr marL="411480" lvl="1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latin typeface="TimesNewRomanPSMT"/>
                  </a:rPr>
                  <a:t>	48 :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latin typeface="TimesNewRomanPSMT"/>
                  </a:rPr>
                  <a:t>::</a:t>
                </a:r>
                <a:r>
                  <a:rPr lang="en-US" sz="32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dirty="0" smtClean="0">
                    <a:solidFill>
                      <a:srgbClr val="0070C0"/>
                    </a:solidFill>
                    <a:latin typeface="TimesNewRomanPSMT"/>
                  </a:rPr>
                  <a:t>: 12 </a:t>
                </a:r>
              </a:p>
              <a:p>
                <a:pPr marL="411480" lvl="1" indent="0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en-US" sz="3200" b="1" dirty="0" smtClean="0">
                    <a:solidFill>
                      <a:srgbClr val="0070C0"/>
                    </a:solidFill>
                    <a:latin typeface="TimesNewRomanPSMT"/>
                  </a:rPr>
                  <a:t>	or</a:t>
                </a:r>
                <a:endParaRPr lang="en-US" sz="32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en-US" sz="3200" b="1" dirty="0" smtClean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𝟒𝟖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𝒙</m:t>
                        </m:r>
                      </m:den>
                    </m:f>
                    <m:r>
                      <a:rPr lang="en-US" sz="3200" b="1" i="1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𝟏𝟐</m:t>
                        </m:r>
                      </m:den>
                    </m:f>
                  </m:oMath>
                </a14:m>
                <a:r>
                  <a:rPr lang="en-US" sz="3200" b="1" dirty="0">
                    <a:solidFill>
                      <a:srgbClr val="0070C0"/>
                    </a:solidFill>
                    <a:effectLst/>
                    <a:latin typeface="TimesNewRomanPSMT"/>
                  </a:rPr>
                  <a:t>.</a:t>
                </a:r>
              </a:p>
              <a:p>
                <a:pPr marL="411480" lvl="1" indent="0">
                  <a:buNone/>
                </a:pPr>
                <a:r>
                  <a:rPr lang="en-US" sz="3200" b="1" dirty="0">
                    <a:solidFill>
                      <a:srgbClr val="0070C0"/>
                    </a:solidFill>
                    <a:effectLst/>
                    <a:latin typeface="TimesNewRomanPSMT"/>
                  </a:rPr>
                  <a:t>∴</a:t>
                </a:r>
                <a:r>
                  <a:rPr lang="en-US" sz="3200" b="1" dirty="0" smtClean="0">
                    <a:solidFill>
                      <a:srgbClr val="0070C0"/>
                    </a:solidFill>
                    <a:effectLst/>
                    <a:latin typeface="TimesNewRomanPSMT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sz="32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32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𝟓𝟕𝟔</m:t>
                    </m:r>
                  </m:oMath>
                </a14:m>
                <a:endParaRPr lang="en-US" sz="3200" b="1" dirty="0">
                  <a:solidFill>
                    <a:srgbClr val="0070C0"/>
                  </a:solidFill>
                  <a:effectLst/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b="1" i="1" u="sng" smtClean="0">
                        <a:solidFill>
                          <a:srgbClr val="FF0000"/>
                        </a:solidFill>
                        <a:latin typeface="Cambria Math"/>
                      </a:rPr>
                      <m:t>𝒙</m:t>
                    </m:r>
                    <m:r>
                      <a:rPr lang="en-US" sz="3200" b="1" i="1" u="sng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b="1" u="sng" dirty="0" smtClean="0">
                    <a:solidFill>
                      <a:srgbClr val="FF0000"/>
                    </a:solidFill>
                    <a:effectLst/>
                    <a:latin typeface="TimesNewRomanPSMT"/>
                  </a:rPr>
                  <a:t>= 24.</a:t>
                </a:r>
                <a:endParaRPr lang="en-US" sz="3200" b="1" u="sng" dirty="0">
                  <a:solidFill>
                    <a:srgbClr val="FF0000"/>
                  </a:solidFill>
                  <a:effectLst/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2600" b="1" dirty="0">
                    <a:solidFill>
                      <a:srgbClr val="FF0000"/>
                    </a:solidFill>
                  </a:rPr>
                  <a:t>	</a:t>
                </a:r>
                <a:endParaRPr lang="en-US" sz="260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	</a:t>
                </a:r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t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68019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3505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 are in the ratio of 4:5 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the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 of these numbers is 27. Find the two numbers.</a:t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362200"/>
            <a:ext cx="8229600" cy="4343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</a:p>
          <a:p>
            <a:pPr marL="114300" indent="0">
              <a:buNone/>
            </a:pPr>
            <a:endParaRPr lang="en-US" sz="2800" b="1" dirty="0" smtClean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12,	15</a:t>
            </a:r>
          </a:p>
          <a:p>
            <a:pPr marL="925830" lvl="1" indent="-514350">
              <a:buAutoNum type="alphaLcParenBoth"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9</a:t>
            </a: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,	18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18,	9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15,	12</a:t>
            </a:r>
            <a:r>
              <a:rPr lang="en-US" sz="2600" b="1" dirty="0">
                <a:solidFill>
                  <a:srgbClr val="FF0000"/>
                </a:solidFill>
              </a:rPr>
              <a:t>			</a:t>
            </a:r>
            <a:endParaRPr lang="en-US" sz="2600" i="1" dirty="0" smtClean="0">
              <a:solidFill>
                <a:srgbClr val="FF0000"/>
              </a:solidFill>
              <a:latin typeface="Cambria Math"/>
            </a:endParaRPr>
          </a:p>
          <a:p>
            <a:pPr marL="11430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NewRomanPSMT"/>
              </a:rPr>
              <a:t>		</a:t>
            </a:r>
            <a:endParaRPr lang="en-US" sz="2800" b="1" dirty="0">
              <a:solidFill>
                <a:srgbClr val="0070C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420407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option-a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 fontScale="92500" lnSpcReduction="20000"/>
              </a:bodyPr>
              <a:lstStyle/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Here, a = 4, b = 5 and x = 27.</a:t>
                </a:r>
              </a:p>
              <a:p>
                <a:pPr marL="411480" lvl="1" indent="0">
                  <a:buNone/>
                </a:pP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∴ The </a:t>
                </a: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first </a:t>
                </a: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number </a:t>
                </a: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14:m>
                  <m:oMath xmlns:m="http://schemas.openxmlformats.org/officeDocument/2006/math">
                    <m:r>
                      <a:rPr lang="en-US" sz="3500" b="1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𝒂𝒙</m:t>
                        </m:r>
                      </m:num>
                      <m:den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</m:oMath>
                </a14:m>
                <a:endParaRPr lang="en-US" sz="3500" b="1" dirty="0" smtClean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3500" b="1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m:rPr>
                            <m:nor/>
                          </m:rPr>
                          <a:rPr lang="en-US" sz="35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3500" b="1" dirty="0" smtClean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35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 </m:t>
                        </m:r>
                        <m:r>
                          <a:rPr lang="en-US" sz="35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𝟐𝟕</m:t>
                        </m:r>
                      </m:num>
                      <m:den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endParaRPr lang="en-US" sz="35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	</a:t>
                </a:r>
                <a:r>
                  <a:rPr lang="en-US" sz="3500" b="1" u="sng" dirty="0" smtClean="0">
                    <a:solidFill>
                      <a:srgbClr val="FF0000"/>
                    </a:solidFill>
                    <a:latin typeface="TimesNewRomanPSMT"/>
                  </a:rPr>
                  <a:t>	= 12</a:t>
                </a:r>
                <a:endParaRPr lang="en-US" sz="3500" b="1" u="sng" dirty="0">
                  <a:solidFill>
                    <a:srgbClr val="FF000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and, the second number </a:t>
                </a: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14:m>
                  <m:oMath xmlns:m="http://schemas.openxmlformats.org/officeDocument/2006/math">
                    <m:r>
                      <a:rPr lang="en-US" sz="35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</m:oMath>
                </a14:m>
                <a:endParaRPr lang="en-US" sz="35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			</a:t>
                </a: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35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5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sz="35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35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35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 </m:t>
                        </m:r>
                        <m:r>
                          <a:rPr lang="en-US" sz="35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𝟐𝟕</m:t>
                        </m:r>
                      </m:num>
                      <m:den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</m:oMath>
                </a14:m>
                <a:endParaRPr lang="en-US" sz="35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endParaRPr lang="en-US" sz="35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		</a:t>
                </a:r>
                <a:r>
                  <a:rPr lang="en-US" sz="3500" b="1" u="sng" dirty="0" smtClean="0">
                    <a:solidFill>
                      <a:srgbClr val="FF0000"/>
                    </a:solidFill>
                    <a:latin typeface="TimesNewRomanPSMT"/>
                  </a:rPr>
                  <a:t>	= </a:t>
                </a:r>
                <a:r>
                  <a:rPr lang="en-US" sz="3500" b="1" u="sng" dirty="0">
                    <a:solidFill>
                      <a:srgbClr val="FF0000"/>
                    </a:solidFill>
                    <a:latin typeface="TimesNewRomanPSMT"/>
                  </a:rPr>
                  <a:t>15.</a:t>
                </a:r>
                <a:r>
                  <a:rPr lang="en-US" sz="3500" b="1" u="sng" dirty="0" smtClean="0">
                    <a:solidFill>
                      <a:srgbClr val="FF0000"/>
                    </a:solidFill>
                  </a:rPr>
                  <a:t>	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	</a:t>
                </a:r>
                <a:r>
                  <a:rPr lang="en-US" sz="2600" b="1" dirty="0">
                    <a:solidFill>
                      <a:srgbClr val="FF0000"/>
                    </a:solidFill>
                  </a:rPr>
                  <a:t>	</a:t>
                </a:r>
                <a:endParaRPr lang="en-US" sz="260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	</a:t>
                </a:r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t="-2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776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3505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4.Three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 are in the ratio of 3:4:8 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the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 of these numbers is 975. Find the three numbers.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362200"/>
            <a:ext cx="8229600" cy="4343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</a:p>
          <a:p>
            <a:pPr marL="114300" indent="0">
              <a:buNone/>
            </a:pPr>
            <a:endParaRPr lang="en-US" sz="2800" b="1" dirty="0" smtClean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195,	260, 520 </a:t>
            </a:r>
            <a:endParaRPr lang="en-US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205,	270, 530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200,	265, 525</a:t>
            </a:r>
          </a:p>
          <a:p>
            <a:pPr marL="925830" lvl="1" indent="-514350">
              <a:buAutoNum type="alphaLcParenBoth"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None of these. </a:t>
            </a:r>
            <a:r>
              <a:rPr lang="en-US" sz="2600" b="1" dirty="0">
                <a:solidFill>
                  <a:srgbClr val="FF0000"/>
                </a:solidFill>
              </a:rPr>
              <a:t>		</a:t>
            </a:r>
            <a:endParaRPr lang="en-US" sz="2600" i="1" dirty="0" smtClean="0">
              <a:solidFill>
                <a:srgbClr val="FF0000"/>
              </a:solidFill>
              <a:latin typeface="Cambria Math"/>
            </a:endParaRPr>
          </a:p>
          <a:p>
            <a:pPr marL="11430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NewRomanPSMT"/>
              </a:rPr>
              <a:t>		</a:t>
            </a:r>
            <a:endParaRPr lang="en-US" sz="2800" b="1" dirty="0">
              <a:solidFill>
                <a:srgbClr val="0070C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1481926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option-a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 fontScale="70000" lnSpcReduction="20000"/>
              </a:bodyPr>
              <a:lstStyle/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Here, a = 3, b = 4, c = 8 and x = 975.</a:t>
                </a:r>
              </a:p>
              <a:p>
                <a:pPr marL="411480" lvl="1" indent="0">
                  <a:buNone/>
                </a:pP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∴ The </a:t>
                </a: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first number	</a:t>
                </a:r>
                <a14:m>
                  <m:oMath xmlns:m="http://schemas.openxmlformats.org/officeDocument/2006/math">
                    <m:r>
                      <a:rPr lang="en-US" sz="35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𝒂𝒙</m:t>
                        </m:r>
                      </m:num>
                      <m:den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den>
                    </m:f>
                  </m:oMath>
                </a14:m>
                <a:endParaRPr lang="en-US" sz="35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35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5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sz="35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35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35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 </m:t>
                        </m:r>
                        <m:r>
                          <a:rPr lang="en-US" sz="35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  <m:r>
                          <a:rPr lang="en-US" sz="35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sz="35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sz="35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endParaRPr lang="en-US" sz="35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	</a:t>
                </a:r>
                <a:r>
                  <a:rPr lang="en-US" sz="3500" b="1" u="sng" dirty="0" smtClean="0">
                    <a:solidFill>
                      <a:srgbClr val="FF0000"/>
                    </a:solidFill>
                    <a:latin typeface="TimesNewRomanPSMT"/>
                  </a:rPr>
                  <a:t>= </a:t>
                </a:r>
                <a:r>
                  <a:rPr lang="en-US" sz="3500" b="1" u="sng" dirty="0">
                    <a:solidFill>
                      <a:srgbClr val="FF0000"/>
                    </a:solidFill>
                    <a:latin typeface="TimesNewRomanPSMT"/>
                  </a:rPr>
                  <a:t>195.</a:t>
                </a:r>
              </a:p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The </a:t>
                </a: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second number </a:t>
                </a: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</a:t>
                </a:r>
                <a:r>
                  <a:rPr lang="en-US" sz="35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den>
                    </m:f>
                  </m:oMath>
                </a14:m>
                <a:endParaRPr lang="en-US" sz="35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		</a:t>
                </a:r>
                <a:r>
                  <a:rPr lang="en-US" sz="3500" b="1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5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5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n-US" sz="35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35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35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 </m:t>
                        </m:r>
                        <m:r>
                          <a:rPr lang="en-US" sz="35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  <m:r>
                          <a:rPr lang="en-US" sz="35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  <m:r>
                          <a:rPr lang="en-US" sz="35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sz="35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endParaRPr lang="en-US" sz="35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		</a:t>
                </a:r>
                <a:r>
                  <a:rPr lang="en-US" sz="3500" b="1" u="sng" dirty="0" smtClean="0">
                    <a:solidFill>
                      <a:srgbClr val="FF0000"/>
                    </a:solidFill>
                    <a:latin typeface="TimesNewRomanPSMT"/>
                  </a:rPr>
                  <a:t> = </a:t>
                </a:r>
                <a:r>
                  <a:rPr lang="en-US" sz="3500" b="1" u="sng" dirty="0">
                    <a:solidFill>
                      <a:srgbClr val="FF0000"/>
                    </a:solidFill>
                    <a:latin typeface="TimesNewRomanPSMT"/>
                  </a:rPr>
                  <a:t>260	</a:t>
                </a:r>
              </a:p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and</a:t>
                </a: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, the third number </a:t>
                </a: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5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den>
                    </m:f>
                  </m:oMath>
                </a14:m>
                <a:endParaRPr lang="en-US" sz="35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			</a:t>
                </a:r>
                <a14:m>
                  <m:oMath xmlns:m="http://schemas.openxmlformats.org/officeDocument/2006/math">
                    <m:r>
                      <a:rPr lang="en-US" sz="35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5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8</m:t>
                        </m:r>
                        <m:r>
                          <m:rPr>
                            <m:nor/>
                          </m:rPr>
                          <a:rPr lang="en-US" sz="35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35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35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 </m:t>
                        </m:r>
                        <m:r>
                          <a:rPr lang="en-US" sz="35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𝟗𝟕𝟓</m:t>
                        </m:r>
                      </m:num>
                      <m:den>
                        <m:r>
                          <a:rPr lang="en-US" sz="35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</m:oMath>
                </a14:m>
                <a:endParaRPr lang="en-US" sz="35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			</a:t>
                </a:r>
                <a:r>
                  <a:rPr lang="en-US" sz="3500" b="1" u="sng" dirty="0" smtClean="0">
                    <a:solidFill>
                      <a:srgbClr val="FF0000"/>
                    </a:solidFill>
                    <a:latin typeface="TimesNewRomanPSMT"/>
                  </a:rPr>
                  <a:t>= </a:t>
                </a:r>
                <a:r>
                  <a:rPr lang="en-US" sz="3500" b="1" u="sng" dirty="0">
                    <a:solidFill>
                      <a:srgbClr val="FF0000"/>
                    </a:solidFill>
                    <a:latin typeface="TimesNewRomanPSMT"/>
                  </a:rPr>
                  <a:t>520.</a:t>
                </a:r>
              </a:p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		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	</a:t>
                </a:r>
                <a:r>
                  <a:rPr lang="en-US" sz="2600" b="1" dirty="0">
                    <a:solidFill>
                      <a:srgbClr val="FF0000"/>
                    </a:solidFill>
                  </a:rPr>
                  <a:t>	</a:t>
                </a:r>
                <a:endParaRPr lang="en-US" sz="260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	</a:t>
                </a:r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t="-2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779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3505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numbers are in the ratio of 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4:5. If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difference between these numbers is 24, then 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the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numbers.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429000"/>
            <a:ext cx="8229600" cy="32766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</a:p>
          <a:p>
            <a:pPr marL="114300" indent="0">
              <a:buNone/>
            </a:pPr>
            <a:endParaRPr lang="en-US" sz="2800" b="1" dirty="0" smtClean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116,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	</a:t>
            </a: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140 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100,	124 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96,	120</a:t>
            </a:r>
          </a:p>
          <a:p>
            <a:pPr marL="925830" lvl="1" indent="-514350">
              <a:buAutoNum type="alphaLcParenBoth"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None </a:t>
            </a: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of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these. </a:t>
            </a:r>
            <a:r>
              <a:rPr lang="en-US" sz="2600" b="1" dirty="0">
                <a:solidFill>
                  <a:srgbClr val="FF0000"/>
                </a:solidFill>
              </a:rPr>
              <a:t>		</a:t>
            </a:r>
            <a:endParaRPr lang="en-US" sz="2600" i="1" dirty="0" smtClean="0">
              <a:solidFill>
                <a:srgbClr val="FF0000"/>
              </a:solidFill>
              <a:latin typeface="Cambria Math"/>
            </a:endParaRPr>
          </a:p>
          <a:p>
            <a:pPr marL="11430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NewRomanPSMT"/>
              </a:rPr>
              <a:t>		</a:t>
            </a:r>
            <a:endParaRPr lang="en-US" sz="2800" b="1" dirty="0">
              <a:solidFill>
                <a:srgbClr val="0070C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832425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option-c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 fontScale="92500" lnSpcReduction="20000"/>
              </a:bodyPr>
              <a:lstStyle/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Here, a = 4, b = 5 and x = 24.</a:t>
                </a:r>
              </a:p>
              <a:p>
                <a:pPr marL="411480" lvl="1" indent="0">
                  <a:buNone/>
                </a:pP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∴ The </a:t>
                </a: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first </a:t>
                </a: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number </a:t>
                </a: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14:m>
                  <m:oMath xmlns:m="http://schemas.openxmlformats.org/officeDocument/2006/math">
                    <m:r>
                      <a:rPr lang="en-US" sz="3500" b="1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𝒂𝒙</m:t>
                        </m:r>
                      </m:num>
                      <m:den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3500" b="1" dirty="0" smtClean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		</a:t>
                </a:r>
                <a14:m>
                  <m:oMath xmlns:m="http://schemas.openxmlformats.org/officeDocument/2006/math">
                    <m:r>
                      <a:rPr lang="en-US" sz="3500" b="1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m:rPr>
                            <m:nor/>
                          </m:rPr>
                          <a:rPr lang="en-US" sz="35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3500" b="1" dirty="0" smtClean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35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 </m:t>
                        </m:r>
                        <m:r>
                          <a:rPr lang="en-US" sz="35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𝟐𝟒</m:t>
                        </m:r>
                      </m:num>
                      <m:den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sz="35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	</a:t>
                </a:r>
                <a:r>
                  <a:rPr lang="en-US" sz="3500" b="1" u="sng" dirty="0" smtClean="0">
                    <a:solidFill>
                      <a:srgbClr val="FF0000"/>
                    </a:solidFill>
                    <a:latin typeface="TimesNewRomanPSMT"/>
                  </a:rPr>
                  <a:t>	= 96</a:t>
                </a:r>
                <a:endParaRPr lang="en-US" sz="3500" b="1" u="sng" dirty="0">
                  <a:solidFill>
                    <a:srgbClr val="FF000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and, the second number </a:t>
                </a: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14:m>
                  <m:oMath xmlns:m="http://schemas.openxmlformats.org/officeDocument/2006/math">
                    <m:r>
                      <a:rPr lang="en-US" sz="35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5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num>
                      <m:den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endParaRPr lang="en-US" sz="35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			</a:t>
                </a: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35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5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5</m:t>
                        </m:r>
                        <m:r>
                          <m:rPr>
                            <m:nor/>
                          </m:rPr>
                          <a:rPr lang="en-US" sz="35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35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35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 </m:t>
                        </m:r>
                        <m:r>
                          <a:rPr lang="en-US" sz="3500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  <m:r>
                          <a:rPr lang="en-US" sz="3500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5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sz="35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endParaRPr lang="en-US" sz="35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		</a:t>
                </a:r>
                <a:r>
                  <a:rPr lang="en-US" sz="3500" b="1" u="sng" dirty="0" smtClean="0">
                    <a:solidFill>
                      <a:srgbClr val="FF0000"/>
                    </a:solidFill>
                    <a:latin typeface="TimesNewRomanPSMT"/>
                  </a:rPr>
                  <a:t>	= 120.</a:t>
                </a:r>
                <a:r>
                  <a:rPr lang="en-US" sz="3500" b="1" u="sng" dirty="0" smtClean="0">
                    <a:solidFill>
                      <a:srgbClr val="FF0000"/>
                    </a:solidFill>
                  </a:rPr>
                  <a:t>	</a:t>
                </a:r>
                <a:r>
                  <a:rPr lang="en-US" sz="3200" b="1" dirty="0" smtClean="0">
                    <a:solidFill>
                      <a:srgbClr val="0070C0"/>
                    </a:solidFill>
                  </a:rPr>
                  <a:t>	</a:t>
                </a:r>
                <a:r>
                  <a:rPr lang="en-US" sz="2600" b="1" dirty="0">
                    <a:solidFill>
                      <a:srgbClr val="FF0000"/>
                    </a:solidFill>
                  </a:rPr>
                  <a:t>	</a:t>
                </a:r>
                <a:endParaRPr lang="en-US" sz="260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	</a:t>
                </a:r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t="-2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5356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2743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A:B = 3:4 and B:C = 8:9, 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A:B:C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429000"/>
            <a:ext cx="8229600" cy="32766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</a:p>
          <a:p>
            <a:pPr marL="114300" indent="0">
              <a:buNone/>
            </a:pPr>
            <a:endParaRPr lang="en-US" sz="2800" b="1" dirty="0" smtClean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pt-BR" sz="3200" b="1" dirty="0">
                <a:solidFill>
                  <a:srgbClr val="0070C0"/>
                </a:solidFill>
                <a:latin typeface="TimesNewRomanPSMT"/>
              </a:rPr>
              <a:t>4</a:t>
            </a:r>
            <a:r>
              <a:rPr lang="pt-BR" sz="3200" b="1" dirty="0" smtClean="0">
                <a:solidFill>
                  <a:srgbClr val="0070C0"/>
                </a:solidFill>
                <a:latin typeface="TimesNewRomanPSMT"/>
              </a:rPr>
              <a:t> </a:t>
            </a:r>
            <a:r>
              <a:rPr lang="pt-BR" sz="3200" b="1" dirty="0">
                <a:solidFill>
                  <a:srgbClr val="0070C0"/>
                </a:solidFill>
                <a:latin typeface="TimesNewRomanPSMT"/>
              </a:rPr>
              <a:t>: </a:t>
            </a:r>
            <a:r>
              <a:rPr lang="pt-BR" sz="3200" b="1" dirty="0" smtClean="0">
                <a:solidFill>
                  <a:srgbClr val="0070C0"/>
                </a:solidFill>
                <a:latin typeface="TimesNewRomanPSMT"/>
              </a:rPr>
              <a:t>6 </a:t>
            </a:r>
            <a:r>
              <a:rPr lang="pt-BR" sz="3200" b="1" dirty="0">
                <a:solidFill>
                  <a:srgbClr val="0070C0"/>
                </a:solidFill>
                <a:latin typeface="TimesNewRomanPSMT"/>
              </a:rPr>
              <a:t>: </a:t>
            </a:r>
            <a:r>
              <a:rPr lang="pt-BR" sz="3200" b="1" dirty="0" smtClean="0">
                <a:solidFill>
                  <a:srgbClr val="0070C0"/>
                </a:solidFill>
                <a:latin typeface="TimesNewRomanPSMT"/>
              </a:rPr>
              <a:t>8 </a:t>
            </a:r>
            <a:endParaRPr lang="pt-BR" sz="3200" b="1" dirty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pt-BR" sz="3200" b="1" dirty="0" smtClean="0">
                <a:solidFill>
                  <a:srgbClr val="0070C0"/>
                </a:solidFill>
                <a:latin typeface="TimesNewRomanPSMT"/>
              </a:rPr>
              <a:t>6 </a:t>
            </a:r>
            <a:r>
              <a:rPr lang="pt-BR" sz="3200" b="1" dirty="0">
                <a:solidFill>
                  <a:srgbClr val="0070C0"/>
                </a:solidFill>
                <a:latin typeface="TimesNewRomanPSMT"/>
              </a:rPr>
              <a:t>: 8 : 9 </a:t>
            </a:r>
            <a:endParaRPr lang="pt-BR" sz="3200" b="1" dirty="0" smtClean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pt-BR" sz="3200" b="1" dirty="0">
                <a:solidFill>
                  <a:srgbClr val="0070C0"/>
                </a:solidFill>
                <a:latin typeface="TimesNewRomanPSMT"/>
              </a:rPr>
              <a:t>5</a:t>
            </a:r>
            <a:r>
              <a:rPr lang="pt-BR" sz="3200" b="1" dirty="0" smtClean="0">
                <a:solidFill>
                  <a:srgbClr val="0070C0"/>
                </a:solidFill>
                <a:latin typeface="TimesNewRomanPSMT"/>
              </a:rPr>
              <a:t> </a:t>
            </a:r>
            <a:r>
              <a:rPr lang="pt-BR" sz="3200" b="1" dirty="0">
                <a:solidFill>
                  <a:srgbClr val="0070C0"/>
                </a:solidFill>
                <a:latin typeface="TimesNewRomanPSMT"/>
              </a:rPr>
              <a:t>: </a:t>
            </a:r>
            <a:r>
              <a:rPr lang="pt-BR" sz="3200" b="1" dirty="0" smtClean="0">
                <a:solidFill>
                  <a:srgbClr val="0070C0"/>
                </a:solidFill>
                <a:latin typeface="TimesNewRomanPSMT"/>
              </a:rPr>
              <a:t>6 </a:t>
            </a:r>
            <a:r>
              <a:rPr lang="pt-BR" sz="3200" b="1" dirty="0">
                <a:solidFill>
                  <a:srgbClr val="0070C0"/>
                </a:solidFill>
                <a:latin typeface="TimesNewRomanPSMT"/>
              </a:rPr>
              <a:t>: 9 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None of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these. </a:t>
            </a:r>
            <a:r>
              <a:rPr lang="en-US" sz="2600" b="1" dirty="0">
                <a:solidFill>
                  <a:srgbClr val="FF0000"/>
                </a:solidFill>
              </a:rPr>
              <a:t>		</a:t>
            </a:r>
            <a:endParaRPr lang="en-US" sz="2600" i="1" dirty="0" smtClean="0">
              <a:solidFill>
                <a:srgbClr val="FF0000"/>
              </a:solidFill>
              <a:latin typeface="Cambria Math"/>
            </a:endParaRPr>
          </a:p>
          <a:p>
            <a:pPr marL="11430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NewRomanPSMT"/>
              </a:rPr>
              <a:t>		</a:t>
            </a:r>
            <a:endParaRPr lang="en-US" sz="2800" b="1" dirty="0">
              <a:solidFill>
                <a:srgbClr val="0070C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659889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option-b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pt-BR" sz="3500" b="1" dirty="0" smtClean="0">
                    <a:solidFill>
                      <a:srgbClr val="0070C0"/>
                    </a:solidFill>
                    <a:latin typeface="TimesNewRomanPSMT"/>
                  </a:rPr>
                  <a:t>Here,</a:t>
                </a:r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 </a:t>
                </a:r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 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 and </a:t>
                </a:r>
              </a:p>
              <a:p>
                <a:pPr marL="114300" indent="0">
                  <a:buNone/>
                </a:pPr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𝟖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𝟗</m:t>
                    </m:r>
                  </m:oMath>
                </a14:m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 , </a:t>
                </a:r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/>
                </a:r>
                <a:b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</a:br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then, wkt,</a:t>
                </a:r>
                <a:endParaRPr lang="pt-BR" sz="28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	a:b:c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 ):(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):(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  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)</a:t>
                </a:r>
                <a:r>
                  <a:rPr lang="pt-BR" sz="3500" b="1" dirty="0">
                    <a:solidFill>
                      <a:srgbClr val="0070C0"/>
                    </a:solidFill>
                    <a:latin typeface="TimesNewRomanPSMT"/>
                  </a:rPr>
                  <a:t> </a:t>
                </a:r>
                <a:endParaRPr lang="pt-BR" sz="3500" b="1" dirty="0" smtClean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pt-BR" sz="35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pt-BR" sz="3500" b="1" dirty="0" smtClean="0">
                    <a:solidFill>
                      <a:srgbClr val="0070C0"/>
                    </a:solidFill>
                    <a:latin typeface="TimesNewRomanPSMT"/>
                  </a:rPr>
                  <a:t>	= </a:t>
                </a:r>
                <a:r>
                  <a:rPr lang="pt-BR" sz="3500" b="1" dirty="0">
                    <a:solidFill>
                      <a:srgbClr val="0070C0"/>
                    </a:solidFill>
                    <a:latin typeface="TimesNewRomanPSMT"/>
                  </a:rPr>
                  <a:t>(3 × 8</a:t>
                </a:r>
                <a:r>
                  <a:rPr lang="pt-BR" sz="3500" b="1" dirty="0" smtClean="0">
                    <a:solidFill>
                      <a:srgbClr val="0070C0"/>
                    </a:solidFill>
                    <a:latin typeface="TimesNewRomanPSMT"/>
                  </a:rPr>
                  <a:t>) : (</a:t>
                </a:r>
                <a:r>
                  <a:rPr lang="pt-BR" sz="3500" b="1" dirty="0">
                    <a:solidFill>
                      <a:srgbClr val="0070C0"/>
                    </a:solidFill>
                    <a:latin typeface="TimesNewRomanPSMT"/>
                  </a:rPr>
                  <a:t>4 × 8</a:t>
                </a:r>
                <a:r>
                  <a:rPr lang="pt-BR" sz="3500" b="1" dirty="0" smtClean="0">
                    <a:solidFill>
                      <a:srgbClr val="0070C0"/>
                    </a:solidFill>
                    <a:latin typeface="TimesNewRomanPSMT"/>
                  </a:rPr>
                  <a:t>) : (</a:t>
                </a:r>
                <a:r>
                  <a:rPr lang="pt-BR" sz="3500" b="1" dirty="0">
                    <a:solidFill>
                      <a:srgbClr val="0070C0"/>
                    </a:solidFill>
                    <a:latin typeface="TimesNewRomanPSMT"/>
                  </a:rPr>
                  <a:t>4 × 9)</a:t>
                </a:r>
              </a:p>
              <a:p>
                <a:pPr marL="411480" lvl="1" indent="0">
                  <a:buNone/>
                </a:pPr>
                <a:r>
                  <a:rPr lang="pt-BR" sz="3500" b="1" dirty="0" smtClean="0">
                    <a:solidFill>
                      <a:srgbClr val="0070C0"/>
                    </a:solidFill>
                    <a:latin typeface="TimesNewRomanPSMT"/>
                  </a:rPr>
                  <a:t>		= 24 : 32 : 36 </a:t>
                </a:r>
              </a:p>
              <a:p>
                <a:pPr marL="411480" lvl="1" indent="0">
                  <a:buNone/>
                </a:pPr>
                <a:r>
                  <a:rPr lang="pt-BR" sz="35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pt-BR" sz="3500" b="1" dirty="0" smtClean="0">
                    <a:solidFill>
                      <a:srgbClr val="0070C0"/>
                    </a:solidFill>
                    <a:latin typeface="TimesNewRomanPSMT"/>
                  </a:rPr>
                  <a:t>	or</a:t>
                </a:r>
                <a:r>
                  <a:rPr lang="pt-BR" sz="3500" b="1" dirty="0">
                    <a:solidFill>
                      <a:srgbClr val="0070C0"/>
                    </a:solidFill>
                    <a:latin typeface="TimesNewRomanPSMT"/>
                  </a:rPr>
                  <a:t>, </a:t>
                </a:r>
                <a:r>
                  <a:rPr lang="pt-BR" sz="3500" b="1" dirty="0" smtClean="0">
                    <a:solidFill>
                      <a:srgbClr val="0070C0"/>
                    </a:solidFill>
                    <a:latin typeface="TimesNewRomanPSMT"/>
                  </a:rPr>
                  <a:t>		</a:t>
                </a:r>
              </a:p>
              <a:p>
                <a:pPr marL="411480" lvl="1" indent="0">
                  <a:buNone/>
                </a:pPr>
                <a:r>
                  <a:rPr lang="pt-BR" sz="35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pt-BR" sz="3500" b="1" dirty="0" smtClean="0">
                    <a:solidFill>
                      <a:srgbClr val="0070C0"/>
                    </a:solidFill>
                    <a:latin typeface="TimesNewRomanPSMT"/>
                  </a:rPr>
                  <a:t>	= 6 : 8 : 9</a:t>
                </a:r>
                <a:r>
                  <a:rPr lang="pt-BR" sz="3500" b="1" dirty="0">
                    <a:solidFill>
                      <a:srgbClr val="0070C0"/>
                    </a:solidFill>
                    <a:latin typeface="TimesNewRomanPSMT"/>
                  </a:rPr>
                  <a:t>.</a:t>
                </a:r>
                <a:endParaRPr lang="en-US" sz="35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411480" lvl="1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	</a:t>
                </a:r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l="-808" t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49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Ratio - </a:t>
            </a:r>
            <a:r>
              <a:rPr lang="en-US" sz="4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Notes</a:t>
            </a: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1. 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NewRomanPSMT"/>
                  </a:rPr>
                  <a:t>A ratio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is a number in order to find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the ratio of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two quantities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and they must be expressed in the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same units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.</a:t>
                </a:r>
              </a:p>
              <a:p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2. </a:t>
                </a:r>
                <a:r>
                  <a:rPr lang="en-US" sz="2800" b="1" dirty="0">
                    <a:solidFill>
                      <a:srgbClr val="FF0000"/>
                    </a:solidFill>
                    <a:latin typeface="TimesNewRomanPSMT"/>
                  </a:rPr>
                  <a:t>A ratio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does not change, if both of its terms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are multiplied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or divided by the same number. </a:t>
                </a:r>
                <a:endParaRPr lang="en-US" sz="2800" b="1" dirty="0" smtClean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Thus,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  <m:r>
                      <a:rPr lang="en-US" sz="2800" b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den>
                    </m:f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    etc.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t="-832" r="-2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391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2743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A:B = 2:3, B:C = 4:5 and 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C:D = 6:7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A:D.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429000"/>
            <a:ext cx="8229600" cy="327660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</a:p>
          <a:p>
            <a:pPr marL="114300" indent="0">
              <a:buNone/>
            </a:pPr>
            <a:endParaRPr lang="en-US" sz="2800" b="1" dirty="0" smtClean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>
                <a:solidFill>
                  <a:srgbClr val="0070C0"/>
                </a:solidFill>
                <a:latin typeface="TimesNewRomanPSMT"/>
              </a:rPr>
              <a:t>16 : </a:t>
            </a:r>
            <a:r>
              <a:rPr lang="en-US" sz="3200" b="1" dirty="0" smtClean="0">
                <a:solidFill>
                  <a:srgbClr val="0070C0"/>
                </a:solidFill>
                <a:latin typeface="TimesNewRomanPSMT"/>
              </a:rPr>
              <a:t>35  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latin typeface="TimesNewRomanPSMT"/>
              </a:rPr>
              <a:t>24 </a:t>
            </a:r>
            <a:r>
              <a:rPr lang="en-US" sz="3200" b="1" dirty="0">
                <a:solidFill>
                  <a:srgbClr val="0070C0"/>
                </a:solidFill>
                <a:latin typeface="TimesNewRomanPSMT"/>
              </a:rPr>
              <a:t>: 35 </a:t>
            </a:r>
          </a:p>
          <a:p>
            <a:pPr marL="925830" lvl="1" indent="-514350">
              <a:buAutoNum type="alphaLcParenBoth"/>
            </a:pPr>
            <a:r>
              <a:rPr lang="en-US" sz="3200" b="1" dirty="0">
                <a:solidFill>
                  <a:srgbClr val="0070C0"/>
                </a:solidFill>
                <a:latin typeface="TimesNewRomanPSMT"/>
              </a:rPr>
              <a:t>24 : 30 </a:t>
            </a:r>
            <a:endParaRPr lang="en-US" sz="3200" b="1" dirty="0" smtClean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>
                <a:solidFill>
                  <a:srgbClr val="0070C0"/>
                </a:solidFill>
                <a:latin typeface="TimesNewRomanPSMT"/>
              </a:rPr>
              <a:t>16 : </a:t>
            </a:r>
            <a:r>
              <a:rPr lang="en-US" sz="3200" b="1" dirty="0" smtClean="0">
                <a:solidFill>
                  <a:srgbClr val="0070C0"/>
                </a:solidFill>
                <a:latin typeface="TimesNewRomanPSMT"/>
              </a:rPr>
              <a:t>30 </a:t>
            </a: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</a:t>
            </a:r>
            <a:r>
              <a:rPr lang="en-US" sz="2600" b="1" dirty="0">
                <a:solidFill>
                  <a:srgbClr val="FF0000"/>
                </a:solidFill>
              </a:rPr>
              <a:t>		</a:t>
            </a:r>
            <a:endParaRPr lang="en-US" sz="2600" i="1" dirty="0" smtClean="0">
              <a:solidFill>
                <a:srgbClr val="FF0000"/>
              </a:solidFill>
              <a:latin typeface="Cambria Math"/>
            </a:endParaRPr>
          </a:p>
          <a:p>
            <a:pPr marL="11430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NewRomanPSMT"/>
              </a:rPr>
              <a:t>		</a:t>
            </a:r>
            <a:endParaRPr lang="en-US" sz="2800" b="1" dirty="0">
              <a:solidFill>
                <a:srgbClr val="0070C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11535542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solution: option-a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pt-BR" sz="3500" b="1" dirty="0" smtClean="0">
                    <a:solidFill>
                      <a:srgbClr val="0070C0"/>
                    </a:solidFill>
                    <a:latin typeface="TimesNewRomanPSMT"/>
                  </a:rPr>
                  <a:t>Here,</a:t>
                </a:r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 </a:t>
                </a:r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 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</m:t>
                    </m:r>
                  </m:oMath>
                </a14:m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,</a:t>
                </a:r>
                <a:endParaRPr lang="pt-BR" sz="28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𝟒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 5 and</a:t>
                </a:r>
              </a:p>
              <a:p>
                <a:pPr marL="114300" indent="0">
                  <a:buNone/>
                </a:pPr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  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pt-BR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7  </a:t>
                </a:r>
                <a:r>
                  <a:rPr lang="pt-BR" sz="28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pt-BR" sz="2800" b="1" dirty="0" smtClean="0">
                    <a:solidFill>
                      <a:srgbClr val="0070C0"/>
                    </a:solidFill>
                    <a:latin typeface="TimesNewRomanPSMT"/>
                  </a:rPr>
                  <a:t>then, wkt,</a:t>
                </a:r>
                <a:r>
                  <a:rPr lang="pt-BR" sz="2800" b="1" dirty="0">
                    <a:solidFill>
                      <a:srgbClr val="0070C0"/>
                    </a:solidFill>
                  </a:rPr>
                  <a:t> </a:t>
                </a:r>
                <a:endParaRPr lang="pt-BR" sz="2800" b="1" dirty="0" smtClean="0">
                  <a:solidFill>
                    <a:srgbClr val="0070C0"/>
                  </a:solidFill>
                </a:endParaRPr>
              </a:p>
              <a:p>
                <a:pPr marL="114300" indent="0">
                  <a:buNone/>
                </a:pPr>
                <a:r>
                  <a:rPr lang="pt-BR" sz="2800" b="1" dirty="0" smtClean="0">
                    <a:solidFill>
                      <a:srgbClr val="FF0000"/>
                    </a:solidFill>
                    <a:latin typeface="TimesNewRomanPSMT"/>
                  </a:rPr>
                  <a:t>a </a:t>
                </a:r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: b : c : d  =  </a:t>
                </a:r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)</a:t>
                </a:r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 </a:t>
                </a:r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:</a:t>
                </a:r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 </a:t>
                </a:r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) :   			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×</a:t>
                </a:r>
                <a:r>
                  <a:rPr lang="pt-BR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) 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×</a:t>
                </a:r>
                <a:r>
                  <a:rPr lang="pt-BR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𝒅</m:t>
                        </m:r>
                      </m:e>
                      <m:sub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pt-BR" sz="2800" b="1" dirty="0">
                    <a:solidFill>
                      <a:srgbClr val="FF0000"/>
                    </a:solidFill>
                    <a:latin typeface="TimesNewRomanPSMT"/>
                  </a:rPr>
                  <a:t>).</a:t>
                </a:r>
                <a:endParaRPr lang="pt-BR" sz="28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pt-BR" sz="3500" b="1" dirty="0" smtClean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= (2 × 4 × 6) :(3 × 4 × 6):(3 × 5 × 6)</a:t>
                </a:r>
              </a:p>
              <a:p>
                <a:pPr marL="114300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:(</a:t>
                </a: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3 × 5 × 7)</a:t>
                </a:r>
              </a:p>
              <a:p>
                <a:pPr marL="114300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= 48 : 72 : 90 : 105 </a:t>
                </a:r>
              </a:p>
              <a:p>
                <a:pPr marL="114300" indent="0">
                  <a:buNone/>
                </a:pP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or</a:t>
                </a: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, </a:t>
                </a: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16 : 24 : 30 : 35</a:t>
                </a:r>
                <a:r>
                  <a:rPr lang="en-US" sz="3500" b="1" dirty="0">
                    <a:solidFill>
                      <a:srgbClr val="0070C0"/>
                    </a:solidFill>
                    <a:latin typeface="TimesNewRomanPSMT"/>
                  </a:rPr>
                  <a:t>.</a:t>
                </a:r>
              </a:p>
              <a:p>
                <a:pPr marL="114300" indent="0">
                  <a:buNone/>
                </a:pPr>
                <a:r>
                  <a:rPr lang="en-US" sz="3500" b="1" u="sng" dirty="0">
                    <a:solidFill>
                      <a:srgbClr val="FF0000"/>
                    </a:solidFill>
                    <a:latin typeface="TimesNewRomanPSMT"/>
                  </a:rPr>
                  <a:t>Thus, A:D = </a:t>
                </a:r>
                <a:r>
                  <a:rPr lang="en-US" sz="3500" b="1" u="sng" dirty="0" smtClean="0">
                    <a:solidFill>
                      <a:srgbClr val="FF0000"/>
                    </a:solidFill>
                    <a:latin typeface="TimesNewRomanPSMT"/>
                  </a:rPr>
                  <a:t>16 : 35</a:t>
                </a:r>
                <a:r>
                  <a:rPr lang="en-US" sz="3500" b="1" u="sng" dirty="0">
                    <a:solidFill>
                      <a:srgbClr val="FF0000"/>
                    </a:solidFill>
                    <a:latin typeface="TimesNewRomanPSMT"/>
                  </a:rPr>
                  <a:t>.</a:t>
                </a:r>
                <a:r>
                  <a:rPr lang="en-US" sz="3500" b="1" dirty="0" smtClean="0">
                    <a:solidFill>
                      <a:srgbClr val="0070C0"/>
                    </a:solidFill>
                    <a:latin typeface="TimesNewRomanPSMT"/>
                  </a:rPr>
                  <a:t>				</a:t>
                </a:r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l="-808" t="-1455" b="-2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378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PROBLEMS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305800" cy="5867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NewRomanPSMT"/>
              </a:rPr>
              <a:t>(1</a:t>
            </a:r>
            <a:r>
              <a:rPr lang="en-US" sz="2800" b="1" dirty="0">
                <a:solidFill>
                  <a:srgbClr val="0070C0"/>
                </a:solidFill>
                <a:latin typeface="TimesNewRomanPSMT"/>
              </a:rPr>
              <a:t>) Find the value of x in the following proportion:</a:t>
            </a:r>
          </a:p>
          <a:p>
            <a:pPr marL="11430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NewRomanPSMT"/>
              </a:rPr>
              <a:t>	27 : 72 :: x : 8</a:t>
            </a:r>
            <a:endParaRPr lang="en-US" sz="2800" b="1" dirty="0">
              <a:solidFill>
                <a:srgbClr val="0070C0"/>
              </a:solidFill>
              <a:latin typeface="TimesNewRomanPSMT"/>
            </a:endParaRPr>
          </a:p>
          <a:p>
            <a:pPr marL="11430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</a:p>
          <a:p>
            <a:pPr marL="114300" indent="0">
              <a:buNone/>
            </a:pPr>
            <a:endParaRPr lang="en-US" sz="2800" b="1" dirty="0" smtClean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5</a:t>
            </a:r>
            <a:endParaRPr lang="en-US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7</a:t>
            </a:r>
            <a:endParaRPr lang="en-US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3</a:t>
            </a:r>
          </a:p>
          <a:p>
            <a:pPr marL="925830" lvl="1" indent="-514350">
              <a:buAutoNum type="alphaLcParenBoth"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None of these. </a:t>
            </a:r>
            <a:r>
              <a:rPr lang="en-US" sz="2600" b="1" dirty="0">
                <a:solidFill>
                  <a:srgbClr val="FF0000"/>
                </a:solidFill>
              </a:rPr>
              <a:t>			</a:t>
            </a:r>
            <a:endParaRPr lang="en-US" sz="2600" i="1" dirty="0" smtClean="0">
              <a:solidFill>
                <a:srgbClr val="FF0000"/>
              </a:solidFill>
              <a:latin typeface="Cambria Math"/>
            </a:endParaRPr>
          </a:p>
          <a:p>
            <a:pPr marL="11430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NewRomanPSMT"/>
              </a:rPr>
              <a:t>		</a:t>
            </a:r>
            <a:endParaRPr lang="en-US" sz="2800" b="1" dirty="0">
              <a:solidFill>
                <a:srgbClr val="0070C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914887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32766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fourth proportional to the numbers 60, 48, 30.</a:t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133600"/>
            <a:ext cx="8305800" cy="4572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</a:p>
          <a:p>
            <a:pPr marL="114300" indent="0">
              <a:buNone/>
            </a:pPr>
            <a:endParaRPr lang="en-US" sz="2800" b="1" dirty="0" smtClean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36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24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48</a:t>
            </a:r>
          </a:p>
          <a:p>
            <a:pPr marL="925830" lvl="1" indent="-514350">
              <a:buAutoNum type="alphaLcParenBoth"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None of these. </a:t>
            </a:r>
            <a:r>
              <a:rPr lang="en-US" sz="2600" b="1" dirty="0">
                <a:solidFill>
                  <a:srgbClr val="FF0000"/>
                </a:solidFill>
              </a:rPr>
              <a:t>			</a:t>
            </a:r>
            <a:endParaRPr lang="en-US" sz="2600" i="1" dirty="0" smtClean="0">
              <a:solidFill>
                <a:srgbClr val="FF0000"/>
              </a:solidFill>
              <a:latin typeface="Cambria Math"/>
            </a:endParaRPr>
          </a:p>
          <a:p>
            <a:pPr marL="11430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NewRomanPSMT"/>
              </a:rPr>
              <a:t>		</a:t>
            </a:r>
            <a:endParaRPr lang="en-US" sz="2800" b="1" dirty="0">
              <a:solidFill>
                <a:srgbClr val="0070C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9167812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32766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 third proportional to the numbers 4, 42.</a:t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133600"/>
            <a:ext cx="8305800" cy="4572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</a:p>
          <a:p>
            <a:pPr marL="114300" indent="0">
              <a:buNone/>
            </a:pPr>
            <a:endParaRPr lang="en-US" sz="2800" b="1" dirty="0" smtClean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441 </a:t>
            </a:r>
            <a:endParaRPr lang="en-US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541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641 </a:t>
            </a:r>
            <a:endParaRPr lang="en-US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None of </a:t>
            </a: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these</a:t>
            </a:r>
            <a:r>
              <a:rPr lang="en-US" sz="2600" b="1" dirty="0">
                <a:solidFill>
                  <a:srgbClr val="FF0000"/>
                </a:solidFill>
              </a:rPr>
              <a:t>			</a:t>
            </a:r>
            <a:endParaRPr lang="en-US" sz="2600" i="1" dirty="0" smtClean="0">
              <a:solidFill>
                <a:srgbClr val="FF0000"/>
              </a:solidFill>
              <a:latin typeface="Cambria Math"/>
            </a:endParaRPr>
          </a:p>
          <a:p>
            <a:pPr marL="11430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NewRomanPSMT"/>
              </a:rPr>
              <a:t>		</a:t>
            </a:r>
            <a:endParaRPr lang="en-US" sz="2800" b="1" dirty="0">
              <a:solidFill>
                <a:srgbClr val="0070C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647908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32766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 : x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: 8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then x is equal to:</a:t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133600"/>
            <a:ext cx="8305800" cy="4572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</a:p>
          <a:p>
            <a:pPr marL="114300" indent="0">
              <a:buNone/>
            </a:pPr>
            <a:endParaRPr lang="en-US" sz="2800" b="1" dirty="0" smtClean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12 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16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18 </a:t>
            </a:r>
            <a:endParaRPr lang="en-US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None of these</a:t>
            </a:r>
            <a:r>
              <a:rPr lang="en-US" sz="2600" b="1" dirty="0" smtClean="0">
                <a:solidFill>
                  <a:srgbClr val="FF0000"/>
                </a:solidFill>
              </a:rPr>
              <a:t>			</a:t>
            </a:r>
            <a:endParaRPr lang="en-US" sz="2600" i="1" dirty="0" smtClean="0">
              <a:solidFill>
                <a:srgbClr val="FF0000"/>
              </a:solidFill>
              <a:latin typeface="Cambria Math"/>
            </a:endParaRPr>
          </a:p>
          <a:p>
            <a:pPr marL="11430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NewRomanPSMT"/>
              </a:rPr>
              <a:t>		</a:t>
            </a:r>
            <a:endParaRPr lang="en-US" sz="2800" b="1" dirty="0">
              <a:solidFill>
                <a:srgbClr val="0070C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6597425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32766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mean proportional between 64 and 81 is:</a:t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133600"/>
            <a:ext cx="8305800" cy="4572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</a:p>
          <a:p>
            <a:pPr marL="114300" indent="0">
              <a:buNone/>
            </a:pPr>
            <a:endParaRPr lang="en-US" sz="2800" b="1" dirty="0" smtClean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48 </a:t>
            </a:r>
            <a:endParaRPr lang="en-US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68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 72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None of these</a:t>
            </a:r>
          </a:p>
          <a:p>
            <a:pPr marL="411480" lvl="1" indent="0">
              <a:buNone/>
            </a:pPr>
            <a:r>
              <a:rPr lang="en-US" sz="2600" b="1" dirty="0" smtClean="0">
                <a:solidFill>
                  <a:srgbClr val="FF0000"/>
                </a:solidFill>
              </a:rPr>
              <a:t>			</a:t>
            </a:r>
            <a:endParaRPr lang="en-US" sz="2600" i="1" dirty="0" smtClean="0">
              <a:solidFill>
                <a:srgbClr val="FF0000"/>
              </a:solidFill>
              <a:latin typeface="Cambria Math"/>
            </a:endParaRPr>
          </a:p>
          <a:p>
            <a:pPr marL="11430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NewRomanPSMT"/>
              </a:rPr>
              <a:t>		</a:t>
            </a:r>
            <a:endParaRPr lang="en-US" sz="2800" b="1" dirty="0">
              <a:solidFill>
                <a:srgbClr val="0070C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825400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153400" cy="32766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ratio of two numbers is 3:4 and their sum 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</a:t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420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The greater of the two numbers is:</a:t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133600"/>
            <a:ext cx="8305800" cy="4572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</a:p>
          <a:p>
            <a:pPr marL="114300" indent="0">
              <a:buNone/>
            </a:pPr>
            <a:endParaRPr lang="en-US" sz="2800" b="1" dirty="0" smtClean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360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240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180 </a:t>
            </a:r>
            <a:endParaRPr lang="en-US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None of these</a:t>
            </a:r>
            <a:r>
              <a:rPr lang="en-US" sz="2600" b="1" dirty="0" smtClean="0">
                <a:solidFill>
                  <a:srgbClr val="FF0000"/>
                </a:solidFill>
              </a:rPr>
              <a:t>			</a:t>
            </a:r>
            <a:endParaRPr lang="en-US" sz="2600" i="1" dirty="0" smtClean="0">
              <a:solidFill>
                <a:srgbClr val="FF0000"/>
              </a:solidFill>
              <a:latin typeface="Cambria Math"/>
            </a:endParaRPr>
          </a:p>
          <a:p>
            <a:pPr marL="114300" indent="0"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TimesNewRomanPSMT"/>
              </a:rPr>
              <a:t>		</a:t>
            </a:r>
            <a:endParaRPr lang="en-US" sz="2800" b="1" dirty="0">
              <a:solidFill>
                <a:srgbClr val="0070C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2100036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153400" cy="32766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a ratio 11:14, if the antecedent is 55, the consequent</a:t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</a:rPr>
            </a:b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133600"/>
            <a:ext cx="8305800" cy="4572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</a:p>
          <a:p>
            <a:pPr marL="114300" indent="0">
              <a:buNone/>
            </a:pPr>
            <a:endParaRPr lang="en-US" sz="2800" b="1" dirty="0" smtClean="0">
              <a:solidFill>
                <a:srgbClr val="0070C0"/>
              </a:solidFill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70</a:t>
            </a: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90</a:t>
            </a:r>
            <a:endParaRPr lang="en-US" sz="32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60 </a:t>
            </a:r>
            <a:endParaRPr lang="en-US" sz="3200" b="1" dirty="0" smtClean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NewRomanPSMT"/>
            </a:endParaRPr>
          </a:p>
          <a:p>
            <a:pPr marL="925830" lvl="1" indent="-514350">
              <a:buAutoNum type="alphaLcParenBoth"/>
            </a:pPr>
            <a:r>
              <a:rPr lang="en-US" sz="32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 </a:t>
            </a:r>
            <a:r>
              <a:rPr 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NewRomanPSMT"/>
              </a:rPr>
              <a:t>None of these</a:t>
            </a:r>
            <a:endParaRPr lang="en-US" sz="2800" b="1" dirty="0">
              <a:solidFill>
                <a:srgbClr val="0070C0"/>
              </a:solidFill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3697155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6049962"/>
          </a:xfrm>
        </p:spPr>
        <p:txBody>
          <a:bodyPr/>
          <a:lstStyle/>
          <a:p>
            <a:r>
              <a:rPr lang="en-US" dirty="0" smtClean="0"/>
              <a:t>	</a:t>
            </a:r>
            <a:r>
              <a:rPr lang="en-US" sz="5400" dirty="0" smtClean="0">
                <a:solidFill>
                  <a:srgbClr val="7030A0"/>
                </a:solidFill>
              </a:rPr>
              <a:t>	</a:t>
            </a:r>
            <a:r>
              <a:rPr lang="en-US" sz="5400" b="1" u="sng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 YOU</a:t>
            </a:r>
            <a:endParaRPr lang="en-US" sz="5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990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Ratios</a:t>
            </a: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2400" b="1" u="sng" dirty="0" smtClean="0">
                    <a:solidFill>
                      <a:srgbClr val="FF0000"/>
                    </a:solidFill>
                    <a:latin typeface="TimesNewRomanPSMT"/>
                  </a:rPr>
                  <a:t>1.Duplicate Ratio: </a:t>
                </a:r>
              </a:p>
              <a:p>
                <a:pPr marL="11430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ratio of the squares of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two numbers 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is called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	the duplicate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ratio of the two numbers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. </a:t>
                </a:r>
              </a:p>
              <a:p>
                <a:pPr marL="114300" indent="0">
                  <a:buNone/>
                </a:pPr>
                <a:r>
                  <a:rPr lang="en-US" sz="2400" b="1" dirty="0">
                    <a:solidFill>
                      <a:srgbClr val="FF0000"/>
                    </a:solidFill>
                    <a:latin typeface="TimesNewRomanPSMT"/>
                  </a:rPr>
                  <a:t>	</a:t>
                </a:r>
                <a:r>
                  <a:rPr lang="en-US" sz="2400" b="1" u="sng" dirty="0" smtClean="0">
                    <a:solidFill>
                      <a:srgbClr val="FF0000"/>
                    </a:solidFill>
                    <a:latin typeface="TimesNewRomanPSMT"/>
                  </a:rPr>
                  <a:t>For </a:t>
                </a:r>
                <a:r>
                  <a:rPr lang="en-US" sz="2400" b="1" u="sng" dirty="0">
                    <a:solidFill>
                      <a:srgbClr val="FF0000"/>
                    </a:solidFill>
                    <a:latin typeface="TimesNewRomanPSMT"/>
                  </a:rPr>
                  <a:t>example</a:t>
                </a:r>
                <a:r>
                  <a:rPr lang="en-US" sz="2400" b="1" dirty="0" smtClean="0">
                    <a:solidFill>
                      <a:srgbClr val="FF0000"/>
                    </a:solidFill>
                    <a:latin typeface="TimesNewRomanPSMT"/>
                  </a:rPr>
                  <a:t>,</a:t>
                </a:r>
              </a:p>
              <a:p>
                <a:pPr marL="114300" indent="0">
                  <a:buNone/>
                </a:pP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e>
                          <m:sup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𝒐𝒓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𝟏𝟔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is called the duplicate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ratio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 </a:t>
                </a:r>
              </a:p>
              <a:p>
                <a:pPr marL="114300" indent="0">
                  <a:buNone/>
                </a:pPr>
                <a:endParaRPr lang="en-US" sz="2400" dirty="0" smtClean="0"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400" b="1" u="sng" dirty="0">
                    <a:solidFill>
                      <a:srgbClr val="FF0000"/>
                    </a:solidFill>
                    <a:latin typeface="TimesNewRomanPSMT"/>
                  </a:rPr>
                  <a:t>2. Triplicate Ratio: </a:t>
                </a:r>
                <a:endParaRPr lang="en-US" sz="2400" b="1" u="sng" dirty="0" smtClean="0">
                  <a:solidFill>
                    <a:srgbClr val="FF000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	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ratio of the cubes of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two numbers 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is called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	the triplicate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ratio of the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two numbers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.</a:t>
                </a:r>
              </a:p>
              <a:p>
                <a:pPr marL="114300" indent="0">
                  <a:buNone/>
                </a:pPr>
                <a:r>
                  <a:rPr lang="en-US" sz="2400" b="1" u="sng" dirty="0">
                    <a:solidFill>
                      <a:srgbClr val="FF0000"/>
                    </a:solidFill>
                    <a:latin typeface="TimesNewRomanPSMT"/>
                  </a:rPr>
                  <a:t>For example,</a:t>
                </a:r>
              </a:p>
              <a:p>
                <a:pPr marL="11430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𝟒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𝟑</m:t>
                            </m:r>
                          </m:sup>
                        </m:sSup>
                      </m:den>
                    </m:f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𝒐𝒓</m:t>
                    </m:r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𝟐𝟕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𝟔𝟒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 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is triplicate ratio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US" sz="2400" b="1" dirty="0">
                  <a:solidFill>
                    <a:srgbClr val="0070C0"/>
                  </a:solidFill>
                  <a:latin typeface="TimesNewRomanPSM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t="-728" r="-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755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Ratios</a:t>
            </a: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2400" b="1" u="sng" dirty="0" smtClean="0">
                    <a:solidFill>
                      <a:srgbClr val="FF0000"/>
                    </a:solidFill>
                    <a:latin typeface="TimesNewRomanPSMT"/>
                  </a:rPr>
                  <a:t>3.Sub-duplicate </a:t>
                </a:r>
                <a:r>
                  <a:rPr lang="en-US" sz="2400" b="1" u="sng" dirty="0">
                    <a:solidFill>
                      <a:srgbClr val="FF0000"/>
                    </a:solidFill>
                    <a:latin typeface="TimesNewRomanPSMT"/>
                  </a:rPr>
                  <a:t>Ratio:</a:t>
                </a:r>
                <a:r>
                  <a:rPr lang="en-US" sz="2400" b="1" dirty="0">
                    <a:solidFill>
                      <a:srgbClr val="FF0000"/>
                    </a:solidFill>
                    <a:latin typeface="TimesNewRomanPSMT"/>
                  </a:rPr>
                  <a:t> </a:t>
                </a:r>
                <a:endParaRPr lang="en-US" sz="2400" b="1" dirty="0" smtClean="0">
                  <a:solidFill>
                    <a:srgbClr val="FF000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	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ratio of the square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roots of 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two numbers is called the sub-duplicate ratio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of two 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numbers.</a:t>
                </a:r>
              </a:p>
              <a:p>
                <a:pPr marL="114300" indent="0">
                  <a:buNone/>
                </a:pPr>
                <a:r>
                  <a:rPr lang="en-US" sz="2400" b="1" u="sng" dirty="0">
                    <a:solidFill>
                      <a:srgbClr val="FF0000"/>
                    </a:solidFill>
                    <a:latin typeface="TimesNewRomanPSMT"/>
                  </a:rPr>
                  <a:t>For example</a:t>
                </a:r>
                <a:r>
                  <a:rPr lang="en-US" sz="2400" b="1" u="sng" dirty="0" smtClean="0">
                    <a:solidFill>
                      <a:srgbClr val="FF0000"/>
                    </a:solidFill>
                    <a:latin typeface="TimesNewRomanPSMT"/>
                  </a:rPr>
                  <a:t>,</a:t>
                </a:r>
              </a:p>
              <a:p>
                <a:pPr marL="11430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 is 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the sub-duplicate ratio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𝟗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𝟏𝟔</m:t>
                        </m:r>
                      </m:den>
                    </m:f>
                  </m:oMath>
                </a14:m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.</a:t>
                </a:r>
                <a:endParaRPr lang="en-US" sz="2400" b="1" dirty="0" smtClean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endParaRPr lang="en-US" sz="2400" dirty="0" smtClean="0"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400" b="1" u="sng" dirty="0">
                    <a:solidFill>
                      <a:srgbClr val="FF0000"/>
                    </a:solidFill>
                    <a:latin typeface="TimesNewRomanPSMT"/>
                  </a:rPr>
                  <a:t>4. Sub-triplicate Ratio: </a:t>
                </a:r>
                <a:endParaRPr lang="en-US" sz="2400" b="1" u="sng" dirty="0" smtClean="0">
                  <a:solidFill>
                    <a:srgbClr val="FF000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	The 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ratio of the cube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roots of 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two numbers is called the sub-triplicate ratio 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of two 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numbers</a:t>
                </a:r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.</a:t>
                </a:r>
              </a:p>
              <a:p>
                <a:pPr marL="114300" indent="0">
                  <a:buNone/>
                </a:pPr>
                <a:r>
                  <a:rPr lang="en-US" sz="2400" b="1" u="sng" dirty="0" smtClean="0">
                    <a:solidFill>
                      <a:srgbClr val="FF0000"/>
                    </a:solidFill>
                    <a:latin typeface="TimesNewRomanPSMT"/>
                  </a:rPr>
                  <a:t>For </a:t>
                </a:r>
                <a:r>
                  <a:rPr lang="en-US" sz="2400" b="1" u="sng" dirty="0">
                    <a:solidFill>
                      <a:srgbClr val="FF0000"/>
                    </a:solidFill>
                    <a:latin typeface="TimesNewRomanPSMT"/>
                  </a:rPr>
                  <a:t>example,</a:t>
                </a:r>
              </a:p>
              <a:p>
                <a:pPr marL="114300" indent="0">
                  <a:buNone/>
                </a:pPr>
                <a:r>
                  <a:rPr lang="en-US" sz="2400" b="1" dirty="0" smtClean="0">
                    <a:solidFill>
                      <a:srgbClr val="0070C0"/>
                    </a:solidFill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  <a:latin typeface="TimesNewRomanPSMT"/>
                  </a:rPr>
                  <a:t> is the sub - </a:t>
                </a:r>
                <a:r>
                  <a:rPr lang="en-US" sz="2400" b="1" dirty="0">
                    <a:solidFill>
                      <a:srgbClr val="0070C0"/>
                    </a:solidFill>
                    <a:latin typeface="TimesNewRomanPSMT"/>
                  </a:rPr>
                  <a:t>triplicate ratio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𝟐𝟕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 .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  <a:latin typeface="TimesNewRomanPSM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t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375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Ratios</a:t>
            </a: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en-US" sz="2800" b="1" u="sng" dirty="0" smtClean="0">
                    <a:solidFill>
                      <a:srgbClr val="FF0000"/>
                    </a:solidFill>
                    <a:latin typeface="TimesNewRomanPSMT"/>
                  </a:rPr>
                  <a:t>5. Inverse Ratio or Reciprocal Ratio: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If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the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antecedent and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consequent of a ratio interchange their places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, the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new ratio is called the inverse ratio of the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first.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	Thus, if a:b be the given ratio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,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 then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 : 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/>
                      </a:rPr>
                      <m:t>𝐨𝐫</m:t>
                    </m:r>
                  </m:oMath>
                </a14:m>
                <a:r>
                  <a:rPr lang="en-US" sz="2800" b="1" i="0" dirty="0" smtClean="0">
                    <a:solidFill>
                      <a:srgbClr val="0070C0"/>
                    </a:solidFill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/>
                      </a:rPr>
                      <m:t>𝐛</m:t>
                    </m:r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/>
                      </a:rPr>
                      <m:t> :</m:t>
                    </m:r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/>
                      </a:rPr>
                      <m:t>𝐚</m:t>
                    </m:r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is its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inverse ratio.</a:t>
                </a:r>
              </a:p>
              <a:p>
                <a:pPr marL="114300" indent="0">
                  <a:buNone/>
                </a:pPr>
                <a:r>
                  <a:rPr lang="en-US" sz="2800" b="1" u="sng" dirty="0">
                    <a:solidFill>
                      <a:srgbClr val="FF0000"/>
                    </a:solidFill>
                  </a:rPr>
                  <a:t>For example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,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	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is the inverse ratio of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.</a:t>
                </a:r>
                <a:endParaRPr lang="en-US" sz="2800" b="1" dirty="0" smtClean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endParaRPr lang="en-US" sz="2800" dirty="0" smtClean="0">
                  <a:latin typeface="TimesNewRomanPSM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l="-147" t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429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Ratios</a:t>
            </a: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en-US" sz="2800" b="1" u="sng" dirty="0" smtClean="0">
                    <a:solidFill>
                      <a:srgbClr val="FF0000"/>
                    </a:solidFill>
                    <a:latin typeface="TimesNewRomanPSMT"/>
                  </a:rPr>
                  <a:t>6. Compound Ratio: 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The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ratio of the product of the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antecedents to that of the consequents of two or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more given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ratios is called the compound ratio. </a:t>
                </a:r>
                <a:endParaRPr lang="en-US" sz="2800" b="1" dirty="0" smtClean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Thus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if   a:b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and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c:d  are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two given ratios, then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ac : </a:t>
                </a:r>
                <a:r>
                  <a:rPr lang="en-US" sz="2800" b="1" dirty="0" err="1" smtClean="0">
                    <a:solidFill>
                      <a:srgbClr val="0070C0"/>
                    </a:solidFill>
                    <a:latin typeface="TimesNewRomanPSMT"/>
                  </a:rPr>
                  <a:t>bd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is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the compound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ratio of the given ratios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.</a:t>
                </a:r>
              </a:p>
              <a:p>
                <a:pPr marL="114300" indent="0">
                  <a:buNone/>
                </a:pPr>
                <a:r>
                  <a:rPr lang="en-US" sz="2800" b="1" u="sng" dirty="0" smtClean="0">
                    <a:solidFill>
                      <a:srgbClr val="FF0000"/>
                    </a:solidFill>
                  </a:rPr>
                  <a:t>For </a:t>
                </a:r>
                <a:r>
                  <a:rPr lang="en-US" sz="2800" b="1" u="sng" dirty="0">
                    <a:solidFill>
                      <a:srgbClr val="FF0000"/>
                    </a:solidFill>
                  </a:rPr>
                  <a:t>example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,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</a:rPr>
                  <a:t>	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 and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den>
                    </m:f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 be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the given ratios,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then their compound ratio 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is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sz="2800" b="1" dirty="0" smtClean="0">
                    <a:solidFill>
                      <a:srgbClr val="0070C0"/>
                    </a:solidFill>
                  </a:rPr>
                  <a:t>		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  <m:r>
                          <m:rPr>
                            <m:nor/>
                          </m:rPr>
                          <a:rPr lang="en-US" sz="2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0070C0"/>
                            </a:solidFill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800" b="1" i="0" dirty="0" smtClean="0">
                            <a:solidFill>
                              <a:srgbClr val="0070C0"/>
                            </a:solidFill>
                          </a:rPr>
                          <m:t> 4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0070C0"/>
                            </a:solidFill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800" b="1" i="0" dirty="0" smtClean="0">
                            <a:solidFill>
                              <a:srgbClr val="0070C0"/>
                            </a:solidFill>
                          </a:rPr>
                          <m:t> 5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  <m:r>
                          <m:rPr>
                            <m:nor/>
                          </m:rPr>
                          <a:rPr lang="en-US" sz="2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0070C0"/>
                            </a:solidFill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800" b="1" i="0" dirty="0" smtClean="0">
                            <a:solidFill>
                              <a:srgbClr val="0070C0"/>
                            </a:solidFill>
                          </a:rPr>
                          <m:t> 5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0070C0"/>
                            </a:solidFill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800" b="1" i="0" dirty="0" smtClean="0">
                            <a:solidFill>
                              <a:srgbClr val="0070C0"/>
                            </a:solidFill>
                          </a:rPr>
                          <m:t> 7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</a:rPr>
                  <a:t>, that </a:t>
                </a:r>
                <a:r>
                  <a:rPr lang="en-US" sz="2800" b="1" dirty="0">
                    <a:solidFill>
                      <a:srgbClr val="0070C0"/>
                    </a:solidFill>
                  </a:rPr>
                  <a:t>is,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0070C0"/>
                        </a:solidFill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𝟕</m:t>
                        </m:r>
                      </m:den>
                    </m:f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800" b="0" i="0" smtClean="0">
                        <a:solidFill>
                          <a:srgbClr val="0070C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l="-147" t="-1559" r="-2570" b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42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Proportion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 fontScale="92500" lnSpcReduction="20000"/>
              </a:bodyPr>
              <a:lstStyle/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The equality of two ratios is called 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TimesNewRomanPSMT"/>
                  </a:rPr>
                  <a:t>proportion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.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If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den>
                    </m:f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, then  a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 b, c 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&amp;  d 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are said to be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in proportion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and we write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a : b :: c : d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. </a:t>
                </a:r>
                <a:endParaRPr lang="en-US" sz="2800" b="1" dirty="0" smtClean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This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is read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as    “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a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is to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b as c is to d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”.</a:t>
                </a:r>
              </a:p>
              <a:p>
                <a:pPr marL="114300" indent="0">
                  <a:buNone/>
                </a:pPr>
                <a:r>
                  <a:rPr lang="en-US" sz="2800" b="1" u="sng" dirty="0">
                    <a:solidFill>
                      <a:srgbClr val="FF0000"/>
                    </a:solidFill>
                    <a:latin typeface="TimesNewRomanPSMT"/>
                  </a:rPr>
                  <a:t>For example</a:t>
                </a:r>
                <a:r>
                  <a:rPr lang="en-US" sz="2800" b="1" dirty="0">
                    <a:solidFill>
                      <a:srgbClr val="FF0000"/>
                    </a:solidFill>
                    <a:latin typeface="TimesNewRomanPSMT"/>
                  </a:rPr>
                  <a:t>, </a:t>
                </a:r>
                <a:endParaRPr lang="en-US" sz="2800" b="1" dirty="0" smtClean="0">
                  <a:solidFill>
                    <a:srgbClr val="FF000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𝟖</m:t>
                        </m:r>
                      </m:den>
                    </m:f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, 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we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write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3 : 4 :: 6 : 8 and say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3, 4, 6 and 8 are in proportion.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Each term of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 and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𝒅</m:t>
                        </m:r>
                      </m:den>
                    </m:f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is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called a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proportional. a, b, c and d are respectively the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first, second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 third and fourth </a:t>
                </a:r>
                <a:r>
                  <a:rPr lang="en-US" sz="2800" b="1" dirty="0" err="1">
                    <a:solidFill>
                      <a:srgbClr val="0070C0"/>
                    </a:solidFill>
                    <a:latin typeface="TimesNewRomanPSMT"/>
                  </a:rPr>
                  <a:t>proportionals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.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Here,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a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 d are known as </a:t>
                </a:r>
                <a:r>
                  <a:rPr lang="en-US" sz="2800" b="1" u="sng" dirty="0">
                    <a:solidFill>
                      <a:srgbClr val="FF0000"/>
                    </a:solidFill>
                    <a:latin typeface="TimesNewRomanPSMT"/>
                  </a:rPr>
                  <a:t>extremes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 </a:t>
                </a:r>
                <a:endParaRPr lang="en-US" sz="2800" b="1" dirty="0" smtClean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and	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b, c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are known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as </a:t>
                </a:r>
                <a:r>
                  <a:rPr lang="en-US" sz="2800" b="1" u="sng" dirty="0">
                    <a:solidFill>
                      <a:srgbClr val="FF0000"/>
                    </a:solidFill>
                    <a:latin typeface="TimesNewRomanPSMT"/>
                  </a:rPr>
                  <a:t>means</a:t>
                </a:r>
                <a:r>
                  <a:rPr lang="en-US" sz="2800" b="1" dirty="0">
                    <a:solidFill>
                      <a:srgbClr val="FF0000"/>
                    </a:solidFill>
                    <a:latin typeface="TimesNewRomanPSMT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t="-2183" b="-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366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7924800" cy="1219200"/>
          </a:xfrm>
        </p:spPr>
        <p:txBody>
          <a:bodyPr/>
          <a:lstStyle/>
          <a:p>
            <a:pPr algn="ctr"/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</a:t>
            </a:r>
            <a:r>
              <a:rPr lang="en-US" sz="48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Formulae</a:t>
            </a:r>
            <a: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8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800" b="1" u="sng" dirty="0">
                <a:solidFill>
                  <a:srgbClr val="002060"/>
                </a:solidFill>
              </a:rPr>
              <a:t/>
            </a:r>
            <a:br>
              <a:rPr lang="en-US" sz="4800" b="1" u="sng" dirty="0">
                <a:solidFill>
                  <a:srgbClr val="002060"/>
                </a:solidFill>
              </a:rPr>
            </a:br>
            <a:endParaRPr lang="en-US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</p:spPr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1.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If four quantities are in proportion, then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FF0000"/>
                    </a:solidFill>
                    <a:latin typeface="TimesNewRomanPSMT"/>
                  </a:rPr>
                  <a:t>Product of Means = Product of Extremes</a:t>
                </a:r>
              </a:p>
              <a:p>
                <a:pPr marL="114300" indent="0">
                  <a:buNone/>
                </a:pPr>
                <a:r>
                  <a:rPr lang="en-US" sz="2800" b="1" u="sng" dirty="0">
                    <a:solidFill>
                      <a:srgbClr val="FF0000"/>
                    </a:solidFill>
                    <a:latin typeface="TimesNewRomanPSMT"/>
                  </a:rPr>
                  <a:t>For example</a:t>
                </a:r>
                <a:r>
                  <a:rPr lang="en-US" sz="2800" b="1" dirty="0">
                    <a:solidFill>
                      <a:srgbClr val="FF0000"/>
                    </a:solidFill>
                    <a:latin typeface="TimesNewRomanPSMT"/>
                  </a:rPr>
                  <a:t>, </a:t>
                </a:r>
                <a:endParaRPr lang="en-US" sz="2800" b="1" dirty="0" smtClean="0">
                  <a:solidFill>
                    <a:srgbClr val="FF000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	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in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the proportion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a : b :: c : d ,</a:t>
                </a:r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	we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have, </a:t>
                </a:r>
                <a:r>
                  <a:rPr lang="en-US" sz="2800" b="1" dirty="0" err="1">
                    <a:solidFill>
                      <a:srgbClr val="0070C0"/>
                    </a:solidFill>
                    <a:latin typeface="TimesNewRomanPSMT"/>
                  </a:rPr>
                  <a:t>bc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 = ad.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From this relation, we see that if any three of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the four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quantities are given, then the fourth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quantity can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be determined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.</a:t>
                </a:r>
              </a:p>
              <a:p>
                <a:pPr marL="114300" indent="0">
                  <a:buNone/>
                </a:pPr>
                <a:r>
                  <a:rPr lang="en-US" sz="2800" b="1" dirty="0" smtClean="0">
                    <a:solidFill>
                      <a:srgbClr val="FF0000"/>
                    </a:solidFill>
                    <a:latin typeface="TimesNewRomanPSMT"/>
                  </a:rPr>
                  <a:t>2. </a:t>
                </a:r>
                <a:r>
                  <a:rPr lang="en-US" sz="2800" b="1" u="sng" dirty="0">
                    <a:solidFill>
                      <a:srgbClr val="FF0000"/>
                    </a:solidFill>
                    <a:latin typeface="TimesNewRomanPSMT"/>
                  </a:rPr>
                  <a:t>Fourth proportional</a:t>
                </a:r>
                <a:r>
                  <a:rPr lang="en-US" sz="2800" b="1" dirty="0">
                    <a:solidFill>
                      <a:srgbClr val="FF0000"/>
                    </a:solidFill>
                    <a:latin typeface="TimesNewRomanPSMT"/>
                  </a:rPr>
                  <a:t>: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If  a : b :: c : x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 then x is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called the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fourth proportional of a, b, c.</a:t>
                </a: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We have, If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𝒃</m:t>
                        </m:r>
                      </m:den>
                    </m:f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  or        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m:rPr>
                            <m:nor/>
                          </m:rPr>
                          <a:rPr lang="en-US" sz="28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800" b="1" i="0" dirty="0" smtClean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 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, </a:t>
                </a:r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.</a:t>
                </a:r>
                <a:endParaRPr lang="en-US" sz="2800" b="1" dirty="0">
                  <a:solidFill>
                    <a:srgbClr val="0070C0"/>
                  </a:solidFill>
                  <a:latin typeface="TimesNewRomanPSMT"/>
                </a:endParaRPr>
              </a:p>
              <a:p>
                <a:pPr marL="114300" indent="0">
                  <a:buNone/>
                </a:pP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Thus, fourth proportional of a, b, c is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𝒄</m:t>
                        </m:r>
                        <m:r>
                          <m:rPr>
                            <m:nor/>
                          </m:rPr>
                          <a:rPr lang="en-US" sz="28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×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b</m:t>
                        </m:r>
                        <m:r>
                          <m:rPr>
                            <m:nor/>
                          </m:rPr>
                          <a:rPr lang="en-US" sz="2800" b="1" dirty="0">
                            <a:solidFill>
                              <a:srgbClr val="0070C0"/>
                            </a:solidFill>
                            <a:latin typeface="TimesNewRomanPSMT"/>
                          </a:rPr>
                          <m:t> </m:t>
                        </m:r>
                      </m:num>
                      <m:den>
                        <m:r>
                          <a:rPr lang="en-US" sz="2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US" sz="2800" b="1" dirty="0" smtClean="0">
                    <a:solidFill>
                      <a:srgbClr val="0070C0"/>
                    </a:solidFill>
                    <a:latin typeface="TimesNewRomanPSMT"/>
                  </a:rPr>
                  <a:t> </a:t>
                </a:r>
                <a:r>
                  <a:rPr lang="en-US" sz="2800" b="1" dirty="0">
                    <a:solidFill>
                      <a:srgbClr val="0070C0"/>
                    </a:solidFill>
                    <a:latin typeface="TimesNewRomanPSMT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838200"/>
                <a:ext cx="8305800" cy="5867400"/>
              </a:xfrm>
              <a:blipFill rotWithShape="1">
                <a:blip r:embed="rId2"/>
                <a:stretch>
                  <a:fillRect t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195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352</TotalTime>
  <Words>556</Words>
  <Application>Microsoft Office PowerPoint</Application>
  <PresentationFormat>On-screen Show (4:3)</PresentationFormat>
  <Paragraphs>333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Adjacency</vt:lpstr>
      <vt:lpstr>Chapter 3:  RATIO AND PROPORTION</vt:lpstr>
      <vt:lpstr>Ratio and Proportion  </vt:lpstr>
      <vt:lpstr>Ratio - Notes </vt:lpstr>
      <vt:lpstr>Types of Ratios </vt:lpstr>
      <vt:lpstr>Types of Ratios </vt:lpstr>
      <vt:lpstr>Types of Ratios </vt:lpstr>
      <vt:lpstr>Types of Ratios </vt:lpstr>
      <vt:lpstr> Proportion  </vt:lpstr>
      <vt:lpstr> Basic Formulae  </vt:lpstr>
      <vt:lpstr> Basic Formulae  </vt:lpstr>
      <vt:lpstr> Basic Formulae  </vt:lpstr>
      <vt:lpstr> short-cut methods  </vt:lpstr>
      <vt:lpstr> short-cut methods  </vt:lpstr>
      <vt:lpstr> short-cut methods  </vt:lpstr>
      <vt:lpstr> short-cut methods  </vt:lpstr>
      <vt:lpstr> short-cut methods  </vt:lpstr>
      <vt:lpstr> short-cut methods  </vt:lpstr>
      <vt:lpstr> EXAMPLE PROBLEMS  </vt:lpstr>
      <vt:lpstr> solution: option-c  </vt:lpstr>
      <vt:lpstr> 2.Find the mean proportional between  48 and 12.   </vt:lpstr>
      <vt:lpstr> solution: option-b  </vt:lpstr>
      <vt:lpstr>   3.Two numbers are in the ratio of 4:5 and the sum of these numbers is 27. Find the two numbers.   </vt:lpstr>
      <vt:lpstr> solution: option-a  </vt:lpstr>
      <vt:lpstr>  4.Three numbers are in the ratio of 3:4:8 and the sum of these numbers is 975. Find the three numbers.  </vt:lpstr>
      <vt:lpstr> solution: option-a  </vt:lpstr>
      <vt:lpstr>   5. Two numbers are in the ratio of 4:5. If the difference between these numbers is 24, then find the numbers.  </vt:lpstr>
      <vt:lpstr> solution: option-c  </vt:lpstr>
      <vt:lpstr>   6. If A:B = 3:4 and B:C = 8:9,  find A:B:C.  </vt:lpstr>
      <vt:lpstr> solution: option-b  </vt:lpstr>
      <vt:lpstr>   7. If A:B = 2:3, B:C = 4:5 and C:D = 6:7, find A:D.  </vt:lpstr>
      <vt:lpstr> solution: option-a  </vt:lpstr>
      <vt:lpstr> EXERCISE PROBLEMS  </vt:lpstr>
      <vt:lpstr> 2.Find a fourth proportional to the numbers 60, 48, 30.   </vt:lpstr>
      <vt:lpstr> 3. Find a third proportional to the numbers 4, 42.   </vt:lpstr>
      <vt:lpstr>    4. If 18 : x = x : 8, then x is equal to:    </vt:lpstr>
      <vt:lpstr>    5. The mean proportional between 64 and 81 is:    </vt:lpstr>
      <vt:lpstr>    6. The ratio of two numbers is 3:4 and their sum is  420. The greater of the two numbers is:    </vt:lpstr>
      <vt:lpstr>    7. In a ratio 11:14, if the antecedent is 55, the consequent is:    </vt:lpstr>
      <vt:lpstr>  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 RATIO AND PROPORTION</dc:title>
  <dc:creator>Balaji</dc:creator>
  <cp:lastModifiedBy>Balaji</cp:lastModifiedBy>
  <cp:revision>87</cp:revision>
  <dcterms:created xsi:type="dcterms:W3CDTF">2006-08-16T00:00:00Z</dcterms:created>
  <dcterms:modified xsi:type="dcterms:W3CDTF">2021-05-24T08:23:07Z</dcterms:modified>
</cp:coreProperties>
</file>